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4"/>
  </p:notesMasterIdLst>
  <p:sldIdLst>
    <p:sldId id="290" r:id="rId2"/>
    <p:sldId id="291" r:id="rId3"/>
  </p:sldIdLst>
  <p:sldSz cx="43891200" cy="32918400"/>
  <p:notesSz cx="6997700" cy="9271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7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C64"/>
    <a:srgbClr val="3B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31" d="100"/>
          <a:sy n="31" d="100"/>
        </p:scale>
        <p:origin x="2238" y="210"/>
      </p:cViewPr>
      <p:guideLst>
        <p:guide orient="horz"/>
        <p:guide pos="276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-3414" y="-84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BB30-8580-4842-B7AE-628EE6A19D00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98EB-19EA-4E8B-816F-21ACB9D97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4DD0-069B-43A0-94EF-69C9E07652F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466725"/>
            <a:ext cx="5006975" cy="3756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28085" y="23913310"/>
            <a:ext cx="8573981" cy="3765816"/>
            <a:chOff x="255851" y="4015145"/>
            <a:chExt cx="1786246" cy="78454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2356993" y="9771739"/>
            <a:ext cx="23151854" cy="2127350"/>
          </a:xfrm>
        </p:spPr>
        <p:txBody>
          <a:bodyPr anchor="ctr"/>
          <a:lstStyle>
            <a:lvl1pPr marL="0" indent="0">
              <a:buNone/>
              <a:defRPr sz="1536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1344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6683" y="23038512"/>
            <a:ext cx="22450099" cy="5539978"/>
          </a:xfrm>
        </p:spPr>
        <p:txBody>
          <a:bodyPr/>
          <a:lstStyle>
            <a:lvl1pPr marL="0" indent="0" algn="l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None/>
              <a:defRPr sz="9600" b="1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Name(s),                                       Company / Organization Affiliation, Address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02657" y="31135044"/>
            <a:ext cx="41407445" cy="7977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576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576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NV,   USA				                     May 28 – 31, 2019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03259" y="1393627"/>
            <a:ext cx="38020944" cy="1861430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843430" y="5374068"/>
            <a:ext cx="40868602" cy="6967228"/>
          </a:xfrm>
        </p:spPr>
        <p:txBody>
          <a:bodyPr wrap="square">
            <a:spAutoFit/>
          </a:bodyPr>
          <a:lstStyle>
            <a:lvl1pPr>
              <a:defRPr sz="1152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8640">
                <a:solidFill>
                  <a:schemeClr val="bg2"/>
                </a:solidFill>
              </a:defRPr>
            </a:lvl3pPr>
            <a:lvl4pPr>
              <a:defRPr sz="7680">
                <a:solidFill>
                  <a:schemeClr val="bg2"/>
                </a:solidFill>
              </a:defRPr>
            </a:lvl4pPr>
            <a:lvl5pPr>
              <a:defRPr sz="768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emplate-Design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891200" cy="32918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448417" y="1560691"/>
            <a:ext cx="37484098" cy="175801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428" y="6583683"/>
            <a:ext cx="40584734" cy="6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-400025" y="1842425"/>
            <a:ext cx="1714450" cy="91439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389120" rtl="0" eaLnBrk="1" latinLnBrk="0" hangingPunct="1"/>
            <a:endParaRPr lang="en-US" sz="864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15" y="32186882"/>
            <a:ext cx="11965584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IEEE 69</a:t>
            </a:r>
            <a:r>
              <a:rPr lang="en-US" sz="3840" b="1" i="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 ECTC – Las Vegas, NV USA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69323" y="32199622"/>
            <a:ext cx="5390798" cy="5318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2880"/>
              </a:spcBef>
            </a:pPr>
            <a:r>
              <a:rPr lang="en-US" sz="3840" b="1" i="0" baseline="0" dirty="0">
                <a:solidFill>
                  <a:schemeClr val="accent6">
                    <a:lumMod val="50000"/>
                  </a:schemeClr>
                </a:solidFill>
              </a:rPr>
              <a:t>May 28 – 31, 2019</a:t>
            </a: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76525" y="29571406"/>
            <a:ext cx="5350656" cy="2350085"/>
            <a:chOff x="255851" y="4015145"/>
            <a:chExt cx="1786246" cy="784545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1"/>
            <a:stretch/>
          </p:blipFill>
          <p:spPr>
            <a:xfrm>
              <a:off x="255851" y="4015145"/>
              <a:ext cx="1582474" cy="7845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5" t="61232" r="78098" b="30439"/>
            <a:stretch/>
          </p:blipFill>
          <p:spPr>
            <a:xfrm>
              <a:off x="1814416" y="4178019"/>
              <a:ext cx="227681" cy="1939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7" t="62198" r="84252" b="30541"/>
            <a:stretch/>
          </p:blipFill>
          <p:spPr>
            <a:xfrm>
              <a:off x="1521621" y="4200525"/>
              <a:ext cx="230979" cy="16906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</p:sldLayoutIdLst>
  <p:transition spd="med">
    <p:fade/>
  </p:transition>
  <p:hf hdr="0" dt="0"/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1344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1112520" indent="-1112520" algn="l" defTabSz="4389120" rtl="0" eaLnBrk="1" latinLnBrk="0" hangingPunct="1">
        <a:lnSpc>
          <a:spcPct val="90000"/>
        </a:lnSpc>
        <a:spcBef>
          <a:spcPts val="5760"/>
        </a:spcBef>
        <a:buClr>
          <a:schemeClr val="tx2"/>
        </a:buClr>
        <a:buFont typeface="Arial" pitchFamily="34" charset="0"/>
        <a:buChar char="•"/>
        <a:defRPr sz="1152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275082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96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43891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8640"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5760720" indent="-1104902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7139942" indent="-1112520" algn="l" defTabSz="4389120" rtl="0" eaLnBrk="1" latinLnBrk="0" hangingPunct="1">
        <a:lnSpc>
          <a:spcPct val="90000"/>
        </a:lnSpc>
        <a:spcBef>
          <a:spcPts val="1440"/>
        </a:spcBef>
        <a:buClr>
          <a:schemeClr val="tx2"/>
        </a:buClr>
        <a:buFont typeface="Arial" pitchFamily="34" charset="0"/>
        <a:buChar char="–"/>
        <a:defRPr sz="768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usu.edu/about/logos-and-wordmar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www.pngall.com/fan-png" TargetMode="External"/><Relationship Id="rId18" Type="http://schemas.openxmlformats.org/officeDocument/2006/relationships/hyperlink" Target="http://howto.nicubunu.ro/inkscape_shiny_arrow/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freepngimg.com/png/40091-green-leaf-free-transparent-image-hq" TargetMode="Externa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s://freepngimg.com/png/7389-yellow-light-bulb-png-image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://silly-bytes.blogspot.com/2016/09/gentle-introduction-to-stm32-arm-cortex.html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://www.pngall.com/heater-png" TargetMode="Externa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  <a:endParaRPr lang="en-US" dirty="0"/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50976" y="4835866"/>
            <a:ext cx="19743202" cy="508998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/>
              <a:t>Project</a:t>
            </a:r>
          </a:p>
          <a:p>
            <a:pPr marL="0" indent="0">
              <a:buNone/>
              <a:defRPr/>
            </a:pPr>
            <a:r>
              <a:rPr lang="en-US" sz="4000" dirty="0"/>
              <a:t>Problem description and/or motivation</a:t>
            </a:r>
          </a:p>
          <a:p>
            <a:pPr>
              <a:defRPr/>
            </a:pPr>
            <a:r>
              <a:rPr lang="en-US" sz="4000" dirty="0"/>
              <a:t>What problem did you try to solve?</a:t>
            </a:r>
          </a:p>
          <a:p>
            <a:pPr>
              <a:defRPr/>
            </a:pPr>
            <a:r>
              <a:rPr lang="en-US" sz="4000" dirty="0"/>
              <a:t>Why should your reader be interested?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50976" y="18076378"/>
            <a:ext cx="1984375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/>
              <a:t>Methods</a:t>
            </a:r>
            <a:br>
              <a:rPr lang="en-US" sz="8640" b="1" dirty="0"/>
            </a:br>
            <a:endParaRPr lang="en-US" sz="8640" b="1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How did you solve your problem? There should be enough information here to allow another engineers to understand your process.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If you had a complicated protocol, it may be helpful to include a diagram, table or flowchart to explain the methods you used.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This is a good place to mention relevant ethical considerations.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095128" y="18076378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/>
              <a:t>Conclusion</a:t>
            </a:r>
            <a:br>
              <a:rPr lang="en-US" sz="8640" b="1" dirty="0"/>
            </a:br>
            <a:endParaRPr lang="en-US" sz="8640" b="1" dirty="0"/>
          </a:p>
          <a:p>
            <a:pPr marL="0" indent="0">
              <a:buNone/>
              <a:defRPr/>
            </a:pPr>
            <a:r>
              <a:rPr lang="en-US" sz="4000" dirty="0"/>
              <a:t>Highlight the most significant results.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How do these results relate to the original problem?  Does the data suggest that your solution worked?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What further research would be necessary to answer the questions raised by your results? 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How do your results fit into the big picture?</a:t>
            </a:r>
            <a:br>
              <a:rPr lang="en-US" sz="4000" dirty="0"/>
            </a:b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What did you learn from doing the project?</a:t>
            </a:r>
          </a:p>
          <a:p>
            <a:pPr marL="1112520" indent="-1112520">
              <a:buFont typeface="Arial" pitchFamily="34" charset="0"/>
              <a:buChar char="•"/>
              <a:defRPr/>
            </a:pPr>
            <a:endParaRPr lang="en-US" sz="4000" dirty="0"/>
          </a:p>
          <a:p>
            <a:pPr marL="1112520" indent="-1112520">
              <a:buFont typeface="Arial" pitchFamily="34" charset="0"/>
              <a:buChar char="•"/>
              <a:defRPr/>
            </a:pPr>
            <a:r>
              <a:rPr lang="en-US" sz="4000" dirty="0"/>
              <a:t>Where would you like this project to go from here?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3554944" y="4835866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/>
              <a:t>System</a:t>
            </a: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r>
              <a:rPr lang="en-US" sz="4000" dirty="0">
                <a:solidFill>
                  <a:srgbClr val="264D4D"/>
                </a:solidFill>
              </a:rPr>
              <a:t>Functional block diagram</a:t>
            </a: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sz="4000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r>
              <a:rPr lang="en-US" sz="4000" dirty="0">
                <a:solidFill>
                  <a:srgbClr val="264D4D"/>
                </a:solidFill>
              </a:rPr>
              <a:t>For software solutions, also include software design diagram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47369" y="31557252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/>
              <a:t>Team Members and Contact Information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51101" y="31285497"/>
            <a:ext cx="13796385" cy="9971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/>
              <a:t>Add logo from </a:t>
            </a:r>
            <a:r>
              <a:rPr lang="en-US" sz="3600" dirty="0">
                <a:hlinkClick r:id="rId3"/>
              </a:rPr>
              <a:t>https://engineering.usu.edu/about/logos-and-wordmarks</a:t>
            </a:r>
            <a:r>
              <a:rPr lang="en-US" sz="3600" dirty="0"/>
              <a:t> in one of the corners of the chart.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699527" y="31546367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dirty="0"/>
              <a:t>If appropriate, add thanks to faculty mentor or corporate sponsor.</a:t>
            </a:r>
          </a:p>
        </p:txBody>
      </p:sp>
    </p:spTree>
    <p:extLst>
      <p:ext uri="{BB962C8B-B14F-4D97-AF65-F5344CB8AC3E}">
        <p14:creationId xmlns:p14="http://schemas.microsoft.com/office/powerpoint/2010/main" val="3496592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B97903-3F0C-4268-A1BD-210166187FFA}"/>
              </a:ext>
            </a:extLst>
          </p:cNvPr>
          <p:cNvSpPr txBox="1">
            <a:spLocks/>
          </p:cNvSpPr>
          <p:nvPr/>
        </p:nvSpPr>
        <p:spPr bwMode="auto">
          <a:xfrm>
            <a:off x="23554944" y="4835865"/>
            <a:ext cx="19385280" cy="1207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264D4D"/>
              </a:buClr>
            </a:pPr>
            <a:r>
              <a:rPr lang="en-US" b="1" dirty="0">
                <a:solidFill>
                  <a:srgbClr val="00B050"/>
                </a:solidFill>
              </a:rPr>
              <a:t>System</a:t>
            </a: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  <a:p>
            <a:pPr algn="ctr">
              <a:spcBef>
                <a:spcPct val="20000"/>
              </a:spcBef>
              <a:buClr>
                <a:srgbClr val="264D4D"/>
              </a:buClr>
              <a:buFont typeface="Wingdings" pitchFamily="2" charset="2"/>
              <a:buNone/>
            </a:pPr>
            <a:endParaRPr lang="en-US" u="sng" dirty="0">
              <a:solidFill>
                <a:srgbClr val="264D4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0539" y="1393627"/>
            <a:ext cx="38020944" cy="18614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GreenBox</a:t>
            </a:r>
          </a:p>
        </p:txBody>
      </p:sp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 flipH="1">
            <a:off x="21944296" y="3968492"/>
            <a:ext cx="1265" cy="26690021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 flipH="1">
            <a:off x="0" y="17169816"/>
            <a:ext cx="43891200" cy="0"/>
          </a:xfrm>
          <a:prstGeom prst="line">
            <a:avLst/>
          </a:prstGeom>
          <a:noFill/>
          <a:ln w="38100" algn="ctr">
            <a:solidFill>
              <a:srgbClr val="033B4C"/>
            </a:solidFill>
            <a:round/>
            <a:headEnd/>
            <a:tailEnd/>
          </a:ln>
        </p:spPr>
      </p:cxn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23891" y="4835865"/>
            <a:ext cx="18934343" cy="879356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Project</a:t>
            </a:r>
          </a:p>
          <a:p>
            <a:pPr marL="0" indent="0">
              <a:buNone/>
              <a:defRPr/>
            </a:pPr>
            <a:r>
              <a:rPr lang="en-US" sz="4000" dirty="0"/>
              <a:t>Raising and caring for plant life are some of the most fundamental things we do as a species.</a:t>
            </a:r>
          </a:p>
          <a:p>
            <a:pPr>
              <a:defRPr/>
            </a:pPr>
            <a:r>
              <a:rPr lang="en-US" sz="4000" dirty="0"/>
              <a:t>Caring for plants on a small scale can have many benefits.</a:t>
            </a:r>
          </a:p>
          <a:p>
            <a:pPr>
              <a:defRPr/>
            </a:pPr>
            <a:r>
              <a:rPr lang="en-US" sz="4000" dirty="0"/>
              <a:t>Large commercial farms are heavily automated to ensure positive results.</a:t>
            </a:r>
          </a:p>
          <a:p>
            <a:pPr>
              <a:defRPr/>
            </a:pPr>
            <a:r>
              <a:rPr lang="en-US" sz="4000" dirty="0"/>
              <a:t>GreenBox brings some of this automation into the home, along with its results!</a:t>
            </a:r>
          </a:p>
          <a:p>
            <a:pPr>
              <a:defRPr/>
            </a:pPr>
            <a:r>
              <a:rPr lang="en-US" sz="4000" dirty="0"/>
              <a:t>GreenBox combines existing technology with a control system to maintain a desired level of temperature, humidity, light, and air.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50976" y="18076378"/>
            <a:ext cx="19843753" cy="14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Methods</a:t>
            </a:r>
            <a:br>
              <a:rPr lang="en-US" sz="8640" b="1" dirty="0"/>
            </a:br>
            <a:endParaRPr lang="en-US" sz="8640" b="1" dirty="0"/>
          </a:p>
          <a:p>
            <a:pPr marL="0" indent="0" algn="r">
              <a:buNone/>
              <a:defRPr/>
            </a:pP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095128" y="18076378"/>
            <a:ext cx="19293843" cy="120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 sz="3100">
                <a:solidFill>
                  <a:srgbClr val="26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600">
                <a:solidFill>
                  <a:srgbClr val="26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200">
                <a:solidFill>
                  <a:srgbClr val="26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Char char="•"/>
              <a:defRPr sz="2000">
                <a:solidFill>
                  <a:srgbClr val="264D4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8640" b="1" dirty="0">
                <a:solidFill>
                  <a:srgbClr val="00B050"/>
                </a:solidFill>
              </a:rPr>
              <a:t>Conclusion</a:t>
            </a:r>
            <a:br>
              <a:rPr lang="en-US" sz="8640" b="1" dirty="0"/>
            </a:br>
            <a:endParaRPr lang="en-US" sz="8640" b="1" dirty="0"/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The original goal of this project was to monitor and adjust the temperature, humidity, light, and air-flow in the main chamber.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These goals were all met to varying degrees.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Many lessons were learned through this project, many about the importance of planning for unexpected setbacks.</a:t>
            </a:r>
          </a:p>
          <a:p>
            <a:pPr marL="1112520" indent="-1112520" eaLnBrk="1" hangingPunct="1">
              <a:lnSpc>
                <a:spcPct val="90000"/>
              </a:lnSpc>
              <a:spcBef>
                <a:spcPts val="576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chemeClr val="bg2"/>
                </a:solidFill>
                <a:cs typeface="Arial" pitchFamily="34" charset="0"/>
              </a:rPr>
              <a:t>In the future, this could become a much more polished product that does an even better job of maintaining conditions, as well as having more features such as wireless connectivity.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46103" y="31550043"/>
            <a:ext cx="13796385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2880"/>
              </a:spcBef>
            </a:pPr>
            <a:r>
              <a:rPr lang="en-US" sz="3600" b="1" dirty="0"/>
              <a:t>Zach Wilcox – Zacdwil@hotmail.com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-33962" y="3968492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6304" y="30658513"/>
            <a:ext cx="438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D4A85D3-F206-47D0-9FD4-10A3E7EBD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11" y="7769188"/>
            <a:ext cx="21180539" cy="657550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18E113-87B9-4FDB-BC0F-875809977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7" y="31013400"/>
            <a:ext cx="6827237" cy="1383776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A9EB7CC-1F79-4E7F-A9E6-AA205B95BD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19000"/>
                    </a14:imgEffect>
                    <a14:imgEffect>
                      <a14:brightnessContrast bright="9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304349" y="869759"/>
            <a:ext cx="1505647" cy="1505647"/>
          </a:xfrm>
          <a:prstGeom prst="rect">
            <a:avLst/>
          </a:prstGeom>
        </p:spPr>
      </p:pic>
      <p:pic>
        <p:nvPicPr>
          <p:cNvPr id="29" name="Picture 28" descr="A picture containing light&#10;&#10;Description automatically generated">
            <a:extLst>
              <a:ext uri="{FF2B5EF4-FFF2-40B4-BE49-F238E27FC236}">
                <a16:creationId xmlns:a16="http://schemas.microsoft.com/office/drawing/2014/main" id="{247A7C35-388C-460C-BB55-82C1558D63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69836" y="23918067"/>
            <a:ext cx="2912682" cy="2912682"/>
          </a:xfrm>
          <a:prstGeom prst="rect">
            <a:avLst/>
          </a:prstGeom>
        </p:spPr>
      </p:pic>
      <p:pic>
        <p:nvPicPr>
          <p:cNvPr id="32" name="Picture 31" descr="A picture containing text, light, lamp, dark&#10;&#10;Description automatically generated">
            <a:extLst>
              <a:ext uri="{FF2B5EF4-FFF2-40B4-BE49-F238E27FC236}">
                <a16:creationId xmlns:a16="http://schemas.microsoft.com/office/drawing/2014/main" id="{98226774-654B-4352-9C73-806DAA7FA4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34236" y="19635392"/>
            <a:ext cx="1755377" cy="2340502"/>
          </a:xfrm>
          <a:prstGeom prst="rect">
            <a:avLst/>
          </a:prstGeom>
        </p:spPr>
      </p:pic>
      <p:pic>
        <p:nvPicPr>
          <p:cNvPr id="37" name="Picture 36" descr="A picture containing fan, device, vector graphics&#10;&#10;Description automatically generated">
            <a:extLst>
              <a:ext uri="{FF2B5EF4-FFF2-40B4-BE49-F238E27FC236}">
                <a16:creationId xmlns:a16="http://schemas.microsoft.com/office/drawing/2014/main" id="{8AD51AFA-DA88-470D-8E36-FB76742B27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623892" y="27506276"/>
            <a:ext cx="2764081" cy="2764081"/>
          </a:xfrm>
          <a:prstGeom prst="rect">
            <a:avLst/>
          </a:prstGeom>
        </p:spPr>
      </p:pic>
      <p:pic>
        <p:nvPicPr>
          <p:cNvPr id="40" name="Picture 3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A735C11-423E-4835-B689-4BAF683647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55843" y="22118550"/>
            <a:ext cx="3514304" cy="2983992"/>
          </a:xfrm>
          <a:prstGeom prst="rect">
            <a:avLst/>
          </a:prstGeom>
        </p:spPr>
      </p:pic>
      <p:pic>
        <p:nvPicPr>
          <p:cNvPr id="47" name="Picture 46" descr="Arrow&#10;&#10;Description automatically generated">
            <a:extLst>
              <a:ext uri="{FF2B5EF4-FFF2-40B4-BE49-F238E27FC236}">
                <a16:creationId xmlns:a16="http://schemas.microsoft.com/office/drawing/2014/main" id="{50C585A1-B2A5-4CAD-860E-51662D58D8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15992098">
            <a:off x="1871461" y="25623635"/>
            <a:ext cx="2209751" cy="738618"/>
          </a:xfrm>
          <a:prstGeom prst="rect">
            <a:avLst/>
          </a:prstGeom>
        </p:spPr>
      </p:pic>
      <p:pic>
        <p:nvPicPr>
          <p:cNvPr id="49" name="Picture 48" descr="Arrow&#10;&#10;Description automatically generated">
            <a:extLst>
              <a:ext uri="{FF2B5EF4-FFF2-40B4-BE49-F238E27FC236}">
                <a16:creationId xmlns:a16="http://schemas.microsoft.com/office/drawing/2014/main" id="{3ED2F7D9-8379-40A4-A959-657CC9E86F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12035138">
            <a:off x="4102876" y="24121965"/>
            <a:ext cx="2209751" cy="738618"/>
          </a:xfrm>
          <a:prstGeom prst="rect">
            <a:avLst/>
          </a:prstGeom>
        </p:spPr>
      </p:pic>
      <p:pic>
        <p:nvPicPr>
          <p:cNvPr id="50" name="Picture 49" descr="Arrow&#10;&#10;Description automatically generated">
            <a:extLst>
              <a:ext uri="{FF2B5EF4-FFF2-40B4-BE49-F238E27FC236}">
                <a16:creationId xmlns:a16="http://schemas.microsoft.com/office/drawing/2014/main" id="{6589B595-DF1A-4592-B864-6C483B609C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 rot="9244990">
            <a:off x="3947187" y="21613654"/>
            <a:ext cx="2209751" cy="73861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FEF0C0-EB9E-4D3F-9541-CC2FE76D72BE}"/>
              </a:ext>
            </a:extLst>
          </p:cNvPr>
          <p:cNvSpPr txBox="1"/>
          <p:nvPr/>
        </p:nvSpPr>
        <p:spPr>
          <a:xfrm>
            <a:off x="9039180" y="20482405"/>
            <a:ext cx="12518773" cy="71865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No reason to reinvent the wheel over and over.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Utilizes existing environmental control technologies.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Controls these technologies using a microcontroller, sensors, and timers.</a:t>
            </a:r>
          </a:p>
          <a:p>
            <a:pPr marL="1112520" indent="-111252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4000" dirty="0">
                <a:solidFill>
                  <a:srgbClr val="264D4D"/>
                </a:solidFill>
              </a:rPr>
              <a:t>Controls each subsystem’s power source to allow scaling and increase repairability.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811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CTC2014_Presentation_Template_1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 colors">
        <a:dk1>
          <a:sysClr val="windowText" lastClr="000000"/>
        </a:dk1>
        <a:lt1>
          <a:sysClr val="window" lastClr="FFFFFF"/>
        </a:lt1>
        <a:dk2>
          <a:srgbClr val="C1132F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FFC000"/>
        </a:accent3>
        <a:accent4>
          <a:srgbClr val="973875"/>
        </a:accent4>
        <a:accent5>
          <a:srgbClr val="969696"/>
        </a:accent5>
        <a:accent6>
          <a:srgbClr val="15CDF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ECTC2014_Presentation_Template_1</Template>
  <TotalTime>267</TotalTime>
  <Words>437</Words>
  <Application>Microsoft Office PowerPoint</Application>
  <PresentationFormat>Custom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ECTC2014_Presentation_Template_1</vt:lpstr>
      <vt:lpstr>Title</vt:lpstr>
      <vt:lpstr>GreenBox</vt:lpstr>
    </vt:vector>
  </TitlesOfParts>
  <Company>ECTC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Karikalan</dc:creator>
  <cp:lastModifiedBy>zach Wilcox</cp:lastModifiedBy>
  <cp:revision>20</cp:revision>
  <dcterms:created xsi:type="dcterms:W3CDTF">2013-12-04T00:10:04Z</dcterms:created>
  <dcterms:modified xsi:type="dcterms:W3CDTF">2022-04-23T02:44:50Z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