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"/>
  </p:notesMasterIdLst>
  <p:sldIdLst>
    <p:sldId id="290" r:id="rId2"/>
  </p:sldIdLst>
  <p:sldSz cx="43891200" cy="32918400"/>
  <p:notesSz cx="6997700" cy="9271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7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64"/>
    <a:srgbClr val="3B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24" d="100"/>
          <a:sy n="24" d="100"/>
        </p:scale>
        <p:origin x="1824" y="173"/>
      </p:cViewPr>
      <p:guideLst>
        <p:guide orient="horz"/>
        <p:guide pos="276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3414" y="-84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BB30-8580-4842-B7AE-628EE6A19D00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8EB-19EA-4E8B-816F-21ACB9D97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28085" y="23913310"/>
            <a:ext cx="8573981" cy="3765816"/>
            <a:chOff x="255851" y="4015145"/>
            <a:chExt cx="1786246" cy="78454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2356993" y="9771739"/>
            <a:ext cx="23151854" cy="2127350"/>
          </a:xfrm>
        </p:spPr>
        <p:txBody>
          <a:bodyPr anchor="ctr"/>
          <a:lstStyle>
            <a:lvl1pPr marL="0" indent="0">
              <a:buNone/>
              <a:defRPr sz="1536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6683" y="23038512"/>
            <a:ext cx="22450099" cy="5539978"/>
          </a:xfrm>
        </p:spPr>
        <p:txBody>
          <a:bodyPr/>
          <a:lstStyle>
            <a:lvl1pPr marL="0" indent="0" algn="l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None/>
              <a:defRPr sz="9600" b="1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Name(s),                                       Company / Organization Affiliation, Address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502657" y="31135044"/>
            <a:ext cx="41407445" cy="7977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5760" b="1" i="0" baseline="0" dirty="0" smtClean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5760" b="1" i="0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5760" b="1" i="0" baseline="0" dirty="0" smtClean="0">
                <a:solidFill>
                  <a:schemeClr val="accent6">
                    <a:lumMod val="50000"/>
                  </a:schemeClr>
                </a:solidFill>
              </a:rPr>
              <a:t> ECTC – Las Vegas, NV,   USA				                     May 28 – 31, 2019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03259" y="1393627"/>
            <a:ext cx="38020944" cy="1861430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3430" y="5374068"/>
            <a:ext cx="40868602" cy="6967228"/>
          </a:xfrm>
        </p:spPr>
        <p:txBody>
          <a:bodyPr wrap="square">
            <a:spAutoFit/>
          </a:bodyPr>
          <a:lstStyle>
            <a:lvl1pPr>
              <a:defRPr sz="1152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8640">
                <a:solidFill>
                  <a:schemeClr val="bg2"/>
                </a:solidFill>
              </a:defRPr>
            </a:lvl3pPr>
            <a:lvl4pPr>
              <a:defRPr sz="7680">
                <a:solidFill>
                  <a:schemeClr val="bg2"/>
                </a:solidFill>
              </a:defRPr>
            </a:lvl4pPr>
            <a:lvl5pPr>
              <a:defRPr sz="768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emplate-Design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448417" y="1560691"/>
            <a:ext cx="37484098" cy="17580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428" y="6583683"/>
            <a:ext cx="40584734" cy="6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-400025" y="1842425"/>
            <a:ext cx="1714450" cy="91439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389120" rtl="0" eaLnBrk="1" latinLnBrk="0" hangingPunct="1"/>
            <a:endParaRPr lang="en-US" sz="864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5" y="32186882"/>
            <a:ext cx="11965584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 smtClean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3840" b="1" i="0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840" b="1" i="0" baseline="0" dirty="0" smtClean="0">
                <a:solidFill>
                  <a:schemeClr val="accent6">
                    <a:lumMod val="50000"/>
                  </a:schemeClr>
                </a:solidFill>
              </a:rPr>
              <a:t> ECTC – Las Vegas, NV USA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9323" y="32199622"/>
            <a:ext cx="5390798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 smtClean="0">
                <a:solidFill>
                  <a:schemeClr val="accent6">
                    <a:lumMod val="50000"/>
                  </a:schemeClr>
                </a:solidFill>
              </a:rPr>
              <a:t>May 28 – 31, 2019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76525" y="29571406"/>
            <a:ext cx="5350656" cy="2350085"/>
            <a:chOff x="255851" y="4015145"/>
            <a:chExt cx="1786246" cy="78454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</p:sldLayoutIdLst>
  <p:transition spd="med">
    <p:fade/>
  </p:transition>
  <p:hf hdr="0" dt="0"/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1344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1112520" indent="-1112520" algn="l" defTabSz="4389120" rtl="0" eaLnBrk="1" latinLnBrk="0" hangingPunct="1">
        <a:lnSpc>
          <a:spcPct val="90000"/>
        </a:lnSpc>
        <a:spcBef>
          <a:spcPts val="5760"/>
        </a:spcBef>
        <a:buClr>
          <a:schemeClr val="tx2"/>
        </a:buClr>
        <a:buFont typeface="Arial" pitchFamily="34" charset="0"/>
        <a:buChar char="•"/>
        <a:defRPr sz="1152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275082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96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43891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8640"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57607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713994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usu.edu/about/logos-and-wordmar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/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50976" y="4835866"/>
            <a:ext cx="19743202" cy="508998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/>
              <a:t>Project</a:t>
            </a:r>
          </a:p>
          <a:p>
            <a:pPr marL="0" indent="0">
              <a:buNone/>
              <a:defRPr/>
            </a:pPr>
            <a:r>
              <a:rPr lang="en-US" sz="4000" dirty="0"/>
              <a:t>Problem description and/or motivation</a:t>
            </a:r>
          </a:p>
          <a:p>
            <a:pPr>
              <a:defRPr/>
            </a:pPr>
            <a:r>
              <a:rPr lang="en-US" sz="4000" dirty="0" smtClean="0"/>
              <a:t>What problem did you try to solve?</a:t>
            </a:r>
          </a:p>
          <a:p>
            <a:pPr>
              <a:defRPr/>
            </a:pPr>
            <a:r>
              <a:rPr lang="en-US" sz="4000" dirty="0" smtClean="0"/>
              <a:t>Why should your reader be interested?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50976" y="18076378"/>
            <a:ext cx="1984375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 smtClean="0"/>
              <a:t>Methods</a:t>
            </a:r>
            <a:br>
              <a:rPr lang="en-US" sz="8640" b="1" dirty="0" smtClean="0"/>
            </a:br>
            <a:endParaRPr lang="en-US" sz="8640" b="1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How did you solve your problem? There should be enough information here to allow another engineers to </a:t>
            </a:r>
            <a:r>
              <a:rPr lang="en-US" sz="4000" dirty="0" smtClean="0"/>
              <a:t>understand </a:t>
            </a:r>
            <a:r>
              <a:rPr lang="en-US" sz="4000" dirty="0"/>
              <a:t>your </a:t>
            </a:r>
            <a:r>
              <a:rPr lang="en-US" sz="4000" dirty="0" smtClean="0"/>
              <a:t>process.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If </a:t>
            </a:r>
            <a:r>
              <a:rPr lang="en-US" sz="4000" dirty="0"/>
              <a:t>you had a complicated protocol, it may be helpful to include a diagram, table or flowchart to explain the methods you </a:t>
            </a:r>
            <a:r>
              <a:rPr lang="en-US" sz="4000" dirty="0" smtClean="0"/>
              <a:t>used.</a:t>
            </a:r>
            <a:br>
              <a:rPr lang="en-US" sz="4000" dirty="0" smtClean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This is a good place to mention </a:t>
            </a:r>
            <a:r>
              <a:rPr lang="en-US" sz="4000" dirty="0"/>
              <a:t>relevant ethical considerations.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095128" y="18076378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 smtClean="0"/>
              <a:t>Conclusion</a:t>
            </a:r>
            <a:br>
              <a:rPr lang="en-US" sz="8640" b="1" dirty="0" smtClean="0"/>
            </a:br>
            <a:endParaRPr lang="en-US" sz="8640" b="1" dirty="0"/>
          </a:p>
          <a:p>
            <a:pPr marL="0" indent="0">
              <a:buNone/>
              <a:defRPr/>
            </a:pPr>
            <a:r>
              <a:rPr lang="en-US" sz="4000" dirty="0"/>
              <a:t>Highlight the most significant </a:t>
            </a:r>
            <a:r>
              <a:rPr lang="en-US" sz="4000" dirty="0" smtClean="0"/>
              <a:t>results.</a:t>
            </a:r>
            <a:br>
              <a:rPr lang="en-US" sz="4000" dirty="0" smtClean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How </a:t>
            </a:r>
            <a:r>
              <a:rPr lang="en-US" sz="4000" dirty="0"/>
              <a:t>do these results relate to the original problem? </a:t>
            </a:r>
            <a:r>
              <a:rPr lang="en-US" sz="4000" dirty="0" smtClean="0"/>
              <a:t> Does </a:t>
            </a:r>
            <a:r>
              <a:rPr lang="en-US" sz="4000" dirty="0"/>
              <a:t>the data suggest that your solution </a:t>
            </a:r>
            <a:r>
              <a:rPr lang="en-US" sz="4000" dirty="0" smtClean="0"/>
              <a:t>worked?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What </a:t>
            </a:r>
            <a:r>
              <a:rPr lang="en-US" sz="4000" dirty="0"/>
              <a:t>further research would be necessary to answer the questions raised by your results?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How </a:t>
            </a:r>
            <a:r>
              <a:rPr lang="en-US" sz="4000" dirty="0"/>
              <a:t>do your results fit into the big </a:t>
            </a:r>
            <a:r>
              <a:rPr lang="en-US" sz="4000" dirty="0" smtClean="0"/>
              <a:t>picture?</a:t>
            </a:r>
            <a:br>
              <a:rPr lang="en-US" sz="4000" dirty="0" smtClean="0"/>
            </a:br>
            <a:endParaRPr lang="en-US" sz="4000" dirty="0" smtClean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What did you learn from doing the project?</a:t>
            </a:r>
          </a:p>
          <a:p>
            <a:pPr marL="1112520" indent="-1112520"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 smtClean="0"/>
              <a:t>Where would you like this project to go from here?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554944" y="4835866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 smtClean="0"/>
              <a:t>System</a:t>
            </a:r>
            <a:endParaRPr lang="en-US" b="1" dirty="0"/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rgbClr val="264D4D"/>
                </a:solidFill>
              </a:rPr>
              <a:t>Functional block diagram</a:t>
            </a: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sz="4000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rgbClr val="264D4D"/>
                </a:solidFill>
              </a:rPr>
              <a:t>For software solutions, also include software design diagram</a:t>
            </a:r>
            <a:endParaRPr lang="en-US" sz="4000" dirty="0">
              <a:solidFill>
                <a:srgbClr val="264D4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47369" y="31557252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 smtClean="0"/>
              <a:t>Team Members and Contact Information</a:t>
            </a:r>
            <a:endParaRPr lang="en-US" sz="3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51101" y="31285497"/>
            <a:ext cx="13796385" cy="9971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 smtClean="0"/>
              <a:t>Add logo from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engineering.usu.edu/about/logos-and-wordmarks</a:t>
            </a:r>
            <a:r>
              <a:rPr lang="en-US" sz="3600" dirty="0" smtClean="0"/>
              <a:t> in one of the corners of the chart.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699527" y="31546367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 smtClean="0"/>
              <a:t>If appropriate, add thanks to faculty mentor or corporate sponsor.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6592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TC2014_Presentation_Template_1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 colors">
        <a:dk1>
          <a:sysClr val="windowText" lastClr="000000"/>
        </a:dk1>
        <a:lt1>
          <a:sysClr val="window" lastClr="FFFFFF"/>
        </a:lt1>
        <a:dk2>
          <a:srgbClr val="C1132F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FFC000"/>
        </a:accent3>
        <a:accent4>
          <a:srgbClr val="973875"/>
        </a:accent4>
        <a:accent5>
          <a:srgbClr val="969696"/>
        </a:accent5>
        <a:accent6>
          <a:srgbClr val="15CDF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ECTC2014_Presentation_Template_1</Template>
  <TotalTime>107</TotalTime>
  <Words>69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ECTC2014_Presentation_Template_1</vt:lpstr>
      <vt:lpstr>Title</vt:lpstr>
    </vt:vector>
  </TitlesOfParts>
  <Company>ECTC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Karikalan</dc:creator>
  <cp:lastModifiedBy>Jolynne</cp:lastModifiedBy>
  <cp:revision>18</cp:revision>
  <dcterms:created xsi:type="dcterms:W3CDTF">2013-12-04T00:10:04Z</dcterms:created>
  <dcterms:modified xsi:type="dcterms:W3CDTF">2019-03-28T20:58:41Z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