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9" r:id="rId24"/>
    <p:sldId id="34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88EE0-098E-42AC-B301-D4CAB4B11DDA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EBAFA-DA0D-4016-9D4B-E7147EED2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F7899-4A08-4A59-8CC4-A700354AB863}" type="slidenum">
              <a:rPr lang="en-US"/>
              <a:pPr/>
              <a:t>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CAAE6-FC46-4739-B934-1779AE9A135C}" type="slidenum">
              <a:rPr lang="en-US"/>
              <a:pPr/>
              <a:t>11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81337-BFFA-4747-AA03-67BD338248E6}" type="slidenum">
              <a:rPr lang="en-US"/>
              <a:pPr/>
              <a:t>12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828B2-2567-401B-AA62-01AECB18C3CB}" type="slidenum">
              <a:rPr lang="en-US"/>
              <a:pPr/>
              <a:t>13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6EFA6-22E4-4ECB-83F7-95289B982545}" type="slidenum">
              <a:rPr lang="en-US"/>
              <a:pPr/>
              <a:t>14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60DEA-9E1C-41EB-A084-AF1E3F053203}" type="slidenum">
              <a:rPr lang="en-US"/>
              <a:pPr/>
              <a:t>15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0B7FC-C05C-43DE-93AE-F6710D53FB87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6F1BC-2DEA-4E38-8B3B-7802228CC82D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70066-4E8A-4D37-9449-C88CED4901CD}" type="slidenum">
              <a:rPr lang="en-US"/>
              <a:pPr/>
              <a:t>18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4C57E-2CDC-4D77-B741-951343D754B3}" type="slidenum">
              <a:rPr lang="en-US"/>
              <a:pPr/>
              <a:t>19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3C4A10-EBCE-41F0-B448-E07A37E1CA49}" type="slidenum">
              <a:rPr lang="en-US"/>
              <a:pPr/>
              <a:t>20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B49E9-350D-4D69-94AA-88ACA010F071}" type="slidenum">
              <a:rPr lang="en-US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655C0-890E-4BBB-BFA1-AE5F8400FDB7}" type="slidenum">
              <a:rPr lang="en-US"/>
              <a:pPr/>
              <a:t>21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3DCD9-DB8B-42C2-AF17-A2BE579476D6}" type="slidenum">
              <a:rPr lang="en-US"/>
              <a:pPr/>
              <a:t>22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03745-09EE-40B1-90F2-443D4FEBFEE1}" type="slidenum">
              <a:rPr lang="en-US"/>
              <a:pPr/>
              <a:t>23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D75A00-8AD6-4811-909A-2ADB282C8B69}" type="slidenum">
              <a:rPr lang="en-US"/>
              <a:pPr/>
              <a:t>24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30E740-4E5F-44D2-B7F2-169B8842477D}" type="slidenum">
              <a:rPr lang="en-US"/>
              <a:pPr/>
              <a:t>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D0196-72D5-4321-8A08-6FBB6E0DFE2A}" type="slidenum">
              <a:rPr lang="en-US"/>
              <a:pPr/>
              <a:t>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6D307-69C7-44FE-89BF-6AD9F3828357}" type="slidenum">
              <a:rPr lang="en-US"/>
              <a:pPr/>
              <a:t>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AE6E4C-435A-4590-AEA5-D0538AD083CA}" type="slidenum">
              <a:rPr lang="en-US"/>
              <a:pPr/>
              <a:t>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55653-019F-4C64-9539-D20EEDBDD22A}" type="slidenum">
              <a:rPr lang="en-US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56919-F1C1-44BF-83F8-4E70875B1003}" type="slidenum">
              <a:rPr lang="en-US"/>
              <a:pPr/>
              <a:t>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1D814-EC95-4DF9-8CC8-FF005712F40F}" type="slidenum">
              <a:rPr lang="en-US"/>
              <a:pPr/>
              <a:t>10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4686569-3618-471F-8320-53B65825357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482E8A3-9B66-4AC8-9A38-6585BE44B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6569-3618-471F-8320-53B65825357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8A3-9B66-4AC8-9A38-6585BE44B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6569-3618-471F-8320-53B65825357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8A3-9B66-4AC8-9A38-6585BE44B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6569-3618-471F-8320-53B65825357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8A3-9B66-4AC8-9A38-6585BE44B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6569-3618-471F-8320-53B65825357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8A3-9B66-4AC8-9A38-6585BE44B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6569-3618-471F-8320-53B65825357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8A3-9B66-4AC8-9A38-6585BE44B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686569-3618-471F-8320-53B65825357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82E8A3-9B66-4AC8-9A38-6585BE44B2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4686569-3618-471F-8320-53B65825357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482E8A3-9B66-4AC8-9A38-6585BE44B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6569-3618-471F-8320-53B65825357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8A3-9B66-4AC8-9A38-6585BE44B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6569-3618-471F-8320-53B65825357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8A3-9B66-4AC8-9A38-6585BE44B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6569-3618-471F-8320-53B65825357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8A3-9B66-4AC8-9A38-6585BE44B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4686569-3618-471F-8320-53B65825357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482E8A3-9B66-4AC8-9A38-6585BE44B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28EFE4-B7E3-4B8C-8DE4-854083FB8AAB}" type="slidenum">
              <a:rPr lang="en-US"/>
              <a:pPr/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ct val="50000"/>
              </a:spcAft>
            </a:pPr>
            <a:r>
              <a:rPr lang="en-US" sz="4000" dirty="0" smtClean="0"/>
              <a:t>Communications to Persuade and Influence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itchFamily="2" charset="2"/>
              <a:buChar char="ü"/>
            </a:pPr>
            <a:r>
              <a:rPr lang="en-US" sz="2800" dirty="0" smtClean="0"/>
              <a:t>The ability for managers to persuade and influence is becoming more critical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itchFamily="2" charset="2"/>
              <a:buChar char="ü"/>
            </a:pPr>
            <a:r>
              <a:rPr lang="en-US" sz="2800" dirty="0" smtClean="0"/>
              <a:t>Directives are no longer the task of managers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itchFamily="2" charset="2"/>
              <a:buChar char="ü"/>
            </a:pPr>
            <a:r>
              <a:rPr lang="en-US" sz="2800" dirty="0" smtClean="0"/>
              <a:t>Managers must communicate frequently and easily with others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itchFamily="2" charset="2"/>
              <a:buChar char="ü"/>
            </a:pPr>
            <a:r>
              <a:rPr lang="en-US" sz="2800" dirty="0" smtClean="0"/>
              <a:t>Many managers have communication apprehension and avoid communicating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itchFamily="2" charset="2"/>
              <a:buChar char="ü"/>
            </a:pPr>
            <a:r>
              <a:rPr lang="en-US" sz="2800" dirty="0" smtClean="0"/>
              <a:t>To effectively persuade and influence, managers must show they care</a:t>
            </a:r>
          </a:p>
        </p:txBody>
      </p:sp>
      <p:sp>
        <p:nvSpPr>
          <p:cNvPr id="1331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3FB148-D326-4B4C-AE94-A04BBCC61045}" type="slidenum">
              <a:rPr lang="en-US"/>
              <a:pPr/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ct val="50000"/>
              </a:spcAft>
            </a:pPr>
            <a:r>
              <a:rPr lang="en-US" sz="4000" dirty="0" smtClean="0"/>
              <a:t>Gender Differences in Communication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400" dirty="0" smtClean="0"/>
              <a:t>For many women, communicating means </a:t>
            </a:r>
            <a:r>
              <a:rPr lang="en-US" sz="2400" b="1" i="1" dirty="0" smtClean="0"/>
              <a:t>conversation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400" dirty="0" smtClean="0"/>
              <a:t>Women follow a language of rapport, establishing connections and negotiating relationships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000" dirty="0" smtClean="0"/>
              <a:t>Women interrupt less and work hard to continue conversations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400" dirty="0" smtClean="0"/>
              <a:t>Men use verbal language to exhibit knowledge and skill, telling stories, joking or passing information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400" dirty="0" smtClean="0"/>
              <a:t>Women downplay their accomplishments rather than displaying them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400" dirty="0" smtClean="0"/>
              <a:t>Women and men differ in body language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000" dirty="0" smtClean="0"/>
              <a:t>Women tend to use more submissive gestures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000" dirty="0" smtClean="0"/>
              <a:t>Men stare, point and use more sweeping gestures</a:t>
            </a:r>
          </a:p>
        </p:txBody>
      </p:sp>
      <p:sp>
        <p:nvSpPr>
          <p:cNvPr id="1434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833032-0480-4E39-B89C-D6719D2F6F37}" type="slidenum">
              <a:rPr lang="en-US"/>
              <a:pPr/>
              <a:t>12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sz="4000" dirty="0" smtClean="0"/>
              <a:t>Nonverbal Communication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Nonverbal communication are messages sent through human actions and behavior</a:t>
            </a:r>
          </a:p>
          <a:p>
            <a:pPr lvl="1" eaLnBrk="1" hangingPunct="1"/>
            <a:r>
              <a:rPr lang="en-US" sz="2400" dirty="0" smtClean="0"/>
              <a:t>Body Language</a:t>
            </a:r>
          </a:p>
          <a:p>
            <a:pPr lvl="1" eaLnBrk="1" hangingPunct="1"/>
            <a:r>
              <a:rPr lang="en-US" sz="2400" dirty="0" smtClean="0"/>
              <a:t>Behavior</a:t>
            </a:r>
          </a:p>
          <a:p>
            <a:pPr lvl="1" eaLnBrk="1" hangingPunct="1"/>
            <a:r>
              <a:rPr lang="en-US" sz="2400" dirty="0" smtClean="0"/>
              <a:t>Appearance</a:t>
            </a:r>
          </a:p>
          <a:p>
            <a:pPr lvl="1" eaLnBrk="1" hangingPunct="1"/>
            <a:r>
              <a:rPr lang="en-US" sz="2400" dirty="0" smtClean="0"/>
              <a:t>Actions</a:t>
            </a:r>
          </a:p>
          <a:p>
            <a:pPr lvl="1" eaLnBrk="1" hangingPunct="1"/>
            <a:r>
              <a:rPr lang="en-US" sz="2400" dirty="0" smtClean="0"/>
              <a:t>Attitudes</a:t>
            </a:r>
          </a:p>
          <a:p>
            <a:pPr eaLnBrk="1" hangingPunct="1"/>
            <a:r>
              <a:rPr lang="en-US" sz="2400" dirty="0" smtClean="0"/>
              <a:t>Nonverbal communication happens mostly face-to-face</a:t>
            </a:r>
          </a:p>
          <a:p>
            <a:pPr eaLnBrk="1" hangingPunct="1"/>
            <a:r>
              <a:rPr lang="en-US" sz="2400" dirty="0" smtClean="0"/>
              <a:t>Verbal – 7%</a:t>
            </a:r>
          </a:p>
          <a:p>
            <a:pPr eaLnBrk="1" hangingPunct="1"/>
            <a:r>
              <a:rPr lang="en-US" sz="2400" dirty="0" smtClean="0"/>
              <a:t>Nonverbal</a:t>
            </a:r>
          </a:p>
          <a:p>
            <a:pPr lvl="1" eaLnBrk="1" hangingPunct="1"/>
            <a:r>
              <a:rPr lang="en-US" sz="2000" dirty="0" smtClean="0"/>
              <a:t>Voice – 38%</a:t>
            </a:r>
          </a:p>
          <a:p>
            <a:pPr lvl="1" eaLnBrk="1" hangingPunct="1"/>
            <a:r>
              <a:rPr lang="en-US" sz="2000" dirty="0" smtClean="0"/>
              <a:t>Body Language, Actions – 55%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536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C6AE22-4E62-49ED-B88B-7E2415FDB679}" type="slidenum">
              <a:rPr lang="en-US"/>
              <a:pPr/>
              <a:t>13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dirty="0" smtClean="0"/>
              <a:t>Listening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800" smtClean="0"/>
              <a:t>One of the most important tools of manager communication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400" smtClean="0"/>
              <a:t>Requires grasping facts and feelings for meaning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800" smtClean="0"/>
              <a:t>Information flows from the bottom-up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800" smtClean="0"/>
              <a:t>Managers must listen to employees and customers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400" smtClean="0"/>
              <a:t>Some companies have specific processes for listening to employees and customers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800" smtClean="0"/>
              <a:t>Some companies use blogs to listen to customers and employees</a:t>
            </a:r>
          </a:p>
        </p:txBody>
      </p:sp>
      <p:sp>
        <p:nvSpPr>
          <p:cNvPr id="1639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ADEC9D-A549-42A9-9FEC-36BBFF64A5B8}" type="slidenum">
              <a:rPr lang="en-US"/>
              <a:pPr/>
              <a:t>14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sz="4000" smtClean="0"/>
              <a:t>The Keys to Effective Listening</a:t>
            </a:r>
          </a:p>
        </p:txBody>
      </p:sp>
      <p:pic>
        <p:nvPicPr>
          <p:cNvPr id="17413" name="Picture 4" descr="95840_e16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89150"/>
            <a:ext cx="8686800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9E4E9A-5081-47DE-B560-56E556B61EA1}" type="slidenum">
              <a:rPr lang="en-US"/>
              <a:pPr/>
              <a:t>15</a:t>
            </a:fld>
            <a:endParaRPr lang="en-US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762000" y="1905000"/>
            <a:ext cx="7620000" cy="4038600"/>
          </a:xfrm>
          <a:prstGeom prst="flowChartDocumen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sz="4000" dirty="0" smtClean="0"/>
              <a:t>Organizational Communication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79638"/>
            <a:ext cx="8229600" cy="4525962"/>
          </a:xfrm>
        </p:spPr>
        <p:txBody>
          <a:bodyPr/>
          <a:lstStyle/>
          <a:p>
            <a:pPr algn="ctr" eaLnBrk="1" hangingPunct="1">
              <a:spcAft>
                <a:spcPct val="50000"/>
              </a:spcAft>
              <a:buFontTx/>
              <a:buNone/>
            </a:pPr>
            <a:r>
              <a:rPr lang="en-US" b="1" i="1" smtClean="0"/>
              <a:t>Formal Communication Channels</a:t>
            </a:r>
          </a:p>
          <a:p>
            <a:pPr lvl="2" eaLnBrk="1" hangingPunct="1">
              <a:spcAft>
                <a:spcPct val="50000"/>
              </a:spcAft>
            </a:pPr>
            <a:r>
              <a:rPr lang="en-US" smtClean="0"/>
              <a:t>Downward Communication Channels</a:t>
            </a:r>
          </a:p>
          <a:p>
            <a:pPr lvl="2" eaLnBrk="1" hangingPunct="1">
              <a:spcAft>
                <a:spcPct val="50000"/>
              </a:spcAft>
            </a:pPr>
            <a:r>
              <a:rPr lang="en-US" smtClean="0"/>
              <a:t>Upward Communication Channels</a:t>
            </a:r>
          </a:p>
          <a:p>
            <a:pPr lvl="2" eaLnBrk="1" hangingPunct="1">
              <a:spcAft>
                <a:spcPct val="50000"/>
              </a:spcAft>
            </a:pPr>
            <a:r>
              <a:rPr lang="en-US" smtClean="0"/>
              <a:t>Horizontal Communication Channels</a:t>
            </a:r>
          </a:p>
        </p:txBody>
      </p:sp>
      <p:sp>
        <p:nvSpPr>
          <p:cNvPr id="18439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EB3B43-DE05-4AD7-BADC-9C1881DD90DB}" type="slidenum">
              <a:rPr lang="en-US"/>
              <a:pPr/>
              <a:t>16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ct val="50000"/>
              </a:spcAft>
            </a:pPr>
            <a:r>
              <a:rPr lang="en-US" sz="4000" dirty="0" smtClean="0"/>
              <a:t>Downward, Upward, and Horizontal Communication </a:t>
            </a:r>
          </a:p>
        </p:txBody>
      </p:sp>
      <p:pic>
        <p:nvPicPr>
          <p:cNvPr id="19461" name="Picture 4" descr="95840_e16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400"/>
            <a:ext cx="72390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39E560-A6B9-441C-AC74-C549F63E912C}" type="slidenum">
              <a:rPr lang="en-US"/>
              <a:pPr/>
              <a:t>17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sz="4000" dirty="0" smtClean="0"/>
              <a:t>Team Communication Channels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800" i="1" smtClean="0"/>
              <a:t>Form of horizontal communication channel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800" i="1" smtClean="0"/>
              <a:t>Team members work together to accomplish tasks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800" smtClean="0"/>
              <a:t>In a </a:t>
            </a:r>
            <a:r>
              <a:rPr lang="en-US" sz="2800" b="1" i="1" smtClean="0"/>
              <a:t>centralized network</a:t>
            </a:r>
            <a:r>
              <a:rPr lang="en-US" sz="2800" smtClean="0"/>
              <a:t>, team members must communicate through one individual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800" smtClean="0"/>
              <a:t>In a </a:t>
            </a:r>
            <a:r>
              <a:rPr lang="en-US" sz="2800" b="1" i="1" smtClean="0"/>
              <a:t>decentralized network</a:t>
            </a:r>
            <a:r>
              <a:rPr lang="en-US" sz="2800" smtClean="0"/>
              <a:t>, individuals can communicate freely with other team members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800" b="1" smtClean="0"/>
              <a:t>Team communication depends upon the complexity and difficulty of the problem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52400" y="3048000"/>
            <a:ext cx="8915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145475-D8B0-4B07-95B4-8B0CC7018A7E}" type="slidenum">
              <a:rPr lang="en-US"/>
              <a:pPr/>
              <a:t>18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ct val="50000"/>
              </a:spcAft>
            </a:pPr>
            <a:r>
              <a:rPr lang="en-US" sz="4000" dirty="0" smtClean="0"/>
              <a:t>Effectiveness of Team Communication Networks</a:t>
            </a:r>
          </a:p>
        </p:txBody>
      </p:sp>
      <p:pic>
        <p:nvPicPr>
          <p:cNvPr id="21509" name="Picture 4" descr="95840_e16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46275"/>
            <a:ext cx="79248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32652A-4E48-45AE-8212-28F7E7FAA52A}" type="slidenum">
              <a:rPr lang="en-US"/>
              <a:pPr/>
              <a:t>19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sz="4000" dirty="0" smtClean="0"/>
              <a:t>Personal Communication Channels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5181600" cy="4648200"/>
          </a:xfrm>
          <a:solidFill>
            <a:srgbClr val="008080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400" smtClean="0">
                <a:solidFill>
                  <a:srgbClr val="FFFFCC"/>
                </a:solidFill>
              </a:rPr>
              <a:t>Personal communication channels are not formal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000" smtClean="0">
                <a:solidFill>
                  <a:srgbClr val="FFFFCC"/>
                </a:solidFill>
              </a:rPr>
              <a:t>Personal networks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000" smtClean="0">
                <a:solidFill>
                  <a:srgbClr val="FFFFCC"/>
                </a:solidFill>
              </a:rPr>
              <a:t>The Grapevine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000" smtClean="0">
                <a:solidFill>
                  <a:srgbClr val="FFFFCC"/>
                </a:solidFill>
              </a:rPr>
              <a:t>Written communication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400" smtClean="0">
                <a:solidFill>
                  <a:srgbClr val="FFFFCC"/>
                </a:solidFill>
              </a:rPr>
              <a:t>Develop a personal communication network: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000" smtClean="0">
                <a:solidFill>
                  <a:srgbClr val="FFFFCC"/>
                </a:solidFill>
              </a:rPr>
              <a:t>Build it before you need it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000" smtClean="0">
                <a:solidFill>
                  <a:srgbClr val="FFFFCC"/>
                </a:solidFill>
              </a:rPr>
              <a:t>Never eat lunch alone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000" smtClean="0">
                <a:solidFill>
                  <a:srgbClr val="FFFFCC"/>
                </a:solidFill>
              </a:rPr>
              <a:t>Make it win-win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000" smtClean="0">
                <a:solidFill>
                  <a:srgbClr val="FFFFCC"/>
                </a:solidFill>
              </a:rPr>
              <a:t>Focus on diversity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876800" y="2362200"/>
            <a:ext cx="3292475" cy="26479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The </a:t>
            </a:r>
            <a:r>
              <a:rPr lang="en-US" sz="2400" b="1" i="1"/>
              <a:t>grapevine</a:t>
            </a:r>
            <a:r>
              <a:rPr lang="en-US" sz="2400"/>
              <a:t> links employees in all directions.  Employees use the grapevine to fill in gaps and clarify management decisions.</a:t>
            </a:r>
          </a:p>
        </p:txBody>
      </p:sp>
      <p:sp>
        <p:nvSpPr>
          <p:cNvPr id="22535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6FF95-1FD6-4D16-820C-16934A9DBD82}" type="slidenum">
              <a:rPr lang="en-US"/>
              <a:pPr/>
              <a:t>2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610600" cy="426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75000"/>
              </a:lnSpc>
              <a:spcAft>
                <a:spcPct val="50000"/>
              </a:spcAft>
            </a:pPr>
            <a:r>
              <a:rPr lang="en-US" sz="2000" dirty="0" smtClean="0"/>
              <a:t>Explain why communication is essential for </a:t>
            </a:r>
            <a:r>
              <a:rPr lang="en-US" sz="2000" b="1" i="1" dirty="0" smtClean="0"/>
              <a:t>effective management</a:t>
            </a:r>
            <a:r>
              <a:rPr lang="en-US" sz="2000" dirty="0" smtClean="0"/>
              <a:t> and describe how </a:t>
            </a:r>
            <a:r>
              <a:rPr lang="en-US" sz="2000" b="1" i="1" dirty="0" smtClean="0"/>
              <a:t>nonverbal behavior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listening </a:t>
            </a:r>
            <a:r>
              <a:rPr lang="en-US" sz="2000" dirty="0" smtClean="0"/>
              <a:t>affect communication among people.</a:t>
            </a:r>
          </a:p>
          <a:p>
            <a:pPr eaLnBrk="1" hangingPunct="1">
              <a:lnSpc>
                <a:spcPct val="75000"/>
              </a:lnSpc>
              <a:spcAft>
                <a:spcPct val="50000"/>
              </a:spcAft>
            </a:pPr>
            <a:r>
              <a:rPr lang="en-US" sz="2000" dirty="0" smtClean="0"/>
              <a:t>Describe the concept of </a:t>
            </a:r>
            <a:r>
              <a:rPr lang="en-US" sz="2000" b="1" i="1" dirty="0" smtClean="0"/>
              <a:t>channel richness</a:t>
            </a:r>
            <a:r>
              <a:rPr lang="en-US" sz="2000" dirty="0" smtClean="0"/>
              <a:t>, and explain how communication channels influence the quality of communication.</a:t>
            </a:r>
          </a:p>
          <a:p>
            <a:pPr eaLnBrk="1" hangingPunct="1">
              <a:lnSpc>
                <a:spcPct val="75000"/>
              </a:lnSpc>
              <a:spcAft>
                <a:spcPct val="50000"/>
              </a:spcAft>
            </a:pPr>
            <a:r>
              <a:rPr lang="en-US" sz="2000" dirty="0" smtClean="0"/>
              <a:t>Understand how </a:t>
            </a:r>
            <a:r>
              <a:rPr lang="en-US" sz="2000" b="1" i="1" dirty="0" smtClean="0"/>
              <a:t>gender differences</a:t>
            </a:r>
            <a:r>
              <a:rPr lang="en-US" sz="2000" dirty="0" smtClean="0"/>
              <a:t>, nonverbal communication, and listening affect the effectiveness of communication</a:t>
            </a:r>
          </a:p>
          <a:p>
            <a:pPr eaLnBrk="1" hangingPunct="1">
              <a:lnSpc>
                <a:spcPct val="75000"/>
              </a:lnSpc>
              <a:spcAft>
                <a:spcPct val="50000"/>
              </a:spcAft>
            </a:pPr>
            <a:r>
              <a:rPr lang="en-US" sz="2000" dirty="0" smtClean="0"/>
              <a:t>Explain the difference between </a:t>
            </a:r>
            <a:r>
              <a:rPr lang="en-US" sz="2000" b="1" i="1" dirty="0" smtClean="0"/>
              <a:t>formal and informal organization communications</a:t>
            </a:r>
            <a:r>
              <a:rPr lang="en-US" sz="2000" dirty="0" smtClean="0"/>
              <a:t> and the importance of each for organizational management.</a:t>
            </a:r>
          </a:p>
          <a:p>
            <a:pPr eaLnBrk="1" hangingPunct="1">
              <a:lnSpc>
                <a:spcPct val="75000"/>
              </a:lnSpc>
              <a:spcAft>
                <a:spcPct val="50000"/>
              </a:spcAft>
            </a:pPr>
            <a:r>
              <a:rPr lang="en-US" sz="2000" dirty="0" smtClean="0"/>
              <a:t>Identify how </a:t>
            </a:r>
            <a:r>
              <a:rPr lang="en-US" sz="2000" b="1" i="1" dirty="0" smtClean="0"/>
              <a:t>structure </a:t>
            </a:r>
            <a:r>
              <a:rPr lang="en-US" sz="2000" dirty="0" smtClean="0"/>
              <a:t>influences </a:t>
            </a:r>
            <a:r>
              <a:rPr lang="en-US" sz="2000" b="1" i="1" dirty="0" smtClean="0"/>
              <a:t>team communication</a:t>
            </a:r>
            <a:r>
              <a:rPr lang="en-US" sz="2000" dirty="0" smtClean="0"/>
              <a:t> outcomes.</a:t>
            </a:r>
          </a:p>
          <a:p>
            <a:pPr eaLnBrk="1" hangingPunct="1">
              <a:lnSpc>
                <a:spcPct val="75000"/>
              </a:lnSpc>
              <a:spcAft>
                <a:spcPct val="50000"/>
              </a:spcAft>
            </a:pPr>
            <a:r>
              <a:rPr lang="en-US" sz="2000" dirty="0" smtClean="0"/>
              <a:t>Appreciate the role of </a:t>
            </a:r>
            <a:r>
              <a:rPr lang="en-US" sz="2000" b="1" i="1" dirty="0" smtClean="0"/>
              <a:t>personal communication channels</a:t>
            </a:r>
            <a:r>
              <a:rPr lang="en-US" sz="2000" dirty="0" smtClean="0"/>
              <a:t> in enhancing organizational communication.</a:t>
            </a:r>
          </a:p>
          <a:p>
            <a:pPr eaLnBrk="1" hangingPunct="1">
              <a:lnSpc>
                <a:spcPct val="75000"/>
              </a:lnSpc>
              <a:spcAft>
                <a:spcPct val="50000"/>
              </a:spcAft>
            </a:pPr>
            <a:r>
              <a:rPr lang="en-US" sz="2000" dirty="0" smtClean="0"/>
              <a:t>Recognize the manager's role in </a:t>
            </a:r>
            <a:r>
              <a:rPr lang="en-US" sz="2000" b="1" i="1" dirty="0" smtClean="0"/>
              <a:t>creating dialogue</a:t>
            </a:r>
            <a:r>
              <a:rPr lang="en-US" sz="2000" dirty="0" smtClean="0"/>
              <a:t>, </a:t>
            </a:r>
            <a:r>
              <a:rPr lang="en-US" sz="2000" b="1" i="1" dirty="0" smtClean="0"/>
              <a:t>managing crisis</a:t>
            </a:r>
            <a:r>
              <a:rPr lang="en-US" sz="2000" dirty="0" smtClean="0"/>
              <a:t> communication, </a:t>
            </a:r>
            <a:r>
              <a:rPr lang="en-US" sz="2000" b="1" i="1" dirty="0" smtClean="0"/>
              <a:t>offering feedback</a:t>
            </a:r>
            <a:r>
              <a:rPr lang="en-US" sz="2000" dirty="0" smtClean="0"/>
              <a:t>, and </a:t>
            </a:r>
            <a:r>
              <a:rPr lang="en-US" sz="2000" b="1" i="1" dirty="0" smtClean="0"/>
              <a:t>creating a climate of trust</a:t>
            </a:r>
            <a:r>
              <a:rPr lang="en-US" sz="2000" dirty="0" smtClean="0"/>
              <a:t>.</a:t>
            </a:r>
          </a:p>
        </p:txBody>
      </p:sp>
      <p:sp>
        <p:nvSpPr>
          <p:cNvPr id="512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432E7E-2C43-4BC6-AA90-E14AA0D03FBB}" type="slidenum">
              <a:rPr lang="en-US"/>
              <a:pPr/>
              <a:t>20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spcAft>
                <a:spcPct val="50000"/>
              </a:spcAft>
            </a:pPr>
            <a:r>
              <a:rPr lang="en-US" sz="4000" smtClean="0"/>
              <a:t>An Organizational Communication Network</a:t>
            </a:r>
          </a:p>
        </p:txBody>
      </p:sp>
      <p:pic>
        <p:nvPicPr>
          <p:cNvPr id="23557" name="Picture 4" descr="95840_e16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80772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215773-EE91-41AA-8C78-0AD90990FD69}" type="slidenum">
              <a:rPr lang="en-US"/>
              <a:pPr/>
              <a:t>21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dirty="0" smtClean="0"/>
              <a:t>Written Communication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marL="533400" indent="-533400" eaLnBrk="1" hangingPunct="1">
              <a:spcAft>
                <a:spcPct val="50000"/>
              </a:spcAft>
            </a:pPr>
            <a:r>
              <a:rPr lang="en-US" sz="2800" dirty="0" smtClean="0"/>
              <a:t>Written communication is growing in importance</a:t>
            </a:r>
          </a:p>
          <a:p>
            <a:pPr marL="533400" indent="-533400" eaLnBrk="1" hangingPunct="1">
              <a:spcAft>
                <a:spcPct val="50000"/>
              </a:spcAft>
            </a:pPr>
            <a:r>
              <a:rPr lang="en-US" sz="2800" dirty="0" smtClean="0"/>
              <a:t>The inability to communicate in writing will limit opportunities</a:t>
            </a:r>
          </a:p>
          <a:p>
            <a:pPr marL="533400" indent="-533400" eaLnBrk="1" hangingPunct="1">
              <a:spcAft>
                <a:spcPct val="50000"/>
              </a:spcAft>
            </a:pPr>
            <a:r>
              <a:rPr lang="en-US" sz="2800" dirty="0" smtClean="0"/>
              <a:t>Managers can improve their writing by following these guidelines:</a:t>
            </a:r>
          </a:p>
          <a:p>
            <a:pPr marL="1295400" lvl="2" indent="-381000" eaLnBrk="1" hangingPunct="1">
              <a:spcAft>
                <a:spcPct val="50000"/>
              </a:spcAft>
              <a:buFontTx/>
              <a:buAutoNum type="arabicParenR"/>
            </a:pPr>
            <a:r>
              <a:rPr lang="en-US" sz="2000" dirty="0" smtClean="0"/>
              <a:t>Respect the reader</a:t>
            </a:r>
          </a:p>
          <a:p>
            <a:pPr marL="1295400" lvl="2" indent="-381000" eaLnBrk="1" hangingPunct="1">
              <a:spcAft>
                <a:spcPct val="50000"/>
              </a:spcAft>
              <a:buFontTx/>
              <a:buAutoNum type="arabicParenR"/>
            </a:pPr>
            <a:r>
              <a:rPr lang="en-US" sz="2000" dirty="0" smtClean="0"/>
              <a:t>Know your point and get to it</a:t>
            </a:r>
          </a:p>
          <a:p>
            <a:pPr marL="1295400" lvl="2" indent="-381000" eaLnBrk="1" hangingPunct="1">
              <a:spcAft>
                <a:spcPct val="50000"/>
              </a:spcAft>
              <a:buFontTx/>
              <a:buAutoNum type="arabicParenR"/>
            </a:pPr>
            <a:r>
              <a:rPr lang="en-US" sz="2000" dirty="0" smtClean="0"/>
              <a:t>Write clearly rather than impressively</a:t>
            </a:r>
          </a:p>
          <a:p>
            <a:pPr marL="1295400" lvl="2" indent="-381000" eaLnBrk="1" hangingPunct="1">
              <a:spcAft>
                <a:spcPct val="50000"/>
              </a:spcAft>
              <a:buFontTx/>
              <a:buAutoNum type="arabicParenR"/>
            </a:pPr>
            <a:r>
              <a:rPr lang="en-US" sz="2000" dirty="0" smtClean="0"/>
              <a:t>Get a second opinion</a:t>
            </a:r>
          </a:p>
        </p:txBody>
      </p:sp>
      <p:sp>
        <p:nvSpPr>
          <p:cNvPr id="2458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2DD358-0A6F-476A-B497-D819783DCDD2}" type="slidenum">
              <a:rPr lang="en-US"/>
              <a:pPr/>
              <a:t>22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6934200" cy="1417638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sz="3600" dirty="0" smtClean="0"/>
              <a:t>Innovations in Organizational Communication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400" smtClean="0"/>
              <a:t>Today’s environment requires knowledge workers and relationships with employees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400" smtClean="0"/>
              <a:t>The uncertainty of the business environment require an ability to manage crisis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400" smtClean="0"/>
              <a:t>Key innovations in organizational communication include: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000" smtClean="0"/>
              <a:t>Dialogue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000" smtClean="0"/>
              <a:t>Crisis Communication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000" smtClean="0"/>
              <a:t>Feedback and Learning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2000" smtClean="0"/>
              <a:t>Climate of Trust and Openness</a:t>
            </a:r>
          </a:p>
        </p:txBody>
      </p:sp>
      <p:sp>
        <p:nvSpPr>
          <p:cNvPr id="2560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704CE3-183E-4922-959E-0D71A6224570}" type="slidenum">
              <a:rPr lang="en-US"/>
              <a:pPr/>
              <a:t>23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dirty="0" smtClean="0"/>
              <a:t>Crisis Communication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 eaLnBrk="1" hangingPunct="1">
              <a:spcAft>
                <a:spcPct val="40000"/>
              </a:spcAft>
            </a:pPr>
            <a:r>
              <a:rPr lang="en-US" sz="2800" smtClean="0"/>
              <a:t>Organizations face small crisis ever day</a:t>
            </a:r>
          </a:p>
          <a:p>
            <a:pPr marL="609600" indent="-609600" eaLnBrk="1" hangingPunct="1">
              <a:spcAft>
                <a:spcPct val="40000"/>
              </a:spcAft>
            </a:pPr>
            <a:r>
              <a:rPr lang="en-US" sz="2800" smtClean="0"/>
              <a:t>Crisis are like fires, and effective communications are the best way to douse them</a:t>
            </a:r>
          </a:p>
          <a:p>
            <a:pPr marL="609600" indent="-609600" eaLnBrk="1" hangingPunct="1">
              <a:spcAft>
                <a:spcPct val="40000"/>
              </a:spcAft>
            </a:pPr>
            <a:r>
              <a:rPr lang="en-US" sz="2800" smtClean="0"/>
              <a:t>Four skills for communicating in a crisis:</a:t>
            </a:r>
          </a:p>
          <a:p>
            <a:pPr marL="1371600" lvl="2" indent="-457200" eaLnBrk="1" hangingPunct="1">
              <a:spcAft>
                <a:spcPct val="40000"/>
              </a:spcAft>
              <a:buFontTx/>
              <a:buAutoNum type="arabicParenR"/>
            </a:pPr>
            <a:r>
              <a:rPr lang="en-US" sz="2000" smtClean="0"/>
              <a:t>Maintain your focus</a:t>
            </a:r>
          </a:p>
          <a:p>
            <a:pPr marL="1371600" lvl="2" indent="-457200" eaLnBrk="1" hangingPunct="1">
              <a:spcAft>
                <a:spcPct val="40000"/>
              </a:spcAft>
              <a:buFontTx/>
              <a:buAutoNum type="arabicParenR"/>
            </a:pPr>
            <a:r>
              <a:rPr lang="en-US" sz="2000" smtClean="0"/>
              <a:t>Be visible</a:t>
            </a:r>
          </a:p>
          <a:p>
            <a:pPr marL="1371600" lvl="2" indent="-457200" eaLnBrk="1" hangingPunct="1">
              <a:spcAft>
                <a:spcPct val="40000"/>
              </a:spcAft>
              <a:buFontTx/>
              <a:buAutoNum type="arabicParenR"/>
            </a:pPr>
            <a:r>
              <a:rPr lang="en-US" sz="2000" smtClean="0"/>
              <a:t>Get the awful truth out</a:t>
            </a:r>
          </a:p>
          <a:p>
            <a:pPr marL="1371600" lvl="2" indent="-457200" eaLnBrk="1" hangingPunct="1">
              <a:spcAft>
                <a:spcPct val="40000"/>
              </a:spcAft>
              <a:buFontTx/>
              <a:buAutoNum type="arabicParenR"/>
            </a:pPr>
            <a:r>
              <a:rPr lang="en-US" sz="2000" smtClean="0"/>
              <a:t>Communicate a vision for the future</a:t>
            </a:r>
          </a:p>
        </p:txBody>
      </p:sp>
      <p:sp>
        <p:nvSpPr>
          <p:cNvPr id="27654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7F3C0B-A073-465D-AFF0-993147F077AF}" type="slidenum">
              <a:rPr lang="en-US"/>
              <a:pPr/>
              <a:t>24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sz="4000" dirty="0" smtClean="0"/>
              <a:t>Climate of Trust and Openness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20000" cy="4525963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sz="2800" dirty="0" smtClean="0"/>
              <a:t>Open communication and dialogue to encourage honesty</a:t>
            </a:r>
          </a:p>
          <a:p>
            <a:pPr eaLnBrk="1" hangingPunct="1">
              <a:spcAft>
                <a:spcPct val="50000"/>
              </a:spcAft>
            </a:pPr>
            <a:r>
              <a:rPr lang="en-US" sz="2800" dirty="0" smtClean="0"/>
              <a:t>Managers should develop and use formal communication</a:t>
            </a:r>
          </a:p>
          <a:p>
            <a:pPr eaLnBrk="1" hangingPunct="1">
              <a:spcAft>
                <a:spcPct val="50000"/>
              </a:spcAft>
            </a:pPr>
            <a:r>
              <a:rPr lang="en-US" sz="2800" dirty="0" smtClean="0"/>
              <a:t>Encourage the use of multiple channels, both formal and informal</a:t>
            </a:r>
          </a:p>
          <a:p>
            <a:pPr eaLnBrk="1" hangingPunct="1">
              <a:spcAft>
                <a:spcPct val="50000"/>
              </a:spcAft>
            </a:pPr>
            <a:r>
              <a:rPr lang="en-US" sz="2800" dirty="0" smtClean="0"/>
              <a:t>Create communication structures that fit the communication needs</a:t>
            </a:r>
          </a:p>
        </p:txBody>
      </p:sp>
      <p:sp>
        <p:nvSpPr>
          <p:cNvPr id="2867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EB8793-1C69-4243-8F29-0BCEADD10274}" type="slidenum">
              <a:rPr lang="en-US"/>
              <a:pPr/>
              <a:t>3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ct val="50000"/>
              </a:spcAft>
            </a:pPr>
            <a:r>
              <a:rPr lang="en-US" sz="4000" dirty="0" smtClean="0"/>
              <a:t>Are You Building a </a:t>
            </a:r>
            <a:br>
              <a:rPr lang="en-US" sz="4000" dirty="0" smtClean="0"/>
            </a:br>
            <a:r>
              <a:rPr lang="en-US" sz="4000" dirty="0" smtClean="0"/>
              <a:t>Personal Network?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686800" cy="4800600"/>
          </a:xfrm>
        </p:spPr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en-US" dirty="0" smtClean="0"/>
              <a:t>Personal networking is an important skill for managers</a:t>
            </a:r>
          </a:p>
          <a:p>
            <a:pPr lvl="1" eaLnBrk="1" hangingPunct="1">
              <a:spcAft>
                <a:spcPct val="40000"/>
              </a:spcAft>
            </a:pPr>
            <a:r>
              <a:rPr lang="en-US" i="1" dirty="0" smtClean="0"/>
              <a:t>Networking enables managers to get things done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 smtClean="0"/>
              <a:t>Networking builds social, work, and career relationships that are mutually beneficial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 smtClean="0"/>
              <a:t>Today’s organizations depend on effective communication that starts with managers</a:t>
            </a:r>
          </a:p>
        </p:txBody>
      </p:sp>
      <p:sp>
        <p:nvSpPr>
          <p:cNvPr id="615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534D22-A051-4D4B-8B2A-08E98A9173B6}" type="slidenum">
              <a:rPr lang="en-US"/>
              <a:pPr/>
              <a:t>4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ct val="50000"/>
              </a:spcAft>
            </a:pPr>
            <a:r>
              <a:rPr lang="en-US" sz="4000" dirty="0" smtClean="0"/>
              <a:t>The Manager as Communication Champion</a:t>
            </a:r>
          </a:p>
        </p:txBody>
      </p:sp>
      <p:pic>
        <p:nvPicPr>
          <p:cNvPr id="7173" name="Picture 4" descr="95840_e16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7025" y="1676400"/>
            <a:ext cx="6022975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D98B51-7780-40A4-86B4-04435015E228}" type="slidenum">
              <a:rPr lang="en-US"/>
              <a:pPr/>
              <a:t>5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dirty="0" smtClean="0"/>
              <a:t>What is Communication?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400" b="1" i="1" dirty="0" smtClean="0"/>
              <a:t>Communication is the manager’s job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400" dirty="0" smtClean="0"/>
              <a:t>Managers facilitate strategic conversations</a:t>
            </a: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/>
              <a:t>Open communication</a:t>
            </a: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/>
              <a:t>Active listening</a:t>
            </a: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/>
              <a:t>Dialogue</a:t>
            </a: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/>
              <a:t>Feedback and learning to induce change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400" dirty="0" smtClean="0"/>
              <a:t>Communication means </a:t>
            </a:r>
            <a:r>
              <a:rPr lang="en-US" sz="2400" b="1" i="1" dirty="0" smtClean="0"/>
              <a:t>“sharing”, not speaking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400" dirty="0" smtClean="0">
                <a:solidFill>
                  <a:srgbClr val="7030A0"/>
                </a:solidFill>
              </a:rPr>
              <a:t>Communication is the </a:t>
            </a:r>
            <a:r>
              <a:rPr lang="en-US" sz="2400" b="1" i="1" dirty="0" smtClean="0">
                <a:solidFill>
                  <a:srgbClr val="7030A0"/>
                </a:solidFill>
              </a:rPr>
              <a:t>process</a:t>
            </a:r>
            <a:r>
              <a:rPr lang="en-US" sz="2400" dirty="0" smtClean="0">
                <a:solidFill>
                  <a:srgbClr val="7030A0"/>
                </a:solidFill>
              </a:rPr>
              <a:t> by which information is </a:t>
            </a:r>
            <a:r>
              <a:rPr lang="en-US" sz="2400" b="1" i="1" dirty="0" smtClean="0">
                <a:solidFill>
                  <a:srgbClr val="7030A0"/>
                </a:solidFill>
              </a:rPr>
              <a:t>exchanged </a:t>
            </a:r>
            <a:r>
              <a:rPr lang="en-US" sz="2400" dirty="0" smtClean="0">
                <a:solidFill>
                  <a:srgbClr val="7030A0"/>
                </a:solidFill>
              </a:rPr>
              <a:t>and understood by two or more people</a:t>
            </a:r>
          </a:p>
        </p:txBody>
      </p:sp>
      <p:sp>
        <p:nvSpPr>
          <p:cNvPr id="819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5EDBA4-5F92-4656-B9AC-7C6C71190BF0}" type="slidenum">
              <a:rPr lang="en-US"/>
              <a:pPr/>
              <a:t>6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ct val="50000"/>
              </a:spcAft>
            </a:pPr>
            <a:r>
              <a:rPr lang="en-US" sz="4000" dirty="0" smtClean="0"/>
              <a:t>A Model of the Communication Process</a:t>
            </a:r>
          </a:p>
        </p:txBody>
      </p:sp>
      <p:pic>
        <p:nvPicPr>
          <p:cNvPr id="9221" name="Picture 4" descr="95840_e16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87630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A99503-63F1-4473-92B9-EA58F9F459D6}" type="slidenum">
              <a:rPr lang="en-US"/>
              <a:pPr/>
              <a:t>7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ct val="50000"/>
              </a:spcAft>
            </a:pPr>
            <a:r>
              <a:rPr lang="en-US" sz="4000" dirty="0" smtClean="0"/>
              <a:t>Communicating </a:t>
            </a:r>
            <a:br>
              <a:rPr lang="en-US" sz="4000" dirty="0" smtClean="0"/>
            </a:br>
            <a:r>
              <a:rPr lang="en-US" sz="4000" dirty="0" smtClean="0"/>
              <a:t>Among People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Communication can </a:t>
            </a:r>
            <a:r>
              <a:rPr lang="en-US" b="1" i="1" dirty="0" smtClean="0"/>
              <a:t>easily break down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Today’s managers are communicating globally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Many variables impact the potential breakdown of communication</a:t>
            </a:r>
          </a:p>
          <a:p>
            <a:pPr marL="855663" lvl="1" indent="-398463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Channel selection</a:t>
            </a:r>
          </a:p>
          <a:p>
            <a:pPr marL="855663" lvl="1" indent="-398463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Persuasion</a:t>
            </a:r>
          </a:p>
          <a:p>
            <a:pPr marL="855663" lvl="1" indent="-398463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Gender differences</a:t>
            </a:r>
          </a:p>
          <a:p>
            <a:pPr marL="855663" lvl="1" indent="-398463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Nonverbal behavior</a:t>
            </a:r>
          </a:p>
          <a:p>
            <a:pPr marL="855663" lvl="1" indent="-398463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Listening</a:t>
            </a:r>
          </a:p>
        </p:txBody>
      </p:sp>
      <p:sp>
        <p:nvSpPr>
          <p:cNvPr id="1024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082212-1F38-4419-94DE-548C52B0EEE0}" type="slidenum">
              <a:rPr lang="en-US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dirty="0" smtClean="0"/>
              <a:t>Communication Channels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Managers must choose from a variety of communication channels</a:t>
            </a:r>
          </a:p>
          <a:p>
            <a:pPr eaLnBrk="1" hangingPunct="1"/>
            <a:r>
              <a:rPr lang="en-US" dirty="0" smtClean="0"/>
              <a:t>Channels differ in their effectiveness and richness</a:t>
            </a:r>
          </a:p>
          <a:p>
            <a:pPr lvl="1" eaLnBrk="1" hangingPunct="1"/>
            <a:r>
              <a:rPr lang="en-US" dirty="0" smtClean="0"/>
              <a:t>Channel richness is the amount of information that can be transmitted during a communication episode</a:t>
            </a:r>
          </a:p>
          <a:p>
            <a:pPr eaLnBrk="1" hangingPunct="1"/>
            <a:r>
              <a:rPr lang="en-US" b="1" i="1" dirty="0" smtClean="0"/>
              <a:t>Managers must select a channel that fits the message</a:t>
            </a:r>
          </a:p>
        </p:txBody>
      </p:sp>
      <p:sp>
        <p:nvSpPr>
          <p:cNvPr id="1127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4A894-EAE0-4C21-A1A6-86F13C1F1835}" type="slidenum">
              <a:rPr lang="en-US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sz="4000" smtClean="0"/>
              <a:t>A Continuum of Channel Richness</a:t>
            </a:r>
          </a:p>
        </p:txBody>
      </p:sp>
      <p:pic>
        <p:nvPicPr>
          <p:cNvPr id="12293" name="Picture 4" descr="95840_e16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775" y="2209800"/>
            <a:ext cx="8607425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7113</TotalTime>
  <Words>898</Words>
  <Application>Microsoft Office PowerPoint</Application>
  <PresentationFormat>On-screen Show (4:3)</PresentationFormat>
  <Paragraphs>198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</vt:lpstr>
      <vt:lpstr>Communications</vt:lpstr>
      <vt:lpstr>Learning Outcomes</vt:lpstr>
      <vt:lpstr>Are You Building a  Personal Network?</vt:lpstr>
      <vt:lpstr>The Manager as Communication Champion</vt:lpstr>
      <vt:lpstr>What is Communication?</vt:lpstr>
      <vt:lpstr>A Model of the Communication Process</vt:lpstr>
      <vt:lpstr>Communicating  Among People</vt:lpstr>
      <vt:lpstr>Communication Channels</vt:lpstr>
      <vt:lpstr>A Continuum of Channel Richness</vt:lpstr>
      <vt:lpstr>Communications to Persuade and Influence</vt:lpstr>
      <vt:lpstr>Gender Differences in Communication</vt:lpstr>
      <vt:lpstr>Nonverbal Communication</vt:lpstr>
      <vt:lpstr>Listening</vt:lpstr>
      <vt:lpstr>The Keys to Effective Listening</vt:lpstr>
      <vt:lpstr>Organizational Communication</vt:lpstr>
      <vt:lpstr>Downward, Upward, and Horizontal Communication </vt:lpstr>
      <vt:lpstr>Team Communication Channels</vt:lpstr>
      <vt:lpstr>Effectiveness of Team Communication Networks</vt:lpstr>
      <vt:lpstr>Personal Communication Channels</vt:lpstr>
      <vt:lpstr>An Organizational Communication Network</vt:lpstr>
      <vt:lpstr>Written Communication</vt:lpstr>
      <vt:lpstr>Innovations in Organizational Communication</vt:lpstr>
      <vt:lpstr>Crisis Communication</vt:lpstr>
      <vt:lpstr>Climate of Trust and Openness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Management</dc:title>
  <dc:creator>Brad Gessell</dc:creator>
  <cp:lastModifiedBy>user</cp:lastModifiedBy>
  <cp:revision>36</cp:revision>
  <dcterms:created xsi:type="dcterms:W3CDTF">2012-08-08T16:00:37Z</dcterms:created>
  <dcterms:modified xsi:type="dcterms:W3CDTF">2014-01-07T19:56:48Z</dcterms:modified>
</cp:coreProperties>
</file>