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59" r:id="rId11"/>
    <p:sldId id="260" r:id="rId12"/>
    <p:sldId id="261" r:id="rId13"/>
    <p:sldId id="262" r:id="rId14"/>
    <p:sldId id="263" r:id="rId15"/>
    <p:sldId id="264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013AE-834D-487D-855C-27BC6A4FF59D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D622C-8F8D-4624-8798-A399DC5E1D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8088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5E5096-E240-4EF3-B45D-B3E375A2B565}" type="slidenum">
              <a:rPr lang="en-US">
                <a:latin typeface="Arial" pitchFamily="-60" charset="0"/>
                <a:ea typeface="ＭＳ Ｐゴシック" pitchFamily="-60" charset="-128"/>
                <a:cs typeface="ＭＳ Ｐゴシック" pitchFamily="-60" charset="-128"/>
              </a:rPr>
              <a:pPr/>
              <a:t>3</a:t>
            </a:fld>
            <a:endParaRPr lang="en-US">
              <a:latin typeface="Arial" pitchFamily="-60" charset="0"/>
              <a:ea typeface="ＭＳ Ｐゴシック" pitchFamily="-60" charset="-128"/>
              <a:cs typeface="ＭＳ Ｐゴシック" pitchFamily="-60" charset="-128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60" charset="0"/>
              <a:ea typeface="ＭＳ Ｐゴシック" pitchFamily="-60" charset="-128"/>
              <a:cs typeface="ＭＳ Ｐゴシック" pitchFamily="-60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CB0F8-D03D-4427-8B34-A8B6F7C47D67}" type="slidenum">
              <a:rPr lang="en-US">
                <a:latin typeface="Arial" pitchFamily="-60" charset="0"/>
                <a:ea typeface="ＭＳ Ｐゴシック" pitchFamily="-60" charset="-128"/>
                <a:cs typeface="ＭＳ Ｐゴシック" pitchFamily="-60" charset="-128"/>
              </a:rPr>
              <a:pPr/>
              <a:t>4</a:t>
            </a:fld>
            <a:endParaRPr lang="en-US">
              <a:latin typeface="Arial" pitchFamily="-60" charset="0"/>
              <a:ea typeface="ＭＳ Ｐゴシック" pitchFamily="-60" charset="-128"/>
              <a:cs typeface="ＭＳ Ｐゴシック" pitchFamily="-60" charset="-128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60" charset="0"/>
              <a:ea typeface="ＭＳ Ｐゴシック" pitchFamily="-60" charset="-128"/>
              <a:cs typeface="ＭＳ Ｐゴシック" pitchFamily="-60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23C3D5-F6CB-42DC-8DE2-E77421912F9D}" type="slidenum">
              <a:rPr lang="en-US">
                <a:latin typeface="Arial" pitchFamily="-60" charset="0"/>
                <a:ea typeface="ＭＳ Ｐゴシック" pitchFamily="-60" charset="-128"/>
                <a:cs typeface="ＭＳ Ｐゴシック" pitchFamily="-60" charset="-128"/>
              </a:rPr>
              <a:pPr/>
              <a:t>5</a:t>
            </a:fld>
            <a:endParaRPr lang="en-US">
              <a:latin typeface="Arial" pitchFamily="-60" charset="0"/>
              <a:ea typeface="ＭＳ Ｐゴシック" pitchFamily="-60" charset="-128"/>
              <a:cs typeface="ＭＳ Ｐゴシック" pitchFamily="-60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60" charset="0"/>
              <a:ea typeface="ＭＳ Ｐゴシック" pitchFamily="-60" charset="-128"/>
              <a:cs typeface="ＭＳ Ｐゴシック" pitchFamily="-60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8E4DBC-E623-4FDF-9A5B-FB6D8AE74CA5}" type="slidenum">
              <a:rPr lang="en-US">
                <a:latin typeface="Arial" pitchFamily="-60" charset="0"/>
                <a:ea typeface="ＭＳ Ｐゴシック" pitchFamily="-60" charset="-128"/>
                <a:cs typeface="ＭＳ Ｐゴシック" pitchFamily="-60" charset="-128"/>
              </a:rPr>
              <a:pPr/>
              <a:t>6</a:t>
            </a:fld>
            <a:endParaRPr lang="en-US">
              <a:latin typeface="Arial" pitchFamily="-60" charset="0"/>
              <a:ea typeface="ＭＳ Ｐゴシック" pitchFamily="-60" charset="-128"/>
              <a:cs typeface="ＭＳ Ｐゴシック" pitchFamily="-60" charset="-128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60" charset="0"/>
              <a:ea typeface="ＭＳ Ｐゴシック" pitchFamily="-60" charset="-128"/>
              <a:cs typeface="ＭＳ Ｐゴシック" pitchFamily="-60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D6150-5466-4D1E-A869-2341A1541ECE}" type="slidenum">
              <a:rPr lang="en-US">
                <a:latin typeface="Arial" pitchFamily="-60" charset="0"/>
                <a:ea typeface="ＭＳ Ｐゴシック" pitchFamily="-60" charset="-128"/>
                <a:cs typeface="ＭＳ Ｐゴシック" pitchFamily="-60" charset="-128"/>
              </a:rPr>
              <a:pPr/>
              <a:t>7</a:t>
            </a:fld>
            <a:endParaRPr lang="en-US">
              <a:latin typeface="Arial" pitchFamily="-60" charset="0"/>
              <a:ea typeface="ＭＳ Ｐゴシック" pitchFamily="-60" charset="-128"/>
              <a:cs typeface="ＭＳ Ｐゴシック" pitchFamily="-60" charset="-128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60" charset="0"/>
              <a:ea typeface="ＭＳ Ｐゴシック" pitchFamily="-60" charset="-128"/>
              <a:cs typeface="ＭＳ Ｐゴシック" pitchFamily="-60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E6E46-DB82-4B45-BC29-2ADCD1D3F53C}" type="slidenum">
              <a:rPr lang="en-US">
                <a:latin typeface="Arial" pitchFamily="-60" charset="0"/>
                <a:ea typeface="ＭＳ Ｐゴシック" pitchFamily="-60" charset="-128"/>
                <a:cs typeface="ＭＳ Ｐゴシック" pitchFamily="-60" charset="-128"/>
              </a:rPr>
              <a:pPr/>
              <a:t>8</a:t>
            </a:fld>
            <a:endParaRPr lang="en-US">
              <a:latin typeface="Arial" pitchFamily="-60" charset="0"/>
              <a:ea typeface="ＭＳ Ｐゴシック" pitchFamily="-60" charset="-128"/>
              <a:cs typeface="ＭＳ Ｐゴシック" pitchFamily="-60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60" charset="0"/>
              <a:ea typeface="ＭＳ Ｐゴシック" pitchFamily="-60" charset="-128"/>
              <a:cs typeface="ＭＳ Ｐゴシック" pitchFamily="-60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272B75-34DA-419A-A354-54BA36E179F2}" type="slidenum">
              <a:rPr lang="en-US">
                <a:latin typeface="Arial" pitchFamily="-60" charset="0"/>
                <a:ea typeface="ＭＳ Ｐゴシック" pitchFamily="-60" charset="-128"/>
                <a:cs typeface="ＭＳ Ｐゴシック" pitchFamily="-60" charset="-128"/>
              </a:rPr>
              <a:pPr/>
              <a:t>9</a:t>
            </a:fld>
            <a:endParaRPr lang="en-US">
              <a:latin typeface="Arial" pitchFamily="-60" charset="0"/>
              <a:ea typeface="ＭＳ Ｐゴシック" pitchFamily="-60" charset="-128"/>
              <a:cs typeface="ＭＳ Ｐゴシック" pitchFamily="-60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60" charset="0"/>
              <a:ea typeface="ＭＳ Ｐゴシック" pitchFamily="-60" charset="-128"/>
              <a:cs typeface="ＭＳ Ｐゴシック" pitchFamily="-60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A1FB32-3DE5-447E-8F5A-FB7D148F3886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D5772E9-9721-457B-B7BA-1A065F100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FB32-3DE5-447E-8F5A-FB7D148F3886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72E9-9721-457B-B7BA-1A065F100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FB32-3DE5-447E-8F5A-FB7D148F3886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72E9-9721-457B-B7BA-1A065F100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FB32-3DE5-447E-8F5A-FB7D148F3886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72E9-9721-457B-B7BA-1A065F100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FB32-3DE5-447E-8F5A-FB7D148F3886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72E9-9721-457B-B7BA-1A065F100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FB32-3DE5-447E-8F5A-FB7D148F3886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72E9-9721-457B-B7BA-1A065F100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5A1FB32-3DE5-447E-8F5A-FB7D148F3886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D5772E9-9721-457B-B7BA-1A065F1005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5A1FB32-3DE5-447E-8F5A-FB7D148F3886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D5772E9-9721-457B-B7BA-1A065F100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FB32-3DE5-447E-8F5A-FB7D148F3886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72E9-9721-457B-B7BA-1A065F100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FB32-3DE5-447E-8F5A-FB7D148F3886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72E9-9721-457B-B7BA-1A065F100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FB32-3DE5-447E-8F5A-FB7D148F3886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72E9-9721-457B-B7BA-1A065F100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5A1FB32-3DE5-447E-8F5A-FB7D148F3886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D5772E9-9721-457B-B7BA-1A065F100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QchPVsakuFU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Fraud and Organizational Corruption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Types of Fraud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Embezzlement</a:t>
            </a:r>
          </a:p>
          <a:p>
            <a:pPr lvl="1"/>
            <a:r>
              <a:rPr lang="en-US" dirty="0" smtClean="0"/>
              <a:t>Employees take company assets</a:t>
            </a:r>
          </a:p>
          <a:p>
            <a:r>
              <a:rPr lang="en-US" dirty="0" smtClean="0"/>
              <a:t>Vendor Fraud</a:t>
            </a:r>
          </a:p>
          <a:p>
            <a:pPr lvl="1"/>
            <a:r>
              <a:rPr lang="en-US" dirty="0" smtClean="0"/>
              <a:t>Vendors take advantage of company</a:t>
            </a:r>
          </a:p>
          <a:p>
            <a:r>
              <a:rPr lang="en-US" dirty="0" smtClean="0"/>
              <a:t>Customer Fraud</a:t>
            </a:r>
          </a:p>
          <a:p>
            <a:pPr lvl="1"/>
            <a:r>
              <a:rPr lang="en-US" dirty="0" smtClean="0"/>
              <a:t>Customers take advantage of company</a:t>
            </a:r>
          </a:p>
          <a:p>
            <a:r>
              <a:rPr lang="en-US" dirty="0" smtClean="0"/>
              <a:t>Management Fraud</a:t>
            </a:r>
          </a:p>
          <a:p>
            <a:pPr lvl="1"/>
            <a:r>
              <a:rPr lang="en-US" dirty="0" smtClean="0"/>
              <a:t>Makes the company appear more profitable than it truly is (also known as Financial Statement Fraud)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Fraud Triangle</a:t>
            </a:r>
            <a:endParaRPr lang="en-US" dirty="0"/>
          </a:p>
        </p:txBody>
      </p:sp>
      <p:pic>
        <p:nvPicPr>
          <p:cNvPr id="5" name="Content Placeholder 4" descr="Fraud Triang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2286000"/>
            <a:ext cx="7440282" cy="4114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Fraud Triangle.PNG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2743200"/>
            <a:ext cx="5786888" cy="3200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Perceived Pressures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Pressures can be either financial or nonfinancial. </a:t>
            </a:r>
          </a:p>
          <a:p>
            <a:endParaRPr lang="en-US" dirty="0" smtClean="0"/>
          </a:p>
          <a:p>
            <a:r>
              <a:rPr lang="en-US" dirty="0" smtClean="0"/>
              <a:t>Nonfinancial pressures can be the need to report better results, frustration with work, or a challenge to “beat the system”.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Fraud Triangle.PNG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2743200"/>
            <a:ext cx="5786888" cy="3200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Perceived Opportunity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Organizations can decrease perceived opportunities by creating an internal audit department, segregation of duties, and use a system of authorization.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Fraud Triangle.PNG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2743200"/>
            <a:ext cx="5786888" cy="3200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Rationalization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Common rationalizations include: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“The organization owes me.”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“It’s for a good purpose.”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Detecting Fraud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Extravagant Lifestyle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While this provides only circumstantial evidence of fraud, it should still be a red flag.</a:t>
            </a:r>
          </a:p>
          <a:p>
            <a:endParaRPr lang="en-US" dirty="0" smtClean="0"/>
          </a:p>
          <a:p>
            <a:r>
              <a:rPr lang="en-US" dirty="0" smtClean="0"/>
              <a:t>Unusual Behavior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Fraud perpetrators may become irritable and confrontational or shy and reserved.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  <a:buNone/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“I thought maybe what I was doing wasn’t wrong after all.  So I decided to purchase a new car, stereo, and a new computer to use at home for work.”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YouTube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400" dirty="0" smtClean="0">
                <a:hlinkClick r:id="rId2"/>
              </a:rPr>
              <a:t>Was the Enron Scandal an isolated incident?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What do you think?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Was the Enron scandal one of a few bad apples? Or is the whole barrel of apples bad? </a:t>
            </a:r>
          </a:p>
          <a:p>
            <a:endParaRPr lang="en-US" dirty="0" smtClean="0"/>
          </a:p>
          <a:p>
            <a:r>
              <a:rPr lang="en-US" dirty="0" smtClean="0"/>
              <a:t>If there is a major problem, what can be done to combat this? Is taking a course on business ethics enough?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the nature of fraud</a:t>
            </a:r>
          </a:p>
          <a:p>
            <a:r>
              <a:rPr lang="en-US" dirty="0" smtClean="0"/>
              <a:t>Understand how fraud negatively impacts organizations</a:t>
            </a:r>
          </a:p>
          <a:p>
            <a:r>
              <a:rPr lang="en-US" dirty="0" smtClean="0"/>
              <a:t>Define the various types of fraud</a:t>
            </a:r>
          </a:p>
          <a:p>
            <a:r>
              <a:rPr lang="en-US" dirty="0" smtClean="0"/>
              <a:t>Understand how individuals become involved in fraud</a:t>
            </a:r>
          </a:p>
          <a:p>
            <a:r>
              <a:rPr lang="en-US" dirty="0" smtClean="0"/>
              <a:t>Understand the fraud triangle</a:t>
            </a:r>
          </a:p>
          <a:p>
            <a:r>
              <a:rPr lang="en-US" dirty="0" smtClean="0"/>
              <a:t>Understand how behavior changes can indicate fraud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60" charset="-128"/>
                <a:cs typeface="ＭＳ Ｐゴシック" pitchFamily="-60" charset="-128"/>
              </a:rPr>
              <a:t>What is Fraud?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>
              <a:ea typeface="ＭＳ Ｐゴシック" pitchFamily="-60" charset="-128"/>
              <a:cs typeface="ＭＳ Ｐゴシック" pitchFamily="-60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ea typeface="ＭＳ Ｐゴシック" pitchFamily="-60" charset="-128"/>
                <a:cs typeface="ＭＳ Ｐゴシック" pitchFamily="-60" charset="-128"/>
              </a:rPr>
              <a:t>Basically, there are two methods used to get something from others illegally.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>
              <a:ea typeface="ＭＳ Ｐゴシック" pitchFamily="-60" charset="-128"/>
              <a:cs typeface="ＭＳ Ｐゴシック" pitchFamily="-60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ea typeface="ＭＳ Ｐゴシック" pitchFamily="-60" charset="-128"/>
                <a:cs typeface="ＭＳ Ｐゴシック" pitchFamily="-60" charset="-128"/>
              </a:rPr>
              <a:t>Either you physically force someone to give you what you want (using a knife, other weapon, or brute force), or you trick them out of their assets.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>
              <a:ea typeface="ＭＳ Ｐゴシック" pitchFamily="-60" charset="-128"/>
              <a:cs typeface="ＭＳ Ｐゴシック" pitchFamily="-60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ea typeface="ＭＳ Ｐゴシック" pitchFamily="-60" charset="-128"/>
                <a:cs typeface="ＭＳ Ｐゴシック" pitchFamily="-60" charset="-128"/>
              </a:rPr>
              <a:t>The first type of theft we call robbery, the second type we call </a:t>
            </a:r>
            <a:r>
              <a:rPr lang="en-US" sz="2000" b="1" dirty="0" smtClean="0">
                <a:ea typeface="ＭＳ Ｐゴシック" pitchFamily="-60" charset="-128"/>
                <a:cs typeface="ＭＳ Ｐゴシック" pitchFamily="-60" charset="-128"/>
              </a:rPr>
              <a:t>Fraud</a:t>
            </a:r>
            <a:r>
              <a:rPr lang="en-US" sz="2000" dirty="0" smtClean="0">
                <a:ea typeface="ＭＳ Ｐゴシック" pitchFamily="-60" charset="-128"/>
                <a:cs typeface="ＭＳ Ｐゴシック" pitchFamily="-60" charset="-128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ea typeface="ＭＳ Ｐゴシック" pitchFamily="-60" charset="-128"/>
              <a:cs typeface="ＭＳ Ｐゴシック" pitchFamily="-60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ea typeface="ＭＳ Ｐゴシック" pitchFamily="-60" charset="-128"/>
                <a:cs typeface="ＭＳ Ｐゴシック" pitchFamily="-60" charset="-128"/>
              </a:rPr>
              <a:t>Robbery is generally more violent and more traumatic than fraud and attracts more media attention than fraud. However, losses from fraud far exceed losses from robbery. 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ea typeface="ＭＳ Ｐゴシック" pitchFamily="-60" charset="-128"/>
              <a:cs typeface="ＭＳ Ｐゴシック" pitchFamily="-6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ea typeface="ＭＳ Ｐゴシック" pitchFamily="-60" charset="-128"/>
                <a:cs typeface="ＭＳ Ｐゴシック" pitchFamily="-60" charset="-128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60" charset="-128"/>
                <a:cs typeface="ＭＳ Ｐゴシック" pitchFamily="-60" charset="-128"/>
              </a:rPr>
              <a:t>Definition of Fraud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949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000" dirty="0" smtClean="0">
              <a:ea typeface="ＭＳ Ｐゴシック" pitchFamily="-60" charset="-128"/>
              <a:cs typeface="ＭＳ Ｐゴシック" pitchFamily="-60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ea typeface="ＭＳ Ｐゴシック" pitchFamily="-60" charset="-128"/>
              <a:cs typeface="ＭＳ Ｐゴシック" pitchFamily="-60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600" i="1" baseline="-25000" dirty="0" smtClean="0">
                <a:ea typeface="ＭＳ Ｐゴシック" pitchFamily="-60" charset="-128"/>
                <a:cs typeface="ＭＳ Ｐゴシック" pitchFamily="-60" charset="-128"/>
              </a:rPr>
              <a:t>Fraud is a generic term, and embraces all the multifarious </a:t>
            </a:r>
            <a:r>
              <a:rPr lang="en-US" sz="3600" b="1" i="1" baseline="-25000" dirty="0" smtClean="0">
                <a:ea typeface="ＭＳ Ｐゴシック" pitchFamily="-60" charset="-128"/>
                <a:cs typeface="ＭＳ Ｐゴシック" pitchFamily="-60" charset="-128"/>
              </a:rPr>
              <a:t>means which human ingenuity can devise</a:t>
            </a:r>
            <a:r>
              <a:rPr lang="en-US" sz="3600" i="1" baseline="-25000" dirty="0" smtClean="0">
                <a:ea typeface="ＭＳ Ｐゴシック" pitchFamily="-60" charset="-128"/>
                <a:cs typeface="ＭＳ Ｐゴシック" pitchFamily="-60" charset="-128"/>
              </a:rPr>
              <a:t>, which are resorted to by one individual, to get an </a:t>
            </a:r>
            <a:r>
              <a:rPr lang="en-US" sz="3600" b="1" i="1" baseline="-25000" dirty="0" smtClean="0">
                <a:ea typeface="ＭＳ Ｐゴシック" pitchFamily="-60" charset="-128"/>
                <a:cs typeface="ＭＳ Ｐゴシック" pitchFamily="-60" charset="-128"/>
              </a:rPr>
              <a:t>advantage over another </a:t>
            </a:r>
            <a:r>
              <a:rPr lang="en-US" sz="3600" i="1" baseline="-25000" dirty="0" smtClean="0">
                <a:ea typeface="ＭＳ Ｐゴシック" pitchFamily="-60" charset="-128"/>
                <a:cs typeface="ＭＳ Ｐゴシック" pitchFamily="-60" charset="-128"/>
              </a:rPr>
              <a:t>by false representation.  No definite and invariable rule can be laid down as a general proposition in defining fraud, as it includes </a:t>
            </a:r>
            <a:r>
              <a:rPr lang="en-US" sz="3600" b="1" i="1" baseline="-25000" dirty="0" smtClean="0">
                <a:ea typeface="ＭＳ Ｐゴシック" pitchFamily="-60" charset="-128"/>
                <a:cs typeface="ＭＳ Ｐゴシック" pitchFamily="-60" charset="-128"/>
              </a:rPr>
              <a:t>surprise, trickery, cunning and unfair ways by which another is cheated</a:t>
            </a:r>
            <a:r>
              <a:rPr lang="en-US" sz="3600" i="1" baseline="-25000" dirty="0" smtClean="0">
                <a:ea typeface="ＭＳ Ｐゴシック" pitchFamily="-60" charset="-128"/>
                <a:cs typeface="ＭＳ Ｐゴシック" pitchFamily="-60" charset="-128"/>
              </a:rPr>
              <a:t>. </a:t>
            </a:r>
            <a:r>
              <a:rPr lang="en-US" sz="3600" baseline="-25000" dirty="0" smtClean="0">
                <a:ea typeface="ＭＳ Ｐゴシック" pitchFamily="-60" charset="-128"/>
                <a:cs typeface="ＭＳ Ｐゴシック" pitchFamily="-60" charset="-128"/>
              </a:rPr>
              <a:t>(Webster’s Dictionary, 1964)</a:t>
            </a:r>
            <a:endParaRPr lang="en-US" sz="3600" i="1" baseline="-25000" dirty="0" smtClean="0">
              <a:ea typeface="ＭＳ Ｐゴシック" pitchFamily="-60" charset="-128"/>
              <a:cs typeface="ＭＳ Ｐゴシック" pitchFamily="-60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ea typeface="ＭＳ Ｐゴシック" pitchFamily="-60" charset="-128"/>
              <a:cs typeface="ＭＳ Ｐゴシック" pitchFamily="-6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>
              <a:ea typeface="ＭＳ Ｐゴシック" pitchFamily="-60" charset="-128"/>
              <a:cs typeface="ＭＳ Ｐゴシック" pitchFamily="-6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60" charset="-128"/>
                <a:cs typeface="ＭＳ Ｐゴシック" pitchFamily="-60" charset="-128"/>
              </a:rPr>
              <a:t>Definition of Fraud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5178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 smtClean="0">
              <a:ea typeface="ＭＳ Ｐゴシック" pitchFamily="-60" charset="-128"/>
              <a:cs typeface="ＭＳ Ｐゴシック" pitchFamily="-60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60" charset="-128"/>
                <a:cs typeface="ＭＳ Ｐゴシック" pitchFamily="-60" charset="-128"/>
              </a:rPr>
              <a:t>Fraud is different from unintentional errors (mistakes).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ea typeface="ＭＳ Ｐゴシック" pitchFamily="-60" charset="-128"/>
              <a:cs typeface="ＭＳ Ｐゴシック" pitchFamily="-60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60" charset="-128"/>
                <a:cs typeface="ＭＳ Ｐゴシック" pitchFamily="-60" charset="-128"/>
              </a:rPr>
              <a:t>In order for fraud to occur, intentional deceit must occur.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ea typeface="ＭＳ Ｐゴシック" pitchFamily="-60" charset="-128"/>
              <a:cs typeface="ＭＳ Ｐゴシック" pitchFamily="-60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60" charset="-128"/>
                <a:cs typeface="ＭＳ Ｐゴシック" pitchFamily="-60" charset="-128"/>
              </a:rPr>
              <a:t>If for example, someone mistakenly enters incorrect information on a financial statement, </a:t>
            </a:r>
            <a:r>
              <a:rPr lang="en-US" sz="2400" dirty="0" smtClean="0">
                <a:solidFill>
                  <a:srgbClr val="FF0000"/>
                </a:solidFill>
                <a:ea typeface="ＭＳ Ｐゴシック" pitchFamily="-60" charset="-128"/>
                <a:cs typeface="ＭＳ Ｐゴシック" pitchFamily="-60" charset="-128"/>
              </a:rPr>
              <a:t>is this fraud</a:t>
            </a:r>
            <a:r>
              <a:rPr lang="en-US" sz="2400" dirty="0" smtClean="0">
                <a:ea typeface="ＭＳ Ｐゴシック" pitchFamily="-60" charset="-128"/>
                <a:cs typeface="ＭＳ Ｐゴシック" pitchFamily="-60" charset="-128"/>
              </a:rPr>
              <a:t>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ea typeface="ＭＳ Ｐゴシック" pitchFamily="-60" charset="-128"/>
              <a:cs typeface="ＭＳ Ｐゴシック" pitchFamily="-60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60" charset="-128"/>
                <a:cs typeface="ＭＳ Ｐゴシック" pitchFamily="-60" charset="-128"/>
              </a:rPr>
              <a:t>However, if in the same situation, someone purposely enters incorrect numbers on a financial statement to trick investors - </a:t>
            </a:r>
            <a:r>
              <a:rPr lang="en-US" sz="2400" dirty="0" smtClean="0">
                <a:solidFill>
                  <a:srgbClr val="FF0000"/>
                </a:solidFill>
                <a:ea typeface="ＭＳ Ｐゴシック" pitchFamily="-60" charset="-128"/>
                <a:cs typeface="ＭＳ Ｐゴシック" pitchFamily="-60" charset="-128"/>
              </a:rPr>
              <a:t>then it is Fraud</a:t>
            </a:r>
            <a:r>
              <a:rPr lang="en-US" sz="2400" dirty="0" smtClean="0">
                <a:ea typeface="ＭＳ Ｐゴシック" pitchFamily="-60" charset="-128"/>
                <a:cs typeface="ＭＳ Ｐゴシック" pitchFamily="-60" charset="-128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144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60" charset="-128"/>
                <a:cs typeface="ＭＳ Ｐゴシック" pitchFamily="-60" charset="-128"/>
              </a:rPr>
              <a:t>Seriousness of Fraud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 smtClean="0">
              <a:ea typeface="ＭＳ Ｐゴシック" pitchFamily="-60" charset="-128"/>
              <a:cs typeface="ＭＳ Ｐゴシック" pitchFamily="-60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60" charset="-128"/>
                <a:cs typeface="ＭＳ Ｐゴシック" pitchFamily="-60" charset="-128"/>
              </a:rPr>
              <a:t>So, just how big of a problem is fraud?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ea typeface="ＭＳ Ｐゴシック" pitchFamily="-60" charset="-128"/>
              <a:cs typeface="ＭＳ Ｐゴシック" pitchFamily="-60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60" charset="-128"/>
                <a:cs typeface="ＭＳ Ｐゴシック" pitchFamily="-60" charset="-128"/>
              </a:rPr>
              <a:t>The Association of Certified Fraud Examiners estimates that fraud cost organizations in the United States $400 billion annually.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ea typeface="ＭＳ Ｐゴシック" pitchFamily="-60" charset="-128"/>
              <a:cs typeface="ＭＳ Ｐゴシック" pitchFamily="-60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60" charset="-128"/>
                <a:cs typeface="ＭＳ Ｐゴシック" pitchFamily="-60" charset="-128"/>
              </a:rPr>
              <a:t>It is estimated that an average organization’s fraud losses are more than $9 per employee per day (US).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ea typeface="ＭＳ Ｐゴシック" pitchFamily="-60" charset="-128"/>
              <a:cs typeface="ＭＳ Ｐゴシック" pitchFamily="-60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60" charset="-128"/>
                <a:cs typeface="ＭＳ Ｐゴシック" pitchFamily="-60" charset="-128"/>
              </a:rPr>
              <a:t>Nearly five to seven percent of a company’s total annual revenue is lost to fraud of various types (US).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ea typeface="ＭＳ Ｐゴシック" pitchFamily="-60" charset="-128"/>
              <a:cs typeface="ＭＳ Ｐゴシック" pitchFamily="-6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60" charset="-128"/>
                <a:cs typeface="ＭＳ Ｐゴシック" pitchFamily="-60" charset="-128"/>
              </a:rPr>
              <a:t>Who Commits Fraud?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60" charset="-128"/>
                <a:cs typeface="ＭＳ Ｐゴシック" pitchFamily="-60" charset="-128"/>
              </a:rPr>
              <a:t>What does  a fraud perpetrator look like? Is it possible to identify fraudsters?</a:t>
            </a:r>
          </a:p>
          <a:p>
            <a:pPr eaLnBrk="1" hangingPunct="1">
              <a:lnSpc>
                <a:spcPct val="90000"/>
              </a:lnSpc>
            </a:pPr>
            <a:endParaRPr lang="en-US" sz="2200" smtClean="0">
              <a:ea typeface="ＭＳ Ｐゴシック" pitchFamily="-60" charset="-128"/>
              <a:cs typeface="ＭＳ Ｐゴシック" pitchFamily="-60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60" charset="-128"/>
                <a:cs typeface="ＭＳ Ｐゴシック" pitchFamily="-60" charset="-128"/>
              </a:rPr>
              <a:t>Studies have shown that fraud perpetrators look just like you and me.</a:t>
            </a:r>
          </a:p>
          <a:p>
            <a:pPr eaLnBrk="1" hangingPunct="1">
              <a:lnSpc>
                <a:spcPct val="90000"/>
              </a:lnSpc>
            </a:pPr>
            <a:endParaRPr lang="en-US" sz="2200" smtClean="0">
              <a:ea typeface="ＭＳ Ｐゴシック" pitchFamily="-60" charset="-128"/>
              <a:cs typeface="ＭＳ Ｐゴシック" pitchFamily="-60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60" charset="-128"/>
                <a:cs typeface="ＭＳ Ｐゴシック" pitchFamily="-60" charset="-128"/>
              </a:rPr>
              <a:t>In one study, fraud perpetrators were compared to college students and incarcerated prisoners.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>
              <a:ea typeface="ＭＳ Ｐゴシック" pitchFamily="-60" charset="-128"/>
              <a:cs typeface="ＭＳ Ｐゴシック" pitchFamily="-60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60" charset="-128"/>
                <a:cs typeface="ＭＳ Ｐゴシック" pitchFamily="-60" charset="-128"/>
              </a:rPr>
              <a:t>The results showed that fraud perpetrators are very different than other incarcerated prisoners.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ea typeface="ＭＳ Ｐゴシック" pitchFamily="-60" charset="-128"/>
                <a:cs typeface="ＭＳ Ｐゴシック" pitchFamily="-60" charset="-128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60" charset="-128"/>
                <a:cs typeface="ＭＳ Ｐゴシック" pitchFamily="-60" charset="-128"/>
              </a:rPr>
              <a:t>When compared to criminals they are less likely to be caught, turned in, arrested, convicted, and incarcerated.</a:t>
            </a:r>
          </a:p>
          <a:p>
            <a:pPr eaLnBrk="1" hangingPunct="1">
              <a:lnSpc>
                <a:spcPct val="90000"/>
              </a:lnSpc>
            </a:pPr>
            <a:endParaRPr lang="en-US" sz="2200" smtClean="0">
              <a:ea typeface="ＭＳ Ｐゴシック" pitchFamily="-60" charset="-128"/>
              <a:cs typeface="ＭＳ Ｐゴシック" pitchFamily="-6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60" charset="-128"/>
                <a:cs typeface="ＭＳ Ｐゴシック" pitchFamily="-60" charset="-128"/>
              </a:rPr>
              <a:t>Who Commits Fraud?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200">
                <a:ea typeface="ＭＳ Ｐゴシック" pitchFamily="-60" charset="-128"/>
                <a:cs typeface="ＭＳ Ｐゴシック" pitchFamily="-60" charset="-128"/>
              </a:rPr>
              <a:t>Fraud perpetrators were considerably older than other incarcerated prisoners.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>
              <a:ea typeface="ＭＳ Ｐゴシック" pitchFamily="-60" charset="-128"/>
              <a:cs typeface="ＭＳ Ｐゴシック" pitchFamily="-60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>
                <a:ea typeface="ＭＳ Ｐゴシック" pitchFamily="-60" charset="-128"/>
                <a:cs typeface="ＭＳ Ｐゴシック" pitchFamily="-60" charset="-128"/>
              </a:rPr>
              <a:t>Over 30 percent of fraud perpetrators were women. However, only 2 percent of incarcerated prisoners were women.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>
              <a:ea typeface="ＭＳ Ｐゴシック" pitchFamily="-60" charset="-128"/>
              <a:cs typeface="ＭＳ Ｐゴシック" pitchFamily="-60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>
                <a:ea typeface="ＭＳ Ｐゴシック" pitchFamily="-60" charset="-128"/>
                <a:cs typeface="ＭＳ Ｐゴシック" pitchFamily="-60" charset="-128"/>
              </a:rPr>
              <a:t>Fraud perpetrators were better educated, more religious, less likely to use drugs, and less likely to have criminal records.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>
              <a:ea typeface="ＭＳ Ｐゴシック" pitchFamily="-60" charset="-128"/>
              <a:cs typeface="ＭＳ Ｐゴシック" pitchFamily="-60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>
                <a:ea typeface="ＭＳ Ｐゴシック" pitchFamily="-60" charset="-128"/>
                <a:cs typeface="ＭＳ Ｐゴシック" pitchFamily="-60" charset="-128"/>
              </a:rPr>
              <a:t>Fraud perpetrators were in better psychological health and had better self-esteem.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>
              <a:ea typeface="ＭＳ Ｐゴシック" pitchFamily="-60" charset="-128"/>
              <a:cs typeface="ＭＳ Ｐゴシック" pitchFamily="-60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>
                <a:ea typeface="ＭＳ Ｐゴシック" pitchFamily="-60" charset="-128"/>
                <a:cs typeface="ＭＳ Ｐゴシック" pitchFamily="-60" charset="-128"/>
              </a:rPr>
              <a:t>They had more social conformity, self-control, kindness, and empathy</a:t>
            </a:r>
            <a:r>
              <a:rPr lang="en-US" sz="2800">
                <a:ea typeface="ＭＳ Ｐゴシック" pitchFamily="-60" charset="-128"/>
                <a:cs typeface="ＭＳ Ｐゴシック" pitchFamily="-60" charset="-128"/>
              </a:rPr>
              <a:t>.  </a:t>
            </a:r>
          </a:p>
          <a:p>
            <a:pPr eaLnBrk="1" hangingPunct="1">
              <a:lnSpc>
                <a:spcPct val="90000"/>
              </a:lnSpc>
            </a:pPr>
            <a:endParaRPr lang="en-US" sz="2800">
              <a:ea typeface="ＭＳ Ｐゴシック" pitchFamily="-60" charset="-128"/>
              <a:cs typeface="ＭＳ Ｐゴシック" pitchFamily="-6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60" charset="-128"/>
                <a:cs typeface="ＭＳ Ｐゴシック" pitchFamily="-60" charset="-128"/>
              </a:rPr>
              <a:t>What Does This Mean?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200" dirty="0">
                <a:solidFill>
                  <a:srgbClr val="FF0000"/>
                </a:solidFill>
                <a:ea typeface="ＭＳ Ｐゴシック" pitchFamily="-60" charset="-128"/>
                <a:cs typeface="ＭＳ Ｐゴシック" pitchFamily="-60" charset="-128"/>
              </a:rPr>
              <a:t>This means that we have to be especially careful in those whom we place trust.</a:t>
            </a:r>
          </a:p>
          <a:p>
            <a:pPr eaLnBrk="1" hangingPunct="1">
              <a:buFontTx/>
              <a:buNone/>
            </a:pPr>
            <a:r>
              <a:rPr lang="en-US" sz="2200" dirty="0">
                <a:ea typeface="ＭＳ Ｐゴシック" pitchFamily="-60" charset="-128"/>
                <a:cs typeface="ＭＳ Ｐゴシック" pitchFamily="-60" charset="-128"/>
              </a:rPr>
              <a:t> </a:t>
            </a:r>
          </a:p>
          <a:p>
            <a:pPr eaLnBrk="1" hangingPunct="1"/>
            <a:r>
              <a:rPr lang="en-US" sz="2200" dirty="0">
                <a:ea typeface="ＭＳ Ｐゴシック" pitchFamily="-60" charset="-128"/>
                <a:cs typeface="ＭＳ Ｐゴシック" pitchFamily="-60" charset="-128"/>
              </a:rPr>
              <a:t>The only people who can defraud us are those whom we put in a position of confidence.</a:t>
            </a:r>
          </a:p>
          <a:p>
            <a:pPr eaLnBrk="1" hangingPunct="1">
              <a:buFontTx/>
              <a:buNone/>
            </a:pPr>
            <a:r>
              <a:rPr lang="en-US" sz="2200" dirty="0">
                <a:ea typeface="ＭＳ Ｐゴシック" pitchFamily="-60" charset="-128"/>
                <a:cs typeface="ＭＳ Ｐゴシック" pitchFamily="-60" charset="-128"/>
              </a:rPr>
              <a:t> </a:t>
            </a:r>
          </a:p>
          <a:p>
            <a:pPr eaLnBrk="1" hangingPunct="1"/>
            <a:r>
              <a:rPr lang="en-US" sz="2200" dirty="0">
                <a:ea typeface="ＭＳ Ｐゴシック" pitchFamily="-60" charset="-128"/>
                <a:cs typeface="ＭＳ Ｐゴシック" pitchFamily="-60" charset="-128"/>
              </a:rPr>
              <a:t>Without our confidence we can not become victims of fraud.</a:t>
            </a:r>
          </a:p>
          <a:p>
            <a:pPr eaLnBrk="1" hangingPunct="1">
              <a:buFontTx/>
              <a:buNone/>
            </a:pPr>
            <a:r>
              <a:rPr lang="en-US" sz="2200" dirty="0">
                <a:ea typeface="ＭＳ Ｐゴシック" pitchFamily="-60" charset="-128"/>
                <a:cs typeface="ＭＳ Ｐゴシック" pitchFamily="-60" charset="-128"/>
              </a:rPr>
              <a:t> </a:t>
            </a:r>
          </a:p>
          <a:p>
            <a:pPr eaLnBrk="1" hangingPunct="1"/>
            <a:r>
              <a:rPr lang="en-US" sz="2200" dirty="0">
                <a:ea typeface="ＭＳ Ｐゴシック" pitchFamily="-60" charset="-128"/>
                <a:cs typeface="ＭＳ Ｐゴシック" pitchFamily="-60" charset="-128"/>
              </a:rPr>
              <a:t>Fraudsters are incredibly intelligent, able, and friendly people.</a:t>
            </a:r>
          </a:p>
          <a:p>
            <a:pPr eaLnBrk="1" hangingPunct="1">
              <a:buFontTx/>
              <a:buNone/>
            </a:pPr>
            <a:r>
              <a:rPr lang="en-US" sz="2200" dirty="0">
                <a:ea typeface="ＭＳ Ｐゴシック" pitchFamily="-60" charset="-128"/>
                <a:cs typeface="ＭＳ Ｐゴシック" pitchFamily="-60" charset="-128"/>
              </a:rPr>
              <a:t> </a:t>
            </a:r>
          </a:p>
          <a:p>
            <a:pPr eaLnBrk="1" hangingPunct="1"/>
            <a:r>
              <a:rPr lang="en-US" sz="2200" dirty="0">
                <a:ea typeface="ＭＳ Ｐゴシック" pitchFamily="-60" charset="-128"/>
                <a:cs typeface="ＭＳ Ｐゴシック" pitchFamily="-60" charset="-128"/>
              </a:rPr>
              <a:t>These are the people who we think would never do something to harm 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101</TotalTime>
  <Words>863</Words>
  <Application>Microsoft Office PowerPoint</Application>
  <PresentationFormat>On-screen Show (4:3)</PresentationFormat>
  <Paragraphs>122</Paragraphs>
  <Slides>17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Urban</vt:lpstr>
      <vt:lpstr>Fraud and Organizational Corruption</vt:lpstr>
      <vt:lpstr>Learning Objectives</vt:lpstr>
      <vt:lpstr>What is Fraud?</vt:lpstr>
      <vt:lpstr>Definition of Fraud</vt:lpstr>
      <vt:lpstr>Definition of Fraud</vt:lpstr>
      <vt:lpstr>Seriousness of Fraud</vt:lpstr>
      <vt:lpstr>Who Commits Fraud?</vt:lpstr>
      <vt:lpstr>Who Commits Fraud?</vt:lpstr>
      <vt:lpstr>What Does This Mean?</vt:lpstr>
      <vt:lpstr>Types of Fraud</vt:lpstr>
      <vt:lpstr>Fraud Triangle</vt:lpstr>
      <vt:lpstr>Perceived Pressures</vt:lpstr>
      <vt:lpstr>Perceived Opportunity</vt:lpstr>
      <vt:lpstr>Rationalization</vt:lpstr>
      <vt:lpstr>Detecting Fraud</vt:lpstr>
      <vt:lpstr>YouTube Video</vt:lpstr>
      <vt:lpstr>What do you think?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and Organizational Corruption</dc:title>
  <dc:creator>Brad Gessell</dc:creator>
  <cp:lastModifiedBy>user</cp:lastModifiedBy>
  <cp:revision>16</cp:revision>
  <dcterms:created xsi:type="dcterms:W3CDTF">2012-08-08T15:14:46Z</dcterms:created>
  <dcterms:modified xsi:type="dcterms:W3CDTF">2014-01-07T19:58:13Z</dcterms:modified>
</cp:coreProperties>
</file>