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78" r:id="rId3"/>
    <p:sldId id="279" r:id="rId4"/>
    <p:sldId id="280" r:id="rId5"/>
    <p:sldId id="281" r:id="rId6"/>
    <p:sldId id="284" r:id="rId7"/>
    <p:sldId id="285" r:id="rId8"/>
    <p:sldId id="287" r:id="rId9"/>
    <p:sldId id="288" r:id="rId10"/>
    <p:sldId id="289" r:id="rId11"/>
    <p:sldId id="290" r:id="rId12"/>
    <p:sldId id="291" r:id="rId13"/>
    <p:sldId id="293" r:id="rId14"/>
    <p:sldId id="294" r:id="rId15"/>
    <p:sldId id="295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6" r:id="rId24"/>
    <p:sldId id="265" r:id="rId25"/>
    <p:sldId id="267" r:id="rId26"/>
    <p:sldId id="275" r:id="rId27"/>
    <p:sldId id="276" r:id="rId28"/>
    <p:sldId id="268" r:id="rId29"/>
    <p:sldId id="269" r:id="rId30"/>
    <p:sldId id="270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587A6-EA3E-4AA3-8E6D-9090AD9A6F3F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888CA-D5B9-4FE0-BE28-F8A1C13BD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F69B84-CB59-465B-8A58-03C89C22A8D4}" type="slidenum">
              <a:rPr lang="en-US"/>
              <a:pPr/>
              <a:t>2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B8B7DF-50C0-4101-B2DB-ECE8DBC61E67}" type="slidenum">
              <a:rPr lang="en-US"/>
              <a:pPr/>
              <a:t>11</a:t>
            </a:fld>
            <a:endParaRPr lang="en-US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89DCD2-15E1-4471-9000-E74324A56AF9}" type="slidenum">
              <a:rPr lang="en-US"/>
              <a:pPr/>
              <a:t>12</a:t>
            </a:fld>
            <a:endParaRPr lang="en-US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06FA23-B3C2-44A7-AC3F-D7DF46B065E8}" type="slidenum">
              <a:rPr lang="en-US"/>
              <a:pPr/>
              <a:t>13</a:t>
            </a:fld>
            <a:endParaRPr lang="en-US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D55F1B-13DE-4281-BEE7-B858EDA7B9BD}" type="slidenum">
              <a:rPr lang="en-US"/>
              <a:pPr/>
              <a:t>14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01B65B-7C44-41DA-AE76-934AD87C666B}" type="slidenum">
              <a:rPr lang="en-US"/>
              <a:pPr/>
              <a:t>15</a:t>
            </a:fld>
            <a:endParaRPr lang="en-US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63B312-0F4C-4776-AC4A-AC7286B784FD}" type="slidenum">
              <a:rPr lang="en-US"/>
              <a:pPr/>
              <a:t>3</a:t>
            </a:fld>
            <a:endParaRPr 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8A94C4-4A83-4062-9466-BD5821A6C56D}" type="slidenum">
              <a:rPr lang="en-US"/>
              <a:pPr/>
              <a:t>4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4DC408-B267-4466-B0F4-1C7714F61BAC}" type="slidenum">
              <a:rPr lang="en-US"/>
              <a:pPr/>
              <a:t>5</a:t>
            </a:fld>
            <a:endParaRPr lang="en-US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420A23-D2D8-4A56-BF08-00CB243C6566}" type="slidenum">
              <a:rPr lang="en-US"/>
              <a:pPr/>
              <a:t>6</a:t>
            </a:fld>
            <a:endParaRPr lang="en-US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2DC68-903D-4C6A-AE7F-7C56E10B872C}" type="slidenum">
              <a:rPr lang="en-US"/>
              <a:pPr/>
              <a:t>7</a:t>
            </a:fld>
            <a:endParaRPr lang="en-US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4545DB-8868-49A6-BDF4-CE6D74AEF6CA}" type="slidenum">
              <a:rPr lang="en-US"/>
              <a:pPr/>
              <a:t>8</a:t>
            </a:fld>
            <a:endParaRPr 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93554C-07A3-413D-8D56-7A9992B3C797}" type="slidenum">
              <a:rPr lang="en-US"/>
              <a:pPr/>
              <a:t>9</a:t>
            </a:fld>
            <a:endParaRPr lang="en-US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8E04C9-F3FA-4D26-B818-DA8895F28375}" type="slidenum">
              <a:rPr lang="en-US"/>
              <a:pPr/>
              <a:t>10</a:t>
            </a:fld>
            <a:endParaRPr lang="en-US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EB13386-A5F2-41A2-9634-E3D3F6F11DB9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EC9701F-E255-45E8-BDE7-8E6971EC77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3386-A5F2-41A2-9634-E3D3F6F11DB9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701F-E255-45E8-BDE7-8E6971EC77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3386-A5F2-41A2-9634-E3D3F6F11DB9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701F-E255-45E8-BDE7-8E6971EC77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3386-A5F2-41A2-9634-E3D3F6F11DB9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701F-E255-45E8-BDE7-8E6971EC77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3386-A5F2-41A2-9634-E3D3F6F11DB9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701F-E255-45E8-BDE7-8E6971EC77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3386-A5F2-41A2-9634-E3D3F6F11DB9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701F-E255-45E8-BDE7-8E6971EC77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EB13386-A5F2-41A2-9634-E3D3F6F11DB9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EC9701F-E255-45E8-BDE7-8E6971EC77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EB13386-A5F2-41A2-9634-E3D3F6F11DB9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EC9701F-E255-45E8-BDE7-8E6971EC77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3386-A5F2-41A2-9634-E3D3F6F11DB9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701F-E255-45E8-BDE7-8E6971EC77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3386-A5F2-41A2-9634-E3D3F6F11DB9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701F-E255-45E8-BDE7-8E6971EC77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3386-A5F2-41A2-9634-E3D3F6F11DB9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701F-E255-45E8-BDE7-8E6971EC77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EB13386-A5F2-41A2-9634-E3D3F6F11DB9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EC9701F-E255-45E8-BDE7-8E6971EC77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file:///C:\Program%20Files\TurningPoint\2003\Questions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file:///C:\Program%20Files\TurningPoint\2003\Questions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file:///C:\Program%20Files\TurningPoint\2003\Questions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Program%20Files\TurningPoint\2003\Questions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file:///C:\Program%20Files\TurningPoint\2003\Questions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file:///C:\Program%20Files\TurningPoint\2003\Questions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file:///C:\Program%20Files\TurningPoint\2003\Questions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Program%20Files\TurningPoint\2003\Question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C:\Program%20Files\TurningPoint\2003\Question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C:\Program%20Files\TurningPoint\2003\Questions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C:\Program%20Files\TurningPoint\2003\Questions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C:\Program%20Files\TurningPoint\2003\Questions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ile:///C:\Program%20Files\TurningPoint\2003\Questions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C:\Program%20Files\TurningPoint\2003\Questions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Understanding Individual Behavior and Motivation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1B195-8D22-4B04-964C-9CE9E1D2690F}" type="slidenum">
              <a:rPr lang="en-US"/>
              <a:pPr/>
              <a:t>10</a:t>
            </a:fld>
            <a:endParaRPr lang="en-US" sz="900">
              <a:solidFill>
                <a:schemeClr val="bg1"/>
              </a:solidFill>
            </a:endParaRPr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8229600" cy="1066800"/>
          </a:xfrm>
        </p:spPr>
        <p:txBody>
          <a:bodyPr/>
          <a:lstStyle/>
          <a:p>
            <a:r>
              <a:rPr lang="en-US" dirty="0"/>
              <a:t>Process Theories of Motivation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2438400"/>
            <a:ext cx="7007225" cy="396240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>
                <a:solidFill>
                  <a:schemeClr val="hlink"/>
                </a:solidFill>
              </a:rPr>
              <a:t>Expectancy Theory</a:t>
            </a:r>
            <a:endParaRPr lang="en-US" dirty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q"/>
            </a:pPr>
            <a:r>
              <a:rPr lang="en-US" dirty="0"/>
              <a:t>motivation depends on individuals’ expectations about their ability to perform tasks and receive desired rewards</a:t>
            </a:r>
          </a:p>
          <a:p>
            <a:pPr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q"/>
            </a:pPr>
            <a:r>
              <a:rPr lang="en-US" dirty="0"/>
              <a:t>concerned not with identifying types of needs but with the thinking process that individuals use to achieve rewards</a:t>
            </a:r>
          </a:p>
          <a:p>
            <a:pPr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q"/>
            </a:pPr>
            <a:r>
              <a:rPr lang="en-US" dirty="0"/>
              <a:t>based on the effort, performance, and desirability of outcomes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92164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B1629-215E-4DED-8FDB-89670BC3DC54}" type="slidenum">
              <a:rPr lang="en-US"/>
              <a:pPr/>
              <a:t>11</a:t>
            </a:fld>
            <a:endParaRPr lang="en-US" sz="900">
              <a:solidFill>
                <a:schemeClr val="bg1"/>
              </a:solidFill>
            </a:endParaRPr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 Setting Theory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motivation theory in which specific challenging goals increase motivation and performance when the goals are accepted by subordinates and these subordinates receive feedback to indicate their progress toward goal achievement.</a:t>
            </a:r>
          </a:p>
        </p:txBody>
      </p:sp>
      <p:sp>
        <p:nvSpPr>
          <p:cNvPr id="109572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F01A3-F3EC-4E10-8049-76B01F699DB2}" type="slidenum">
              <a:rPr lang="en-US"/>
              <a:pPr/>
              <a:t>12</a:t>
            </a:fld>
            <a:endParaRPr lang="en-US" sz="900">
              <a:solidFill>
                <a:schemeClr val="bg1"/>
              </a:solidFill>
            </a:endParaRPr>
          </a:p>
        </p:txBody>
      </p:sp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539750" y="1557338"/>
            <a:ext cx="8153400" cy="487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title"/>
          </p:nvPr>
        </p:nvSpPr>
        <p:spPr>
          <a:xfrm>
            <a:off x="1447800" y="368300"/>
            <a:ext cx="7481888" cy="930275"/>
          </a:xfrm>
        </p:spPr>
        <p:txBody>
          <a:bodyPr>
            <a:normAutofit fontScale="90000"/>
          </a:bodyPr>
          <a:lstStyle/>
          <a:p>
            <a:r>
              <a:rPr lang="en-US" sz="3400"/>
              <a:t>Reinforcement Perspective </a:t>
            </a:r>
            <a:br>
              <a:rPr lang="en-US" sz="3400"/>
            </a:br>
            <a:r>
              <a:rPr lang="en-US" sz="3400"/>
              <a:t>on Motivation</a:t>
            </a: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590550" y="3429000"/>
            <a:ext cx="2214563" cy="1143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563563" y="3598863"/>
            <a:ext cx="23193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Reinforcement</a:t>
            </a:r>
          </a:p>
          <a:p>
            <a:pPr algn="ctr"/>
            <a:r>
              <a:rPr lang="en-US" sz="2400" b="1">
                <a:solidFill>
                  <a:schemeClr val="bg1"/>
                </a:solidFill>
              </a:rPr>
              <a:t> Tools</a:t>
            </a:r>
          </a:p>
        </p:txBody>
      </p:sp>
      <p:sp>
        <p:nvSpPr>
          <p:cNvPr id="93190" name="Rectangle 6"/>
          <p:cNvSpPr>
            <a:spLocks noChangeArrowheads="1"/>
          </p:cNvSpPr>
          <p:nvPr/>
        </p:nvSpPr>
        <p:spPr bwMode="auto">
          <a:xfrm>
            <a:off x="3790950" y="1676400"/>
            <a:ext cx="4800600" cy="1066800"/>
          </a:xfrm>
          <a:prstGeom prst="rect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800">
              <a:solidFill>
                <a:schemeClr val="hlink"/>
              </a:solidFill>
            </a:endParaRPr>
          </a:p>
        </p:txBody>
      </p:sp>
      <p:sp>
        <p:nvSpPr>
          <p:cNvPr id="93191" name="Rectangle 7"/>
          <p:cNvSpPr>
            <a:spLocks noChangeArrowheads="1"/>
          </p:cNvSpPr>
          <p:nvPr/>
        </p:nvSpPr>
        <p:spPr bwMode="auto">
          <a:xfrm>
            <a:off x="3779838" y="2781300"/>
            <a:ext cx="4800600" cy="10668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192" name="Rectangle 8"/>
          <p:cNvSpPr>
            <a:spLocks noChangeArrowheads="1"/>
          </p:cNvSpPr>
          <p:nvPr/>
        </p:nvSpPr>
        <p:spPr bwMode="auto">
          <a:xfrm>
            <a:off x="3779838" y="3968750"/>
            <a:ext cx="4800600" cy="1066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193" name="Rectangle 9"/>
          <p:cNvSpPr>
            <a:spLocks noChangeArrowheads="1"/>
          </p:cNvSpPr>
          <p:nvPr/>
        </p:nvSpPr>
        <p:spPr bwMode="auto">
          <a:xfrm>
            <a:off x="3816350" y="5084763"/>
            <a:ext cx="4751388" cy="129698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1800"/>
          </a:p>
        </p:txBody>
      </p:sp>
      <p:sp>
        <p:nvSpPr>
          <p:cNvPr id="93194" name="Text Box 10"/>
          <p:cNvSpPr txBox="1">
            <a:spLocks noChangeArrowheads="1"/>
          </p:cNvSpPr>
          <p:nvPr/>
        </p:nvSpPr>
        <p:spPr bwMode="auto">
          <a:xfrm>
            <a:off x="3743325" y="1676400"/>
            <a:ext cx="4897438" cy="100647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 u="sng">
                <a:solidFill>
                  <a:schemeClr val="bg1"/>
                </a:solidFill>
              </a:rPr>
              <a:t>Positive reinforcement</a:t>
            </a:r>
            <a:r>
              <a:rPr lang="en-US" sz="2000">
                <a:solidFill>
                  <a:schemeClr val="bg1"/>
                </a:solidFill>
              </a:rPr>
              <a:t> in the administration of a pleasant and rewarding consequence.</a:t>
            </a:r>
          </a:p>
        </p:txBody>
      </p:sp>
      <p:sp>
        <p:nvSpPr>
          <p:cNvPr id="93195" name="Text Box 11"/>
          <p:cNvSpPr txBox="1">
            <a:spLocks noChangeArrowheads="1"/>
          </p:cNvSpPr>
          <p:nvPr/>
        </p:nvSpPr>
        <p:spPr bwMode="auto">
          <a:xfrm>
            <a:off x="3943350" y="2895600"/>
            <a:ext cx="45720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 u="sng">
                <a:solidFill>
                  <a:schemeClr val="bg1"/>
                </a:solidFill>
              </a:rPr>
              <a:t>Avoidance learning</a:t>
            </a:r>
            <a:r>
              <a:rPr lang="en-US" sz="2000">
                <a:solidFill>
                  <a:schemeClr val="bg1"/>
                </a:solidFill>
              </a:rPr>
              <a:t> is the removal of an unpleasant consequence following a desired behavior.</a:t>
            </a:r>
          </a:p>
        </p:txBody>
      </p:sp>
      <p:sp>
        <p:nvSpPr>
          <p:cNvPr id="93196" name="Text Box 12"/>
          <p:cNvSpPr txBox="1">
            <a:spLocks noChangeArrowheads="1"/>
          </p:cNvSpPr>
          <p:nvPr/>
        </p:nvSpPr>
        <p:spPr bwMode="auto">
          <a:xfrm>
            <a:off x="3887788" y="4005263"/>
            <a:ext cx="42830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 u="sng">
                <a:solidFill>
                  <a:schemeClr val="bg1"/>
                </a:solidFill>
              </a:rPr>
              <a:t>Punishment</a:t>
            </a:r>
            <a:r>
              <a:rPr lang="en-US" sz="2000">
                <a:solidFill>
                  <a:schemeClr val="bg1"/>
                </a:solidFill>
              </a:rPr>
              <a:t> is the imposition of unpleasant outcomes on an employee.</a:t>
            </a:r>
          </a:p>
        </p:txBody>
      </p:sp>
      <p:sp>
        <p:nvSpPr>
          <p:cNvPr id="93197" name="Text Box 13"/>
          <p:cNvSpPr txBox="1">
            <a:spLocks noChangeArrowheads="1"/>
          </p:cNvSpPr>
          <p:nvPr/>
        </p:nvSpPr>
        <p:spPr bwMode="auto">
          <a:xfrm>
            <a:off x="3995738" y="5049838"/>
            <a:ext cx="45370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 u="sng">
                <a:solidFill>
                  <a:schemeClr val="bg1"/>
                </a:solidFill>
              </a:rPr>
              <a:t>Extinction</a:t>
            </a:r>
            <a:r>
              <a:rPr lang="en-US" sz="2000">
                <a:solidFill>
                  <a:schemeClr val="bg1"/>
                </a:solidFill>
              </a:rPr>
              <a:t> is the withdrawal of a positive reward, behavior is no longer reinforced and hence is less likely to occur in the future.</a:t>
            </a:r>
          </a:p>
        </p:txBody>
      </p:sp>
      <p:sp>
        <p:nvSpPr>
          <p:cNvPr id="93198" name="Line 14"/>
          <p:cNvSpPr>
            <a:spLocks noChangeShapeType="1"/>
          </p:cNvSpPr>
          <p:nvPr/>
        </p:nvSpPr>
        <p:spPr bwMode="auto">
          <a:xfrm>
            <a:off x="2952750" y="4038600"/>
            <a:ext cx="685800" cy="1905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199" name="Line 15"/>
          <p:cNvSpPr>
            <a:spLocks noChangeShapeType="1"/>
          </p:cNvSpPr>
          <p:nvPr/>
        </p:nvSpPr>
        <p:spPr bwMode="auto">
          <a:xfrm flipV="1">
            <a:off x="2952750" y="2286000"/>
            <a:ext cx="685800" cy="175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200" name="Line 16"/>
          <p:cNvSpPr>
            <a:spLocks noChangeShapeType="1"/>
          </p:cNvSpPr>
          <p:nvPr/>
        </p:nvSpPr>
        <p:spPr bwMode="auto">
          <a:xfrm>
            <a:off x="2952750" y="4038600"/>
            <a:ext cx="685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201" name="Line 17"/>
          <p:cNvSpPr>
            <a:spLocks noChangeShapeType="1"/>
          </p:cNvSpPr>
          <p:nvPr/>
        </p:nvSpPr>
        <p:spPr bwMode="auto">
          <a:xfrm flipV="1">
            <a:off x="2952750" y="3581400"/>
            <a:ext cx="685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202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4" grpId="0" animBg="1" autoUpdateAnimBg="0"/>
      <p:bldP spid="93195" grpId="0" autoUpdateAnimBg="0"/>
      <p:bldP spid="93196" grpId="0" autoUpdateAnimBg="0"/>
      <p:bldP spid="93197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57CEA-3B20-4878-B8AC-5D273C52B968}" type="slidenum">
              <a:rPr lang="en-US"/>
              <a:pPr/>
              <a:t>13</a:t>
            </a:fld>
            <a:endParaRPr lang="en-US" sz="900">
              <a:solidFill>
                <a:schemeClr val="bg1"/>
              </a:solidFill>
            </a:endParaRPr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Job Design for Motivation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86000"/>
            <a:ext cx="7007225" cy="4181475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hlink"/>
                </a:solidFill>
              </a:rPr>
              <a:t>Job design</a:t>
            </a:r>
            <a:r>
              <a:rPr lang="en-US" dirty="0"/>
              <a:t> = application of motivational theories to the structure of work for improving productivity and satisfaction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chemeClr val="hlink"/>
                </a:solidFill>
              </a:rPr>
              <a:t>Job simplification</a:t>
            </a:r>
            <a:r>
              <a:rPr lang="en-US" dirty="0"/>
              <a:t> = job design whose purpose is to improve task efficiency by reducing the number of tasks a single person must do</a:t>
            </a:r>
          </a:p>
        </p:txBody>
      </p:sp>
      <p:sp>
        <p:nvSpPr>
          <p:cNvPr id="95236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A21F2-EC26-4873-BAD2-0F829772B096}" type="slidenum">
              <a:rPr lang="en-US"/>
              <a:pPr/>
              <a:t>14</a:t>
            </a:fld>
            <a:endParaRPr lang="en-US" sz="900">
              <a:solidFill>
                <a:schemeClr val="bg1"/>
              </a:solidFill>
            </a:endParaRPr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Job Design for Motivation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133600"/>
            <a:ext cx="7007225" cy="4181475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hlink"/>
                </a:solidFill>
              </a:rPr>
              <a:t>Job Rotation</a:t>
            </a:r>
            <a:r>
              <a:rPr lang="en-US" dirty="0"/>
              <a:t> = job design that systematically moves employees from one job to another to provide them with variety and stimulation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chemeClr val="hlink"/>
                </a:solidFill>
              </a:rPr>
              <a:t>Job Enlargement</a:t>
            </a:r>
            <a:r>
              <a:rPr lang="en-US" dirty="0"/>
              <a:t> = job design that combines a series of tasks into one new, broader job to give employees variety and challenge</a:t>
            </a:r>
          </a:p>
        </p:txBody>
      </p:sp>
      <p:sp>
        <p:nvSpPr>
          <p:cNvPr id="96260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AAAAE-BBE1-4AC7-8744-2D779818D2D2}" type="slidenum">
              <a:rPr lang="en-US"/>
              <a:pPr/>
              <a:t>15</a:t>
            </a:fld>
            <a:endParaRPr lang="en-US" sz="900">
              <a:solidFill>
                <a:schemeClr val="bg1"/>
              </a:solidFill>
            </a:endParaRPr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r>
              <a:rPr lang="en-US" dirty="0"/>
              <a:t>Job Design for Motivation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209800"/>
            <a:ext cx="7007225" cy="4181475"/>
          </a:xfrm>
        </p:spPr>
        <p:txBody>
          <a:bodyPr/>
          <a:lstStyle/>
          <a:p>
            <a:pPr>
              <a:spcBef>
                <a:spcPct val="55000"/>
              </a:spcBef>
            </a:pPr>
            <a:r>
              <a:rPr lang="en-US" dirty="0">
                <a:solidFill>
                  <a:schemeClr val="hlink"/>
                </a:solidFill>
              </a:rPr>
              <a:t>Job Enrichment</a:t>
            </a:r>
            <a:r>
              <a:rPr lang="en-US" dirty="0"/>
              <a:t> = job design that incorporates achievement, recognition, and other high-level motivators into the work</a:t>
            </a:r>
          </a:p>
          <a:p>
            <a:pPr>
              <a:spcBef>
                <a:spcPct val="55000"/>
              </a:spcBef>
            </a:pPr>
            <a:r>
              <a:rPr lang="en-US" dirty="0">
                <a:solidFill>
                  <a:schemeClr val="hlink"/>
                </a:solidFill>
              </a:rPr>
              <a:t>Work redesign</a:t>
            </a:r>
            <a:r>
              <a:rPr lang="en-US" dirty="0"/>
              <a:t> = altering of jobs to increase both the quality of employee’s work experience and their productivity</a:t>
            </a:r>
          </a:p>
        </p:txBody>
      </p:sp>
      <p:sp>
        <p:nvSpPr>
          <p:cNvPr id="97284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Individual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Intra-role behaviors</a:t>
            </a:r>
          </a:p>
          <a:p>
            <a:pPr lvl="1"/>
            <a:r>
              <a:rPr lang="en-US" dirty="0" smtClean="0"/>
              <a:t>Behaviors that individuals engage in to fulfill their contract of employment</a:t>
            </a:r>
          </a:p>
          <a:p>
            <a:r>
              <a:rPr lang="en-US" dirty="0" smtClean="0"/>
              <a:t>Organizational citizenship behaviors</a:t>
            </a:r>
          </a:p>
          <a:p>
            <a:pPr lvl="1"/>
            <a:r>
              <a:rPr lang="en-US" dirty="0" smtClean="0"/>
              <a:t>Behaviors that benefit the organization but go beyond what is required or expected</a:t>
            </a:r>
          </a:p>
          <a:p>
            <a:r>
              <a:rPr lang="en-US" dirty="0" smtClean="0"/>
              <a:t>Absenteeism</a:t>
            </a:r>
          </a:p>
          <a:p>
            <a:pPr lvl="1"/>
            <a:r>
              <a:rPr lang="en-US" dirty="0" smtClean="0"/>
              <a:t>The failure to show up for 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Individual Behavior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Turnover</a:t>
            </a:r>
          </a:p>
          <a:p>
            <a:pPr lvl="1"/>
            <a:r>
              <a:rPr lang="en-US" dirty="0" smtClean="0"/>
              <a:t>Consists of individuals leaving the organization and having to fill the empty position</a:t>
            </a:r>
          </a:p>
          <a:p>
            <a:r>
              <a:rPr lang="en-US" dirty="0" smtClean="0"/>
              <a:t>Counterproductive behaviors</a:t>
            </a:r>
          </a:p>
          <a:p>
            <a:pPr lvl="1"/>
            <a:r>
              <a:rPr lang="en-US" dirty="0" smtClean="0"/>
              <a:t>Voluntary behaviors that may harm the organization by negatively impacting its resources in a way that reduces performance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Big Five Personality Traits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Personality refers to the pattern of thoughts, emotions, and behaviors that a person exhibits.</a:t>
            </a:r>
          </a:p>
          <a:p>
            <a:r>
              <a:rPr lang="en-US" dirty="0" smtClean="0"/>
              <a:t>The Big Five factors of personality seek to condense the many traits into the most important dimensions.</a:t>
            </a:r>
          </a:p>
          <a:p>
            <a:pPr lvl="1"/>
            <a:r>
              <a:rPr lang="en-US" dirty="0" smtClean="0"/>
              <a:t>Conscientiousness</a:t>
            </a:r>
          </a:p>
          <a:p>
            <a:pPr lvl="1"/>
            <a:r>
              <a:rPr lang="en-US" dirty="0" smtClean="0"/>
              <a:t>Agreeableness</a:t>
            </a:r>
          </a:p>
          <a:p>
            <a:pPr lvl="1"/>
            <a:r>
              <a:rPr lang="en-US" dirty="0" smtClean="0"/>
              <a:t>Emotional Stability (Neuroticism)</a:t>
            </a:r>
          </a:p>
          <a:p>
            <a:pPr lvl="1"/>
            <a:r>
              <a:rPr lang="en-US" dirty="0" smtClean="0"/>
              <a:t>Openness to Experience</a:t>
            </a:r>
          </a:p>
          <a:p>
            <a:pPr lvl="1"/>
            <a:r>
              <a:rPr lang="en-US" dirty="0" smtClean="0"/>
              <a:t>Extroversion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Brad\Dropbox\Book Educator\Book Information\Intro to Management\Dan's\Big Five Personality Factor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52181"/>
            <a:ext cx="9144000" cy="5705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8BBFF-847D-4B4C-BD5C-28AC8004C6D8}" type="slidenum">
              <a:rPr lang="en-US"/>
              <a:pPr/>
              <a:t>2</a:t>
            </a:fld>
            <a:endParaRPr lang="en-US" sz="900">
              <a:solidFill>
                <a:schemeClr val="bg1"/>
              </a:solidFill>
            </a:endParaRPr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381000"/>
            <a:ext cx="4572000" cy="762000"/>
          </a:xfrm>
        </p:spPr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524000"/>
            <a:ext cx="5907088" cy="342741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55000"/>
              </a:spcBef>
            </a:pPr>
            <a:r>
              <a:rPr lang="en-US" sz="3200">
                <a:solidFill>
                  <a:schemeClr val="hlink"/>
                </a:solidFill>
              </a:rPr>
              <a:t>One secret for success in organizations is motivated and enthusiastic employees</a:t>
            </a:r>
          </a:p>
          <a:p>
            <a:pPr>
              <a:lnSpc>
                <a:spcPct val="90000"/>
              </a:lnSpc>
              <a:spcBef>
                <a:spcPct val="55000"/>
              </a:spcBef>
            </a:pPr>
            <a:r>
              <a:rPr lang="en-US" sz="3200"/>
              <a:t>The challenge is to keep employee motivation consistent with organizational goals</a:t>
            </a:r>
            <a:endParaRPr lang="en-US"/>
          </a:p>
        </p:txBody>
      </p:sp>
      <p:sp>
        <p:nvSpPr>
          <p:cNvPr id="77830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Perception</a:t>
            </a:r>
            <a:r>
              <a:rPr lang="en-US" dirty="0" smtClean="0"/>
              <a:t> is the process by which we strive to make sense of the environmental stimuli surrounding us.</a:t>
            </a:r>
          </a:p>
          <a:p>
            <a:endParaRPr lang="en-US" dirty="0" smtClean="0"/>
          </a:p>
          <a:p>
            <a:r>
              <a:rPr lang="en-US" dirty="0" smtClean="0"/>
              <a:t>Ignoring common stimuli (typing on a keyboard, humming of an air conditioner, employees chatting,) is called </a:t>
            </a:r>
            <a:r>
              <a:rPr lang="en-US" i="1" dirty="0" smtClean="0"/>
              <a:t>selective attention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perceptual selectivity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Perception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 smtClean="0"/>
              <a:t>Several factors may affect the interpretation of stimuli, such as:</a:t>
            </a:r>
          </a:p>
          <a:p>
            <a:pPr lvl="1"/>
            <a:r>
              <a:rPr lang="en-US" sz="2400" dirty="0" smtClean="0"/>
              <a:t>Past experience</a:t>
            </a:r>
          </a:p>
          <a:p>
            <a:pPr lvl="1"/>
            <a:r>
              <a:rPr lang="en-US" sz="2400" dirty="0" smtClean="0"/>
              <a:t>Personality</a:t>
            </a:r>
          </a:p>
          <a:p>
            <a:pPr lvl="1"/>
            <a:r>
              <a:rPr lang="en-US" sz="2400" dirty="0" smtClean="0"/>
              <a:t>Attitudes</a:t>
            </a:r>
          </a:p>
          <a:p>
            <a:pPr lvl="1"/>
            <a:r>
              <a:rPr lang="en-US" sz="2400" dirty="0" smtClean="0"/>
              <a:t>Values</a:t>
            </a:r>
          </a:p>
          <a:p>
            <a:pPr lvl="1"/>
            <a:r>
              <a:rPr lang="en-US" sz="2400" dirty="0" smtClean="0"/>
              <a:t>Expectations</a:t>
            </a:r>
          </a:p>
          <a:p>
            <a:pPr lvl="1"/>
            <a:r>
              <a:rPr lang="en-US" sz="2400" dirty="0" smtClean="0"/>
              <a:t>Social groups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>
              <a:lnSpc>
                <a:spcPct val="200000"/>
              </a:lnSpc>
              <a:buNone/>
            </a:pPr>
            <a:r>
              <a:rPr lang="en-US" dirty="0" smtClean="0"/>
              <a:t>	</a:t>
            </a:r>
          </a:p>
          <a:p>
            <a:pPr>
              <a:lnSpc>
                <a:spcPct val="200000"/>
              </a:lnSpc>
              <a:buNone/>
            </a:pPr>
            <a:r>
              <a:rPr lang="en-US" dirty="0" smtClean="0"/>
              <a:t>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How might each of these factors affect what events we perceive and how we perceive them?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Perceptual Biases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Stereotyping</a:t>
            </a:r>
          </a:p>
          <a:p>
            <a:pPr lvl="1"/>
            <a:r>
              <a:rPr lang="en-US" dirty="0" smtClean="0"/>
              <a:t>Assigning traits to people based on observable characteristics or membership in a social category</a:t>
            </a:r>
          </a:p>
          <a:p>
            <a:endParaRPr lang="en-US" dirty="0" smtClean="0"/>
          </a:p>
          <a:p>
            <a:r>
              <a:rPr lang="en-US" dirty="0" smtClean="0"/>
              <a:t>Attribution Theory</a:t>
            </a:r>
          </a:p>
          <a:p>
            <a:pPr lvl="1"/>
            <a:r>
              <a:rPr lang="en-US" dirty="0" smtClean="0"/>
              <a:t>Understanding the cause or causes of events</a:t>
            </a:r>
          </a:p>
          <a:p>
            <a:pPr lvl="1"/>
            <a:r>
              <a:rPr lang="en-US" dirty="0" smtClean="0"/>
              <a:t>Uses three rules: consistency, distinctiveness, and consensus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ttribution Theor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676400"/>
            <a:ext cx="9148621" cy="419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Attribution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Consistency</a:t>
            </a:r>
          </a:p>
          <a:p>
            <a:pPr lvl="1"/>
            <a:r>
              <a:rPr lang="en-US" dirty="0" smtClean="0"/>
              <a:t>Is the behavior consistent with other behaviors that the individual has exhibited in the past?</a:t>
            </a:r>
          </a:p>
          <a:p>
            <a:r>
              <a:rPr lang="en-US" dirty="0" smtClean="0"/>
              <a:t>Distinctiveness</a:t>
            </a:r>
          </a:p>
          <a:p>
            <a:pPr lvl="1"/>
            <a:r>
              <a:rPr lang="en-US" dirty="0" smtClean="0"/>
              <a:t>Is the behavior by an individual distinct from behavior in other situations?</a:t>
            </a:r>
          </a:p>
          <a:p>
            <a:r>
              <a:rPr lang="en-US" dirty="0" smtClean="0"/>
              <a:t>Consensus</a:t>
            </a:r>
          </a:p>
          <a:p>
            <a:pPr lvl="1"/>
            <a:r>
              <a:rPr lang="en-US" dirty="0" smtClean="0"/>
              <a:t>Do other people exhibit the same behavior?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pPr algn="r"/>
            <a:r>
              <a:rPr lang="en-US" dirty="0" smtClean="0"/>
              <a:t>Fundamental Attribution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About others</a:t>
            </a:r>
          </a:p>
          <a:p>
            <a:r>
              <a:rPr lang="en-US" dirty="0" smtClean="0"/>
              <a:t>Too much emphasis on internal factors and too little emphasis on external factors</a:t>
            </a:r>
          </a:p>
          <a:p>
            <a:endParaRPr lang="en-US" dirty="0" smtClean="0"/>
          </a:p>
          <a:p>
            <a:r>
              <a:rPr lang="en-US" dirty="0" smtClean="0"/>
              <a:t>For example, if a line worker on an automobile manufacturing line makes a number of mistakes in installing steering wheels, the manager is more likely to initially attribute the errors to poor effort or ability than to poor lighting or tools.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Serving Bias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About our selves</a:t>
            </a:r>
          </a:p>
          <a:p>
            <a:r>
              <a:rPr lang="en-US" dirty="0" smtClean="0"/>
              <a:t>Over-emphasize external factors</a:t>
            </a:r>
          </a:p>
          <a:p>
            <a:r>
              <a:rPr lang="en-US" dirty="0" smtClean="0"/>
              <a:t>Under-state internal factors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Locus of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External – Environmental</a:t>
            </a:r>
          </a:p>
          <a:p>
            <a:r>
              <a:rPr lang="en-US" dirty="0" smtClean="0"/>
              <a:t>Internal – Determine our own fate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Other Perceptual Biases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Primacy Effect</a:t>
            </a:r>
          </a:p>
          <a:p>
            <a:pPr lvl="1"/>
            <a:r>
              <a:rPr lang="en-US" dirty="0" smtClean="0"/>
              <a:t>Developing a judgment or opinion about a person based on the initial perception of that person</a:t>
            </a:r>
          </a:p>
          <a:p>
            <a:r>
              <a:rPr lang="en-US" dirty="0" smtClean="0"/>
              <a:t>Recency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Most recent observation is what we judge the person by</a:t>
            </a:r>
          </a:p>
          <a:p>
            <a:r>
              <a:rPr lang="en-US" dirty="0" smtClean="0"/>
              <a:t>Halo effect</a:t>
            </a:r>
          </a:p>
          <a:p>
            <a:pPr lvl="1"/>
            <a:r>
              <a:rPr lang="en-US" dirty="0" smtClean="0"/>
              <a:t>Allowing a single perception to influence the perceptions of other characteristics</a:t>
            </a:r>
          </a:p>
          <a:p>
            <a:r>
              <a:rPr lang="en-US" dirty="0" smtClean="0"/>
              <a:t>Projection bias</a:t>
            </a:r>
          </a:p>
          <a:p>
            <a:pPr lvl="1"/>
            <a:r>
              <a:rPr lang="en-US" dirty="0" smtClean="0"/>
              <a:t>Assuming others share our own thoughts, feelings, values, motivations, and behaviors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Attitudes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Attitude consists of the thoughts, emotions, and behavioral intentions towards objects or people.</a:t>
            </a:r>
          </a:p>
          <a:p>
            <a:endParaRPr lang="en-US" dirty="0" smtClean="0"/>
          </a:p>
          <a:p>
            <a:r>
              <a:rPr lang="en-US" dirty="0" smtClean="0"/>
              <a:t>Many factors influence attitude, including family life, job satisfaction, organizational commitment, etc.</a:t>
            </a:r>
          </a:p>
          <a:p>
            <a:endParaRPr lang="en-US" dirty="0" smtClean="0"/>
          </a:p>
          <a:p>
            <a:r>
              <a:rPr lang="en-US" dirty="0" smtClean="0"/>
              <a:t>When attitudes and associated behavioral intentions are relatively good predictors of behavior, they are not always consistent. This is called </a:t>
            </a:r>
            <a:r>
              <a:rPr lang="en-US" i="1" dirty="0" smtClean="0"/>
              <a:t>cognitive dissonance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7615F-66E4-490E-976F-67663CF894C6}" type="slidenum">
              <a:rPr lang="en-US"/>
              <a:pPr/>
              <a:t>3</a:t>
            </a:fld>
            <a:endParaRPr lang="en-US" sz="900">
              <a:solidFill>
                <a:schemeClr val="bg1"/>
              </a:solidFill>
            </a:endParaRPr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8229600" cy="1066800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2286000"/>
            <a:ext cx="6232525" cy="3962400"/>
          </a:xfrm>
        </p:spPr>
        <p:txBody>
          <a:bodyPr/>
          <a:lstStyle/>
          <a:p>
            <a:r>
              <a:rPr lang="en-US" dirty="0">
                <a:solidFill>
                  <a:schemeClr val="hlink"/>
                </a:solidFill>
              </a:rPr>
              <a:t>Arousal, direction, and persistence of behavior</a:t>
            </a:r>
          </a:p>
          <a:p>
            <a:pPr lvl="1">
              <a:spcBef>
                <a:spcPct val="40000"/>
              </a:spcBef>
              <a:buFont typeface="Wingdings" pitchFamily="2" charset="2"/>
              <a:buChar char="l"/>
            </a:pPr>
            <a:r>
              <a:rPr lang="en-US" dirty="0"/>
              <a:t>Employee motivation affects productivity</a:t>
            </a:r>
          </a:p>
          <a:p>
            <a:pPr lvl="1">
              <a:spcBef>
                <a:spcPct val="40000"/>
              </a:spcBef>
              <a:buFont typeface="Wingdings" pitchFamily="2" charset="2"/>
              <a:buChar char="l"/>
            </a:pPr>
            <a:r>
              <a:rPr lang="en-US" dirty="0"/>
              <a:t>Part of a manager’s job is to channel motivation toward the accomplishment of organizational goals</a:t>
            </a:r>
          </a:p>
        </p:txBody>
      </p:sp>
      <p:sp>
        <p:nvSpPr>
          <p:cNvPr id="79876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Stress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Stress is an adaptive response to the pressures of a situation that is perceived to be challenging or threatening to the individual’s well-being.</a:t>
            </a:r>
          </a:p>
          <a:p>
            <a:endParaRPr lang="en-US" dirty="0" smtClean="0"/>
          </a:p>
          <a:p>
            <a:r>
              <a:rPr lang="en-US" i="1" dirty="0" smtClean="0"/>
              <a:t>Interpersonal stressors </a:t>
            </a:r>
            <a:r>
              <a:rPr lang="en-US" dirty="0" smtClean="0"/>
              <a:t>result from the daily interactions with people.</a:t>
            </a:r>
          </a:p>
          <a:p>
            <a:endParaRPr lang="en-US" dirty="0" smtClean="0"/>
          </a:p>
          <a:p>
            <a:r>
              <a:rPr lang="en-US" i="1" dirty="0" smtClean="0"/>
              <a:t>Role-related stressors</a:t>
            </a:r>
            <a:r>
              <a:rPr lang="en-US" dirty="0" smtClean="0"/>
              <a:t> refer to pressures from a particular role in an organization.</a:t>
            </a:r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Managers should create an environment that minimizes stress.</a:t>
            </a:r>
          </a:p>
          <a:p>
            <a:pPr algn="ctr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200000"/>
              </a:lnSpc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What types of things do you do to relieve stress?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endParaRPr lang="en-US" i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146E9-968A-42C0-9F91-3F8692056943}" type="slidenum">
              <a:rPr lang="en-US"/>
              <a:pPr/>
              <a:t>4</a:t>
            </a:fld>
            <a:endParaRPr lang="en-US" sz="900">
              <a:solidFill>
                <a:schemeClr val="bg1"/>
              </a:solidFill>
            </a:endParaRPr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Types of Rewards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2590800"/>
            <a:ext cx="7008813" cy="26670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spcBef>
                <a:spcPct val="45000"/>
              </a:spcBef>
              <a:buFont typeface="Wingdings" pitchFamily="2" charset="2"/>
              <a:buChar char=""/>
            </a:pPr>
            <a:r>
              <a:rPr lang="en-US" dirty="0">
                <a:solidFill>
                  <a:schemeClr val="hlink"/>
                </a:solidFill>
              </a:rPr>
              <a:t>Intrinsic rewards-</a:t>
            </a:r>
            <a:r>
              <a:rPr lang="en-US" dirty="0"/>
              <a:t>-satisfactions a person receives in the process of performing a particular action.</a:t>
            </a:r>
          </a:p>
          <a:p>
            <a:pPr>
              <a:spcBef>
                <a:spcPct val="45000"/>
              </a:spcBef>
              <a:buFont typeface="Wingdings" pitchFamily="2" charset="2"/>
              <a:buChar char=""/>
            </a:pPr>
            <a:r>
              <a:rPr lang="en-US" dirty="0">
                <a:solidFill>
                  <a:schemeClr val="hlink"/>
                </a:solidFill>
              </a:rPr>
              <a:t>Extrinsic rewards-</a:t>
            </a:r>
            <a:r>
              <a:rPr lang="en-US" dirty="0"/>
              <a:t>-given by another person.</a:t>
            </a:r>
          </a:p>
        </p:txBody>
      </p:sp>
      <p:sp>
        <p:nvSpPr>
          <p:cNvPr id="80900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06916-7976-4064-B0A2-369F468210ED}" type="slidenum">
              <a:rPr lang="en-US"/>
              <a:pPr/>
              <a:t>5</a:t>
            </a:fld>
            <a:endParaRPr lang="en-US" sz="900">
              <a:solidFill>
                <a:schemeClr val="bg1"/>
              </a:solidFill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512763"/>
            <a:ext cx="7924800" cy="782637"/>
          </a:xfrm>
        </p:spPr>
        <p:txBody>
          <a:bodyPr/>
          <a:lstStyle/>
          <a:p>
            <a:r>
              <a:rPr lang="en-US"/>
              <a:t>A Simple Model of Motivation</a:t>
            </a:r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461963" y="1524000"/>
            <a:ext cx="8682037" cy="403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8610600" y="3352800"/>
            <a:ext cx="204788" cy="2133600"/>
          </a:xfrm>
          <a:prstGeom prst="rect">
            <a:avLst/>
          </a:prstGeom>
          <a:solidFill>
            <a:schemeClr val="accent1"/>
          </a:solidFill>
          <a:ln w="762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8358188" y="3352800"/>
            <a:ext cx="381000" cy="381000"/>
          </a:xfrm>
          <a:prstGeom prst="rect">
            <a:avLst/>
          </a:prstGeom>
          <a:solidFill>
            <a:schemeClr val="accent1"/>
          </a:solidFill>
          <a:ln w="762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457200" y="5105400"/>
            <a:ext cx="8358188" cy="381000"/>
          </a:xfrm>
          <a:prstGeom prst="rect">
            <a:avLst/>
          </a:prstGeom>
          <a:solidFill>
            <a:schemeClr val="accent1"/>
          </a:solidFill>
          <a:ln w="762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357188" y="3429000"/>
            <a:ext cx="176212" cy="2057400"/>
          </a:xfrm>
          <a:prstGeom prst="rect">
            <a:avLst/>
          </a:prstGeom>
          <a:solidFill>
            <a:schemeClr val="accent1"/>
          </a:solidFill>
          <a:ln w="762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63600" y="2600325"/>
            <a:ext cx="7772400" cy="1905000"/>
            <a:chOff x="576" y="1920"/>
            <a:chExt cx="4896" cy="1200"/>
          </a:xfrm>
        </p:grpSpPr>
        <p:sp>
          <p:nvSpPr>
            <p:cNvPr id="81929" name="AutoShape 9"/>
            <p:cNvSpPr>
              <a:spLocks noChangeArrowheads="1"/>
            </p:cNvSpPr>
            <p:nvPr/>
          </p:nvSpPr>
          <p:spPr bwMode="auto">
            <a:xfrm>
              <a:off x="3216" y="1920"/>
              <a:ext cx="2256" cy="1200"/>
            </a:xfrm>
            <a:prstGeom prst="rightArrow">
              <a:avLst>
                <a:gd name="adj1" fmla="val 50000"/>
                <a:gd name="adj2" fmla="val 47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30" name="AutoShape 10"/>
            <p:cNvSpPr>
              <a:spLocks noChangeArrowheads="1"/>
            </p:cNvSpPr>
            <p:nvPr/>
          </p:nvSpPr>
          <p:spPr bwMode="auto">
            <a:xfrm>
              <a:off x="1824" y="1920"/>
              <a:ext cx="2256" cy="1200"/>
            </a:xfrm>
            <a:prstGeom prst="rightArrow">
              <a:avLst>
                <a:gd name="adj1" fmla="val 50000"/>
                <a:gd name="adj2" fmla="val 47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31" name="AutoShape 11"/>
            <p:cNvSpPr>
              <a:spLocks noChangeArrowheads="1"/>
            </p:cNvSpPr>
            <p:nvPr/>
          </p:nvSpPr>
          <p:spPr bwMode="auto">
            <a:xfrm>
              <a:off x="576" y="1920"/>
              <a:ext cx="2256" cy="1200"/>
            </a:xfrm>
            <a:prstGeom prst="rightArrow">
              <a:avLst>
                <a:gd name="adj1" fmla="val 50000"/>
                <a:gd name="adj2" fmla="val 47000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932" name="Text Box 12"/>
          <p:cNvSpPr txBox="1">
            <a:spLocks noChangeArrowheads="1"/>
          </p:cNvSpPr>
          <p:nvPr/>
        </p:nvSpPr>
        <p:spPr bwMode="auto">
          <a:xfrm>
            <a:off x="971550" y="3122613"/>
            <a:ext cx="34925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NEED-Creates desire to fulfill needs (food, friendship, recognition, achievement).</a:t>
            </a:r>
          </a:p>
        </p:txBody>
      </p:sp>
      <p:sp>
        <p:nvSpPr>
          <p:cNvPr id="81933" name="Text Box 13"/>
          <p:cNvSpPr txBox="1">
            <a:spLocks noChangeArrowheads="1"/>
          </p:cNvSpPr>
          <p:nvPr/>
        </p:nvSpPr>
        <p:spPr bwMode="auto">
          <a:xfrm>
            <a:off x="4356100" y="3105150"/>
            <a:ext cx="20574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BEHAVIOR-Results in actions to fulfill needs.</a:t>
            </a:r>
          </a:p>
        </p:txBody>
      </p:sp>
      <p:sp>
        <p:nvSpPr>
          <p:cNvPr id="81934" name="Text Box 14"/>
          <p:cNvSpPr txBox="1">
            <a:spLocks noChangeArrowheads="1"/>
          </p:cNvSpPr>
          <p:nvPr/>
        </p:nvSpPr>
        <p:spPr bwMode="auto">
          <a:xfrm>
            <a:off x="6264275" y="3105150"/>
            <a:ext cx="2667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REWARDS-Satisfy needs; intrinsic or extrinsic rewards.</a:t>
            </a:r>
          </a:p>
        </p:txBody>
      </p:sp>
      <p:sp>
        <p:nvSpPr>
          <p:cNvPr id="81935" name="Text Box 15"/>
          <p:cNvSpPr txBox="1">
            <a:spLocks noChangeArrowheads="1"/>
          </p:cNvSpPr>
          <p:nvPr/>
        </p:nvSpPr>
        <p:spPr bwMode="auto">
          <a:xfrm>
            <a:off x="609600" y="5029200"/>
            <a:ext cx="76962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sz="1800" b="1">
                <a:solidFill>
                  <a:schemeClr val="bg1"/>
                </a:solidFill>
              </a:rPr>
              <a:t>FEEDBACK-Reward informs person whether behavior was appropriate and should be used again.</a:t>
            </a:r>
          </a:p>
        </p:txBody>
      </p:sp>
      <p:sp>
        <p:nvSpPr>
          <p:cNvPr id="81936" name="AutoShape 16"/>
          <p:cNvSpPr>
            <a:spLocks noChangeArrowheads="1"/>
          </p:cNvSpPr>
          <p:nvPr/>
        </p:nvSpPr>
        <p:spPr bwMode="auto">
          <a:xfrm>
            <a:off x="357188" y="3200400"/>
            <a:ext cx="633412" cy="685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762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38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32" grpId="0" autoUpdateAnimBg="0"/>
      <p:bldP spid="81933" grpId="0" autoUpdateAnimBg="0"/>
      <p:bldP spid="81934" grpId="0" autoUpdateAnimBg="0"/>
      <p:bldP spid="8193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A82E0-904C-4533-B18E-1ABBAFF829CA}" type="slidenum">
              <a:rPr lang="en-US"/>
              <a:pPr/>
              <a:t>6</a:t>
            </a:fld>
            <a:endParaRPr lang="en-US" sz="900">
              <a:solidFill>
                <a:schemeClr val="bg1"/>
              </a:solidFill>
            </a:endParaRPr>
          </a:p>
        </p:txBody>
      </p:sp>
      <p:sp>
        <p:nvSpPr>
          <p:cNvPr id="1065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Maslow’s Hierarchy of Needs</a:t>
            </a:r>
          </a:p>
        </p:txBody>
      </p:sp>
      <p:sp>
        <p:nvSpPr>
          <p:cNvPr id="106506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  <p:pic>
        <p:nvPicPr>
          <p:cNvPr id="106508" name="Picture 12" descr="37700_e160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2005013"/>
            <a:ext cx="7620000" cy="287178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D97B6-D2A8-469B-A2B6-AD06CCA83F7A}" type="slidenum">
              <a:rPr lang="en-US"/>
              <a:pPr/>
              <a:t>7</a:t>
            </a:fld>
            <a:endParaRPr lang="en-US" sz="900">
              <a:solidFill>
                <a:schemeClr val="bg1"/>
              </a:solidFill>
            </a:endParaRPr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Maslow’s Hierarchy of Needs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a need is satisfied, it declines in importance and the next higher need is activated</a:t>
            </a:r>
          </a:p>
          <a:p>
            <a:r>
              <a:rPr lang="en-US" dirty="0"/>
              <a:t>There are opportunities for fulfillment off the job and on the job in each of the five levels of needs</a:t>
            </a:r>
          </a:p>
          <a:p>
            <a:endParaRPr lang="en-US" dirty="0"/>
          </a:p>
          <a:p>
            <a:r>
              <a:rPr lang="en-US" dirty="0" smtClean="0"/>
              <a:t>Clayton Alderfer’s – Frustration Regression Principle</a:t>
            </a:r>
            <a:endParaRPr lang="en-US" dirty="0"/>
          </a:p>
        </p:txBody>
      </p:sp>
      <p:sp>
        <p:nvSpPr>
          <p:cNvPr id="86022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B9D6C-28E0-4964-8BEA-E566F5F7ABEA}" type="slidenum">
              <a:rPr lang="en-US"/>
              <a:pPr/>
              <a:t>8</a:t>
            </a:fld>
            <a:endParaRPr lang="en-US" sz="900">
              <a:solidFill>
                <a:schemeClr val="bg1"/>
              </a:solidFill>
            </a:endParaRPr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9575" y="636588"/>
            <a:ext cx="6751638" cy="407987"/>
          </a:xfrm>
        </p:spPr>
        <p:txBody>
          <a:bodyPr>
            <a:normAutofit fontScale="90000"/>
          </a:bodyPr>
          <a:lstStyle/>
          <a:p>
            <a:r>
              <a:rPr lang="en-US"/>
              <a:t>Process Theories of Motivation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828800"/>
            <a:ext cx="6070600" cy="33020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>
                <a:solidFill>
                  <a:schemeClr val="hlink"/>
                </a:solidFill>
              </a:rPr>
              <a:t>Equity Theory</a:t>
            </a:r>
            <a:endParaRPr lang="en-US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q"/>
            </a:pPr>
            <a:r>
              <a:rPr lang="en-US"/>
              <a:t>focuses on individuals’ perceptions of how fairly they are treated compared with others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q"/>
            </a:pPr>
            <a:r>
              <a:rPr lang="en-US"/>
              <a:t>motivated to seek social equity in the rewards they expect for performance</a:t>
            </a:r>
          </a:p>
        </p:txBody>
      </p:sp>
      <p:sp>
        <p:nvSpPr>
          <p:cNvPr id="90116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A1920-2D4C-40C1-A85E-414C3B57B408}" type="slidenum">
              <a:rPr lang="en-US"/>
              <a:pPr/>
              <a:t>9</a:t>
            </a:fld>
            <a:endParaRPr lang="en-US" sz="900">
              <a:solidFill>
                <a:schemeClr val="bg1"/>
              </a:solidFill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title"/>
          </p:nvPr>
        </p:nvSpPr>
        <p:spPr>
          <a:xfrm>
            <a:off x="1042988" y="728663"/>
            <a:ext cx="6881812" cy="490537"/>
          </a:xfrm>
        </p:spPr>
        <p:txBody>
          <a:bodyPr>
            <a:normAutofit fontScale="90000"/>
          </a:bodyPr>
          <a:lstStyle/>
          <a:p>
            <a:r>
              <a:rPr lang="en-US" sz="2800"/>
              <a:t>Methods for Reducing </a:t>
            </a:r>
            <a:br>
              <a:rPr lang="en-US" sz="2800"/>
            </a:br>
            <a:r>
              <a:rPr lang="en-US" sz="2800"/>
              <a:t>Perceived Inequities</a:t>
            </a:r>
          </a:p>
        </p:txBody>
      </p:sp>
      <p:sp>
        <p:nvSpPr>
          <p:cNvPr id="9114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438400" y="1752600"/>
            <a:ext cx="3863975" cy="2041525"/>
          </a:xfrm>
          <a:ln/>
        </p:spPr>
        <p:txBody>
          <a:bodyPr/>
          <a:lstStyle/>
          <a:p>
            <a:r>
              <a:rPr lang="en-US"/>
              <a:t>Change inputs</a:t>
            </a:r>
          </a:p>
          <a:p>
            <a:r>
              <a:rPr lang="en-US"/>
              <a:t>Change outcomes</a:t>
            </a:r>
          </a:p>
          <a:p>
            <a:r>
              <a:rPr lang="en-US"/>
              <a:t>Distort perceptions</a:t>
            </a:r>
          </a:p>
          <a:p>
            <a:r>
              <a:rPr lang="en-US"/>
              <a:t>Leave the job</a:t>
            </a:r>
          </a:p>
        </p:txBody>
      </p:sp>
      <p:sp>
        <p:nvSpPr>
          <p:cNvPr id="91145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128</TotalTime>
  <Words>1043</Words>
  <Application>Microsoft Office PowerPoint</Application>
  <PresentationFormat>On-screen Show (4:3)</PresentationFormat>
  <Paragraphs>181</Paragraphs>
  <Slides>30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Urban</vt:lpstr>
      <vt:lpstr>Understanding Individual Behavior and Motivation</vt:lpstr>
      <vt:lpstr>Motivation</vt:lpstr>
      <vt:lpstr>Motivation</vt:lpstr>
      <vt:lpstr>Two Types of Rewards</vt:lpstr>
      <vt:lpstr>A Simple Model of Motivation</vt:lpstr>
      <vt:lpstr>Maslow’s Hierarchy of Needs</vt:lpstr>
      <vt:lpstr>Maslow’s Hierarchy of Needs</vt:lpstr>
      <vt:lpstr>Process Theories of Motivation</vt:lpstr>
      <vt:lpstr>Methods for Reducing  Perceived Inequities</vt:lpstr>
      <vt:lpstr>Process Theories of Motivation</vt:lpstr>
      <vt:lpstr>Goal Setting Theory</vt:lpstr>
      <vt:lpstr>Reinforcement Perspective  on Motivation</vt:lpstr>
      <vt:lpstr>Job Design for Motivation</vt:lpstr>
      <vt:lpstr>Job Design for Motivation</vt:lpstr>
      <vt:lpstr>Job Design for Motivation</vt:lpstr>
      <vt:lpstr>Individual Behavior</vt:lpstr>
      <vt:lpstr>Individual Behavior (cont’d)</vt:lpstr>
      <vt:lpstr>Big Five Personality Traits</vt:lpstr>
      <vt:lpstr>Slide 19</vt:lpstr>
      <vt:lpstr>Perception</vt:lpstr>
      <vt:lpstr>Perception (cont’d)</vt:lpstr>
      <vt:lpstr>Perceptual Biases</vt:lpstr>
      <vt:lpstr>Slide 23</vt:lpstr>
      <vt:lpstr>Attribution Theory</vt:lpstr>
      <vt:lpstr>Fundamental Attribution Error</vt:lpstr>
      <vt:lpstr>Self Serving Bias</vt:lpstr>
      <vt:lpstr>Locus of Control</vt:lpstr>
      <vt:lpstr>Other Perceptual Biases</vt:lpstr>
      <vt:lpstr>Attitudes</vt:lpstr>
      <vt:lpstr>Stress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Individual Behavior</dc:title>
  <dc:creator>Brad Gessell</dc:creator>
  <cp:lastModifiedBy>user</cp:lastModifiedBy>
  <cp:revision>17</cp:revision>
  <dcterms:created xsi:type="dcterms:W3CDTF">2012-08-10T13:37:15Z</dcterms:created>
  <dcterms:modified xsi:type="dcterms:W3CDTF">2014-01-07T19:51:01Z</dcterms:modified>
</cp:coreProperties>
</file>