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77" r:id="rId5"/>
    <p:sldId id="278" r:id="rId6"/>
    <p:sldId id="279" r:id="rId7"/>
    <p:sldId id="282" r:id="rId8"/>
    <p:sldId id="280" r:id="rId9"/>
    <p:sldId id="273" r:id="rId10"/>
    <p:sldId id="260" r:id="rId11"/>
    <p:sldId id="261" r:id="rId12"/>
    <p:sldId id="275" r:id="rId13"/>
    <p:sldId id="262" r:id="rId14"/>
    <p:sldId id="263" r:id="rId15"/>
    <p:sldId id="274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8B8FD-3FBE-483F-AB8D-76BDDCDAE870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D8EB8-CA59-46F1-B3DA-BFB00C09D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2A40E7-1E61-4EEC-BF04-553E2DE157D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33DE5B-F284-4E5F-95F3-7D48ABDF9EF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4F76B3-073B-48C3-A9D6-E676D0C18D9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49ECE5-0FF3-4109-9CB1-20E0C32F660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48D7C84-DDE1-4359-9319-D962001120FC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EBCB004-89F7-497E-9C0F-0920CB92C5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7C84-DDE1-4359-9319-D962001120FC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B004-89F7-497E-9C0F-0920CB92C5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7C84-DDE1-4359-9319-D962001120FC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B004-89F7-497E-9C0F-0920CB92C5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7C84-DDE1-4359-9319-D962001120FC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B004-89F7-497E-9C0F-0920CB92C5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7C84-DDE1-4359-9319-D962001120FC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B004-89F7-497E-9C0F-0920CB92C5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7C84-DDE1-4359-9319-D962001120FC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B004-89F7-497E-9C0F-0920CB92C5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8D7C84-DDE1-4359-9319-D962001120FC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EBCB004-89F7-497E-9C0F-0920CB92C5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48D7C84-DDE1-4359-9319-D962001120FC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EBCB004-89F7-497E-9C0F-0920CB92C5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7C84-DDE1-4359-9319-D962001120FC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B004-89F7-497E-9C0F-0920CB92C5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7C84-DDE1-4359-9319-D962001120FC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B004-89F7-497E-9C0F-0920CB92C5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7C84-DDE1-4359-9319-D962001120FC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B004-89F7-497E-9C0F-0920CB92C5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48D7C84-DDE1-4359-9319-D962001120FC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EBCB004-89F7-497E-9C0F-0920CB92C5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OTwBEITmUJU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International Management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ade Surplu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5413" y="821311"/>
            <a:ext cx="6353175" cy="6036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Regional Trading Alliances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North American Free Trade Agreement (NAFTA)</a:t>
            </a:r>
          </a:p>
          <a:p>
            <a:pPr lvl="1"/>
            <a:r>
              <a:rPr lang="en-US" dirty="0" smtClean="0"/>
              <a:t>Trade between U.S. and Canada occurred at rates two times faster than prior to NAFTA </a:t>
            </a:r>
          </a:p>
          <a:p>
            <a:endParaRPr lang="en-US" dirty="0" smtClean="0"/>
          </a:p>
          <a:p>
            <a:r>
              <a:rPr lang="en-US" dirty="0" smtClean="0"/>
              <a:t>European Union (EU)</a:t>
            </a:r>
          </a:p>
          <a:p>
            <a:pPr lvl="1"/>
            <a:r>
              <a:rPr lang="en-US" dirty="0" smtClean="0"/>
              <a:t>EU also has its own currency, the Euro</a:t>
            </a:r>
          </a:p>
          <a:p>
            <a:endParaRPr lang="en-US" dirty="0" smtClean="0"/>
          </a:p>
          <a:p>
            <a:r>
              <a:rPr lang="en-US" dirty="0" smtClean="0"/>
              <a:t>China-ASEAN Free Trade Area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What do you think?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though Mexico, Canada, and the United States are members of NAFTA, each country has its own currency. Most members of the European Union have adopted a common currency, the Euro. </a:t>
            </a:r>
          </a:p>
          <a:p>
            <a:endParaRPr lang="en-US" dirty="0" smtClean="0"/>
          </a:p>
          <a:p>
            <a:r>
              <a:rPr lang="en-US" dirty="0" smtClean="0"/>
              <a:t> What benefits do countries receive from a common currency? Are there any potential problems with this?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Legal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Common Law</a:t>
            </a:r>
          </a:p>
          <a:p>
            <a:pPr lvl="1"/>
            <a:r>
              <a:rPr lang="en-US" dirty="0" smtClean="0"/>
              <a:t>Very few rules or statutes</a:t>
            </a:r>
          </a:p>
          <a:p>
            <a:pPr lvl="1"/>
            <a:r>
              <a:rPr lang="en-US" dirty="0" smtClean="0"/>
              <a:t>Courts wrote opinions explaining decisions</a:t>
            </a:r>
          </a:p>
          <a:p>
            <a:endParaRPr lang="en-US" dirty="0" smtClean="0"/>
          </a:p>
          <a:p>
            <a:r>
              <a:rPr lang="en-US" dirty="0" smtClean="0"/>
              <a:t>Civil Law</a:t>
            </a:r>
          </a:p>
          <a:p>
            <a:pPr lvl="1"/>
            <a:r>
              <a:rPr lang="en-US" dirty="0" smtClean="0"/>
              <a:t>Uses statutes to form legal judgments</a:t>
            </a:r>
          </a:p>
          <a:p>
            <a:endParaRPr lang="en-US" dirty="0" smtClean="0"/>
          </a:p>
          <a:p>
            <a:r>
              <a:rPr lang="en-US" dirty="0" smtClean="0"/>
              <a:t>Theocratic Law</a:t>
            </a:r>
          </a:p>
          <a:p>
            <a:pPr lvl="1"/>
            <a:r>
              <a:rPr lang="en-US" dirty="0" smtClean="0"/>
              <a:t>Based on religious teachings</a:t>
            </a:r>
          </a:p>
          <a:p>
            <a:pPr lvl="1"/>
            <a:r>
              <a:rPr lang="en-US" dirty="0" smtClean="0"/>
              <a:t>Subject to individual interpretation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Includes the collective set of norms, ideas, beliefs, and ways of thinking of a group of individuals.</a:t>
            </a:r>
          </a:p>
          <a:p>
            <a:endParaRPr lang="en-US" dirty="0" smtClean="0"/>
          </a:p>
          <a:p>
            <a:r>
              <a:rPr lang="en-US" dirty="0" smtClean="0"/>
              <a:t>Culture can vary by community, city, state, and country.</a:t>
            </a:r>
          </a:p>
          <a:p>
            <a:endParaRPr lang="en-US" dirty="0" smtClean="0"/>
          </a:p>
          <a:p>
            <a:r>
              <a:rPr lang="en-US" dirty="0" smtClean="0"/>
              <a:t>Elements of culture include language, food preferences, customs, and beliefs.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YouTube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Why is it important to be aware of the culture in a region?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sz="2400" dirty="0" smtClean="0">
                <a:hlinkClick r:id="rId2"/>
              </a:rPr>
              <a:t>Culture Shock and International Business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Hofstede’s</a:t>
            </a:r>
            <a:r>
              <a:rPr lang="en-US" dirty="0" smtClean="0"/>
              <a:t> Cultural Dimensions</a:t>
            </a:r>
            <a:endParaRPr lang="en-US" dirty="0"/>
          </a:p>
        </p:txBody>
      </p:sp>
      <p:pic>
        <p:nvPicPr>
          <p:cNvPr id="4" name="Content Placeholder 3" descr="Hofstede's Cultural Dimensions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79480" y="2249488"/>
            <a:ext cx="5385040" cy="4324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Power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Power distance refers to the extent to which less powerful members within a country expect and accept that power is distributed unequally.</a:t>
            </a:r>
          </a:p>
          <a:p>
            <a:endParaRPr lang="en-US" dirty="0" smtClean="0"/>
          </a:p>
          <a:p>
            <a:r>
              <a:rPr lang="en-US" dirty="0" smtClean="0"/>
              <a:t>Countries will a low power distance dimension believe inequality in society should be minimized.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8705" y="2895600"/>
            <a:ext cx="4365295" cy="213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Uncertainty avoidance refers to the extent to which a culture accepts or avoids ambiguous situations and uncertainty.</a:t>
            </a:r>
          </a:p>
          <a:p>
            <a:endParaRPr lang="en-US" dirty="0" smtClean="0"/>
          </a:p>
          <a:p>
            <a:r>
              <a:rPr lang="en-US" dirty="0" smtClean="0"/>
              <a:t>Countries with low uncertainty avoidance believe in as few rules as possible, experience lower stress, and take each day as it comes.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Uncertainty Avoidance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133600"/>
            <a:ext cx="4094128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Individualism &amp; Collectivism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Individualism refers to the idea that an individual’s identity is fundamentally his or her own. “Rugged Individualism”</a:t>
            </a:r>
          </a:p>
          <a:p>
            <a:endParaRPr lang="en-US" dirty="0" smtClean="0"/>
          </a:p>
          <a:p>
            <a:r>
              <a:rPr lang="en-US" dirty="0" smtClean="0"/>
              <a:t>Collectivism contends that an individual’s identity is tied to his or her collective group.</a:t>
            </a:r>
          </a:p>
          <a:p>
            <a:endParaRPr lang="en-US" dirty="0" smtClean="0"/>
          </a:p>
          <a:p>
            <a:r>
              <a:rPr lang="en-US" dirty="0" smtClean="0"/>
              <a:t>Collectivism suggests a preference for a tightly knit social framework.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667000"/>
            <a:ext cx="4258159" cy="2730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Explain how globalization affects organizations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Describe major regional trading alliances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Understand the three major legal systems used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Understand and define culture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Understand the four major religions in the world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masculinity dimension stands for preference for achievement, heroism, assertiveness, and material success.</a:t>
            </a:r>
          </a:p>
          <a:p>
            <a:endParaRPr lang="en-US" dirty="0" smtClean="0"/>
          </a:p>
          <a:p>
            <a:r>
              <a:rPr lang="en-US" dirty="0" smtClean="0"/>
              <a:t>Femininity reflects the values of relationships, cooperation, group decision-making and quality of life.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Masculinity and Femininity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667000"/>
            <a:ext cx="3781425" cy="2357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Religion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Hinduism</a:t>
            </a:r>
          </a:p>
          <a:p>
            <a:pPr lvl="1"/>
            <a:r>
              <a:rPr lang="en-US" dirty="0" smtClean="0"/>
              <a:t>No set rule of laws, scriptures or code</a:t>
            </a:r>
          </a:p>
          <a:p>
            <a:pPr lvl="1"/>
            <a:r>
              <a:rPr lang="en-US" dirty="0" smtClean="0"/>
              <a:t>Most practitioners believe in karma and reincarnation</a:t>
            </a:r>
          </a:p>
          <a:p>
            <a:endParaRPr lang="en-US" dirty="0" smtClean="0"/>
          </a:p>
          <a:p>
            <a:r>
              <a:rPr lang="en-US" dirty="0" smtClean="0"/>
              <a:t>Buddhism</a:t>
            </a:r>
          </a:p>
          <a:p>
            <a:pPr lvl="1"/>
            <a:r>
              <a:rPr lang="en-US" dirty="0" smtClean="0"/>
              <a:t>Founded by </a:t>
            </a:r>
            <a:r>
              <a:rPr lang="en-US" dirty="0" err="1" smtClean="0"/>
              <a:t>Siddartha</a:t>
            </a:r>
            <a:r>
              <a:rPr lang="en-US" dirty="0" smtClean="0"/>
              <a:t> </a:t>
            </a:r>
            <a:r>
              <a:rPr lang="en-US" dirty="0" err="1" smtClean="0"/>
              <a:t>Guatama</a:t>
            </a:r>
            <a:endParaRPr lang="en-US" dirty="0" smtClean="0"/>
          </a:p>
          <a:p>
            <a:pPr lvl="1"/>
            <a:r>
              <a:rPr lang="en-US" dirty="0" smtClean="0"/>
              <a:t>Teaches people how to attain release from being bound to this world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Religion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Islam</a:t>
            </a:r>
          </a:p>
          <a:p>
            <a:pPr lvl="1"/>
            <a:r>
              <a:rPr lang="en-US" dirty="0" smtClean="0"/>
              <a:t>Founded by Muhammad</a:t>
            </a:r>
          </a:p>
          <a:p>
            <a:pPr lvl="1"/>
            <a:r>
              <a:rPr lang="en-US" dirty="0" smtClean="0"/>
              <a:t>Literally means </a:t>
            </a:r>
            <a:r>
              <a:rPr lang="en-US" i="1" dirty="0" smtClean="0"/>
              <a:t>submission</a:t>
            </a:r>
            <a:r>
              <a:rPr lang="en-US" dirty="0" smtClean="0"/>
              <a:t> or </a:t>
            </a:r>
            <a:r>
              <a:rPr lang="en-US" i="1" dirty="0" smtClean="0"/>
              <a:t>surrender</a:t>
            </a:r>
          </a:p>
          <a:p>
            <a:endParaRPr lang="en-US" i="1" dirty="0" smtClean="0"/>
          </a:p>
          <a:p>
            <a:r>
              <a:rPr lang="en-US" dirty="0" smtClean="0"/>
              <a:t>Christianity</a:t>
            </a:r>
          </a:p>
          <a:p>
            <a:pPr lvl="1"/>
            <a:r>
              <a:rPr lang="en-US" dirty="0" smtClean="0"/>
              <a:t>Jesus Christ is central figure</a:t>
            </a:r>
          </a:p>
          <a:p>
            <a:pPr lvl="1"/>
            <a:r>
              <a:rPr lang="en-US" dirty="0" smtClean="0"/>
              <a:t>Major Christian organizations include the Roman Catholic Church and the Eastern Orthodox Church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effect can different cultures have on international business?</a:t>
            </a:r>
          </a:p>
          <a:p>
            <a:endParaRPr lang="en-US" dirty="0" smtClean="0"/>
          </a:p>
          <a:p>
            <a:r>
              <a:rPr lang="en-US" dirty="0" smtClean="0"/>
              <a:t>Is it important to understand different cultures and religions when corresponding with others? Why?</a:t>
            </a:r>
          </a:p>
          <a:p>
            <a:endParaRPr lang="en-US" dirty="0" smtClean="0"/>
          </a:p>
          <a:p>
            <a:r>
              <a:rPr lang="en-US" dirty="0" smtClean="0"/>
              <a:t>How do trading alliances benefit member countries?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Globalization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Globalization is the broadening interdependence among people from all parts of the world.</a:t>
            </a:r>
          </a:p>
          <a:p>
            <a:endParaRPr lang="en-US" dirty="0" smtClean="0"/>
          </a:p>
          <a:p>
            <a:r>
              <a:rPr lang="en-US" dirty="0" smtClean="0"/>
              <a:t>What benefits do organizations realize from embracing globalization?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.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28018C-FF1D-4CF9-8065-E2799F57EE4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Are You Ready To Work Internationally?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98638"/>
            <a:ext cx="8686800" cy="4525962"/>
          </a:xfrm>
        </p:spPr>
        <p:txBody>
          <a:bodyPr/>
          <a:lstStyle/>
          <a:p>
            <a:pPr eaLnBrk="1" hangingPunct="1">
              <a:spcAft>
                <a:spcPct val="50000"/>
              </a:spcAft>
            </a:pPr>
            <a:r>
              <a:rPr lang="en-US" smtClean="0"/>
              <a:t>Cross-cultural skills are extremely important</a:t>
            </a:r>
          </a:p>
          <a:p>
            <a:pPr eaLnBrk="1" hangingPunct="1">
              <a:spcAft>
                <a:spcPct val="50000"/>
              </a:spcAft>
            </a:pPr>
            <a:r>
              <a:rPr lang="en-US" smtClean="0"/>
              <a:t>Every manager needs to think globally</a:t>
            </a:r>
          </a:p>
          <a:p>
            <a:pPr eaLnBrk="1" hangingPunct="1">
              <a:spcAft>
                <a:spcPct val="50000"/>
              </a:spcAft>
            </a:pPr>
            <a:r>
              <a:rPr lang="en-US" smtClean="0"/>
              <a:t>The future of business and society is being shaped by global relationships</a:t>
            </a:r>
          </a:p>
          <a:p>
            <a:pPr eaLnBrk="1" hangingPunct="1">
              <a:spcAft>
                <a:spcPct val="50000"/>
              </a:spcAft>
            </a:pPr>
            <a:r>
              <a:rPr lang="en-US" smtClean="0"/>
              <a:t>A global mind-set is becoming a prerequisite for managers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24883A-F9DB-483A-9BB6-C04A32EA1DA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A Borderless World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724400"/>
          </a:xfrm>
        </p:spPr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en-US" dirty="0" smtClean="0"/>
              <a:t>Isolation from international forces is no longer possible</a:t>
            </a:r>
          </a:p>
          <a:p>
            <a:pPr lvl="1" eaLnBrk="1" hangingPunct="1">
              <a:spcAft>
                <a:spcPct val="30000"/>
              </a:spcAft>
            </a:pPr>
            <a:r>
              <a:rPr lang="en-US" i="1" dirty="0" smtClean="0"/>
              <a:t>Trade barriers are falling</a:t>
            </a:r>
          </a:p>
          <a:p>
            <a:pPr lvl="1" eaLnBrk="1" hangingPunct="1">
              <a:spcAft>
                <a:spcPct val="30000"/>
              </a:spcAft>
            </a:pPr>
            <a:r>
              <a:rPr lang="en-US" i="1" dirty="0" smtClean="0"/>
              <a:t>Communication is faster and cheaper</a:t>
            </a:r>
          </a:p>
          <a:p>
            <a:pPr lvl="1" eaLnBrk="1" hangingPunct="1">
              <a:spcAft>
                <a:spcPct val="30000"/>
              </a:spcAft>
            </a:pPr>
            <a:r>
              <a:rPr lang="en-US" i="1" dirty="0" smtClean="0"/>
              <a:t>Consumer tastes are converging</a:t>
            </a:r>
          </a:p>
          <a:p>
            <a:pPr eaLnBrk="1" hangingPunct="1">
              <a:spcAft>
                <a:spcPct val="30000"/>
              </a:spcAft>
            </a:pPr>
            <a:r>
              <a:rPr lang="en-US" dirty="0" smtClean="0"/>
              <a:t>Virtual connections enable close, rapid coordination among people working in different parts of the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64F52E-E10F-4A1A-AAF8-28F240DDD6C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Four Stages of Globalization</a:t>
            </a:r>
          </a:p>
        </p:txBody>
      </p:sp>
      <p:pic>
        <p:nvPicPr>
          <p:cNvPr id="8197" name="Picture 4" descr="95840_e04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576513"/>
            <a:ext cx="8763000" cy="176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Imports and Exports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Export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firm buying a product from a foreign nation.</a:t>
            </a:r>
          </a:p>
          <a:p>
            <a:endParaRPr lang="en-US" dirty="0" smtClean="0"/>
          </a:p>
          <a:p>
            <a:r>
              <a:rPr lang="en-US" dirty="0" smtClean="0"/>
              <a:t>A trade deficit occurs when a nation </a:t>
            </a:r>
            <a:r>
              <a:rPr lang="en-US" i="1" dirty="0" smtClean="0"/>
              <a:t>imports</a:t>
            </a:r>
            <a:r>
              <a:rPr lang="en-US" dirty="0" smtClean="0"/>
              <a:t> more than it </a:t>
            </a:r>
            <a:r>
              <a:rPr lang="en-US" i="1" dirty="0" smtClean="0"/>
              <a:t>exports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firm selling a product to a foreign nation.</a:t>
            </a:r>
          </a:p>
          <a:p>
            <a:endParaRPr lang="en-US" dirty="0" smtClean="0"/>
          </a:p>
          <a:p>
            <a:r>
              <a:rPr lang="en-US" dirty="0" smtClean="0"/>
              <a:t>A trade surplus occurs when a nation </a:t>
            </a:r>
            <a:r>
              <a:rPr lang="en-US" i="1" dirty="0" smtClean="0"/>
              <a:t>exports</a:t>
            </a:r>
            <a:r>
              <a:rPr lang="en-US" dirty="0" smtClean="0"/>
              <a:t> more than it </a:t>
            </a:r>
            <a:r>
              <a:rPr lang="en-US" i="1" dirty="0" smtClean="0"/>
              <a:t>imports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5A23EE-11C5-4966-A72D-6796FF5028B8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Strategies for Entering International Markets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229600" cy="4876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sz="2800" b="1" i="1" dirty="0" smtClean="0"/>
              <a:t>Exporting –</a:t>
            </a:r>
            <a:r>
              <a:rPr lang="en-US" sz="2800" dirty="0" smtClean="0"/>
              <a:t> transfers products for sale in foreign countries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sz="2800" b="1" i="1" dirty="0" smtClean="0"/>
              <a:t>Global Outsourcing –</a:t>
            </a:r>
            <a:r>
              <a:rPr lang="en-US" sz="2800" dirty="0" smtClean="0"/>
              <a:t> transferring the labor of specific tasks to low cost countries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sz="2800" b="1" i="1" dirty="0" smtClean="0"/>
              <a:t>Licensing –</a:t>
            </a:r>
            <a:r>
              <a:rPr lang="en-US" sz="2800" dirty="0" smtClean="0"/>
              <a:t> allowing an operation in another country to produce and sell company products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sz="2800" b="1" i="1" dirty="0" smtClean="0"/>
              <a:t>Franchising</a:t>
            </a:r>
            <a:r>
              <a:rPr lang="en-US" sz="2800" dirty="0" smtClean="0"/>
              <a:t> – providing a foreign organization with package of materials and services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sz="2800" b="1" i="1" dirty="0" smtClean="0"/>
              <a:t>Direct Investing -</a:t>
            </a:r>
            <a:r>
              <a:rPr lang="en-US" sz="2800" dirty="0" smtClean="0"/>
              <a:t> a production facility in another country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What do you think?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Is globalization helping some groups while hurting others?</a:t>
            </a:r>
          </a:p>
          <a:p>
            <a:endParaRPr lang="en-US" dirty="0" smtClean="0"/>
          </a:p>
          <a:p>
            <a:r>
              <a:rPr lang="en-US" dirty="0" smtClean="0"/>
              <a:t>Would individuals be better off without globalization?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161</TotalTime>
  <Words>767</Words>
  <Application>Microsoft Office PowerPoint</Application>
  <PresentationFormat>On-screen Show (4:3)</PresentationFormat>
  <Paragraphs>130</Paragraphs>
  <Slides>23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Urban</vt:lpstr>
      <vt:lpstr>International Management</vt:lpstr>
      <vt:lpstr>Learning Objectives</vt:lpstr>
      <vt:lpstr>Globalization</vt:lpstr>
      <vt:lpstr>Are You Ready To Work Internationally?</vt:lpstr>
      <vt:lpstr>A Borderless World</vt:lpstr>
      <vt:lpstr>Four Stages of Globalization</vt:lpstr>
      <vt:lpstr>Imports and Exports</vt:lpstr>
      <vt:lpstr>Strategies for Entering International Markets</vt:lpstr>
      <vt:lpstr>What do you think?</vt:lpstr>
      <vt:lpstr>Slide 10</vt:lpstr>
      <vt:lpstr>Regional Trading Alliances</vt:lpstr>
      <vt:lpstr>What do you think?</vt:lpstr>
      <vt:lpstr>Legal Systems</vt:lpstr>
      <vt:lpstr>Culture</vt:lpstr>
      <vt:lpstr>YouTube Video</vt:lpstr>
      <vt:lpstr>Hofstede’s Cultural Dimensions</vt:lpstr>
      <vt:lpstr>Power Distance</vt:lpstr>
      <vt:lpstr>Uncertainty Avoidance</vt:lpstr>
      <vt:lpstr>Individualism &amp; Collectivism</vt:lpstr>
      <vt:lpstr>Masculinity and Femininity</vt:lpstr>
      <vt:lpstr>Religion</vt:lpstr>
      <vt:lpstr>Religion (cont’d)</vt:lpstr>
      <vt:lpstr>Review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Management</dc:title>
  <dc:creator>Brad Gessell</dc:creator>
  <cp:lastModifiedBy>user</cp:lastModifiedBy>
  <cp:revision>24</cp:revision>
  <dcterms:created xsi:type="dcterms:W3CDTF">2012-08-08T16:54:34Z</dcterms:created>
  <dcterms:modified xsi:type="dcterms:W3CDTF">2014-01-07T20:00:29Z</dcterms:modified>
</cp:coreProperties>
</file>