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3" r:id="rId9"/>
    <p:sldId id="262" r:id="rId10"/>
    <p:sldId id="264" r:id="rId11"/>
    <p:sldId id="265" r:id="rId12"/>
    <p:sldId id="314" r:id="rId13"/>
    <p:sldId id="266" r:id="rId14"/>
    <p:sldId id="267" r:id="rId15"/>
    <p:sldId id="268" r:id="rId16"/>
    <p:sldId id="269" r:id="rId17"/>
    <p:sldId id="276" r:id="rId18"/>
    <p:sldId id="277" r:id="rId19"/>
    <p:sldId id="278" r:id="rId20"/>
    <p:sldId id="279" r:id="rId21"/>
    <p:sldId id="280" r:id="rId22"/>
    <p:sldId id="281" r:id="rId23"/>
    <p:sldId id="319" r:id="rId24"/>
    <p:sldId id="321" r:id="rId25"/>
    <p:sldId id="282" r:id="rId26"/>
    <p:sldId id="283" r:id="rId27"/>
    <p:sldId id="284" r:id="rId28"/>
    <p:sldId id="285" r:id="rId29"/>
    <p:sldId id="292" r:id="rId30"/>
    <p:sldId id="294" r:id="rId31"/>
    <p:sldId id="295" r:id="rId32"/>
    <p:sldId id="312" r:id="rId33"/>
    <p:sldId id="313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9" r:id="rId47"/>
    <p:sldId id="310" r:id="rId48"/>
    <p:sldId id="32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37D3-13AF-4F81-A7F5-340D47CB6CA7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15E78-0C80-48DB-BF30-53948AB405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/>
              <a:t>Functional manager </a:t>
            </a:r>
          </a:p>
          <a:p>
            <a:pPr lvl="1" eaLnBrk="1" hangingPunct="1"/>
            <a:r>
              <a:rPr lang="en-US"/>
              <a:t> responsible for just one organizational activity</a:t>
            </a:r>
          </a:p>
          <a:p>
            <a:pPr eaLnBrk="1" hangingPunct="1"/>
            <a:r>
              <a:rPr lang="en-US" b="1"/>
              <a:t>General manager </a:t>
            </a:r>
          </a:p>
          <a:p>
            <a:pPr lvl="1" eaLnBrk="1" hangingPunct="1"/>
            <a:r>
              <a:rPr lang="en-US"/>
              <a:t> responsible for several organizational activities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8065D-8AFB-415C-A995-4F78730751A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5F4D2-CEF1-4BC7-917D-92C0885835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9ADF8-F712-4044-811E-D09505BC37A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We’ve softened </a:t>
            </a:r>
            <a:r>
              <a:rPr lang="en-US" dirty="0" err="1"/>
              <a:t>Foyal’s</a:t>
            </a:r>
            <a:r>
              <a:rPr lang="en-US" dirty="0"/>
              <a:t> Commanding to Leading and collapsed Coordinating</a:t>
            </a:r>
            <a:r>
              <a:rPr lang="en-US" baseline="0" dirty="0"/>
              <a:t> and Controlling to just controlling; POLC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4C079-2E6A-4DFB-AC35-FF44FAD6018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3B5B4-F2A4-4BCD-9356-E7C165FB6F2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93F8F-30B7-446B-915B-669265778B8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B8D20-7B74-49C4-A3D4-01FB5E64FCD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C7552-DB19-41FC-89CE-578A47EF37C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9B794-4F96-4C6D-BA04-1FD1F290A29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EC83AF-8B90-4586-BDCC-EC865982F48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C5FF7-011A-419C-96C9-47A5E0CD264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673A9-A47A-4F2D-9252-7B0A25BE395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22548-A40F-4648-BD8B-18A0FFBCCCC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correct answer is “C” – first-line manager. See slide 1-24.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Multimedia Lecture Support Package to Accompany Basic Marketing</a:t>
            </a:r>
          </a:p>
          <a:p>
            <a:pPr>
              <a:defRPr/>
            </a:pPr>
            <a:r>
              <a:rPr lang="en-US"/>
              <a:t>Lecture Script 6-</a:t>
            </a:r>
            <a:fld id="{1BE065CC-4196-4D1D-96B5-8F6A41FDEAD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F4A48-59CA-4BF3-B52E-6F39D4AF9C4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3D7D4-FB0E-4D22-843B-74337F9454C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96152-49E9-4691-B503-82C59FC1F61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6C3FE-2927-459E-9428-6C292D0547F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48228-6EA2-40E6-853C-4FE67039A6A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958FB-5155-4475-9A9D-7F2895B8D09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2E484C-39E0-4878-9E11-CE41399405BC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67A2233-C51B-4B2D-8A00-B671A7524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youtube.com/watch?v=9I2baWR-rq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8PdmNbqtDd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7RHjwmVGh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KrmDLvijo" TargetMode="External"/><Relationship Id="rId2" Type="http://schemas.openxmlformats.org/officeDocument/2006/relationships/hyperlink" Target="http://www.youtube.com/watch?v=raLILlgu1X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pic>
        <p:nvPicPr>
          <p:cNvPr id="3" name="Picture 2" descr="Dilbe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0"/>
            <a:ext cx="91440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Organizing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Leading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Leading involves the use of power, persuasion, and influence to motivate and unite people in the attainment of organizational goals. </a:t>
            </a:r>
          </a:p>
          <a:p>
            <a:endParaRPr lang="en-US" dirty="0"/>
          </a:p>
          <a:p>
            <a:r>
              <a:rPr lang="en-US" dirty="0"/>
              <a:t>Leadership includes setting the example and pace for others to follow.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Leading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Controlling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Controlling is the process of monitoring the progress and correcting the deficiencies of the organization as it moves towards the fulfillment of its goals.</a:t>
            </a:r>
          </a:p>
          <a:p>
            <a:endParaRPr lang="en-US" dirty="0"/>
          </a:p>
          <a:p>
            <a:r>
              <a:rPr lang="en-US" dirty="0"/>
              <a:t>This includes checking employee performance, increasing efficiency, boosting performance.</a:t>
            </a:r>
          </a:p>
          <a:p>
            <a:endParaRPr lang="en-US" dirty="0"/>
          </a:p>
          <a:p>
            <a:r>
              <a:rPr lang="en-US" dirty="0"/>
              <a:t>Without proper controls, organizations can fall apart (entropy).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hlinkClick r:id="rId2"/>
              </a:rPr>
              <a:t>Value</a:t>
            </a:r>
            <a:r>
              <a:rPr lang="en-US" sz="4000" dirty="0"/>
              <a:t> = </a:t>
            </a:r>
            <a:r>
              <a:rPr lang="en-US" sz="2400" u="sng" dirty="0"/>
              <a:t>Benefits</a:t>
            </a:r>
          </a:p>
          <a:p>
            <a:pPr>
              <a:buNone/>
            </a:pPr>
            <a:r>
              <a:rPr lang="en-US" sz="2400" dirty="0"/>
              <a:t>			  Price</a:t>
            </a:r>
            <a:endParaRPr lang="en-US" sz="4000" dirty="0"/>
          </a:p>
        </p:txBody>
      </p:sp>
      <p:pic>
        <p:nvPicPr>
          <p:cNvPr id="7" name="Picture 6" descr="Screen Shot 2015-09-02 at 8.51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33800"/>
            <a:ext cx="2590800" cy="2705497"/>
          </a:xfrm>
          <a:prstGeom prst="rect">
            <a:avLst/>
          </a:prstGeom>
        </p:spPr>
      </p:pic>
      <p:pic>
        <p:nvPicPr>
          <p:cNvPr id="8" name="Picture 7" descr="Screen Shot 2015-09-02 at 9.04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26416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competitive advantage is what sets apart an organization from any other.</a:t>
            </a:r>
          </a:p>
          <a:p>
            <a:endParaRPr lang="en-US" dirty="0"/>
          </a:p>
          <a:p>
            <a:r>
              <a:rPr lang="en-US" dirty="0"/>
              <a:t>There are three main competitive strategies: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Differentiation</a:t>
            </a:r>
          </a:p>
          <a:p>
            <a:pPr lvl="1"/>
            <a:r>
              <a:rPr lang="en-US" dirty="0"/>
              <a:t>Cost leadership</a:t>
            </a:r>
          </a:p>
          <a:p>
            <a:pPr lvl="1"/>
            <a:r>
              <a:rPr lang="en-US" dirty="0"/>
              <a:t>Niche-focus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200000"/>
              </a:lnSpc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Toyota differentiates itself through quality and safety.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differentiation strategy is one in which an organization sets its products or services apart by offering something new or different.</a:t>
            </a:r>
          </a:p>
          <a:p>
            <a:endParaRPr lang="en-US" dirty="0"/>
          </a:p>
          <a:p>
            <a:r>
              <a:rPr lang="en-US" dirty="0"/>
              <a:t>Usually focused on service or quality or functionality.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Cost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200000"/>
              </a:lnSpc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Wal-Mart offers its products at prices that competitors find it hard to match.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Cost leadership sets apart an organization by its ability to offer low prices.</a:t>
            </a:r>
          </a:p>
          <a:p>
            <a:endParaRPr lang="en-US" dirty="0"/>
          </a:p>
          <a:p>
            <a:r>
              <a:rPr lang="en-US" dirty="0"/>
              <a:t>This is usually achieved by companies with high volumes and highly efficient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Niche/Focus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200000"/>
              </a:lnSpc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A restaurant focuses on one type of cuisine and caters its offerings  to those who enjoy that type of food.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niche/focus strategy focuses on a subset of a larger industry or a particular customer base of that industry.</a:t>
            </a:r>
          </a:p>
          <a:p>
            <a:endParaRPr lang="en-US" dirty="0"/>
          </a:p>
          <a:p>
            <a:r>
              <a:rPr lang="en-US" dirty="0"/>
              <a:t>Companies may become experts in one area of an industry rather than focus on the entire industry.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98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Pyramid Power: Levels &amp; Areas of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63B9459-A2ED-4E4D-9F8F-D08918D1EAB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8676" name="Picture 4" descr="kin81489_01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791200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Pyramid Power: Levels &amp; Areas of Management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Top managers </a:t>
            </a:r>
          </a:p>
          <a:p>
            <a:pPr lvl="1" eaLnBrk="1" hangingPunct="1">
              <a:defRPr/>
            </a:pPr>
            <a:r>
              <a:rPr lang="en-US"/>
              <a:t> make long-term decisions about the overall direction of the organization and establish the objectives, policies, and strategies for it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62400"/>
            <a:ext cx="3048000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11C11C0-D278-4CDE-A0EA-532E012011B9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Pyramid Power: Levels &amp; Areas of Management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Middle managers </a:t>
            </a:r>
          </a:p>
          <a:p>
            <a:pPr lvl="1" eaLnBrk="1" hangingPunct="1">
              <a:defRPr/>
            </a:pPr>
            <a:r>
              <a:rPr lang="en-US"/>
              <a:t> implement the policies and plans of the top managers above them and supervise and coordinate the activities of the first-line managers below them</a:t>
            </a:r>
          </a:p>
          <a:p>
            <a:pPr eaLnBrk="1" hangingPunct="1">
              <a:defRPr/>
            </a:pPr>
            <a:r>
              <a:rPr lang="en-US" b="1"/>
              <a:t>First-line managers </a:t>
            </a:r>
          </a:p>
          <a:p>
            <a:pPr lvl="1" eaLnBrk="1" hangingPunct="1">
              <a:defRPr/>
            </a:pPr>
            <a:r>
              <a:rPr lang="en-US"/>
              <a:t> make short-term operating decisions, directing the daily tasks of nonmanagerial personnel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CE2DC47-B537-409F-AE93-7CB029617482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Understand the definition of management</a:t>
            </a:r>
          </a:p>
          <a:p>
            <a:r>
              <a:rPr lang="en-US" dirty="0"/>
              <a:t>Understand the difference between effective and efficient</a:t>
            </a:r>
          </a:p>
          <a:p>
            <a:r>
              <a:rPr lang="en-US" dirty="0"/>
              <a:t>Understand the four main functions of management</a:t>
            </a:r>
          </a:p>
          <a:p>
            <a:r>
              <a:rPr lang="en-US" dirty="0"/>
              <a:t>Understand what a company is really selling</a:t>
            </a:r>
          </a:p>
          <a:p>
            <a:r>
              <a:rPr lang="en-US" dirty="0"/>
              <a:t>Understand the concept of competitive advantage</a:t>
            </a:r>
          </a:p>
          <a:p>
            <a:r>
              <a:rPr lang="en-US" dirty="0"/>
              <a:t>Know levels and types of managers</a:t>
            </a:r>
          </a:p>
          <a:p>
            <a:r>
              <a:rPr lang="en-US" dirty="0"/>
              <a:t>Know the important skills and rolls of a manager</a:t>
            </a:r>
          </a:p>
          <a:p>
            <a:r>
              <a:rPr lang="en-US" dirty="0"/>
              <a:t>Understand the history of management and how it affects the way we manage today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Pyramid Power: Levels &amp; Areas of Management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Functional manager </a:t>
            </a:r>
          </a:p>
          <a:p>
            <a:pPr lvl="1">
              <a:defRPr/>
            </a:pPr>
            <a:r>
              <a:rPr lang="en-US"/>
              <a:t> responsible for just one organizational activity</a:t>
            </a:r>
          </a:p>
          <a:p>
            <a:pPr>
              <a:defRPr/>
            </a:pPr>
            <a:r>
              <a:rPr lang="en-US" b="1"/>
              <a:t>General manager </a:t>
            </a:r>
          </a:p>
          <a:p>
            <a:pPr lvl="1">
              <a:defRPr/>
            </a:pPr>
            <a:r>
              <a:rPr lang="en-US"/>
              <a:t> responsible for several organizational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B594E60-C950-4292-A7E1-710C07F1C5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Skills Star Managers Need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Technical skills </a:t>
            </a:r>
          </a:p>
          <a:p>
            <a:pPr lvl="1" eaLnBrk="1" hangingPunct="1">
              <a:defRPr/>
            </a:pPr>
            <a:r>
              <a:rPr lang="en-US" dirty="0"/>
              <a:t> the job-specific knowledge needed to perform well in a specialized field – </a:t>
            </a:r>
            <a:r>
              <a:rPr lang="en-US"/>
              <a:t>Front Line </a:t>
            </a:r>
            <a:r>
              <a:rPr lang="en-US" dirty="0"/>
              <a:t>Managers</a:t>
            </a:r>
          </a:p>
          <a:p>
            <a:pPr eaLnBrk="1" hangingPunct="1">
              <a:defRPr/>
            </a:pPr>
            <a:r>
              <a:rPr lang="en-US" b="1" dirty="0"/>
              <a:t>Conceptual skills </a:t>
            </a:r>
          </a:p>
          <a:p>
            <a:pPr lvl="1" eaLnBrk="1" hangingPunct="1">
              <a:defRPr/>
            </a:pPr>
            <a:r>
              <a:rPr lang="en-US" dirty="0"/>
              <a:t> the ability to think analytically, to visualize an organization as a whole and understand how the parts work together – Top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F9DAAB1-1180-445E-9929-2D4520A0E58B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Skills Star Managers Need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Human skills </a:t>
            </a:r>
          </a:p>
          <a:p>
            <a:pPr lvl="1">
              <a:defRPr/>
            </a:pPr>
            <a:r>
              <a:rPr lang="en-US" dirty="0"/>
              <a:t> the ability to work well in cooperation with other people to get things done – All Levels</a:t>
            </a:r>
          </a:p>
          <a:p>
            <a:pPr>
              <a:defRPr/>
            </a:pPr>
            <a:r>
              <a:rPr lang="en-US" b="1" dirty="0"/>
              <a:t>Organizational skills</a:t>
            </a:r>
          </a:p>
          <a:p>
            <a:pPr marL="109728" indent="0">
              <a:buNone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ability to manage one’s time, processing inflows and outflows of information and responsibilities – the ability to get things done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D34AC5F-4821-4C62-BF6D-4D5999EB6A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33797" name="Picture 1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159000"/>
            <a:ext cx="4038600" cy="34083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Complexities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Fragmentation (3 minutes per task)</a:t>
            </a:r>
          </a:p>
          <a:p>
            <a:r>
              <a:rPr lang="en-US" dirty="0"/>
              <a:t>Span of management (expanding)</a:t>
            </a:r>
          </a:p>
          <a:p>
            <a:r>
              <a:rPr lang="en-US" dirty="0"/>
              <a:t>Outsourcing (best resources vs. loyalty)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Organizational Skills/Scheduling our attention</a:t>
            </a:r>
          </a:p>
          <a:p>
            <a:r>
              <a:rPr lang="en-US" dirty="0"/>
              <a:t>Virtual or Online networks</a:t>
            </a:r>
          </a:p>
          <a:p>
            <a:r>
              <a:rPr lang="en-US" dirty="0"/>
              <a:t>Technology driving force of change.</a:t>
            </a:r>
          </a:p>
          <a:p>
            <a:r>
              <a:rPr lang="en-US" dirty="0"/>
              <a:t>Necessity to understand cultures</a:t>
            </a:r>
          </a:p>
        </p:txBody>
      </p:sp>
    </p:spTree>
    <p:extLst>
      <p:ext uri="{BB962C8B-B14F-4D97-AF65-F5344CB8AC3E}">
        <p14:creationId xmlns:p14="http://schemas.microsoft.com/office/powerpoint/2010/main" val="149208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0F1F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0F1F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C245E4-5B89-456F-8A00-56C918C193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4000" i="1"/>
              <a:t>Management and Organization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dirty="0"/>
              <a:t>Managers must “see the big picture” including forces external to the organization: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i="1" u="sng" dirty="0"/>
              <a:t>Social Forces:</a:t>
            </a:r>
            <a:r>
              <a:rPr lang="en-US" dirty="0"/>
              <a:t> culture </a:t>
            </a:r>
            <a:r>
              <a:rPr lang="en-US"/>
              <a:t>and values.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i="1" u="sng" dirty="0"/>
              <a:t>Political Forces</a:t>
            </a:r>
            <a:r>
              <a:rPr lang="en-US" i="1" dirty="0"/>
              <a:t>:</a:t>
            </a:r>
            <a:r>
              <a:rPr lang="en-US" dirty="0"/>
              <a:t> political and legal institutions and systems and changes to them.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i="1" u="sng" dirty="0"/>
              <a:t>Economic Forces</a:t>
            </a:r>
            <a:r>
              <a:rPr lang="en-US" i="1" dirty="0"/>
              <a:t>:</a:t>
            </a:r>
            <a:r>
              <a:rPr lang="en-US" dirty="0"/>
              <a:t> interest rates, unemployment rates, infrastructure, etc.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dirty="0"/>
              <a:t>Mangers must face environmental turbulence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717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01132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itchFamily="18" charset="0"/>
              <a:buNone/>
              <a:defRPr/>
            </a:pPr>
            <a:r>
              <a:rPr lang="en-US" dirty="0"/>
              <a:t>Donielle supervises the food assembly line workers. What type of manager is she?</a:t>
            </a:r>
          </a:p>
          <a:p>
            <a:pPr marL="514350" indent="-514350" eaLnBrk="1" hangingPunct="1">
              <a:buClr>
                <a:schemeClr val="accent4">
                  <a:lumMod val="75000"/>
                </a:schemeClr>
              </a:buClr>
              <a:buFont typeface="Times" pitchFamily="18" charset="0"/>
              <a:buAutoNum type="alphaUcPeriod"/>
              <a:defRPr/>
            </a:pPr>
            <a:r>
              <a:rPr lang="en-US" dirty="0"/>
              <a:t>Top manager</a:t>
            </a:r>
          </a:p>
          <a:p>
            <a:pPr marL="514350" indent="-514350" eaLnBrk="1" hangingPunct="1">
              <a:buClr>
                <a:schemeClr val="accent4">
                  <a:lumMod val="75000"/>
                </a:schemeClr>
              </a:buClr>
              <a:buFont typeface="Times" pitchFamily="18" charset="0"/>
              <a:buAutoNum type="alphaUcPeriod"/>
              <a:defRPr/>
            </a:pPr>
            <a:r>
              <a:rPr lang="en-US" dirty="0"/>
              <a:t>Middle manager</a:t>
            </a:r>
          </a:p>
          <a:p>
            <a:pPr marL="514350" indent="-514350" eaLnBrk="1" hangingPunct="1">
              <a:buClr>
                <a:schemeClr val="accent4">
                  <a:lumMod val="75000"/>
                </a:schemeClr>
              </a:buClr>
              <a:buFont typeface="Times" pitchFamily="18" charset="0"/>
              <a:buAutoNum type="alphaUcPeriod"/>
              <a:defRPr/>
            </a:pPr>
            <a:r>
              <a:rPr lang="en-US" dirty="0"/>
              <a:t>First-line manager</a:t>
            </a:r>
          </a:p>
          <a:p>
            <a:pPr marL="514350" indent="-514350" eaLnBrk="1" hangingPunct="1">
              <a:buClr>
                <a:schemeClr val="accent4">
                  <a:lumMod val="75000"/>
                </a:schemeClr>
              </a:buClr>
              <a:buFont typeface="Times" pitchFamily="18" charset="0"/>
              <a:buAutoNum type="alphaUcPeriod"/>
              <a:defRPr/>
            </a:pPr>
            <a:r>
              <a:rPr lang="en-US" dirty="0"/>
              <a:t>General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6D3364C-A3CE-4875-8DAB-6284E8CCD764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Roles Managers Must Play Successfully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imes" pitchFamily="18" charset="0"/>
              <a:buNone/>
              <a:defRPr/>
            </a:pPr>
            <a:r>
              <a:rPr lang="en-US" dirty="0"/>
              <a:t>The manager’s roles: Mintzberg’s useful findings</a:t>
            </a:r>
          </a:p>
          <a:p>
            <a:pPr marL="457200" indent="-457200" eaLnBrk="1" hangingPunct="1">
              <a:buClr>
                <a:srgbClr val="FF7C80"/>
              </a:buClr>
              <a:buFont typeface="Arial" charset="0"/>
              <a:buAutoNum type="arabicPeriod"/>
              <a:defRPr/>
            </a:pPr>
            <a:r>
              <a:rPr lang="en-US" dirty="0"/>
              <a:t>A manager relies more on </a:t>
            </a:r>
            <a:r>
              <a:rPr lang="en-US" dirty="0">
                <a:solidFill>
                  <a:srgbClr val="008080"/>
                </a:solidFill>
              </a:rPr>
              <a:t>verbal</a:t>
            </a:r>
            <a:r>
              <a:rPr lang="en-US" dirty="0"/>
              <a:t> than on </a:t>
            </a:r>
            <a:r>
              <a:rPr lang="en-US" dirty="0">
                <a:solidFill>
                  <a:srgbClr val="008080"/>
                </a:solidFill>
              </a:rPr>
              <a:t>written</a:t>
            </a:r>
            <a:r>
              <a:rPr lang="en-US" dirty="0"/>
              <a:t> communication</a:t>
            </a:r>
          </a:p>
          <a:p>
            <a:pPr marL="457200" indent="-457200" eaLnBrk="1" hangingPunct="1">
              <a:buClr>
                <a:srgbClr val="FF7C80"/>
              </a:buClr>
              <a:buFont typeface="Arial" charset="0"/>
              <a:buAutoNum type="arabicPeriod"/>
              <a:defRPr/>
            </a:pPr>
            <a:r>
              <a:rPr lang="en-US" dirty="0"/>
              <a:t>A manager works long hours at an </a:t>
            </a:r>
            <a:r>
              <a:rPr lang="en-US" dirty="0">
                <a:solidFill>
                  <a:srgbClr val="008080"/>
                </a:solidFill>
              </a:rPr>
              <a:t>intense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pace</a:t>
            </a:r>
          </a:p>
          <a:p>
            <a:pPr marL="457200" indent="-457200" eaLnBrk="1" hangingPunct="1">
              <a:buClr>
                <a:srgbClr val="FF7C80"/>
              </a:buClr>
              <a:buFont typeface="Arial" charset="0"/>
              <a:buAutoNum type="arabicPeriod"/>
              <a:defRPr/>
            </a:pPr>
            <a:r>
              <a:rPr lang="en-US" dirty="0"/>
              <a:t>A manager’s work is characterized by </a:t>
            </a:r>
            <a:r>
              <a:rPr lang="en-US" dirty="0">
                <a:solidFill>
                  <a:srgbClr val="008080"/>
                </a:solidFill>
              </a:rPr>
              <a:t>fragmentation</a:t>
            </a:r>
            <a:r>
              <a:rPr lang="en-US" dirty="0"/>
              <a:t>, brevity, &amp; variety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4E4253C-2D36-4233-9C5D-0B1B66679239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Three Types of Managerial Roles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Interpersonal roles </a:t>
            </a:r>
          </a:p>
          <a:p>
            <a:pPr lvl="1" eaLnBrk="1" hangingPunct="1">
              <a:defRPr/>
            </a:pPr>
            <a:r>
              <a:rPr lang="en-US"/>
              <a:t> managers interact with people inside and outside their work units </a:t>
            </a:r>
          </a:p>
          <a:p>
            <a:pPr lvl="1" eaLnBrk="1" hangingPunct="1">
              <a:defRPr/>
            </a:pPr>
            <a:r>
              <a:rPr lang="en-US"/>
              <a:t> figurehead, leader, liaison</a:t>
            </a:r>
          </a:p>
          <a:p>
            <a:pPr eaLnBrk="1" hangingPunct="1">
              <a:defRPr/>
            </a:pPr>
            <a:r>
              <a:rPr lang="en-US" b="1"/>
              <a:t>Informational roles </a:t>
            </a:r>
          </a:p>
          <a:p>
            <a:pPr lvl="1" eaLnBrk="1" hangingPunct="1">
              <a:defRPr/>
            </a:pPr>
            <a:r>
              <a:rPr lang="en-US"/>
              <a:t> managers receive and communicate information </a:t>
            </a:r>
          </a:p>
          <a:p>
            <a:pPr lvl="1" eaLnBrk="1" hangingPunct="1">
              <a:defRPr/>
            </a:pPr>
            <a:r>
              <a:rPr lang="en-US"/>
              <a:t> monitor, disseminator, spokesperson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D323F57-97BF-42E6-859C-DD30B4FC7A08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Three Types of Managerial Roles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Decisional roles </a:t>
            </a:r>
          </a:p>
          <a:p>
            <a:pPr lvl="1" eaLnBrk="1" hangingPunct="1">
              <a:defRPr/>
            </a:pPr>
            <a:r>
              <a:rPr lang="en-US"/>
              <a:t> managers use information to make decisions to solve problems or take advantage of opportunities </a:t>
            </a:r>
          </a:p>
          <a:p>
            <a:pPr lvl="1" eaLnBrk="1" hangingPunct="1">
              <a:defRPr/>
            </a:pPr>
            <a:r>
              <a:rPr lang="en-US"/>
              <a:t> entrepreneur, disturbance handler, resource allocator, negotiator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42B6D51-DBBE-4C45-B071-8B20F16D565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81800" y="5791200"/>
            <a:ext cx="1325880" cy="457200"/>
          </a:xfrm>
          <a:noFill/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2829F1-7346-455A-A19B-6745DFAE822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20000"/>
              </a:spcAft>
            </a:pPr>
            <a:r>
              <a:rPr lang="en-US" sz="4000" i="1" dirty="0"/>
              <a:t>Are You a New-Style or an Old-Style Manager?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/>
              <a:t>Management and managers are undergoing tremendous change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/>
              <a:t>Past strategies are no longer effective in today’s dynamic business environment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/>
              <a:t>History provides perspective and a broader view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/>
              <a:t>Manager can find patterns and insight from history</a:t>
            </a:r>
          </a:p>
        </p:txBody>
      </p:sp>
      <p:sp>
        <p:nvSpPr>
          <p:cNvPr id="615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involves the </a:t>
            </a:r>
            <a:r>
              <a:rPr lang="en-US" dirty="0">
                <a:solidFill>
                  <a:srgbClr val="0000FF"/>
                </a:solidFill>
              </a:rPr>
              <a:t>efficient</a:t>
            </a:r>
            <a:r>
              <a:rPr lang="en-US" dirty="0"/>
              <a:t> use of resources to </a:t>
            </a:r>
            <a:r>
              <a:rPr lang="en-US" dirty="0">
                <a:solidFill>
                  <a:srgbClr val="0000FF"/>
                </a:solidFill>
              </a:rPr>
              <a:t>effective</a:t>
            </a:r>
            <a:r>
              <a:rPr lang="en-US" dirty="0"/>
              <a:t>ly achieve objectives through </a:t>
            </a:r>
            <a:r>
              <a:rPr lang="en-US" dirty="0">
                <a:solidFill>
                  <a:srgbClr val="0000FF"/>
                </a:solidFill>
              </a:rPr>
              <a:t>planning</a:t>
            </a:r>
            <a:r>
              <a:rPr lang="en-US" dirty="0"/>
              <a:t> for the future, </a:t>
            </a:r>
            <a:r>
              <a:rPr lang="en-US" dirty="0">
                <a:solidFill>
                  <a:srgbClr val="0000FF"/>
                </a:solidFill>
              </a:rPr>
              <a:t>organizing</a:t>
            </a:r>
            <a:r>
              <a:rPr lang="en-US" dirty="0"/>
              <a:t> the entity, </a:t>
            </a:r>
            <a:r>
              <a:rPr lang="en-US" dirty="0">
                <a:solidFill>
                  <a:srgbClr val="0000FF"/>
                </a:solidFill>
              </a:rPr>
              <a:t>leading</a:t>
            </a:r>
            <a:r>
              <a:rPr lang="en-US" dirty="0"/>
              <a:t> and motivating constituents, and </a:t>
            </a:r>
            <a:r>
              <a:rPr lang="en-US" dirty="0">
                <a:solidFill>
                  <a:srgbClr val="0000FF"/>
                </a:solidFill>
              </a:rPr>
              <a:t>controlling</a:t>
            </a:r>
            <a:r>
              <a:rPr lang="en-US" dirty="0"/>
              <a:t> activities.</a:t>
            </a:r>
          </a:p>
          <a:p>
            <a:endParaRPr lang="en-US" dirty="0"/>
          </a:p>
          <a:p>
            <a:r>
              <a:rPr lang="en-US" dirty="0"/>
              <a:t>Do you believe that effective management can be learned? Or is it something people are born with?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FCECF-3164-4CC3-8D73-AC810D94134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ct val="20000"/>
              </a:spcAft>
            </a:pPr>
            <a:r>
              <a:rPr lang="en-US" sz="4000" i="1"/>
              <a:t>Management Perspectives Over Time</a:t>
            </a:r>
          </a:p>
        </p:txBody>
      </p:sp>
      <p:pic>
        <p:nvPicPr>
          <p:cNvPr id="8197" name="Picture 4" descr="37700_e02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848600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019800"/>
            <a:ext cx="1325880" cy="4572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9CDCB-9C08-40CA-B32E-8FAAD9BF659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i="1"/>
              <a:t>Classical Perspective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dirty="0"/>
              <a:t>The early study of management. 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– late 20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dirty="0"/>
              <a:t>Scientific Management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dirty="0"/>
              <a:t>Bureaucratic Organizations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dirty="0"/>
              <a:t>Administrative Principles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dirty="0"/>
              <a:t>Very powerful, gave companies fundamental skills for high productivity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dirty="0"/>
              <a:t>Helped US surge in management techniques and become the world leader in productivity</a:t>
            </a:r>
          </a:p>
        </p:txBody>
      </p:sp>
      <p:sp>
        <p:nvSpPr>
          <p:cNvPr id="922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Classical Management Perspective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Scientific Management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/>
              <a:t>Administrative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Includes analyzing proper methods and selecting, training, and incentivizing employees.</a:t>
            </a:r>
          </a:p>
          <a:p>
            <a:endParaRPr lang="en-US" dirty="0"/>
          </a:p>
          <a:p>
            <a:r>
              <a:rPr lang="en-US" dirty="0"/>
              <a:t>Frederick Winslow Taylor studied various tasks and then selected workers with the proper skills for those tasks.</a:t>
            </a:r>
          </a:p>
          <a:p>
            <a:endParaRPr lang="en-US" dirty="0"/>
          </a:p>
          <a:p>
            <a:r>
              <a:rPr lang="en-US" dirty="0"/>
              <a:t>Monetary incentives were given to workers to meet production quotas.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Max Weber and Henri </a:t>
            </a:r>
            <a:r>
              <a:rPr lang="en-US" dirty="0" err="1"/>
              <a:t>Fayol</a:t>
            </a:r>
            <a:r>
              <a:rPr lang="en-US" dirty="0"/>
              <a:t> were early proponents of administrative management.</a:t>
            </a:r>
          </a:p>
          <a:p>
            <a:endParaRPr lang="en-US" dirty="0"/>
          </a:p>
          <a:p>
            <a:r>
              <a:rPr lang="en-US" dirty="0"/>
              <a:t>Main principles include:</a:t>
            </a:r>
          </a:p>
          <a:p>
            <a:pPr lvl="1"/>
            <a:r>
              <a:rPr lang="en-US" dirty="0"/>
              <a:t>Clear hierarchy </a:t>
            </a:r>
          </a:p>
          <a:p>
            <a:pPr lvl="1"/>
            <a:r>
              <a:rPr lang="en-US" dirty="0"/>
              <a:t>Hiring/promotions based on merit</a:t>
            </a:r>
          </a:p>
          <a:p>
            <a:pPr lvl="1"/>
            <a:r>
              <a:rPr lang="en-US" dirty="0"/>
              <a:t>Clear division of labor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YouTube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>
              <a:hlinkClick r:id="rId2"/>
            </a:endParaRPr>
          </a:p>
          <a:p>
            <a:pPr algn="ctr">
              <a:buNone/>
            </a:pPr>
            <a:endParaRPr lang="en-US" sz="2400" dirty="0">
              <a:hlinkClick r:id="rId2"/>
            </a:endParaRPr>
          </a:p>
          <a:p>
            <a:pPr algn="ctr">
              <a:buNone/>
            </a:pPr>
            <a:r>
              <a:rPr lang="en-US" sz="2400" dirty="0">
                <a:hlinkClick r:id="rId2"/>
              </a:rPr>
              <a:t>Ford and Taylor Scientific Management (Edited)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248400"/>
            <a:ext cx="1325880" cy="4572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3BBF2B-1AF1-46FC-97F3-F98AC1F76C1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i="1" dirty="0"/>
              <a:t>Scientific Management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b="1" i="1" dirty="0"/>
              <a:t>Frederick Winslow Taylor (1856-1915), father of scientific management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Focus on improving efficiency and labor productivity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Workers could be retooled like machines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Managers would need to change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Incentive systems for meeting standards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Others added to the theories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Lillian M. </a:t>
            </a:r>
            <a:r>
              <a:rPr lang="en-US" sz="2800" dirty="0" err="1"/>
              <a:t>Gilbreth</a:t>
            </a:r>
            <a:r>
              <a:rPr lang="en-US" sz="2800" dirty="0"/>
              <a:t> added a human component to the study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endParaRPr lang="en-US" sz="2800" dirty="0"/>
          </a:p>
        </p:txBody>
      </p:sp>
      <p:sp>
        <p:nvSpPr>
          <p:cNvPr id="1024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172200"/>
            <a:ext cx="1325880" cy="457200"/>
          </a:xfrm>
          <a:noFill/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513F8-122F-4821-A71F-AF1D0070D60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20000"/>
              </a:spcAft>
            </a:pPr>
            <a:r>
              <a:rPr lang="en-US" sz="4000" i="1" dirty="0"/>
              <a:t>Characteristics of </a:t>
            </a:r>
            <a:br>
              <a:rPr lang="en-US" sz="4000" i="1" dirty="0"/>
            </a:br>
            <a:r>
              <a:rPr lang="en-US" sz="4000" i="1" dirty="0"/>
              <a:t>Scientific Management</a:t>
            </a:r>
          </a:p>
        </p:txBody>
      </p:sp>
      <p:pic>
        <p:nvPicPr>
          <p:cNvPr id="11269" name="Picture 4" descr="95840_e02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3820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248400"/>
            <a:ext cx="1325880" cy="457200"/>
          </a:xfrm>
          <a:noFill/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E4CBB-020D-415A-9B91-574EA3D9505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4000" i="1" dirty="0"/>
              <a:t>Bureaucratic Organizations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ct val="40000"/>
              </a:spcAft>
            </a:pPr>
            <a:r>
              <a:rPr lang="en-US" sz="2800" dirty="0"/>
              <a:t>Max Weber (1864-1920), a German theorist introduced the bureaucratic theories</a:t>
            </a:r>
          </a:p>
          <a:p>
            <a:pPr eaLnBrk="1" hangingPunct="1">
              <a:spcAft>
                <a:spcPct val="40000"/>
              </a:spcAft>
            </a:pPr>
            <a:r>
              <a:rPr lang="en-US" sz="2800" dirty="0"/>
              <a:t>Rational authority—more efficient and adaptable to change</a:t>
            </a:r>
          </a:p>
          <a:p>
            <a:pPr eaLnBrk="1" hangingPunct="1">
              <a:spcAft>
                <a:spcPct val="40000"/>
              </a:spcAft>
            </a:pPr>
            <a:r>
              <a:rPr lang="en-US" sz="2800" dirty="0">
                <a:solidFill>
                  <a:srgbClr val="FF6600"/>
                </a:solidFill>
              </a:rPr>
              <a:t>Selection and advancement would be focused on competence and technical qualifications </a:t>
            </a:r>
            <a:r>
              <a:rPr lang="en-US" sz="2800" dirty="0"/>
              <a:t>not solely on relationships</a:t>
            </a:r>
          </a:p>
          <a:p>
            <a:pPr eaLnBrk="1" hangingPunct="1">
              <a:spcAft>
                <a:spcPct val="40000"/>
              </a:spcAft>
            </a:pPr>
            <a:r>
              <a:rPr lang="en-US" sz="2800" dirty="0"/>
              <a:t>The term bureaucracy has taken on a negative tone, associated with endless “red tape” </a:t>
            </a:r>
          </a:p>
        </p:txBody>
      </p:sp>
      <p:sp>
        <p:nvSpPr>
          <p:cNvPr id="1229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14264E-3834-49F9-BCE9-2517C66CBB9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ct val="20000"/>
              </a:spcAft>
            </a:pPr>
            <a:r>
              <a:rPr lang="en-US" sz="4000" i="1" dirty="0"/>
              <a:t>Characteristics of </a:t>
            </a:r>
            <a:br>
              <a:rPr lang="en-US" sz="4000" i="1" dirty="0"/>
            </a:br>
            <a:r>
              <a:rPr lang="en-US" sz="4000" i="1" dirty="0"/>
              <a:t>Weber’s Bureaucracy</a:t>
            </a:r>
          </a:p>
        </p:txBody>
      </p:sp>
      <p:pic>
        <p:nvPicPr>
          <p:cNvPr id="13317" name="Picture 4" descr="95840_e02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250" y="1608138"/>
            <a:ext cx="716915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172200"/>
            <a:ext cx="1325880" cy="4572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DF3483-0E99-4FF5-8B19-1D9AEA514DC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i="1" dirty="0"/>
              <a:t>Administrative Principles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8392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400" dirty="0"/>
              <a:t>Henri </a:t>
            </a:r>
            <a:r>
              <a:rPr lang="en-US" sz="2400" dirty="0" err="1"/>
              <a:t>Foyal</a:t>
            </a:r>
            <a:r>
              <a:rPr lang="en-US" sz="2400" dirty="0"/>
              <a:t> (1841-1925), French mining engineer and other contributors led the ideas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400" dirty="0" err="1"/>
              <a:t>Foyal</a:t>
            </a:r>
            <a:r>
              <a:rPr lang="en-US" sz="2400" dirty="0"/>
              <a:t> wrote down his own management practices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400" dirty="0"/>
              <a:t>In the text, General and Industrial Management; 14 general principles were outlined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400" dirty="0"/>
              <a:t>Several of the principles include: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000" dirty="0"/>
              <a:t>Unity of Command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000" dirty="0"/>
              <a:t>Division of Work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000" dirty="0"/>
              <a:t>Unity of Direction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000" dirty="0"/>
              <a:t>Scalar Chain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400" dirty="0" err="1"/>
              <a:t>Foyal</a:t>
            </a:r>
            <a:r>
              <a:rPr lang="en-US" sz="2400" dirty="0"/>
              <a:t> identified five functions of management:  </a:t>
            </a:r>
            <a:r>
              <a:rPr lang="en-US" sz="2400" b="1" i="1" dirty="0"/>
              <a:t>Planning, Organizing, Commanding, Coordinating, and Controlling</a:t>
            </a:r>
          </a:p>
        </p:txBody>
      </p:sp>
      <p:sp>
        <p:nvSpPr>
          <p:cNvPr id="1434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607B0B-508D-4EA4-BF8C-92D68882777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i="1"/>
              <a:t>Humanistic Perspective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/>
              <a:t>Led by Mary Parker Follett and Chester Barnard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/>
              <a:t>Importance of understanding human behaviors:  needs, attitudes and social interactions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/>
              <a:t>Human Relations Movement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/>
              <a:t>Human Resources Perspective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/>
              <a:t>Behavioral Sciences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endParaRPr lang="en-US"/>
          </a:p>
        </p:txBody>
      </p:sp>
      <p:sp>
        <p:nvSpPr>
          <p:cNvPr id="1536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Effectiveness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sales manager is given the goal of increasing sales by $1,000,000. </a:t>
            </a:r>
          </a:p>
          <a:p>
            <a:endParaRPr lang="en-US" dirty="0"/>
          </a:p>
          <a:p>
            <a:r>
              <a:rPr lang="en-US" dirty="0"/>
              <a:t>How can the manager reach this goal </a:t>
            </a:r>
            <a:r>
              <a:rPr lang="en-US" i="1" dirty="0"/>
              <a:t>effectively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can the manager reach this goal </a:t>
            </a:r>
            <a:r>
              <a:rPr lang="en-US" i="1" dirty="0"/>
              <a:t>efficiently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019800"/>
            <a:ext cx="1325880" cy="457200"/>
          </a:xfrm>
          <a:noFill/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13455B-0A12-4436-9D1F-17330C1B3C3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4000" i="1" dirty="0"/>
              <a:t>Human Relations Movement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US" sz="2800" dirty="0"/>
              <a:t>Control comes from the individual worker rather than authoritarian control</a:t>
            </a:r>
          </a:p>
          <a:p>
            <a:pPr eaLnBrk="1" hangingPunct="1">
              <a:spcAft>
                <a:spcPct val="40000"/>
              </a:spcAft>
            </a:pPr>
            <a:r>
              <a:rPr lang="en-US" sz="2800" dirty="0"/>
              <a:t>The </a:t>
            </a:r>
            <a:r>
              <a:rPr lang="en-US" sz="2800" dirty="0">
                <a:hlinkClick r:id="rId3"/>
              </a:rPr>
              <a:t>Hawthorne</a:t>
            </a:r>
            <a:r>
              <a:rPr lang="en-US" sz="2800" dirty="0"/>
              <a:t> studies found increased output due to managers’ better treatment of employees</a:t>
            </a:r>
          </a:p>
          <a:p>
            <a:pPr lvl="1" eaLnBrk="1" hangingPunct="1">
              <a:spcAft>
                <a:spcPct val="40000"/>
              </a:spcAft>
            </a:pPr>
            <a:r>
              <a:rPr lang="en-US" sz="2400" dirty="0"/>
              <a:t>Money mattered a great deal</a:t>
            </a:r>
          </a:p>
          <a:p>
            <a:pPr lvl="1" eaLnBrk="1" hangingPunct="1">
              <a:spcAft>
                <a:spcPct val="40000"/>
              </a:spcAft>
            </a:pPr>
            <a:r>
              <a:rPr lang="en-US" sz="2400" dirty="0">
                <a:solidFill>
                  <a:srgbClr val="FF0000"/>
                </a:solidFill>
              </a:rPr>
              <a:t>Productivity increased from feelings of importance</a:t>
            </a:r>
          </a:p>
          <a:p>
            <a:pPr eaLnBrk="1" hangingPunct="1">
              <a:spcAft>
                <a:spcPct val="40000"/>
              </a:spcAft>
            </a:pPr>
            <a:r>
              <a:rPr lang="en-US" sz="2800" dirty="0"/>
              <a:t>Created a focus on positive treatment of employees</a:t>
            </a:r>
          </a:p>
        </p:txBody>
      </p:sp>
      <p:sp>
        <p:nvSpPr>
          <p:cNvPr id="16390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81E0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81E0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5791200"/>
            <a:ext cx="1325880" cy="4572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482954-6C00-4766-A6EC-D36EEAFEE43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4000" i="1" dirty="0"/>
              <a:t>Human Resources Perspective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Focus on job tasks and theories of motivation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Reduce dehumanizing or demeaning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Allow workers to use full potential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Main contributors: Abraham Maslow and Douglas McGregor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Maslow’s Hierarchy of Needs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McGregor’s Theory X/Theory Y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Perspective came from the idea that cows gave more milk when they were more satisfied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</p:txBody>
      </p:sp>
      <p:sp>
        <p:nvSpPr>
          <p:cNvPr id="1741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172200"/>
            <a:ext cx="1325880" cy="4572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5523A-128F-41AA-88E7-B3C90741009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i="1" dirty="0"/>
              <a:t>Theory X and Theory Y</a:t>
            </a:r>
          </a:p>
        </p:txBody>
      </p:sp>
      <p:pic>
        <p:nvPicPr>
          <p:cNvPr id="18437" name="Picture 4" descr="95840_e02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38313"/>
            <a:ext cx="7848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5867400"/>
            <a:ext cx="1325880" cy="4572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DA0CC9-6F86-401D-B569-09FF235B93F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4000" i="1" dirty="0"/>
              <a:t>Behavioral Sciences Approach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US"/>
              <a:t>Scientific methods that draw from sociology, psychology, anthropology, economics and other disciplines</a:t>
            </a:r>
          </a:p>
          <a:p>
            <a:pPr eaLnBrk="1" hangingPunct="1">
              <a:spcAft>
                <a:spcPct val="30000"/>
              </a:spcAft>
            </a:pPr>
            <a:r>
              <a:rPr lang="en-US"/>
              <a:t>Focus on human behavior and interaction</a:t>
            </a:r>
          </a:p>
          <a:p>
            <a:pPr eaLnBrk="1" hangingPunct="1">
              <a:spcAft>
                <a:spcPct val="30000"/>
              </a:spcAft>
            </a:pPr>
            <a:r>
              <a:rPr lang="en-US" b="1" i="1"/>
              <a:t>Organizational development</a:t>
            </a:r>
            <a:r>
              <a:rPr lang="en-US"/>
              <a:t> came from behavioral sciences approach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i="1"/>
              <a:t>Applied behavioral sciences to improve organizational health and effectiveness</a:t>
            </a:r>
          </a:p>
        </p:txBody>
      </p:sp>
      <p:sp>
        <p:nvSpPr>
          <p:cNvPr id="1946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1325880" cy="4572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AF2515-49BB-4182-A3FD-977DED2DA3A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4000" i="1" dirty="0"/>
              <a:t>Management Science Perspective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Developed to meet changing and dynamic environment created from WWII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Engaged mathematics, statistics and quantitative techniques to aid in decision making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Increased study of management led by Peter </a:t>
            </a:r>
            <a:r>
              <a:rPr lang="en-US" sz="2800" dirty="0" err="1"/>
              <a:t>Drucker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Use of technology and programming for optimizing operations</a:t>
            </a:r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Introduced new subsets of management: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400" dirty="0"/>
              <a:t>Operations Research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400" dirty="0"/>
              <a:t>Operations Management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r>
              <a:rPr lang="en-US" sz="2400" dirty="0"/>
              <a:t>Information Technology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ct val="30000"/>
              </a:spcAft>
            </a:pPr>
            <a:endParaRPr lang="en-US" sz="2800" dirty="0"/>
          </a:p>
        </p:txBody>
      </p:sp>
      <p:sp>
        <p:nvSpPr>
          <p:cNvPr id="2048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019800"/>
            <a:ext cx="1325880" cy="4572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88128C-00D3-4ECB-B196-72CFFFC79D5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i="1" dirty="0"/>
              <a:t>Recent Historical Trends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5257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b="1" i="1">
                <a:solidFill>
                  <a:schemeClr val="folHlink"/>
                </a:solidFill>
              </a:rPr>
              <a:t>Systems Theory.</a:t>
            </a:r>
            <a:r>
              <a:rPr lang="en-US"/>
              <a:t> A holistic view of management as a interrelated parts to achieve a common purpose.</a:t>
            </a:r>
          </a:p>
          <a:p>
            <a:pPr eaLnBrk="1" hangingPunct="1">
              <a:spcAft>
                <a:spcPct val="20000"/>
              </a:spcAft>
            </a:pPr>
            <a:r>
              <a:rPr lang="en-US" b="1" i="1">
                <a:solidFill>
                  <a:schemeClr val="folHlink"/>
                </a:solidFill>
              </a:rPr>
              <a:t>Contingency View.</a:t>
            </a:r>
            <a:r>
              <a:rPr lang="en-US"/>
              <a:t> Successful resolution of organizational problems depends on situations.</a:t>
            </a:r>
          </a:p>
          <a:p>
            <a:pPr eaLnBrk="1" hangingPunct="1">
              <a:spcAft>
                <a:spcPct val="20000"/>
              </a:spcAft>
            </a:pPr>
            <a:r>
              <a:rPr lang="en-US" b="1" i="1">
                <a:solidFill>
                  <a:schemeClr val="folHlink"/>
                </a:solidFill>
              </a:rPr>
              <a:t>Total Quality Management.</a:t>
            </a:r>
            <a:r>
              <a:rPr lang="en-US"/>
              <a:t> Management of the total organization to deliver quality.</a:t>
            </a:r>
          </a:p>
          <a:p>
            <a:pPr eaLnBrk="1" hangingPunct="1">
              <a:spcAft>
                <a:spcPct val="20000"/>
              </a:spcAft>
            </a:pPr>
            <a:r>
              <a:rPr lang="en-US" b="1" i="1">
                <a:solidFill>
                  <a:srgbClr val="8B282B"/>
                </a:solidFill>
              </a:rPr>
              <a:t>TPS. </a:t>
            </a:r>
            <a:r>
              <a:rPr lang="en-US"/>
              <a:t>Toyota Production System.</a:t>
            </a:r>
            <a:endParaRPr lang="en-US" b="1" i="1">
              <a:solidFill>
                <a:srgbClr val="8B282B"/>
              </a:solidFill>
            </a:endParaRPr>
          </a:p>
          <a:p>
            <a:pPr eaLnBrk="1" hangingPunct="1">
              <a:spcAft>
                <a:spcPct val="20000"/>
              </a:spcAft>
            </a:pPr>
            <a:endParaRPr lang="en-US"/>
          </a:p>
        </p:txBody>
      </p:sp>
      <p:sp>
        <p:nvSpPr>
          <p:cNvPr id="2151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81AD5B-BC3A-4F22-B38C-30416272998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4000" i="1"/>
              <a:t>Contingency View of Management</a:t>
            </a:r>
          </a:p>
        </p:txBody>
      </p:sp>
      <p:pic>
        <p:nvPicPr>
          <p:cNvPr id="23557" name="Picture 4" descr="95840_e02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2859088"/>
            <a:ext cx="8332787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172200"/>
            <a:ext cx="1325880" cy="4572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6F278-6AB8-4B1F-A38D-C151CA64AF5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4000" i="1" dirty="0"/>
              <a:t>Total Quality Management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dirty="0"/>
              <a:t>W. Edwards Deming, known as the father of the quality movement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400" dirty="0"/>
              <a:t>US initially scoffed at Deming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dirty="0"/>
              <a:t>During the 1980s and 1990s, quality became a focus to meet global competition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dirty="0"/>
              <a:t>Four key elements of quality management:</a:t>
            </a:r>
          </a:p>
          <a:p>
            <a:pPr marL="1295400" lvl="2" indent="-381000">
              <a:lnSpc>
                <a:spcPct val="90000"/>
              </a:lnSpc>
              <a:spcAft>
                <a:spcPct val="30000"/>
              </a:spcAft>
              <a:buFontTx/>
              <a:buAutoNum type="arabicPeriod"/>
            </a:pPr>
            <a:r>
              <a:rPr lang="en-US" sz="2000" dirty="0"/>
              <a:t>Focus on customer</a:t>
            </a:r>
          </a:p>
          <a:p>
            <a:pPr marL="1295400" lvl="2" indent="-381000">
              <a:lnSpc>
                <a:spcPct val="90000"/>
              </a:lnSpc>
              <a:spcAft>
                <a:spcPct val="30000"/>
              </a:spcAft>
              <a:buFontTx/>
              <a:buAutoNum type="arabicPeriod"/>
            </a:pPr>
            <a:r>
              <a:rPr lang="en-US" sz="2000" dirty="0"/>
              <a:t>Employee involvement</a:t>
            </a:r>
          </a:p>
          <a:p>
            <a:pPr marL="1295400" lvl="2" indent="-381000" eaLnBrk="1" hangingPunct="1">
              <a:lnSpc>
                <a:spcPct val="90000"/>
              </a:lnSpc>
              <a:spcAft>
                <a:spcPct val="30000"/>
              </a:spcAft>
              <a:buFontTx/>
              <a:buAutoNum type="arabicPeriod"/>
            </a:pPr>
            <a:r>
              <a:rPr lang="en-US" sz="2000" dirty="0"/>
              <a:t>Benchmarking</a:t>
            </a:r>
          </a:p>
          <a:p>
            <a:pPr marL="1295400" lvl="2" indent="-381000" eaLnBrk="1" hangingPunct="1">
              <a:lnSpc>
                <a:spcPct val="90000"/>
              </a:lnSpc>
              <a:spcAft>
                <a:spcPct val="30000"/>
              </a:spcAft>
              <a:buFontTx/>
              <a:buAutoNum type="arabicPeriod"/>
            </a:pPr>
            <a:r>
              <a:rPr lang="en-US" sz="2000" dirty="0"/>
              <a:t>Continuous improvement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30000"/>
              </a:spcAft>
            </a:pPr>
            <a:endParaRPr lang="en-US" sz="2800" dirty="0"/>
          </a:p>
        </p:txBody>
      </p:sp>
      <p:sp>
        <p:nvSpPr>
          <p:cNvPr id="2458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W. Edwards Deming</a:t>
            </a:r>
          </a:p>
        </p:txBody>
      </p:sp>
      <p:pic>
        <p:nvPicPr>
          <p:cNvPr id="4" name="Content Placeholder 3" descr="Screen Shot 2016-01-15 at 11.02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3" b="5213"/>
          <a:stretch>
            <a:fillRect/>
          </a:stretch>
        </p:blipFill>
        <p:spPr>
          <a:xfrm>
            <a:off x="457200" y="2057400"/>
            <a:ext cx="8229600" cy="4267200"/>
          </a:xfrm>
        </p:spPr>
      </p:pic>
    </p:spTree>
    <p:extLst>
      <p:ext uri="{BB962C8B-B14F-4D97-AF65-F5344CB8AC3E}">
        <p14:creationId xmlns:p14="http://schemas.microsoft.com/office/powerpoint/2010/main" val="214643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Effective vs. Efficient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Effective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/>
              <a:t>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Being effective has to do with how well the stated objectives or goals of the firm are met.</a:t>
            </a:r>
          </a:p>
          <a:p>
            <a:endParaRPr lang="en-US" dirty="0"/>
          </a:p>
          <a:p>
            <a:r>
              <a:rPr lang="en-US" dirty="0"/>
              <a:t>The sales manager may reach the goal by hiring more salespeople, increasing incentives, etc.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Being efficient has to do with the prudent use of resources—doing more with less.</a:t>
            </a:r>
          </a:p>
          <a:p>
            <a:endParaRPr lang="en-US" dirty="0"/>
          </a:p>
          <a:p>
            <a:r>
              <a:rPr lang="en-US" dirty="0"/>
              <a:t>To be efficient the sales manager would need to find ways to meet the goal with the resources she already has.</a:t>
            </a:r>
          </a:p>
          <a:p>
            <a:endParaRPr lang="en-US" dirty="0"/>
          </a:p>
          <a:p>
            <a:r>
              <a:rPr lang="en-US" dirty="0"/>
              <a:t>Hiring more individuals to help reach the goal may </a:t>
            </a:r>
            <a:r>
              <a:rPr lang="en-US" i="1" dirty="0"/>
              <a:t>not</a:t>
            </a:r>
            <a:r>
              <a:rPr lang="en-US" dirty="0"/>
              <a:t> be an example of efficiency.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YouTube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>
              <a:hlinkClick r:id="rId2"/>
            </a:endParaRPr>
          </a:p>
          <a:p>
            <a:pPr algn="ctr">
              <a:buNone/>
            </a:pPr>
            <a:r>
              <a:rPr lang="en-US" sz="2400" dirty="0">
                <a:hlinkClick r:id="rId3"/>
              </a:rPr>
              <a:t>Effective vs. Efficient</a:t>
            </a:r>
            <a:endParaRPr lang="en-US" sz="2400" dirty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/>
          </a:p>
          <a:p>
            <a:r>
              <a:rPr lang="en-US" dirty="0"/>
              <a:t>Who is being effective, and who is being efficient?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There are four main functions of management: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Planning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Organizing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Leading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Controlling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Planning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Leading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Planning is the process of determining organizational direction to achieve a desired performance.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goal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is the desired future state;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plan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is how to get there.</a:t>
            </a:r>
          </a:p>
          <a:p>
            <a:endParaRPr lang="en-US" dirty="0"/>
          </a:p>
          <a:p>
            <a:r>
              <a:rPr lang="en-US" dirty="0"/>
              <a:t>Plans and goals must be continually reviewed and revised.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Organizing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Leading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Organizing involves the deployment of resources, the assignment and grouping of tasks, and the delegation of responsibility.</a:t>
            </a:r>
          </a:p>
          <a:p>
            <a:endParaRPr lang="en-US" dirty="0"/>
          </a:p>
          <a:p>
            <a:r>
              <a:rPr lang="en-US" dirty="0"/>
              <a:t>Managers work with capital (money) and people, and must be deployed efficiently.</a:t>
            </a:r>
          </a:p>
          <a:p>
            <a:endParaRPr lang="en-US" dirty="0"/>
          </a:p>
          <a:p>
            <a:r>
              <a:rPr lang="en-US" dirty="0"/>
              <a:t>Jim Collins defined this as “getting the right people on the bus”, and then “getting them in the right seat on the bus.”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2491</TotalTime>
  <Words>1966</Words>
  <Application>Microsoft Macintosh PowerPoint</Application>
  <PresentationFormat>On-screen Show (4:3)</PresentationFormat>
  <Paragraphs>373</Paragraphs>
  <Slides>48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Georgia</vt:lpstr>
      <vt:lpstr>Tahoma</vt:lpstr>
      <vt:lpstr>Times</vt:lpstr>
      <vt:lpstr>Trebuchet MS</vt:lpstr>
      <vt:lpstr>Wingdings 2</vt:lpstr>
      <vt:lpstr>Urban</vt:lpstr>
      <vt:lpstr>Management</vt:lpstr>
      <vt:lpstr>Learning Objectives</vt:lpstr>
      <vt:lpstr>Management</vt:lpstr>
      <vt:lpstr>Effectiveness and Efficiency</vt:lpstr>
      <vt:lpstr>Effective vs. Efficient</vt:lpstr>
      <vt:lpstr>YouTube Video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Creating VALUE</vt:lpstr>
      <vt:lpstr>Competitive Advantage</vt:lpstr>
      <vt:lpstr>Differentiation</vt:lpstr>
      <vt:lpstr>Cost Leadership</vt:lpstr>
      <vt:lpstr>Niche/Focus</vt:lpstr>
      <vt:lpstr>Pyramid Power: Levels &amp; Areas of Management</vt:lpstr>
      <vt:lpstr>Pyramid Power: Levels &amp; Areas of Management</vt:lpstr>
      <vt:lpstr>Pyramid Power: Levels &amp; Areas of Management</vt:lpstr>
      <vt:lpstr>Pyramid Power: Levels &amp; Areas of Management</vt:lpstr>
      <vt:lpstr>The Skills Star Managers Need</vt:lpstr>
      <vt:lpstr>The Skills Star Managers Need</vt:lpstr>
      <vt:lpstr>Complexities of Management</vt:lpstr>
      <vt:lpstr>Management and Organization</vt:lpstr>
      <vt:lpstr>Question?</vt:lpstr>
      <vt:lpstr>Roles Managers Must Play Successfully</vt:lpstr>
      <vt:lpstr>Three Types of Managerial Roles</vt:lpstr>
      <vt:lpstr>Three Types of Managerial Roles</vt:lpstr>
      <vt:lpstr>Are You a New-Style or an Old-Style Manager?</vt:lpstr>
      <vt:lpstr>Management Perspectives Over Time</vt:lpstr>
      <vt:lpstr>Classical Perspective</vt:lpstr>
      <vt:lpstr>Classical Management Perspective</vt:lpstr>
      <vt:lpstr>YouTube Video</vt:lpstr>
      <vt:lpstr>Scientific Management</vt:lpstr>
      <vt:lpstr>Characteristics of  Scientific Management</vt:lpstr>
      <vt:lpstr>Bureaucratic Organizations</vt:lpstr>
      <vt:lpstr>Characteristics of  Weber’s Bureaucracy</vt:lpstr>
      <vt:lpstr>Administrative Principles</vt:lpstr>
      <vt:lpstr>Humanistic Perspective</vt:lpstr>
      <vt:lpstr>Human Relations Movement</vt:lpstr>
      <vt:lpstr>Human Resources Perspective</vt:lpstr>
      <vt:lpstr>Theory X and Theory Y</vt:lpstr>
      <vt:lpstr>Behavioral Sciences Approach</vt:lpstr>
      <vt:lpstr>Management Science Perspective</vt:lpstr>
      <vt:lpstr>Recent Historical Trends</vt:lpstr>
      <vt:lpstr>Contingency View of Management</vt:lpstr>
      <vt:lpstr>Total Quality Management</vt:lpstr>
      <vt:lpstr>W. Edwards Deming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</dc:title>
  <dc:creator>Brad Gessell</dc:creator>
  <cp:lastModifiedBy>David Herrmann</cp:lastModifiedBy>
  <cp:revision>42</cp:revision>
  <dcterms:created xsi:type="dcterms:W3CDTF">2012-08-10T14:40:05Z</dcterms:created>
  <dcterms:modified xsi:type="dcterms:W3CDTF">2021-09-07T21:55:15Z</dcterms:modified>
</cp:coreProperties>
</file>