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3"/>
  </p:notesMasterIdLst>
  <p:sldIdLst>
    <p:sldId id="291" r:id="rId2"/>
  </p:sldIdLst>
  <p:sldSz cx="43891200" cy="32918400"/>
  <p:notesSz cx="6997700" cy="9271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7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C64"/>
    <a:srgbClr val="3B3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31" d="100"/>
          <a:sy n="31" d="100"/>
        </p:scale>
        <p:origin x="2238" y="210"/>
      </p:cViewPr>
      <p:guideLst>
        <p:guide orient="horz"/>
        <p:guide pos="276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07" d="100"/>
          <a:sy n="107" d="100"/>
        </p:scale>
        <p:origin x="-3414" y="-84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BB30-8580-4842-B7AE-628EE6A19D00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3725"/>
            <a:ext cx="559816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05841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698EB-19EA-4E8B-816F-21ACB9D97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74DD0-069B-43A0-94EF-69C9E07652F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466725"/>
            <a:ext cx="5006975" cy="3756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more bullet point  in methods</a:t>
            </a:r>
          </a:p>
          <a:p>
            <a:r>
              <a:rPr lang="en-US" dirty="0"/>
              <a:t>White space between titles and text.</a:t>
            </a:r>
          </a:p>
          <a:p>
            <a:r>
              <a:rPr lang="en-US" dirty="0"/>
              <a:t>Parallel structure inn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2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228085" y="23913310"/>
            <a:ext cx="8573981" cy="3765816"/>
            <a:chOff x="255851" y="4015145"/>
            <a:chExt cx="1786246" cy="78454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1"/>
            <a:stretch/>
          </p:blipFill>
          <p:spPr>
            <a:xfrm>
              <a:off x="255851" y="4015145"/>
              <a:ext cx="1582474" cy="78454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5" t="61232" r="78098" b="30439"/>
            <a:stretch/>
          </p:blipFill>
          <p:spPr>
            <a:xfrm>
              <a:off x="1814416" y="4178019"/>
              <a:ext cx="227681" cy="1939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7" t="62198" r="84252" b="30541"/>
            <a:stretch/>
          </p:blipFill>
          <p:spPr>
            <a:xfrm>
              <a:off x="1521621" y="4200525"/>
              <a:ext cx="230979" cy="169069"/>
            </a:xfrm>
            <a:prstGeom prst="rect">
              <a:avLst/>
            </a:prstGeom>
          </p:spPr>
        </p:pic>
      </p:grp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2356993" y="9771739"/>
            <a:ext cx="23151854" cy="2127350"/>
          </a:xfrm>
        </p:spPr>
        <p:txBody>
          <a:bodyPr anchor="ctr"/>
          <a:lstStyle>
            <a:lvl1pPr marL="0" indent="0">
              <a:buNone/>
              <a:defRPr sz="1536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Paper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36683" y="23038512"/>
            <a:ext cx="22450099" cy="5539978"/>
          </a:xfrm>
        </p:spPr>
        <p:txBody>
          <a:bodyPr/>
          <a:lstStyle>
            <a:lvl1pPr marL="0" indent="0" algn="l">
              <a:lnSpc>
                <a:spcPts val="14400"/>
              </a:lnSpc>
              <a:spcBef>
                <a:spcPts val="0"/>
              </a:spcBef>
              <a:spcAft>
                <a:spcPts val="0"/>
              </a:spcAft>
              <a:buNone/>
              <a:defRPr sz="9600" b="1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Name(s),                                       Company / Organization Affiliation, Address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02657" y="31135044"/>
            <a:ext cx="41407445" cy="79778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5760" b="1" i="0" baseline="0" dirty="0">
                <a:solidFill>
                  <a:schemeClr val="accent6">
                    <a:lumMod val="50000"/>
                  </a:schemeClr>
                </a:solidFill>
              </a:rPr>
              <a:t>IEEE 69</a:t>
            </a:r>
            <a:r>
              <a:rPr lang="en-US" sz="5760" b="1" i="0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sz="5760" b="1" i="0" baseline="0" dirty="0">
                <a:solidFill>
                  <a:schemeClr val="accent6">
                    <a:lumMod val="50000"/>
                  </a:schemeClr>
                </a:solidFill>
              </a:rPr>
              <a:t> ECTC – Las Vegas, NV,   USA				                     May 28 – 31, 2019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03259" y="1393627"/>
            <a:ext cx="38020944" cy="1861430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843430" y="5374068"/>
            <a:ext cx="40868602" cy="6967228"/>
          </a:xfrm>
        </p:spPr>
        <p:txBody>
          <a:bodyPr wrap="square">
            <a:spAutoFit/>
          </a:bodyPr>
          <a:lstStyle>
            <a:lvl1pPr>
              <a:defRPr sz="1152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8640">
                <a:solidFill>
                  <a:schemeClr val="bg2"/>
                </a:solidFill>
              </a:defRPr>
            </a:lvl3pPr>
            <a:lvl4pPr>
              <a:defRPr sz="7680">
                <a:solidFill>
                  <a:schemeClr val="bg2"/>
                </a:solidFill>
              </a:defRPr>
            </a:lvl4pPr>
            <a:lvl5pPr>
              <a:defRPr sz="768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emplate-Design-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448417" y="1560691"/>
            <a:ext cx="37484098" cy="175801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428" y="6583683"/>
            <a:ext cx="40584734" cy="6987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-400025" y="1842425"/>
            <a:ext cx="1714450" cy="91439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389120" rtl="0" eaLnBrk="1" latinLnBrk="0" hangingPunct="1"/>
            <a:endParaRPr lang="en-US" sz="864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15" y="32186882"/>
            <a:ext cx="11965584" cy="5318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3840" b="1" i="0" baseline="0" dirty="0">
                <a:solidFill>
                  <a:schemeClr val="accent6">
                    <a:lumMod val="50000"/>
                  </a:schemeClr>
                </a:solidFill>
              </a:rPr>
              <a:t>IEEE 69</a:t>
            </a:r>
            <a:r>
              <a:rPr lang="en-US" sz="3840" b="1" i="0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sz="3840" b="1" i="0" baseline="0" dirty="0">
                <a:solidFill>
                  <a:schemeClr val="accent6">
                    <a:lumMod val="50000"/>
                  </a:schemeClr>
                </a:solidFill>
              </a:rPr>
              <a:t> ECTC – Las Vegas, NV USA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69323" y="32199622"/>
            <a:ext cx="5390798" cy="5318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3840" b="1" i="0" baseline="0" dirty="0">
                <a:solidFill>
                  <a:schemeClr val="accent6">
                    <a:lumMod val="50000"/>
                  </a:schemeClr>
                </a:solidFill>
              </a:rPr>
              <a:t>May 28 – 31, 2019</a:t>
            </a:r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176525" y="29571406"/>
            <a:ext cx="5350656" cy="2350085"/>
            <a:chOff x="255851" y="4015145"/>
            <a:chExt cx="1786246" cy="784545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1"/>
            <a:stretch/>
          </p:blipFill>
          <p:spPr>
            <a:xfrm>
              <a:off x="255851" y="4015145"/>
              <a:ext cx="1582474" cy="78454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5" t="61232" r="78098" b="30439"/>
            <a:stretch/>
          </p:blipFill>
          <p:spPr>
            <a:xfrm>
              <a:off x="1814416" y="4178019"/>
              <a:ext cx="227681" cy="1939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7" t="62198" r="84252" b="30541"/>
            <a:stretch/>
          </p:blipFill>
          <p:spPr>
            <a:xfrm>
              <a:off x="1521621" y="4200525"/>
              <a:ext cx="230979" cy="16906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5" r:id="rId2"/>
  </p:sldLayoutIdLst>
  <p:transition spd="med">
    <p:fade/>
  </p:transition>
  <p:hf hdr="0" dt="0"/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1344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1112520" indent="-1112520" algn="l" defTabSz="4389120" rtl="0" eaLnBrk="1" latinLnBrk="0" hangingPunct="1">
        <a:lnSpc>
          <a:spcPct val="90000"/>
        </a:lnSpc>
        <a:spcBef>
          <a:spcPts val="5760"/>
        </a:spcBef>
        <a:buClr>
          <a:schemeClr val="tx2"/>
        </a:buClr>
        <a:buFont typeface="Arial" pitchFamily="34" charset="0"/>
        <a:buChar char="•"/>
        <a:defRPr sz="11520" kern="12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2750822" indent="-1112520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9600" kern="1200">
          <a:solidFill>
            <a:schemeClr val="bg2"/>
          </a:solidFill>
          <a:latin typeface="+mn-lt"/>
          <a:ea typeface="+mn-ea"/>
          <a:cs typeface="Arial" pitchFamily="34" charset="0"/>
        </a:defRPr>
      </a:lvl2pPr>
      <a:lvl3pPr marL="4389120" indent="-1104902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8640" kern="1200">
          <a:solidFill>
            <a:schemeClr val="bg2"/>
          </a:solidFill>
          <a:latin typeface="+mn-lt"/>
          <a:ea typeface="+mn-ea"/>
          <a:cs typeface="Arial" pitchFamily="34" charset="0"/>
        </a:defRPr>
      </a:lvl3pPr>
      <a:lvl4pPr marL="5760720" indent="-1104902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7680" kern="1200">
          <a:solidFill>
            <a:schemeClr val="bg2"/>
          </a:solidFill>
          <a:latin typeface="+mn-lt"/>
          <a:ea typeface="+mn-ea"/>
          <a:cs typeface="Arial" pitchFamily="34" charset="0"/>
        </a:defRPr>
      </a:lvl4pPr>
      <a:lvl5pPr marL="7139942" indent="-1112520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7680" kern="1200">
          <a:solidFill>
            <a:schemeClr val="bg2"/>
          </a:solidFill>
          <a:latin typeface="+mn-lt"/>
          <a:ea typeface="+mn-ea"/>
          <a:cs typeface="Arial" pitchFamily="34" charset="0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://www.pngall.com/fan-png" TargetMode="External"/><Relationship Id="rId18" Type="http://schemas.openxmlformats.org/officeDocument/2006/relationships/hyperlink" Target="http://howto.nicubunu.ro/inkscape_shiny_arrow/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freepngimg.com/png/40091-green-leaf-free-transparent-image-hq" TargetMode="External"/><Relationship Id="rId12" Type="http://schemas.openxmlformats.org/officeDocument/2006/relationships/image" Target="../media/image14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hyperlink" Target="https://freepngimg.com/png/7389-yellow-light-bulb-png-image" TargetMode="External"/><Relationship Id="rId5" Type="http://schemas.openxmlformats.org/officeDocument/2006/relationships/image" Target="../media/image11.png"/><Relationship Id="rId15" Type="http://schemas.openxmlformats.org/officeDocument/2006/relationships/hyperlink" Target="http://silly-bytes.blogspot.com/2016/09/gentle-introduction-to-stm32-arm-cortex.html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://www.pngall.com/heater-png" TargetMode="Externa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B97903-3F0C-4268-A1BD-210166187FFA}"/>
              </a:ext>
            </a:extLst>
          </p:cNvPr>
          <p:cNvSpPr txBox="1">
            <a:spLocks/>
          </p:cNvSpPr>
          <p:nvPr/>
        </p:nvSpPr>
        <p:spPr bwMode="auto">
          <a:xfrm>
            <a:off x="23554944" y="4835865"/>
            <a:ext cx="19385280" cy="1207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264D4D"/>
              </a:buClr>
            </a:pPr>
            <a:r>
              <a:rPr lang="en-US" b="1" dirty="0">
                <a:solidFill>
                  <a:srgbClr val="00B050"/>
                </a:solidFill>
              </a:rPr>
              <a:t>System</a:t>
            </a: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endParaRPr lang="en-US" u="sng" dirty="0">
              <a:solidFill>
                <a:srgbClr val="264D4D"/>
              </a:solidFill>
            </a:endParaRP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endParaRPr lang="en-US" u="sng" dirty="0">
              <a:solidFill>
                <a:srgbClr val="264D4D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0539" y="1393627"/>
            <a:ext cx="38020944" cy="186143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GreenBox</a:t>
            </a:r>
          </a:p>
        </p:txBody>
      </p:sp>
      <p:cxnSp>
        <p:nvCxnSpPr>
          <p:cNvPr id="6" name="Straight Connector 2"/>
          <p:cNvCxnSpPr>
            <a:cxnSpLocks noChangeShapeType="1"/>
          </p:cNvCxnSpPr>
          <p:nvPr/>
        </p:nvCxnSpPr>
        <p:spPr bwMode="auto">
          <a:xfrm flipH="1">
            <a:off x="21944296" y="3968492"/>
            <a:ext cx="1265" cy="26690021"/>
          </a:xfrm>
          <a:prstGeom prst="line">
            <a:avLst/>
          </a:prstGeom>
          <a:noFill/>
          <a:ln w="38100" algn="ctr">
            <a:solidFill>
              <a:srgbClr val="033B4C"/>
            </a:solidFill>
            <a:round/>
            <a:headEnd/>
            <a:tailEnd/>
          </a:ln>
        </p:spPr>
      </p:cxnSp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 flipH="1">
            <a:off x="0" y="17169816"/>
            <a:ext cx="43891200" cy="0"/>
          </a:xfrm>
          <a:prstGeom prst="line">
            <a:avLst/>
          </a:prstGeom>
          <a:noFill/>
          <a:ln w="38100" algn="ctr">
            <a:solidFill>
              <a:srgbClr val="033B4C"/>
            </a:solidFill>
            <a:round/>
            <a:headEnd/>
            <a:tailEnd/>
          </a:ln>
        </p:spPr>
      </p:cxn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623891" y="4835865"/>
            <a:ext cx="18934343" cy="108392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8640" b="1" dirty="0">
                <a:solidFill>
                  <a:srgbClr val="00B050"/>
                </a:solidFill>
              </a:rPr>
              <a:t>Project</a:t>
            </a:r>
          </a:p>
          <a:p>
            <a:pPr marL="0" indent="0" algn="ctr">
              <a:buNone/>
              <a:defRPr/>
            </a:pPr>
            <a:endParaRPr lang="en-US" sz="4800" b="1" dirty="0">
              <a:solidFill>
                <a:srgbClr val="00B050"/>
              </a:solidFill>
            </a:endParaRPr>
          </a:p>
          <a:p>
            <a:pPr marL="0" indent="0">
              <a:buNone/>
              <a:defRPr/>
            </a:pPr>
            <a:r>
              <a:rPr lang="en-US" sz="4000" dirty="0"/>
              <a:t>Raising and caring for plant life are some of the most fundamental things we do as a species.</a:t>
            </a:r>
          </a:p>
          <a:p>
            <a:pPr>
              <a:defRPr/>
            </a:pPr>
            <a:r>
              <a:rPr lang="en-US" sz="4000" dirty="0"/>
              <a:t>Caring for plants on a small scale can have many benefits.</a:t>
            </a:r>
          </a:p>
          <a:p>
            <a:pPr>
              <a:defRPr/>
            </a:pPr>
            <a:r>
              <a:rPr lang="en-US" sz="4000" dirty="0"/>
              <a:t>Farms, especially large commercial farms, are heavily automated to ensure positive results.</a:t>
            </a:r>
          </a:p>
          <a:p>
            <a:pPr>
              <a:defRPr/>
            </a:pPr>
            <a:r>
              <a:rPr lang="en-US" sz="4000" dirty="0"/>
              <a:t>GreenBox brings some of this automation into the home, along with its results!</a:t>
            </a:r>
          </a:p>
          <a:p>
            <a:pPr>
              <a:defRPr/>
            </a:pPr>
            <a:r>
              <a:rPr lang="en-US" sz="4000" dirty="0"/>
              <a:t>GreenBox combines existing technology with a control system to maintain a desired level of temperature, humidity, light, and air.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50976" y="18076378"/>
            <a:ext cx="19843753" cy="142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3100">
                <a:solidFill>
                  <a:srgbClr val="26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600">
                <a:solidFill>
                  <a:srgbClr val="26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200">
                <a:solidFill>
                  <a:srgbClr val="26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8640" b="1" dirty="0">
                <a:solidFill>
                  <a:srgbClr val="00B050"/>
                </a:solidFill>
              </a:rPr>
              <a:t>Methods</a:t>
            </a:r>
            <a:br>
              <a:rPr lang="en-US" sz="8640" b="1" dirty="0"/>
            </a:br>
            <a:endParaRPr lang="en-US" sz="8640" b="1" dirty="0"/>
          </a:p>
          <a:p>
            <a:pPr marL="0" indent="0" algn="r">
              <a:buNone/>
              <a:defRPr/>
            </a:pP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3095128" y="18076378"/>
            <a:ext cx="19293843" cy="120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3100">
                <a:solidFill>
                  <a:srgbClr val="26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600">
                <a:solidFill>
                  <a:srgbClr val="26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200">
                <a:solidFill>
                  <a:srgbClr val="26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8640" b="1" dirty="0">
                <a:solidFill>
                  <a:srgbClr val="00B050"/>
                </a:solidFill>
              </a:rPr>
              <a:t>Conclusion</a:t>
            </a:r>
            <a:br>
              <a:rPr lang="en-US" sz="8640" b="1" dirty="0"/>
            </a:br>
            <a:endParaRPr lang="en-US" sz="8640" b="1" dirty="0"/>
          </a:p>
          <a:p>
            <a:pPr marL="1112520" indent="-1112520" eaLnBrk="1" hangingPunct="1">
              <a:lnSpc>
                <a:spcPct val="90000"/>
              </a:lnSpc>
              <a:spcBef>
                <a:spcPts val="576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bg2"/>
                </a:solidFill>
                <a:cs typeface="Arial" pitchFamily="34" charset="0"/>
              </a:rPr>
              <a:t>The original goal of this project was to monitor and adjust the temperature, humidity, light, and air-flow in the main chamber.</a:t>
            </a:r>
          </a:p>
          <a:p>
            <a:pPr marL="1112520" indent="-1112520" eaLnBrk="1" hangingPunct="1">
              <a:lnSpc>
                <a:spcPct val="90000"/>
              </a:lnSpc>
              <a:spcBef>
                <a:spcPts val="576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bg2"/>
                </a:solidFill>
                <a:cs typeface="Arial" pitchFamily="34" charset="0"/>
              </a:rPr>
              <a:t>These goals were all met.</a:t>
            </a:r>
          </a:p>
          <a:p>
            <a:pPr marL="1112520" indent="-1112520" eaLnBrk="1" hangingPunct="1">
              <a:lnSpc>
                <a:spcPct val="90000"/>
              </a:lnSpc>
              <a:spcBef>
                <a:spcPts val="576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bg2"/>
                </a:solidFill>
                <a:cs typeface="Arial" pitchFamily="34" charset="0"/>
              </a:rPr>
              <a:t>Many lessons were learned through this project, many about the importance of flexibility in planning.</a:t>
            </a:r>
          </a:p>
          <a:p>
            <a:pPr marL="1112520" indent="-1112520" eaLnBrk="1" hangingPunct="1">
              <a:lnSpc>
                <a:spcPct val="90000"/>
              </a:lnSpc>
              <a:spcBef>
                <a:spcPts val="576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bg2"/>
                </a:solidFill>
                <a:cs typeface="Arial" pitchFamily="34" charset="0"/>
              </a:rPr>
              <a:t>In the future, this could become a product that does an even better job of maintaining conditions, as well as having more features such as wireless connectivity.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46103" y="31550043"/>
            <a:ext cx="13796385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2880"/>
              </a:spcBef>
            </a:pPr>
            <a:r>
              <a:rPr lang="en-US" sz="3600" b="1" dirty="0"/>
              <a:t>Zach Wilcox – Zacdwil@hotmail.com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-33962" y="3968492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6304" y="30658513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D4A85D3-F206-47D0-9FD4-10A3E7EBD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11" y="7769188"/>
            <a:ext cx="21180539" cy="6575509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18E113-87B9-4FDB-BC0F-875809977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87" y="31013400"/>
            <a:ext cx="6827237" cy="1383776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A9EB7CC-1F79-4E7F-A9E6-AA205B95BD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19000"/>
                    </a14:imgEffect>
                    <a14:imgEffect>
                      <a14:brightnessContrast bright="9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5304349" y="869759"/>
            <a:ext cx="1505647" cy="1505647"/>
          </a:xfrm>
          <a:prstGeom prst="rect">
            <a:avLst/>
          </a:prstGeom>
        </p:spPr>
      </p:pic>
      <p:pic>
        <p:nvPicPr>
          <p:cNvPr id="29" name="Picture 28" descr="A picture containing light&#10;&#10;Description automatically generated">
            <a:extLst>
              <a:ext uri="{FF2B5EF4-FFF2-40B4-BE49-F238E27FC236}">
                <a16:creationId xmlns:a16="http://schemas.microsoft.com/office/drawing/2014/main" id="{247A7C35-388C-460C-BB55-82C1558D637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869836" y="23918067"/>
            <a:ext cx="2912682" cy="2912682"/>
          </a:xfrm>
          <a:prstGeom prst="rect">
            <a:avLst/>
          </a:prstGeom>
        </p:spPr>
      </p:pic>
      <p:pic>
        <p:nvPicPr>
          <p:cNvPr id="32" name="Picture 31" descr="A picture containing text, light, lamp, dark&#10;&#10;Description automatically generated">
            <a:extLst>
              <a:ext uri="{FF2B5EF4-FFF2-40B4-BE49-F238E27FC236}">
                <a16:creationId xmlns:a16="http://schemas.microsoft.com/office/drawing/2014/main" id="{98226774-654B-4352-9C73-806DAA7FA4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34236" y="19635392"/>
            <a:ext cx="1755377" cy="2340502"/>
          </a:xfrm>
          <a:prstGeom prst="rect">
            <a:avLst/>
          </a:prstGeom>
        </p:spPr>
      </p:pic>
      <p:pic>
        <p:nvPicPr>
          <p:cNvPr id="37" name="Picture 36" descr="A picture containing fan, device, vector graphics&#10;&#10;Description automatically generated">
            <a:extLst>
              <a:ext uri="{FF2B5EF4-FFF2-40B4-BE49-F238E27FC236}">
                <a16:creationId xmlns:a16="http://schemas.microsoft.com/office/drawing/2014/main" id="{8AD51AFA-DA88-470D-8E36-FB76742B27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623892" y="27506276"/>
            <a:ext cx="2764081" cy="2764081"/>
          </a:xfrm>
          <a:prstGeom prst="rect">
            <a:avLst/>
          </a:prstGeom>
        </p:spPr>
      </p:pic>
      <p:pic>
        <p:nvPicPr>
          <p:cNvPr id="40" name="Picture 3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A735C11-423E-4835-B689-4BAF683647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55843" y="22118550"/>
            <a:ext cx="3514304" cy="2983992"/>
          </a:xfrm>
          <a:prstGeom prst="rect">
            <a:avLst/>
          </a:prstGeom>
        </p:spPr>
      </p:pic>
      <p:pic>
        <p:nvPicPr>
          <p:cNvPr id="47" name="Picture 46" descr="Arrow&#10;&#10;Description automatically generated">
            <a:extLst>
              <a:ext uri="{FF2B5EF4-FFF2-40B4-BE49-F238E27FC236}">
                <a16:creationId xmlns:a16="http://schemas.microsoft.com/office/drawing/2014/main" id="{50C585A1-B2A5-4CAD-860E-51662D58D8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 rot="15992098">
            <a:off x="1871461" y="25623635"/>
            <a:ext cx="2209751" cy="738618"/>
          </a:xfrm>
          <a:prstGeom prst="rect">
            <a:avLst/>
          </a:prstGeom>
        </p:spPr>
      </p:pic>
      <p:pic>
        <p:nvPicPr>
          <p:cNvPr id="49" name="Picture 48" descr="Arrow&#10;&#10;Description automatically generated">
            <a:extLst>
              <a:ext uri="{FF2B5EF4-FFF2-40B4-BE49-F238E27FC236}">
                <a16:creationId xmlns:a16="http://schemas.microsoft.com/office/drawing/2014/main" id="{3ED2F7D9-8379-40A4-A959-657CC9E86F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 rot="12035138">
            <a:off x="4102876" y="24121965"/>
            <a:ext cx="2209751" cy="738618"/>
          </a:xfrm>
          <a:prstGeom prst="rect">
            <a:avLst/>
          </a:prstGeom>
        </p:spPr>
      </p:pic>
      <p:pic>
        <p:nvPicPr>
          <p:cNvPr id="50" name="Picture 49" descr="Arrow&#10;&#10;Description automatically generated">
            <a:extLst>
              <a:ext uri="{FF2B5EF4-FFF2-40B4-BE49-F238E27FC236}">
                <a16:creationId xmlns:a16="http://schemas.microsoft.com/office/drawing/2014/main" id="{6589B595-DF1A-4592-B864-6C483B609C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 rot="9244990">
            <a:off x="3947187" y="21613654"/>
            <a:ext cx="2209751" cy="73861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3FEF0C0-EB9E-4D3F-9541-CC2FE76D72BE}"/>
              </a:ext>
            </a:extLst>
          </p:cNvPr>
          <p:cNvSpPr txBox="1"/>
          <p:nvPr/>
        </p:nvSpPr>
        <p:spPr>
          <a:xfrm>
            <a:off x="9028254" y="21343840"/>
            <a:ext cx="12518773" cy="7186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112520" indent="-111252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264D4D"/>
                </a:solidFill>
              </a:rPr>
              <a:t>Utilizes existing environmental control technologies.</a:t>
            </a:r>
          </a:p>
          <a:p>
            <a:pPr marL="1112520" indent="-111252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264D4D"/>
                </a:solidFill>
              </a:rPr>
              <a:t>Controls these technologies using a microcontroller, sensors, and timers.</a:t>
            </a:r>
          </a:p>
          <a:p>
            <a:pPr marL="1112520" indent="-111252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264D4D"/>
                </a:solidFill>
              </a:rPr>
              <a:t>Controls each subsystem’s power source to allow scaling and increase repairability.</a:t>
            </a:r>
          </a:p>
          <a:p>
            <a:pPr marL="1112520" indent="-111252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264D4D"/>
                </a:solidFill>
              </a:rPr>
              <a:t>Features simple and easy user interface.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811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CTC2014_Presentation_Template_1">
  <a:themeElements>
    <a:clrScheme name="broadcom colors">
      <a:dk1>
        <a:sysClr val="windowText" lastClr="000000"/>
      </a:dk1>
      <a:lt1>
        <a:sysClr val="window" lastClr="FFFFFF"/>
      </a:lt1>
      <a:dk2>
        <a:srgbClr val="C1132F"/>
      </a:dk2>
      <a:lt2>
        <a:srgbClr val="5F5F5F"/>
      </a:lt2>
      <a:accent1>
        <a:srgbClr val="0F86A9"/>
      </a:accent1>
      <a:accent2>
        <a:srgbClr val="8EAE28"/>
      </a:accent2>
      <a:accent3>
        <a:srgbClr val="FFC000"/>
      </a:accent3>
      <a:accent4>
        <a:srgbClr val="973875"/>
      </a:accent4>
      <a:accent5>
        <a:srgbClr val="969696"/>
      </a:accent5>
      <a:accent6>
        <a:srgbClr val="15CD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>
            <a:solidFill>
              <a:schemeClr val="accent5"/>
            </a:solidFill>
          </a:defRPr>
        </a:defPPr>
      </a:lstStyle>
    </a:txDef>
  </a:objectDefaults>
  <a:extraClrSchemeLst>
    <a:extraClrScheme>
      <a:clrScheme name="broadcom colors">
        <a:dk1>
          <a:sysClr val="windowText" lastClr="000000"/>
        </a:dk1>
        <a:lt1>
          <a:sysClr val="window" lastClr="FFFFFF"/>
        </a:lt1>
        <a:dk2>
          <a:srgbClr val="C1132F"/>
        </a:dk2>
        <a:lt2>
          <a:srgbClr val="5F5F5F"/>
        </a:lt2>
        <a:accent1>
          <a:srgbClr val="0F86A9"/>
        </a:accent1>
        <a:accent2>
          <a:srgbClr val="8EAE28"/>
        </a:accent2>
        <a:accent3>
          <a:srgbClr val="FFC000"/>
        </a:accent3>
        <a:accent4>
          <a:srgbClr val="973875"/>
        </a:accent4>
        <a:accent5>
          <a:srgbClr val="969696"/>
        </a:accent5>
        <a:accent6>
          <a:srgbClr val="15CDFF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Lt Red">
      <a:srgbClr val="E21537"/>
    </a:custClr>
    <a:custClr name="MedDk Red">
      <a:srgbClr val="9E1026"/>
    </a:custClr>
    <a:custClr name="Dark Red">
      <a:srgbClr val="710A1B"/>
    </a:custClr>
    <a:custClr name="Lt Blue">
      <a:srgbClr val="1994B8"/>
    </a:custClr>
    <a:custClr name="MedDk Blue">
      <a:srgbClr val="05536A"/>
    </a:custClr>
    <a:custClr name="Dark Blue">
      <a:srgbClr val="033B4C"/>
    </a:custClr>
    <a:custClr name="Lt Green">
      <a:srgbClr val="A0C234"/>
    </a:custClr>
    <a:custClr name="MedDk Green">
      <a:srgbClr val="5A7503"/>
    </a:custClr>
    <a:custClr name="Dark Green">
      <a:srgbClr val="445A01"/>
    </a:custClr>
    <a:custClr name="Lt Purple">
      <a:srgbClr val="B05991"/>
    </a:custClr>
    <a:custClr name="MedDk Purple">
      <a:srgbClr val="5B0C40"/>
    </a:custClr>
    <a:custClr name="Dark Purple">
      <a:srgbClr val="40032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ECTC2014_Presentation_Template_1</Template>
  <TotalTime>338</TotalTime>
  <Words>232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ECTC2014_Presentation_Template_1</vt:lpstr>
      <vt:lpstr>GreenBox</vt:lpstr>
    </vt:vector>
  </TitlesOfParts>
  <Company>ECTC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Karikalan</dc:creator>
  <cp:lastModifiedBy>zach Wilcox</cp:lastModifiedBy>
  <cp:revision>22</cp:revision>
  <cp:lastPrinted>2022-04-29T23:23:33Z</cp:lastPrinted>
  <dcterms:created xsi:type="dcterms:W3CDTF">2013-12-04T00:10:04Z</dcterms:created>
  <dcterms:modified xsi:type="dcterms:W3CDTF">2022-04-29T23:23:43Z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