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8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6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CE07D-DD67-4CD4-AC97-4378A8E696B6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E0943-8B69-4580-B20C-9C03FBE553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3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20691-304A-43E7-AFD7-8C253ACA9327}" type="slidenum">
              <a:rPr lang="en-US"/>
              <a:pPr/>
              <a:t>2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E4D337-D803-4EF9-A8E2-7733B6ECF1EC}" type="slidenum">
              <a:rPr lang="en-US"/>
              <a:pPr/>
              <a:t>12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BA7ECB-71B0-42ED-9BAB-E166BEA3D81D}" type="slidenum">
              <a:rPr lang="en-US"/>
              <a:pPr/>
              <a:t>13</a:t>
            </a:fld>
            <a:endParaRPr 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14F9E-83B7-49D5-8CD5-3BEBE4DB5123}" type="slidenum">
              <a:rPr lang="en-US"/>
              <a:pPr/>
              <a:t>14</a:t>
            </a:fld>
            <a:endParaRPr 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80367D-CDEB-4B45-97BD-9B2E89EE6EB4}" type="slidenum">
              <a:rPr lang="en-US"/>
              <a:pPr/>
              <a:t>15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F41E0-66E2-4D9E-88BC-28CC5A05C954}" type="slidenum">
              <a:rPr lang="en-US"/>
              <a:pPr/>
              <a:t>16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FBE7E-40A8-4A61-8927-F20D8F19A2CD}" type="slidenum">
              <a:rPr lang="en-US"/>
              <a:pPr/>
              <a:t>17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AEAEF-00BD-4E11-8583-9B03219627E1}" type="slidenum">
              <a:rPr lang="en-US"/>
              <a:pPr/>
              <a:t>18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E505D2-7208-4D89-85AD-E22285E84F36}" type="slidenum">
              <a:rPr lang="en-US"/>
              <a:pPr/>
              <a:t>19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A3562-26B0-4275-81BD-1E68548DB1ED}" type="slidenum">
              <a:rPr lang="en-US"/>
              <a:pPr/>
              <a:t>20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7EC8F-A54F-48B2-A44C-69AB4609A286}" type="slidenum">
              <a:rPr lang="en-US"/>
              <a:pPr/>
              <a:t>21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35D4C-C38B-4DE9-9F56-1FF1B98EBEAF}" type="slidenum">
              <a:rPr lang="en-US"/>
              <a:pPr/>
              <a:t>3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EC575-0564-4B09-B082-34850CE0AF77}" type="slidenum">
              <a:rPr lang="en-US"/>
              <a:pPr/>
              <a:t>22</a:t>
            </a:fld>
            <a:endParaRPr 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96FF2-4557-407C-857A-005950223FD8}" type="slidenum">
              <a:rPr lang="en-US"/>
              <a:pPr/>
              <a:t>23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BB780-C9EF-4004-BC47-D50EB842AAD9}" type="slidenum">
              <a:rPr lang="en-US"/>
              <a:pPr/>
              <a:t>24</a:t>
            </a:fld>
            <a:endParaRPr 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264172-F812-443E-9C32-F2CDF793BB59}" type="slidenum">
              <a:rPr lang="en-US"/>
              <a:pPr/>
              <a:t>25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4DBB3-4401-42EF-BA5D-5AAE11D25C9B}" type="slidenum">
              <a:rPr lang="en-US"/>
              <a:pPr/>
              <a:t>26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68F64D-828B-4EFC-B0BA-9DD1EB68B89A}" type="slidenum">
              <a:rPr lang="en-US"/>
              <a:pPr/>
              <a:t>27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9C5143-5102-4D6C-819D-8470AD8D3FBD}" type="slidenum">
              <a:rPr lang="en-US"/>
              <a:pPr/>
              <a:t>28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B6267-F0A1-42BA-9704-C532594F2DDC}" type="slidenum">
              <a:rPr lang="en-US"/>
              <a:pPr/>
              <a:t>29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2F143-EECC-4619-90AD-A6B7522E138E}" type="slidenum">
              <a:rPr lang="en-US"/>
              <a:pPr/>
              <a:t>31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30AA9C-79E6-444E-8D02-839178D0BB96}" type="slidenum">
              <a:rPr lang="en-US"/>
              <a:pPr/>
              <a:t>4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A4287-E00A-4130-B783-9A427F15C852}" type="slidenum">
              <a:rPr lang="en-US"/>
              <a:pPr/>
              <a:t>5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312509-0325-455F-A60D-143351D8329E}" type="slidenum">
              <a:rPr lang="en-US"/>
              <a:pPr/>
              <a:t>7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2032BE-9F89-468B-B7DE-F3CB826C01EC}" type="slidenum">
              <a:rPr lang="en-US"/>
              <a:pPr/>
              <a:t>8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58ECB-AB4B-4DE4-A2E4-677730A4B993}" type="slidenum">
              <a:rPr lang="en-US"/>
              <a:pPr/>
              <a:t>9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B6AD8E-5E62-43BD-93B5-8E6473FC6FCE}" type="slidenum">
              <a:rPr lang="en-US"/>
              <a:pPr/>
              <a:t>10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3D4D6A-EEA1-4824-B904-C38E26D86C5D}" type="slidenum">
              <a:rPr lang="en-US"/>
              <a:pPr/>
              <a:t>11</a:t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4716-71FA-412C-B599-E57E904C151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A48F-A301-4FEA-82E0-4E90A04AB4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4716-71FA-412C-B599-E57E904C151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A48F-A301-4FEA-82E0-4E90A04AB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4716-71FA-412C-B599-E57E904C151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A48F-A301-4FEA-82E0-4E90A04AB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4716-71FA-412C-B599-E57E904C151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A48F-A301-4FEA-82E0-4E90A04AB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4716-71FA-412C-B599-E57E904C151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A48F-A301-4FEA-82E0-4E90A04AB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4716-71FA-412C-B599-E57E904C151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A48F-A301-4FEA-82E0-4E90A04AB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4716-71FA-412C-B599-E57E904C151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A48F-A301-4FEA-82E0-4E90A04AB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4716-71FA-412C-B599-E57E904C151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A48F-A301-4FEA-82E0-4E90A04AB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4716-71FA-412C-B599-E57E904C151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A48F-A301-4FEA-82E0-4E90A04AB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4716-71FA-412C-B599-E57E904C151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A48F-A301-4FEA-82E0-4E90A04AB4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C714716-71FA-412C-B599-E57E904C151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EB5A48F-A301-4FEA-82E0-4E90A04AB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C714716-71FA-412C-B599-E57E904C1519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EB5A48F-A301-4FEA-82E0-4E90A04AB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://www.youtube.com/watch?v=26eqFN1BB7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../Program%20Files/TurningPoint/2003/Question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Program%20Files/TurningPoint/2003/Question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or STRUCTURING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Addendum for MGT3110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 sz="4000"/>
              <a:t>Reorganization to Increase Span of Management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D17D-FDBE-411F-9FB9-6ADF2ABE28EA}" type="slidenum">
              <a:rPr lang="en-US"/>
              <a:pPr/>
              <a:t>10</a:t>
            </a:fld>
            <a:endParaRPr lang="en-US"/>
          </a:p>
        </p:txBody>
      </p:sp>
      <p:pic>
        <p:nvPicPr>
          <p:cNvPr id="292868" name="Picture 4" descr="95840_e09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33613"/>
            <a:ext cx="8308975" cy="3424237"/>
          </a:xfrm>
          <a:prstGeom prst="rect">
            <a:avLst/>
          </a:prstGeom>
          <a:noFill/>
        </p:spPr>
      </p:pic>
      <p:sp>
        <p:nvSpPr>
          <p:cNvPr id="292869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 sz="4000"/>
              <a:t>Centralization and Decentralization</a:t>
            </a:r>
          </a:p>
        </p:txBody>
      </p:sp>
      <p:sp>
        <p:nvSpPr>
          <p:cNvPr id="293896" name="Rectangle 8"/>
          <p:cNvSpPr>
            <a:spLocks noGrp="1" noChangeArrowheads="1"/>
          </p:cNvSpPr>
          <p:nvPr>
            <p:ph idx="1"/>
          </p:nvPr>
        </p:nvSpPr>
        <p:spPr>
          <a:xfrm>
            <a:off x="0" y="5029200"/>
            <a:ext cx="9144000" cy="20574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2000" dirty="0"/>
              <a:t>Change and uncertainty are usually associated with decentralization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2000" dirty="0"/>
              <a:t>The amount of centralization or decentralization should fit the firm’s strategy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2000" dirty="0"/>
              <a:t>During </a:t>
            </a:r>
            <a:r>
              <a:rPr lang="en-US" sz="2000" dirty="0" smtClean="0"/>
              <a:t>crisis, such as </a:t>
            </a:r>
            <a:r>
              <a:rPr lang="en-US" sz="2000" dirty="0"/>
              <a:t>risk of company failure, authority may be centralized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2499-CAF0-45CE-B855-CEDA4622AB06}" type="slidenum">
              <a:rPr lang="en-US"/>
              <a:pPr/>
              <a:t>11</a:t>
            </a:fld>
            <a:endParaRPr lang="en-US"/>
          </a:p>
        </p:txBody>
      </p:sp>
      <p:sp>
        <p:nvSpPr>
          <p:cNvPr id="293893" name="AutoShape 5"/>
          <p:cNvSpPr>
            <a:spLocks noChangeArrowheads="1"/>
          </p:cNvSpPr>
          <p:nvPr/>
        </p:nvSpPr>
        <p:spPr bwMode="auto">
          <a:xfrm>
            <a:off x="381000" y="1676400"/>
            <a:ext cx="4038600" cy="3200400"/>
          </a:xfrm>
          <a:prstGeom prst="upArrowCallout">
            <a:avLst>
              <a:gd name="adj1" fmla="val 31548"/>
              <a:gd name="adj2" fmla="val 31548"/>
              <a:gd name="adj3" fmla="val 16667"/>
              <a:gd name="adj4" fmla="val 66667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1"/>
              <a:t>Centralization</a:t>
            </a:r>
            <a:r>
              <a:rPr lang="en-US" sz="2400"/>
              <a:t> means that </a:t>
            </a:r>
          </a:p>
          <a:p>
            <a:pPr algn="ctr"/>
            <a:r>
              <a:rPr lang="en-US" sz="2400"/>
              <a:t>decision authority </a:t>
            </a:r>
          </a:p>
          <a:p>
            <a:pPr algn="ctr"/>
            <a:r>
              <a:rPr lang="en-US" sz="2400"/>
              <a:t>is located near the </a:t>
            </a:r>
          </a:p>
          <a:p>
            <a:pPr algn="ctr"/>
            <a:r>
              <a:rPr lang="en-US" sz="2400"/>
              <a:t>top of the organization</a:t>
            </a:r>
          </a:p>
        </p:txBody>
      </p:sp>
      <p:sp>
        <p:nvSpPr>
          <p:cNvPr id="293895" name="AutoShape 7"/>
          <p:cNvSpPr>
            <a:spLocks noChangeArrowheads="1"/>
          </p:cNvSpPr>
          <p:nvPr/>
        </p:nvSpPr>
        <p:spPr bwMode="auto">
          <a:xfrm>
            <a:off x="4800600" y="1676400"/>
            <a:ext cx="4114800" cy="3124200"/>
          </a:xfrm>
          <a:prstGeom prst="downArrowCallout">
            <a:avLst>
              <a:gd name="adj1" fmla="val 32927"/>
              <a:gd name="adj2" fmla="val 32927"/>
              <a:gd name="adj3" fmla="val 16667"/>
              <a:gd name="adj4" fmla="val 66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1" dirty="0"/>
              <a:t>Decentralization </a:t>
            </a:r>
            <a:r>
              <a:rPr lang="en-US" sz="2400" dirty="0"/>
              <a:t>means </a:t>
            </a:r>
          </a:p>
          <a:p>
            <a:pPr algn="ctr"/>
            <a:r>
              <a:rPr lang="en-US" sz="2400" dirty="0"/>
              <a:t>decision authority</a:t>
            </a:r>
            <a:r>
              <a:rPr lang="en-US" dirty="0"/>
              <a:t>  </a:t>
            </a:r>
            <a:r>
              <a:rPr lang="en-US" sz="2400" dirty="0"/>
              <a:t>is </a:t>
            </a:r>
          </a:p>
          <a:p>
            <a:pPr algn="ctr"/>
            <a:r>
              <a:rPr lang="en-US" sz="2400" dirty="0"/>
              <a:t>pushed downward to lower </a:t>
            </a:r>
          </a:p>
          <a:p>
            <a:pPr algn="ctr"/>
            <a:r>
              <a:rPr lang="en-US" sz="2400" dirty="0"/>
              <a:t>organizational levels</a:t>
            </a:r>
          </a:p>
        </p:txBody>
      </p:sp>
      <p:sp>
        <p:nvSpPr>
          <p:cNvPr id="293897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/>
              <a:t>Departmentalization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800" dirty="0"/>
              <a:t>Basis for grouping </a:t>
            </a:r>
            <a:r>
              <a:rPr lang="en-US" sz="2800" dirty="0" smtClean="0"/>
              <a:t>positions and functions </a:t>
            </a:r>
            <a:r>
              <a:rPr lang="en-US" sz="2800" dirty="0"/>
              <a:t>into departments</a:t>
            </a:r>
          </a:p>
          <a:p>
            <a:r>
              <a:rPr lang="en-US" sz="2800" dirty="0"/>
              <a:t>Choices regarding chain of command</a:t>
            </a:r>
          </a:p>
          <a:p>
            <a:r>
              <a:rPr lang="en-US" sz="2800" b="1" i="1" dirty="0" smtClean="0"/>
              <a:t>Three </a:t>
            </a:r>
            <a:r>
              <a:rPr lang="en-US" sz="2800" b="1" i="1" dirty="0"/>
              <a:t>traditional approaches:</a:t>
            </a:r>
          </a:p>
          <a:p>
            <a:pPr lvl="1"/>
            <a:r>
              <a:rPr lang="en-US" sz="2400" dirty="0" smtClean="0"/>
              <a:t>Vertical Functional</a:t>
            </a:r>
            <a:endParaRPr lang="en-US" sz="2400" dirty="0"/>
          </a:p>
          <a:p>
            <a:pPr lvl="1"/>
            <a:r>
              <a:rPr lang="en-US" sz="2400" dirty="0"/>
              <a:t>Divisional</a:t>
            </a:r>
          </a:p>
          <a:p>
            <a:pPr lvl="1"/>
            <a:r>
              <a:rPr lang="en-US" sz="2400" dirty="0"/>
              <a:t>Matrix</a:t>
            </a:r>
          </a:p>
          <a:p>
            <a:r>
              <a:rPr lang="en-US" sz="2800" b="1" i="1" dirty="0" smtClean="0"/>
              <a:t>Recent more Innovative </a:t>
            </a:r>
            <a:r>
              <a:rPr lang="en-US" sz="2800" b="1" i="1" dirty="0"/>
              <a:t>approaches:</a:t>
            </a:r>
          </a:p>
          <a:p>
            <a:pPr lvl="1"/>
            <a:r>
              <a:rPr lang="en-US" sz="2400" dirty="0"/>
              <a:t>Teams</a:t>
            </a:r>
          </a:p>
          <a:p>
            <a:pPr lvl="1"/>
            <a:r>
              <a:rPr lang="en-US" sz="2400" dirty="0"/>
              <a:t>Virtual Networks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C6B1-5DD5-43C2-BAA8-91DC1BE13B3C}" type="slidenum">
              <a:rPr lang="en-US"/>
              <a:pPr/>
              <a:t>12</a:t>
            </a:fld>
            <a:endParaRPr lang="en-US"/>
          </a:p>
        </p:txBody>
      </p:sp>
      <p:sp>
        <p:nvSpPr>
          <p:cNvPr id="294916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 sz="4000"/>
              <a:t>Approaches to </a:t>
            </a:r>
            <a:br>
              <a:rPr lang="en-US" sz="4000"/>
            </a:br>
            <a:r>
              <a:rPr lang="en-US" sz="4000"/>
              <a:t>Structural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AFD1-4AE6-4EC3-A990-127590AE2CFF}" type="slidenum">
              <a:rPr lang="en-US"/>
              <a:pPr/>
              <a:t>13</a:t>
            </a:fld>
            <a:endParaRPr lang="en-US"/>
          </a:p>
        </p:txBody>
      </p:sp>
      <p:pic>
        <p:nvPicPr>
          <p:cNvPr id="2959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00200"/>
            <a:ext cx="7239000" cy="4916488"/>
          </a:xfrm>
          <a:prstGeom prst="rect">
            <a:avLst/>
          </a:prstGeom>
          <a:noFill/>
        </p:spPr>
      </p:pic>
      <p:sp>
        <p:nvSpPr>
          <p:cNvPr id="295942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Approaches to </a:t>
            </a:r>
            <a:br>
              <a:rPr lang="en-US" sz="4000"/>
            </a:br>
            <a:r>
              <a:rPr lang="en-US" sz="4000"/>
              <a:t>Structural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B5BA-603C-4E14-908A-D102209F8100}" type="slidenum">
              <a:rPr lang="en-US"/>
              <a:pPr/>
              <a:t>14</a:t>
            </a:fld>
            <a:endParaRPr lang="en-US"/>
          </a:p>
        </p:txBody>
      </p:sp>
      <p:pic>
        <p:nvPicPr>
          <p:cNvPr id="3174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524000"/>
            <a:ext cx="7086600" cy="4930775"/>
          </a:xfrm>
          <a:prstGeom prst="rect">
            <a:avLst/>
          </a:prstGeom>
          <a:noFill/>
        </p:spPr>
      </p:pic>
      <p:sp>
        <p:nvSpPr>
          <p:cNvPr id="317445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 sz="4000"/>
              <a:t>Vertical Functional Approach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/>
              <a:t>Grouping into departments based on skills, expertise, work activities and resource use</a:t>
            </a:r>
          </a:p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/>
              <a:t>Departmentalized by organizational resources</a:t>
            </a:r>
          </a:p>
          <a:p>
            <a:pPr lvl="1">
              <a:lnSpc>
                <a:spcPct val="90000"/>
              </a:lnSpc>
              <a:spcAft>
                <a:spcPct val="30000"/>
              </a:spcAft>
            </a:pPr>
            <a:r>
              <a:rPr lang="en-US"/>
              <a:t>Accounting</a:t>
            </a:r>
          </a:p>
          <a:p>
            <a:pPr lvl="1">
              <a:lnSpc>
                <a:spcPct val="90000"/>
              </a:lnSpc>
              <a:spcAft>
                <a:spcPct val="30000"/>
              </a:spcAft>
            </a:pPr>
            <a:r>
              <a:rPr lang="en-US"/>
              <a:t>Human resources</a:t>
            </a:r>
          </a:p>
          <a:p>
            <a:pPr lvl="1">
              <a:lnSpc>
                <a:spcPct val="90000"/>
              </a:lnSpc>
              <a:spcAft>
                <a:spcPct val="30000"/>
              </a:spcAft>
            </a:pPr>
            <a:r>
              <a:rPr lang="en-US"/>
              <a:t>Engineering</a:t>
            </a:r>
          </a:p>
          <a:p>
            <a:pPr lvl="1">
              <a:lnSpc>
                <a:spcPct val="90000"/>
              </a:lnSpc>
              <a:spcAft>
                <a:spcPct val="30000"/>
              </a:spcAft>
            </a:pPr>
            <a:r>
              <a:rPr lang="en-US"/>
              <a:t>Manufacturing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292B-9FB7-4D16-A801-D3B8BE4060B9}" type="slidenum">
              <a:rPr lang="en-US"/>
              <a:pPr/>
              <a:t>15</a:t>
            </a:fld>
            <a:endParaRPr lang="en-US"/>
          </a:p>
        </p:txBody>
      </p:sp>
      <p:sp>
        <p:nvSpPr>
          <p:cNvPr id="296964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/>
              <a:t>Divisional Approach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038600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sz="2800" dirty="0"/>
              <a:t>Departments are grouped based on </a:t>
            </a:r>
            <a:r>
              <a:rPr lang="en-US" sz="2800" b="1" i="1" dirty="0"/>
              <a:t>outputs</a:t>
            </a:r>
          </a:p>
          <a:p>
            <a:pPr lvl="1">
              <a:spcAft>
                <a:spcPct val="30000"/>
              </a:spcAft>
            </a:pPr>
            <a:r>
              <a:rPr lang="en-US" sz="2400" dirty="0"/>
              <a:t>Product structure, program structure, self-contained unit structure</a:t>
            </a:r>
          </a:p>
          <a:p>
            <a:pPr>
              <a:spcAft>
                <a:spcPct val="30000"/>
              </a:spcAft>
            </a:pPr>
            <a:r>
              <a:rPr lang="en-US" sz="2800" b="1" i="1" dirty="0"/>
              <a:t>Many large corporations have multiple divisions for different business lines</a:t>
            </a:r>
          </a:p>
          <a:p>
            <a:pPr>
              <a:spcAft>
                <a:spcPct val="30000"/>
              </a:spcAft>
            </a:pPr>
            <a:r>
              <a:rPr lang="en-US" sz="2800" dirty="0"/>
              <a:t>Organizations may assign division responsibility by </a:t>
            </a:r>
            <a:r>
              <a:rPr lang="en-US" sz="2800" dirty="0">
                <a:solidFill>
                  <a:srgbClr val="0070C0"/>
                </a:solidFill>
              </a:rPr>
              <a:t>geographic </a:t>
            </a:r>
            <a:r>
              <a:rPr lang="en-US" sz="2800" dirty="0" smtClean="0">
                <a:solidFill>
                  <a:srgbClr val="0070C0"/>
                </a:solidFill>
              </a:rPr>
              <a:t>region, </a:t>
            </a:r>
            <a:r>
              <a:rPr lang="en-US" sz="2800" dirty="0">
                <a:solidFill>
                  <a:srgbClr val="0070C0"/>
                </a:solidFill>
              </a:rPr>
              <a:t>customer </a:t>
            </a:r>
            <a:r>
              <a:rPr lang="en-US" sz="2800" dirty="0" smtClean="0">
                <a:solidFill>
                  <a:srgbClr val="0070C0"/>
                </a:solidFill>
              </a:rPr>
              <a:t>group, or product group.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35F3-1A17-4FBB-8C91-B83AAA9CC275}" type="slidenum">
              <a:rPr lang="en-US"/>
              <a:pPr/>
              <a:t>16</a:t>
            </a:fld>
            <a:endParaRPr lang="en-US"/>
          </a:p>
        </p:txBody>
      </p:sp>
      <p:sp>
        <p:nvSpPr>
          <p:cNvPr id="297988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 sz="4000"/>
              <a:t>Functional Versus Divisional Approach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2CD6A-4972-4082-A391-4663E65030D5}" type="slidenum">
              <a:rPr lang="en-US"/>
              <a:pPr/>
              <a:t>17</a:t>
            </a:fld>
            <a:endParaRPr lang="en-US"/>
          </a:p>
        </p:txBody>
      </p:sp>
      <p:pic>
        <p:nvPicPr>
          <p:cNvPr id="299012" name="Picture 4" descr="95840_e09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01825"/>
            <a:ext cx="8610600" cy="3889375"/>
          </a:xfrm>
          <a:prstGeom prst="rect">
            <a:avLst/>
          </a:prstGeom>
          <a:noFill/>
        </p:spPr>
      </p:pic>
      <p:sp>
        <p:nvSpPr>
          <p:cNvPr id="299013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 sz="4000"/>
              <a:t>Geographic-Based Global Organization Structure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6EEA-973D-4DEF-8022-76F0933DB479}" type="slidenum">
              <a:rPr lang="en-US"/>
              <a:pPr/>
              <a:t>18</a:t>
            </a:fld>
            <a:endParaRPr lang="en-US"/>
          </a:p>
        </p:txBody>
      </p:sp>
      <p:pic>
        <p:nvPicPr>
          <p:cNvPr id="300036" name="Picture 4" descr="95840_e09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084388"/>
            <a:ext cx="8458200" cy="2640012"/>
          </a:xfrm>
          <a:prstGeom prst="rect">
            <a:avLst/>
          </a:prstGeom>
          <a:noFill/>
        </p:spPr>
      </p:pic>
      <p:sp>
        <p:nvSpPr>
          <p:cNvPr id="300037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/>
              <a:t>Matrix Approach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r>
              <a:rPr lang="en-US" dirty="0"/>
              <a:t>Combines aspects of both functional and divisional structures simultaneously</a:t>
            </a:r>
          </a:p>
          <a:p>
            <a:r>
              <a:rPr lang="en-US" dirty="0"/>
              <a:t>Improves coordination and information sharing</a:t>
            </a:r>
          </a:p>
          <a:p>
            <a:r>
              <a:rPr lang="en-US" dirty="0"/>
              <a:t>A key challenge is the dual lines of authority</a:t>
            </a:r>
          </a:p>
          <a:p>
            <a:pPr lvl="1"/>
            <a:r>
              <a:rPr lang="en-US" dirty="0"/>
              <a:t>Employees report to two </a:t>
            </a:r>
            <a:r>
              <a:rPr lang="en-US" dirty="0" smtClean="0"/>
              <a:t>supervisors</a:t>
            </a:r>
          </a:p>
          <a:p>
            <a:pPr lvl="1"/>
            <a:r>
              <a:rPr lang="en-US" dirty="0" smtClean="0"/>
              <a:t>Violates Scalar Chain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470-604A-42F8-996E-3906718ABD8C}" type="slidenum">
              <a:rPr lang="en-US"/>
              <a:pPr/>
              <a:t>19</a:t>
            </a:fld>
            <a:endParaRPr lang="en-US"/>
          </a:p>
        </p:txBody>
      </p:sp>
      <p:sp>
        <p:nvSpPr>
          <p:cNvPr id="301060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40000"/>
              </a:spcAft>
            </a:pPr>
            <a:r>
              <a:rPr lang="en-US" dirty="0"/>
              <a:t>Organizing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22438"/>
            <a:ext cx="8229600" cy="4906962"/>
          </a:xfrm>
        </p:spPr>
        <p:txBody>
          <a:bodyPr/>
          <a:lstStyle/>
          <a:p>
            <a:pPr>
              <a:spcAft>
                <a:spcPct val="40000"/>
              </a:spcAft>
            </a:pPr>
            <a:r>
              <a:rPr lang="en-US" dirty="0"/>
              <a:t>Organizing follows from </a:t>
            </a:r>
            <a:r>
              <a:rPr lang="en-US" dirty="0" smtClean="0"/>
              <a:t>strategy</a:t>
            </a:r>
          </a:p>
          <a:p>
            <a:pPr>
              <a:spcAft>
                <a:spcPct val="40000"/>
              </a:spcAft>
              <a:buNone/>
            </a:pPr>
            <a:r>
              <a:rPr lang="en-US" dirty="0" smtClean="0"/>
              <a:t>	(Structure follows Strategy)</a:t>
            </a:r>
            <a:endParaRPr lang="en-US" dirty="0"/>
          </a:p>
          <a:p>
            <a:pPr lvl="1">
              <a:spcAft>
                <a:spcPct val="40000"/>
              </a:spcAft>
            </a:pPr>
            <a:r>
              <a:rPr lang="en-US" i="1" dirty="0"/>
              <a:t>Strategy dictates </a:t>
            </a:r>
            <a:r>
              <a:rPr lang="en-US" b="1" i="1" dirty="0"/>
              <a:t>what </a:t>
            </a:r>
            <a:r>
              <a:rPr lang="en-US" i="1" dirty="0"/>
              <a:t>you do</a:t>
            </a:r>
          </a:p>
          <a:p>
            <a:pPr lvl="1">
              <a:spcAft>
                <a:spcPct val="40000"/>
              </a:spcAft>
            </a:pPr>
            <a:r>
              <a:rPr lang="en-US" i="1" dirty="0"/>
              <a:t>Organization dictates </a:t>
            </a:r>
            <a:r>
              <a:rPr lang="en-US" b="1" i="1" dirty="0"/>
              <a:t>how </a:t>
            </a:r>
            <a:r>
              <a:rPr lang="en-US" i="1" dirty="0"/>
              <a:t>you do it</a:t>
            </a:r>
          </a:p>
          <a:p>
            <a:pPr>
              <a:spcAft>
                <a:spcPct val="40000"/>
              </a:spcAft>
            </a:pPr>
            <a:r>
              <a:rPr lang="en-US" b="1" i="1" dirty="0"/>
              <a:t>Organizing</a:t>
            </a:r>
            <a:r>
              <a:rPr lang="en-US" dirty="0"/>
              <a:t> is </a:t>
            </a:r>
            <a:r>
              <a:rPr lang="en-US" dirty="0">
                <a:solidFill>
                  <a:srgbClr val="006542"/>
                </a:solidFill>
              </a:rPr>
              <a:t>the deployment of organizational resources to achieve strategic </a:t>
            </a:r>
            <a:r>
              <a:rPr lang="en-US" dirty="0" smtClean="0">
                <a:solidFill>
                  <a:srgbClr val="006542"/>
                </a:solidFill>
              </a:rPr>
              <a:t>goals</a:t>
            </a:r>
            <a:r>
              <a:rPr lang="en-US" dirty="0" smtClean="0"/>
              <a:t> in an effective and efficient manner (money, people)</a:t>
            </a:r>
            <a:endParaRPr lang="en-US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27AC-179B-43BB-B137-A45A70EEDAFB}" type="slidenum">
              <a:rPr lang="en-US"/>
              <a:pPr/>
              <a:t>2</a:t>
            </a:fld>
            <a:endParaRPr lang="en-US"/>
          </a:p>
        </p:txBody>
      </p:sp>
      <p:sp>
        <p:nvSpPr>
          <p:cNvPr id="286724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 sz="4000"/>
              <a:t>Dual-Authority Structure in a Matrix Organization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0BAD-FA4D-49A7-9F61-D5B93AAFB656}" type="slidenum">
              <a:rPr lang="en-US"/>
              <a:pPr/>
              <a:t>20</a:t>
            </a:fld>
            <a:endParaRPr lang="en-US"/>
          </a:p>
        </p:txBody>
      </p:sp>
      <p:pic>
        <p:nvPicPr>
          <p:cNvPr id="302084" name="Picture 4" descr="95840_e09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24000"/>
            <a:ext cx="8077200" cy="4749800"/>
          </a:xfrm>
          <a:prstGeom prst="rect">
            <a:avLst/>
          </a:prstGeom>
          <a:noFill/>
        </p:spPr>
      </p:pic>
      <p:sp>
        <p:nvSpPr>
          <p:cNvPr id="302085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/>
              <a:t>Global Matrix Structure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44BB6-C813-4E0B-BE05-E341B7FC3A05}" type="slidenum">
              <a:rPr lang="en-US"/>
              <a:pPr/>
              <a:t>21</a:t>
            </a:fld>
            <a:endParaRPr lang="en-US"/>
          </a:p>
        </p:txBody>
      </p:sp>
      <p:pic>
        <p:nvPicPr>
          <p:cNvPr id="303108" name="Picture 4" descr="95840_e09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092325"/>
            <a:ext cx="8839200" cy="3317875"/>
          </a:xfrm>
          <a:prstGeom prst="rect">
            <a:avLst/>
          </a:prstGeom>
          <a:noFill/>
        </p:spPr>
      </p:pic>
      <p:sp>
        <p:nvSpPr>
          <p:cNvPr id="303109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/>
              <a:t>Team Approach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spcAft>
                <a:spcPct val="40000"/>
              </a:spcAft>
            </a:pPr>
            <a:r>
              <a:rPr lang="en-US"/>
              <a:t>Teamwork is a growing trend</a:t>
            </a:r>
          </a:p>
          <a:p>
            <a:pPr>
              <a:spcAft>
                <a:spcPct val="40000"/>
              </a:spcAft>
            </a:pPr>
            <a:r>
              <a:rPr lang="en-US"/>
              <a:t>Teams allow organizations to delegate authority</a:t>
            </a:r>
          </a:p>
          <a:p>
            <a:pPr>
              <a:spcAft>
                <a:spcPct val="40000"/>
              </a:spcAft>
            </a:pPr>
            <a:r>
              <a:rPr lang="en-US"/>
              <a:t>Become flexible and competitive in global environment</a:t>
            </a:r>
          </a:p>
          <a:p>
            <a:pPr>
              <a:spcAft>
                <a:spcPct val="40000"/>
              </a:spcAft>
            </a:pPr>
            <a:r>
              <a:rPr lang="en-US"/>
              <a:t>Organizations may use cross-functional and/or permanent team strategies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C8C4-03CB-4F55-B7E2-FDABD79231F5}" type="slidenum">
              <a:rPr lang="en-US"/>
              <a:pPr/>
              <a:t>22</a:t>
            </a:fld>
            <a:endParaRPr lang="en-US"/>
          </a:p>
        </p:txBody>
      </p:sp>
      <p:sp>
        <p:nvSpPr>
          <p:cNvPr id="304132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 sz="4000"/>
              <a:t>The Virtual Network Approach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50000"/>
              </a:spcAft>
            </a:pPr>
            <a:r>
              <a:rPr lang="en-US"/>
              <a:t>Extending the boundaries of collaboration beyond the organization</a:t>
            </a:r>
          </a:p>
          <a:p>
            <a:pPr lvl="1">
              <a:spcAft>
                <a:spcPct val="50000"/>
              </a:spcAft>
            </a:pPr>
            <a:r>
              <a:rPr lang="en-US"/>
              <a:t>Subcontracting functions to other companies</a:t>
            </a:r>
          </a:p>
          <a:p>
            <a:pPr lvl="1">
              <a:spcAft>
                <a:spcPct val="50000"/>
              </a:spcAft>
            </a:pPr>
            <a:r>
              <a:rPr lang="en-US"/>
              <a:t>Coordinate activities</a:t>
            </a:r>
          </a:p>
          <a:p>
            <a:pPr>
              <a:spcAft>
                <a:spcPct val="50000"/>
              </a:spcAft>
            </a:pPr>
            <a:r>
              <a:rPr lang="en-US"/>
              <a:t>Interconnected groups of companies</a:t>
            </a:r>
          </a:p>
          <a:p>
            <a:pPr lvl="1">
              <a:spcAft>
                <a:spcPct val="50000"/>
              </a:spcAft>
            </a:pPr>
            <a:r>
              <a:rPr lang="en-US"/>
              <a:t>partnerships and collaborations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A05-3A43-4D77-9AC5-F36340635352}" type="slidenum">
              <a:rPr lang="en-US"/>
              <a:pPr/>
              <a:t>23</a:t>
            </a:fld>
            <a:endParaRPr lang="en-US"/>
          </a:p>
        </p:txBody>
      </p:sp>
      <p:sp>
        <p:nvSpPr>
          <p:cNvPr id="305156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 sz="4000"/>
              <a:t>Network Approach to Departmentalization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3905-E0CA-4FE4-BEED-03D6E67087C0}" type="slidenum">
              <a:rPr lang="en-US"/>
              <a:pPr/>
              <a:t>24</a:t>
            </a:fld>
            <a:endParaRPr lang="en-US"/>
          </a:p>
        </p:txBody>
      </p:sp>
      <p:pic>
        <p:nvPicPr>
          <p:cNvPr id="306180" name="Picture 4" descr="95840_e09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225" y="2028825"/>
            <a:ext cx="8918575" cy="3409950"/>
          </a:xfrm>
          <a:prstGeom prst="rect">
            <a:avLst/>
          </a:prstGeom>
          <a:noFill/>
        </p:spPr>
      </p:pic>
      <p:sp>
        <p:nvSpPr>
          <p:cNvPr id="306181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 sz="4000"/>
              <a:t>Structural Advantages and Disadvantages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A879-E17F-4D92-A1F8-521354AB553F}" type="slidenum">
              <a:rPr lang="en-US"/>
              <a:pPr/>
              <a:t>25</a:t>
            </a:fld>
            <a:endParaRPr lang="en-US"/>
          </a:p>
        </p:txBody>
      </p:sp>
      <p:pic>
        <p:nvPicPr>
          <p:cNvPr id="307204" name="Picture 4" descr="95840_e09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8610600" cy="4175125"/>
          </a:xfrm>
          <a:prstGeom prst="rect">
            <a:avLst/>
          </a:prstGeom>
          <a:noFill/>
        </p:spPr>
      </p:pic>
      <p:sp>
        <p:nvSpPr>
          <p:cNvPr id="307205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 sz="4000"/>
              <a:t>The Need for Coordination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spcAft>
                <a:spcPct val="50000"/>
              </a:spcAft>
              <a:buFont typeface="Wingdings" pitchFamily="2" charset="2"/>
              <a:buChar char="ü"/>
            </a:pPr>
            <a:r>
              <a:rPr lang="en-US" dirty="0"/>
              <a:t>Organizations grow and evolve</a:t>
            </a:r>
          </a:p>
          <a:p>
            <a:pPr>
              <a:spcAft>
                <a:spcPct val="50000"/>
              </a:spcAft>
              <a:buFont typeface="Wingdings" pitchFamily="2" charset="2"/>
              <a:buChar char="ü"/>
            </a:pPr>
            <a:r>
              <a:rPr lang="en-US" dirty="0"/>
              <a:t>Organizations need systems to </a:t>
            </a:r>
            <a:r>
              <a:rPr lang="en-US" b="1" i="1" dirty="0"/>
              <a:t>process information</a:t>
            </a:r>
            <a:r>
              <a:rPr lang="en-US" dirty="0"/>
              <a:t> and enable </a:t>
            </a:r>
            <a:r>
              <a:rPr lang="en-US" b="1" i="1" dirty="0"/>
              <a:t>communication</a:t>
            </a:r>
          </a:p>
          <a:p>
            <a:pPr>
              <a:spcAft>
                <a:spcPct val="50000"/>
              </a:spcAft>
              <a:buFont typeface="Wingdings" pitchFamily="2" charset="2"/>
              <a:buChar char="ü"/>
            </a:pPr>
            <a:r>
              <a:rPr lang="en-US" b="1" i="1" dirty="0"/>
              <a:t>Coordination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is the quality of collaboration across departments</a:t>
            </a:r>
          </a:p>
          <a:p>
            <a:pPr>
              <a:spcAft>
                <a:spcPct val="50000"/>
              </a:spcAft>
              <a:buFont typeface="Wingdings" pitchFamily="2" charset="2"/>
              <a:buChar char="ü"/>
            </a:pPr>
            <a:r>
              <a:rPr lang="en-US" b="1" i="1" dirty="0"/>
              <a:t>Coordination is required, regardless of the structure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8056-2F2E-4C4B-93ED-E8BE7FDF0BE9}" type="slidenum">
              <a:rPr lang="en-US"/>
              <a:pPr/>
              <a:t>26</a:t>
            </a:fld>
            <a:endParaRPr lang="en-US"/>
          </a:p>
        </p:txBody>
      </p:sp>
      <p:sp>
        <p:nvSpPr>
          <p:cNvPr id="308228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 sz="4000"/>
              <a:t>Task Forces, Teams, and Project Management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97E1-F218-4909-91A0-64863B464418}" type="slidenum">
              <a:rPr lang="en-US"/>
              <a:pPr/>
              <a:t>27</a:t>
            </a:fld>
            <a:endParaRPr lang="en-US"/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838200" y="1676400"/>
            <a:ext cx="3733800" cy="426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1">
                <a:solidFill>
                  <a:schemeClr val="tx2"/>
                </a:solidFill>
              </a:rPr>
              <a:t>Project Managers</a:t>
            </a:r>
            <a:r>
              <a:rPr lang="en-US" sz="2400">
                <a:solidFill>
                  <a:schemeClr val="tx2"/>
                </a:solidFill>
              </a:rPr>
              <a:t> are </a:t>
            </a:r>
          </a:p>
          <a:p>
            <a:pPr algn="ctr"/>
            <a:r>
              <a:rPr lang="en-US" sz="2400">
                <a:solidFill>
                  <a:schemeClr val="tx2"/>
                </a:solidFill>
              </a:rPr>
              <a:t>responsible for </a:t>
            </a:r>
          </a:p>
          <a:p>
            <a:pPr algn="ctr"/>
            <a:r>
              <a:rPr lang="en-US" sz="2400">
                <a:solidFill>
                  <a:schemeClr val="tx2"/>
                </a:solidFill>
              </a:rPr>
              <a:t>coordinating </a:t>
            </a:r>
          </a:p>
          <a:p>
            <a:pPr algn="ctr"/>
            <a:r>
              <a:rPr lang="en-US" sz="2400">
                <a:solidFill>
                  <a:schemeClr val="tx2"/>
                </a:solidFill>
              </a:rPr>
              <a:t>the activities of </a:t>
            </a:r>
          </a:p>
          <a:p>
            <a:pPr algn="ctr"/>
            <a:r>
              <a:rPr lang="en-US" sz="2400">
                <a:solidFill>
                  <a:schemeClr val="tx2"/>
                </a:solidFill>
              </a:rPr>
              <a:t>several departments on </a:t>
            </a:r>
          </a:p>
          <a:p>
            <a:pPr algn="ctr"/>
            <a:r>
              <a:rPr lang="en-US" sz="2400">
                <a:solidFill>
                  <a:schemeClr val="tx2"/>
                </a:solidFill>
              </a:rPr>
              <a:t>a full-time basis for </a:t>
            </a:r>
          </a:p>
          <a:p>
            <a:pPr algn="ctr"/>
            <a:r>
              <a:rPr lang="en-US" sz="2400">
                <a:solidFill>
                  <a:schemeClr val="tx2"/>
                </a:solidFill>
              </a:rPr>
              <a:t>the completion </a:t>
            </a:r>
          </a:p>
          <a:p>
            <a:pPr algn="ctr"/>
            <a:r>
              <a:rPr lang="en-US" sz="2400">
                <a:solidFill>
                  <a:schemeClr val="tx2"/>
                </a:solidFill>
              </a:rPr>
              <a:t>of a specific project</a:t>
            </a:r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4572000" y="1676400"/>
            <a:ext cx="3733800" cy="4267200"/>
          </a:xfrm>
          <a:prstGeom prst="rect">
            <a:avLst/>
          </a:prstGeom>
          <a:solidFill>
            <a:srgbClr val="C0B17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i="1"/>
              <a:t>Task Force</a:t>
            </a:r>
          </a:p>
          <a:p>
            <a:pPr algn="ctr"/>
            <a:r>
              <a:rPr lang="en-US" sz="2400"/>
              <a:t>A temporary team or </a:t>
            </a:r>
          </a:p>
          <a:p>
            <a:pPr algn="ctr"/>
            <a:r>
              <a:rPr lang="en-US" sz="2400"/>
              <a:t>committee formed to </a:t>
            </a:r>
          </a:p>
          <a:p>
            <a:pPr algn="ctr"/>
            <a:r>
              <a:rPr lang="en-US" sz="2400"/>
              <a:t>solve a specific </a:t>
            </a:r>
          </a:p>
          <a:p>
            <a:pPr algn="ctr"/>
            <a:r>
              <a:rPr lang="en-US" sz="2400"/>
              <a:t>short-term </a:t>
            </a:r>
          </a:p>
          <a:p>
            <a:pPr algn="ctr"/>
            <a:r>
              <a:rPr lang="en-US" sz="2400"/>
              <a:t>problem</a:t>
            </a:r>
          </a:p>
        </p:txBody>
      </p:sp>
      <p:sp>
        <p:nvSpPr>
          <p:cNvPr id="310279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 sz="4000"/>
              <a:t>Examples of Project Manager Relationships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4C03-E787-4610-917A-3CD6601E94C5}" type="slidenum">
              <a:rPr lang="en-US"/>
              <a:pPr/>
              <a:t>28</a:t>
            </a:fld>
            <a:endParaRPr lang="en-US"/>
          </a:p>
        </p:txBody>
      </p:sp>
      <p:pic>
        <p:nvPicPr>
          <p:cNvPr id="311300" name="Picture 4" descr="95840_e09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514600"/>
            <a:ext cx="8686800" cy="2333625"/>
          </a:xfrm>
          <a:prstGeom prst="rect">
            <a:avLst/>
          </a:prstGeom>
          <a:noFill/>
        </p:spPr>
      </p:pic>
      <p:sp>
        <p:nvSpPr>
          <p:cNvPr id="311301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ct val="20000"/>
              </a:spcAft>
              <a:buFont typeface="Wingdings" pitchFamily="2" charset="2"/>
              <a:buNone/>
            </a:pPr>
            <a:r>
              <a:rPr lang="en-US" dirty="0" smtClean="0"/>
              <a:t>Reengineering/</a:t>
            </a:r>
            <a:br>
              <a:rPr lang="en-US" dirty="0" smtClean="0"/>
            </a:br>
            <a:r>
              <a:rPr lang="en-US" dirty="0" smtClean="0"/>
              <a:t>Restructuring</a:t>
            </a:r>
            <a:endParaRPr lang="en-US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Reengineering or business process </a:t>
            </a:r>
            <a:r>
              <a:rPr lang="en-US" dirty="0" smtClean="0"/>
              <a:t>reengineering – 70% fail</a:t>
            </a:r>
            <a:endParaRPr lang="en-US" dirty="0"/>
          </a:p>
          <a:p>
            <a:r>
              <a:rPr lang="en-US" dirty="0"/>
              <a:t>Radical redesign of business processes to achieve dramatic </a:t>
            </a:r>
            <a:r>
              <a:rPr lang="en-US" dirty="0" smtClean="0"/>
              <a:t>improvements - Value</a:t>
            </a:r>
            <a:endParaRPr lang="en-US" dirty="0"/>
          </a:p>
          <a:p>
            <a:pPr lvl="1"/>
            <a:r>
              <a:rPr lang="en-US" dirty="0" smtClean="0"/>
              <a:t>Cost					</a:t>
            </a:r>
            <a:endParaRPr lang="en-US" dirty="0"/>
          </a:p>
          <a:p>
            <a:pPr lvl="1"/>
            <a:r>
              <a:rPr lang="en-US" dirty="0"/>
              <a:t>Quality</a:t>
            </a:r>
          </a:p>
          <a:p>
            <a:pPr lvl="1"/>
            <a:r>
              <a:rPr lang="en-US" dirty="0"/>
              <a:t>Service</a:t>
            </a:r>
          </a:p>
          <a:p>
            <a:pPr lvl="1"/>
            <a:r>
              <a:rPr lang="en-US" dirty="0" smtClean="0"/>
              <a:t>Speed</a:t>
            </a:r>
          </a:p>
          <a:p>
            <a:pPr lvl="1">
              <a:buNone/>
            </a:pPr>
            <a:r>
              <a:rPr lang="en-US" dirty="0" smtClean="0"/>
              <a:t>Boeing Mesa Plant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BDBE-B58F-407F-A56C-6875D32F053B}" type="slidenum">
              <a:rPr lang="en-US"/>
              <a:pPr/>
              <a:t>29</a:t>
            </a:fld>
            <a:endParaRPr lang="en-US"/>
          </a:p>
        </p:txBody>
      </p:sp>
      <p:sp>
        <p:nvSpPr>
          <p:cNvPr id="312324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  <p:pic>
        <p:nvPicPr>
          <p:cNvPr id="1026" name="Picture 2" descr="C:\Users\Dave\Desktop\pic\Appac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419600"/>
            <a:ext cx="2390775" cy="18716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ct val="40000"/>
              </a:spcAft>
            </a:pPr>
            <a:r>
              <a:rPr lang="en-US" sz="4000" dirty="0"/>
              <a:t>Organizing The </a:t>
            </a:r>
            <a:br>
              <a:rPr lang="en-US" sz="4000" dirty="0"/>
            </a:br>
            <a:r>
              <a:rPr lang="en-US" sz="4000" dirty="0" smtClean="0"/>
              <a:t> </a:t>
            </a:r>
            <a:r>
              <a:rPr lang="en-US" sz="4000" dirty="0"/>
              <a:t>Structure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Aft>
                <a:spcPct val="40000"/>
              </a:spcAft>
              <a:buFontTx/>
              <a:buAutoNum type="arabicParenR"/>
            </a:pPr>
            <a:r>
              <a:rPr lang="en-US" dirty="0"/>
              <a:t>The set of formal tasks assigned to </a:t>
            </a:r>
            <a:r>
              <a:rPr lang="en-US" dirty="0" smtClean="0"/>
              <a:t>departments and individuals</a:t>
            </a:r>
            <a:endParaRPr lang="en-US" dirty="0"/>
          </a:p>
          <a:p>
            <a:pPr marL="609600" indent="-609600">
              <a:lnSpc>
                <a:spcPct val="90000"/>
              </a:lnSpc>
              <a:spcAft>
                <a:spcPct val="40000"/>
              </a:spcAft>
              <a:buFontTx/>
              <a:buAutoNum type="arabicParenR"/>
            </a:pPr>
            <a:r>
              <a:rPr lang="en-US" dirty="0"/>
              <a:t>Formal reporting relationships, including lines of authority, decision responsibility, number of levels and </a:t>
            </a:r>
            <a:r>
              <a:rPr lang="en-US" dirty="0">
                <a:solidFill>
                  <a:srgbClr val="7030A0"/>
                </a:solidFill>
              </a:rPr>
              <a:t>span of </a:t>
            </a:r>
            <a:r>
              <a:rPr lang="en-US" dirty="0" smtClean="0">
                <a:solidFill>
                  <a:srgbClr val="7030A0"/>
                </a:solidFill>
              </a:rPr>
              <a:t>management</a:t>
            </a:r>
            <a:endParaRPr lang="en-US" dirty="0">
              <a:solidFill>
                <a:srgbClr val="7030A0"/>
              </a:solidFill>
            </a:endParaRPr>
          </a:p>
          <a:p>
            <a:pPr marL="609600" indent="-609600">
              <a:lnSpc>
                <a:spcPct val="90000"/>
              </a:lnSpc>
              <a:spcAft>
                <a:spcPct val="40000"/>
              </a:spcAft>
              <a:buFontTx/>
              <a:buAutoNum type="arabicParenR"/>
            </a:pPr>
            <a:r>
              <a:rPr lang="en-US" dirty="0"/>
              <a:t>The design of systems to ensure effective </a:t>
            </a:r>
            <a:r>
              <a:rPr lang="en-US" dirty="0">
                <a:solidFill>
                  <a:srgbClr val="FF0000"/>
                </a:solidFill>
              </a:rPr>
              <a:t>coordination</a:t>
            </a:r>
            <a:r>
              <a:rPr lang="en-US" dirty="0"/>
              <a:t> of employees across departments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7135-DE43-4EE0-8C0D-43121AD45723}" type="slidenum">
              <a:rPr lang="en-US"/>
              <a:pPr/>
              <a:t>3</a:t>
            </a:fld>
            <a:endParaRPr lang="en-US"/>
          </a:p>
        </p:txBody>
      </p:sp>
      <p:sp>
        <p:nvSpPr>
          <p:cNvPr id="287748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Reengineering Efforts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do so many efforts fail?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 smtClean="0"/>
              <a:t>They wait too long to make a change.</a:t>
            </a:r>
          </a:p>
          <a:p>
            <a:pPr lvl="1"/>
            <a:r>
              <a:rPr lang="en-US" dirty="0" smtClean="0"/>
              <a:t>Most companies can’t financially withstand a radical restructuring.</a:t>
            </a:r>
          </a:p>
          <a:p>
            <a:pPr lvl="1"/>
            <a:r>
              <a:rPr lang="en-US" dirty="0" smtClean="0"/>
              <a:t>Boeing Mesa was a smaller division of a much larger organization.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should be done?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Commitment to constant, small incremental changes.</a:t>
            </a:r>
          </a:p>
          <a:p>
            <a:pPr lvl="1"/>
            <a:r>
              <a:rPr lang="en-US" dirty="0" smtClean="0"/>
              <a:t>Structure designed for change.</a:t>
            </a:r>
          </a:p>
          <a:p>
            <a:pPr lvl="1"/>
            <a:r>
              <a:rPr lang="en-US" dirty="0" smtClean="0"/>
              <a:t>Constant observance for internal and external forces for change.</a:t>
            </a:r>
          </a:p>
          <a:p>
            <a:pPr lvl="1"/>
            <a:r>
              <a:rPr lang="en-US" dirty="0" smtClean="0"/>
              <a:t>Careful analysis of change options.</a:t>
            </a:r>
          </a:p>
          <a:p>
            <a:pPr lvl="1"/>
            <a:r>
              <a:rPr lang="en-US" dirty="0" smtClean="0"/>
              <a:t>Implement with employee involvement.</a:t>
            </a:r>
          </a:p>
          <a:p>
            <a:pPr lvl="1"/>
            <a:r>
              <a:rPr lang="en-US" dirty="0" smtClean="0"/>
              <a:t>Reinforce the change.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40000"/>
              </a:spcAft>
            </a:pPr>
            <a:r>
              <a:rPr lang="en-US" sz="4000"/>
              <a:t>Structure Follows Strategy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Aft>
                <a:spcPct val="40000"/>
              </a:spcAft>
              <a:buFontTx/>
              <a:buNone/>
            </a:pPr>
            <a:r>
              <a:rPr lang="en-US" i="1"/>
              <a:t>The right structure is designed to fit the organization’s strategy</a:t>
            </a:r>
          </a:p>
          <a:p>
            <a:pPr marL="0" indent="0">
              <a:spcAft>
                <a:spcPct val="40000"/>
              </a:spcAft>
              <a:buFontTx/>
              <a:buNone/>
            </a:pPr>
            <a:endParaRPr lang="en-US" i="1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F7882-CFAC-47B3-8587-9525C7D5FDC7}" type="slidenum">
              <a:rPr lang="en-US"/>
              <a:pPr/>
              <a:t>31</a:t>
            </a:fld>
            <a:endParaRPr lang="en-US"/>
          </a:p>
        </p:txBody>
      </p:sp>
      <p:pic>
        <p:nvPicPr>
          <p:cNvPr id="291844" name="Picture 4" descr="95840_e09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028950"/>
            <a:ext cx="8610600" cy="3143250"/>
          </a:xfrm>
          <a:prstGeom prst="rect">
            <a:avLst/>
          </a:prstGeom>
          <a:noFill/>
        </p:spPr>
      </p:pic>
      <p:sp>
        <p:nvSpPr>
          <p:cNvPr id="291845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40000"/>
              </a:spcAft>
            </a:pPr>
            <a:r>
              <a:rPr lang="en-US"/>
              <a:t>Organizing Concepts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3581400"/>
          </a:xfrm>
          <a:solidFill>
            <a:srgbClr val="99CCFF"/>
          </a:solidFill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spcAft>
                <a:spcPct val="40000"/>
              </a:spcAft>
            </a:pPr>
            <a:r>
              <a:rPr lang="en-US" b="1" i="1" dirty="0"/>
              <a:t>Work Specialization</a:t>
            </a:r>
            <a:r>
              <a:rPr lang="en-US" dirty="0"/>
              <a:t> – the division tasks into individual jobs called division of </a:t>
            </a:r>
            <a:r>
              <a:rPr lang="en-US" dirty="0" smtClean="0"/>
              <a:t>labor</a:t>
            </a:r>
            <a:endParaRPr lang="en-US" sz="2400" dirty="0"/>
          </a:p>
          <a:p>
            <a:pPr>
              <a:spcAft>
                <a:spcPct val="40000"/>
              </a:spcAft>
            </a:pPr>
            <a:r>
              <a:rPr lang="en-US" b="1" i="1" dirty="0"/>
              <a:t>Chain of Command</a:t>
            </a:r>
            <a:r>
              <a:rPr lang="en-US" dirty="0"/>
              <a:t> – a line of authority that links individuals and direct </a:t>
            </a:r>
            <a:r>
              <a:rPr lang="en-US" dirty="0" smtClean="0"/>
              <a:t>reports</a:t>
            </a:r>
          </a:p>
          <a:p>
            <a:pPr>
              <a:spcAft>
                <a:spcPct val="40000"/>
              </a:spcAft>
            </a:pPr>
            <a:r>
              <a:rPr lang="en-US" b="1" i="1" dirty="0" smtClean="0"/>
              <a:t>Scalar Chain </a:t>
            </a:r>
            <a:r>
              <a:rPr lang="en-US" dirty="0" smtClean="0"/>
              <a:t>– each person has only one boss</a:t>
            </a:r>
            <a:endParaRPr lang="en-US" b="1" i="1" dirty="0"/>
          </a:p>
          <a:p>
            <a:pPr>
              <a:spcAft>
                <a:spcPct val="40000"/>
              </a:spcAft>
              <a:buFontTx/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05E4-9370-4158-93B7-1581A55B4E77}" type="slidenum">
              <a:rPr lang="en-US"/>
              <a:pPr/>
              <a:t>4</a:t>
            </a:fld>
            <a:endParaRPr lang="en-US"/>
          </a:p>
        </p:txBody>
      </p:sp>
      <p:sp>
        <p:nvSpPr>
          <p:cNvPr id="288772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Authority, Responsibility, and Delegation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30000"/>
              </a:spcAft>
            </a:pPr>
            <a:r>
              <a:rPr lang="en-US" sz="2800" dirty="0"/>
              <a:t>The </a:t>
            </a:r>
            <a:r>
              <a:rPr lang="en-US" sz="2800" b="1" i="1" dirty="0"/>
              <a:t>chain of command</a:t>
            </a:r>
            <a:r>
              <a:rPr lang="en-US" sz="2800" dirty="0"/>
              <a:t> illustrates authority</a:t>
            </a:r>
          </a:p>
          <a:p>
            <a:pPr>
              <a:lnSpc>
                <a:spcPct val="80000"/>
              </a:lnSpc>
              <a:spcAft>
                <a:spcPct val="30000"/>
              </a:spcAft>
            </a:pPr>
            <a:r>
              <a:rPr lang="en-US" sz="2800" b="1" i="1" dirty="0"/>
              <a:t>Authority</a:t>
            </a:r>
            <a:r>
              <a:rPr lang="en-US" sz="2800" dirty="0"/>
              <a:t> is the </a:t>
            </a:r>
            <a:r>
              <a:rPr lang="en-US" sz="2800" dirty="0" smtClean="0"/>
              <a:t>formal </a:t>
            </a:r>
            <a:r>
              <a:rPr lang="en-US" sz="2800" dirty="0"/>
              <a:t>right to make decisions and issues orders</a:t>
            </a:r>
          </a:p>
          <a:p>
            <a:pPr lvl="1">
              <a:lnSpc>
                <a:spcPct val="80000"/>
              </a:lnSpc>
              <a:spcAft>
                <a:spcPct val="30000"/>
              </a:spcAft>
            </a:pPr>
            <a:r>
              <a:rPr lang="en-US" sz="2400" dirty="0"/>
              <a:t>Authority is vested in organizational positions, not people</a:t>
            </a:r>
          </a:p>
          <a:p>
            <a:pPr lvl="1">
              <a:lnSpc>
                <a:spcPct val="80000"/>
              </a:lnSpc>
              <a:spcAft>
                <a:spcPct val="30000"/>
              </a:spcAft>
            </a:pPr>
            <a:r>
              <a:rPr lang="en-US" sz="2400" dirty="0"/>
              <a:t>Authority is accepted by subordinates</a:t>
            </a:r>
          </a:p>
          <a:p>
            <a:pPr lvl="1">
              <a:lnSpc>
                <a:spcPct val="80000"/>
              </a:lnSpc>
              <a:spcAft>
                <a:spcPct val="30000"/>
              </a:spcAft>
            </a:pPr>
            <a:r>
              <a:rPr lang="en-US" sz="2400" dirty="0"/>
              <a:t>Authority flows down the vertical hierarchy</a:t>
            </a:r>
          </a:p>
          <a:p>
            <a:pPr>
              <a:lnSpc>
                <a:spcPct val="80000"/>
              </a:lnSpc>
              <a:spcAft>
                <a:spcPct val="30000"/>
              </a:spcAft>
            </a:pPr>
            <a:r>
              <a:rPr lang="en-US" sz="2800" b="1" i="1" dirty="0"/>
              <a:t>Responsibility </a:t>
            </a:r>
            <a:r>
              <a:rPr lang="en-US" sz="2800" dirty="0"/>
              <a:t>is the duty to perform the task or activity assigned</a:t>
            </a:r>
          </a:p>
          <a:p>
            <a:pPr>
              <a:lnSpc>
                <a:spcPct val="80000"/>
              </a:lnSpc>
              <a:spcAft>
                <a:spcPct val="30000"/>
              </a:spcAft>
            </a:pPr>
            <a:r>
              <a:rPr lang="en-US" sz="2800" b="1" i="1" dirty="0"/>
              <a:t>Delegation</a:t>
            </a:r>
            <a:r>
              <a:rPr lang="en-US" sz="2800" dirty="0"/>
              <a:t> is </a:t>
            </a:r>
            <a:r>
              <a:rPr lang="en-US" sz="2800" dirty="0" smtClean="0"/>
              <a:t>what </a:t>
            </a:r>
            <a:r>
              <a:rPr lang="en-US" sz="2800" dirty="0"/>
              <a:t>managers use to transfer authority and responsibility to others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45C-5770-4C19-BF97-094A18705C8C}" type="slidenum">
              <a:rPr lang="en-US"/>
              <a:pPr/>
              <a:t>5</a:t>
            </a:fld>
            <a:endParaRPr lang="en-US"/>
          </a:p>
        </p:txBody>
      </p:sp>
      <p:sp>
        <p:nvSpPr>
          <p:cNvPr id="315396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right person</a:t>
            </a:r>
          </a:p>
          <a:p>
            <a:r>
              <a:rPr lang="en-US" dirty="0" smtClean="0"/>
              <a:t>Train that person</a:t>
            </a:r>
          </a:p>
          <a:p>
            <a:r>
              <a:rPr lang="en-US" dirty="0" smtClean="0"/>
              <a:t>Give authority that is equivalent to the responsibility</a:t>
            </a:r>
          </a:p>
          <a:p>
            <a:r>
              <a:rPr lang="en-US" dirty="0" smtClean="0"/>
              <a:t>Assign the whole task</a:t>
            </a:r>
          </a:p>
          <a:p>
            <a:r>
              <a:rPr lang="en-US" dirty="0" smtClean="0"/>
              <a:t>Regular follow up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and Staff Authority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folHlink"/>
          </a:solidFill>
        </p:spPr>
        <p:txBody>
          <a:bodyPr/>
          <a:lstStyle/>
          <a:p>
            <a:r>
              <a:rPr lang="en-US" b="1" i="1" dirty="0">
                <a:solidFill>
                  <a:schemeClr val="tx2"/>
                </a:solidFill>
              </a:rPr>
              <a:t>Line departments</a:t>
            </a:r>
            <a:r>
              <a:rPr lang="en-US" dirty="0">
                <a:solidFill>
                  <a:schemeClr val="tx2"/>
                </a:solidFill>
              </a:rPr>
              <a:t> perform the tasks that reflect the organization’s primary goals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They work directly with </a:t>
            </a:r>
            <a:r>
              <a:rPr lang="en-US" i="1" dirty="0" smtClean="0">
                <a:solidFill>
                  <a:schemeClr val="tx2"/>
                </a:solidFill>
              </a:rPr>
              <a:t>customers/products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Value Added (Value Stream)</a:t>
            </a:r>
            <a:endParaRPr lang="en-US" i="1" dirty="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endParaRPr lang="en-US" i="1" dirty="0">
              <a:solidFill>
                <a:schemeClr val="tx2"/>
              </a:solidFill>
            </a:endParaRPr>
          </a:p>
          <a:p>
            <a:r>
              <a:rPr lang="en-US" b="1" i="1" dirty="0">
                <a:solidFill>
                  <a:schemeClr val="tx2"/>
                </a:solidFill>
              </a:rPr>
              <a:t>Staff departments</a:t>
            </a:r>
            <a:r>
              <a:rPr lang="en-US" dirty="0">
                <a:solidFill>
                  <a:schemeClr val="tx2"/>
                </a:solidFill>
              </a:rPr>
              <a:t> are those departments that provide specialized skills in support of line departments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Legal, Human Resources, Marketing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4F83-CD1C-41AA-BE7D-1B7535BD2E48}" type="slidenum">
              <a:rPr lang="en-US"/>
              <a:pPr/>
              <a:t>7</a:t>
            </a:fld>
            <a:endParaRPr lang="en-US"/>
          </a:p>
        </p:txBody>
      </p:sp>
      <p:sp>
        <p:nvSpPr>
          <p:cNvPr id="316420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ct val="40000"/>
              </a:spcAft>
            </a:pPr>
            <a:r>
              <a:rPr lang="en-US" sz="4000" dirty="0"/>
              <a:t>Organizing </a:t>
            </a:r>
            <a:r>
              <a:rPr lang="en-US" sz="4000" dirty="0" smtClean="0"/>
              <a:t>Chart</a:t>
            </a: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8005-40F1-41CC-8629-AED6ABA7D59B}" type="slidenum">
              <a:rPr lang="en-US"/>
              <a:pPr/>
              <a:t>8</a:t>
            </a:fld>
            <a:endParaRPr lang="en-US"/>
          </a:p>
        </p:txBody>
      </p:sp>
      <p:pic>
        <p:nvPicPr>
          <p:cNvPr id="289796" name="Picture 4" descr="95840_e09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490663"/>
            <a:ext cx="6327775" cy="5022850"/>
          </a:xfrm>
          <a:prstGeom prst="rect">
            <a:avLst/>
          </a:prstGeom>
          <a:noFill/>
        </p:spPr>
      </p:pic>
      <p:sp>
        <p:nvSpPr>
          <p:cNvPr id="289797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40000"/>
              </a:spcAft>
            </a:pPr>
            <a:r>
              <a:rPr lang="en-US"/>
              <a:t>Span of Management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391400" cy="50292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en-US" sz="2400"/>
              <a:t>The number of employees reporting to a supervisor is span of management</a:t>
            </a:r>
          </a:p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en-US" sz="2400"/>
              <a:t>Factors associated with less supervisor involvement and larger span of control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</a:pPr>
            <a:r>
              <a:rPr lang="en-US" sz="2000"/>
              <a:t>Work is stable and routine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</a:pPr>
            <a:r>
              <a:rPr lang="en-US" sz="2000"/>
              <a:t>Subordinates perform similar work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</a:pPr>
            <a:r>
              <a:rPr lang="en-US" sz="2000"/>
              <a:t>Subordinates in single location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</a:pPr>
            <a:r>
              <a:rPr lang="en-US" sz="2000"/>
              <a:t>Highly trained and need little direction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</a:pPr>
            <a:r>
              <a:rPr lang="en-US" sz="2000"/>
              <a:t>Rules and procedures are defined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</a:pPr>
            <a:r>
              <a:rPr lang="en-US" sz="2000"/>
              <a:t>Support systems and personnel are available to manager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</a:pPr>
            <a:r>
              <a:rPr lang="en-US" sz="2000"/>
              <a:t>Little supervision is required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</a:pPr>
            <a:r>
              <a:rPr lang="en-US" sz="2000"/>
              <a:t>Managers’ personal preference favor a large span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7CE5-D81C-4D41-9A04-A716592850A5}" type="slidenum">
              <a:rPr lang="en-US"/>
              <a:pPr/>
              <a:t>9</a:t>
            </a:fld>
            <a:endParaRPr lang="en-US"/>
          </a:p>
        </p:txBody>
      </p:sp>
      <p:sp>
        <p:nvSpPr>
          <p:cNvPr id="290820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119</TotalTime>
  <Words>865</Words>
  <Application>Microsoft Office PowerPoint</Application>
  <PresentationFormat>On-screen Show (4:3)</PresentationFormat>
  <Paragraphs>237</Paragraphs>
  <Slides>31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Module</vt:lpstr>
      <vt:lpstr>ORGANIZING or STRUCTURING</vt:lpstr>
      <vt:lpstr>Organizing</vt:lpstr>
      <vt:lpstr>Organizing The   Structure</vt:lpstr>
      <vt:lpstr>Organizing Concepts</vt:lpstr>
      <vt:lpstr>Authority, Responsibility, and Delegation</vt:lpstr>
      <vt:lpstr>Proper Delegation</vt:lpstr>
      <vt:lpstr>Line and Staff Authority</vt:lpstr>
      <vt:lpstr>Organizing Chart</vt:lpstr>
      <vt:lpstr>Span of Management</vt:lpstr>
      <vt:lpstr>Reorganization to Increase Span of Management</vt:lpstr>
      <vt:lpstr>Centralization and Decentralization</vt:lpstr>
      <vt:lpstr>Departmentalization</vt:lpstr>
      <vt:lpstr>Approaches to  Structural Design</vt:lpstr>
      <vt:lpstr>Approaches to  Structural Design</vt:lpstr>
      <vt:lpstr>Vertical Functional Approach</vt:lpstr>
      <vt:lpstr>Divisional Approach</vt:lpstr>
      <vt:lpstr>Functional Versus Divisional Approach</vt:lpstr>
      <vt:lpstr>Geographic-Based Global Organization Structure</vt:lpstr>
      <vt:lpstr>Matrix Approach</vt:lpstr>
      <vt:lpstr>Dual-Authority Structure in a Matrix Organization</vt:lpstr>
      <vt:lpstr>Global Matrix Structure</vt:lpstr>
      <vt:lpstr>Team Approach</vt:lpstr>
      <vt:lpstr>The Virtual Network Approach</vt:lpstr>
      <vt:lpstr>Network Approach to Departmentalization</vt:lpstr>
      <vt:lpstr>Structural Advantages and Disadvantages</vt:lpstr>
      <vt:lpstr>The Need for Coordination</vt:lpstr>
      <vt:lpstr>Task Forces, Teams, and Project Management</vt:lpstr>
      <vt:lpstr>Examples of Project Manager Relationships </vt:lpstr>
      <vt:lpstr>Reengineering/ Restructuring</vt:lpstr>
      <vt:lpstr>Reengineering Efforts</vt:lpstr>
      <vt:lpstr>Structure Follows Strategy</vt:lpstr>
    </vt:vector>
  </TitlesOfParts>
  <Company>Huntsman School of Business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ORGANIZING or STRUCTURING</dc:title>
  <dc:creator>David Herrmann</dc:creator>
  <cp:lastModifiedBy>Jensen</cp:lastModifiedBy>
  <cp:revision>19</cp:revision>
  <dcterms:created xsi:type="dcterms:W3CDTF">2013-02-05T23:10:46Z</dcterms:created>
  <dcterms:modified xsi:type="dcterms:W3CDTF">2014-01-01T17:30:29Z</dcterms:modified>
</cp:coreProperties>
</file>