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0" r:id="rId2"/>
    <p:sldId id="271" r:id="rId3"/>
    <p:sldId id="272" r:id="rId4"/>
    <p:sldId id="287" r:id="rId5"/>
    <p:sldId id="299" r:id="rId6"/>
    <p:sldId id="288" r:id="rId7"/>
    <p:sldId id="289" r:id="rId8"/>
    <p:sldId id="290" r:id="rId9"/>
    <p:sldId id="292" r:id="rId10"/>
    <p:sldId id="293" r:id="rId11"/>
    <p:sldId id="300" r:id="rId12"/>
    <p:sldId id="301" r:id="rId13"/>
    <p:sldId id="302" r:id="rId14"/>
    <p:sldId id="294" r:id="rId15"/>
    <p:sldId id="295" r:id="rId16"/>
    <p:sldId id="283" r:id="rId17"/>
    <p:sldId id="291" r:id="rId18"/>
    <p:sldId id="298" r:id="rId19"/>
    <p:sldId id="296" r:id="rId20"/>
    <p:sldId id="303" r:id="rId21"/>
    <p:sldId id="297" r:id="rId22"/>
    <p:sldId id="304" r:id="rId23"/>
    <p:sldId id="305" r:id="rId24"/>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00"/>
    <a:srgbClr val="99CC00"/>
    <a:srgbClr val="FF0000"/>
  </p:clrMru>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88290BB6-6BFF-4036-AB3F-3015545523C4}" type="datetimeFigureOut">
              <a:rPr lang="ru-RU" smtClean="0"/>
              <a:pPr/>
              <a:t>28.02.2017</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CB54DE8E-B2DF-4B1D-BD71-E0D4E6A102AA}" type="slidenum">
              <a:rPr lang="ru-RU" smtClean="0"/>
              <a:pPr/>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88290BB6-6BFF-4036-AB3F-3015545523C4}" type="datetimeFigureOut">
              <a:rPr lang="ru-RU" smtClean="0"/>
              <a:pPr/>
              <a:t>28.02.2017</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CB54DE8E-B2DF-4B1D-BD71-E0D4E6A102AA}" type="slidenum">
              <a:rPr lang="ru-RU" smtClean="0"/>
              <a:pPr/>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88290BB6-6BFF-4036-AB3F-3015545523C4}" type="datetimeFigureOut">
              <a:rPr lang="ru-RU" smtClean="0"/>
              <a:pPr/>
              <a:t>28.02.2017</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CB54DE8E-B2DF-4B1D-BD71-E0D4E6A102AA}" type="slidenum">
              <a:rPr lang="ru-RU" smtClean="0"/>
              <a:pPr/>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88290BB6-6BFF-4036-AB3F-3015545523C4}" type="datetimeFigureOut">
              <a:rPr lang="ru-RU" smtClean="0"/>
              <a:pPr/>
              <a:t>28.02.2017</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CB54DE8E-B2DF-4B1D-BD71-E0D4E6A102AA}" type="slidenum">
              <a:rPr lang="ru-RU" smtClean="0"/>
              <a:pPr/>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88290BB6-6BFF-4036-AB3F-3015545523C4}" type="datetimeFigureOut">
              <a:rPr lang="ru-RU" smtClean="0"/>
              <a:pPr/>
              <a:t>28.02.2017</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CB54DE8E-B2DF-4B1D-BD71-E0D4E6A102AA}" type="slidenum">
              <a:rPr lang="ru-RU" smtClean="0"/>
              <a:pPr/>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88290BB6-6BFF-4036-AB3F-3015545523C4}" type="datetimeFigureOut">
              <a:rPr lang="ru-RU" smtClean="0"/>
              <a:pPr/>
              <a:t>28.02.2017</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CB54DE8E-B2DF-4B1D-BD71-E0D4E6A102AA}" type="slidenum">
              <a:rPr lang="ru-RU" smtClean="0"/>
              <a:pPr/>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88290BB6-6BFF-4036-AB3F-3015545523C4}" type="datetimeFigureOut">
              <a:rPr lang="ru-RU" smtClean="0"/>
              <a:pPr/>
              <a:t>28.02.2017</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CB54DE8E-B2DF-4B1D-BD71-E0D4E6A102AA}" type="slidenum">
              <a:rPr lang="ru-RU" smtClean="0"/>
              <a:pPr/>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88290BB6-6BFF-4036-AB3F-3015545523C4}" type="datetimeFigureOut">
              <a:rPr lang="ru-RU" smtClean="0"/>
              <a:pPr/>
              <a:t>28.02.2017</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CB54DE8E-B2DF-4B1D-BD71-E0D4E6A102AA}" type="slidenum">
              <a:rPr lang="ru-RU" smtClean="0"/>
              <a:pPr/>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88290BB6-6BFF-4036-AB3F-3015545523C4}" type="datetimeFigureOut">
              <a:rPr lang="ru-RU" smtClean="0"/>
              <a:pPr/>
              <a:t>28.02.2017</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CB54DE8E-B2DF-4B1D-BD71-E0D4E6A102AA}" type="slidenum">
              <a:rPr lang="ru-RU" smtClean="0"/>
              <a:pPr/>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88290BB6-6BFF-4036-AB3F-3015545523C4}" type="datetimeFigureOut">
              <a:rPr lang="ru-RU" smtClean="0"/>
              <a:pPr/>
              <a:t>28.02.2017</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CB54DE8E-B2DF-4B1D-BD71-E0D4E6A102AA}" type="slidenum">
              <a:rPr lang="ru-RU" smtClean="0"/>
              <a:pPr/>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88290BB6-6BFF-4036-AB3F-3015545523C4}" type="datetimeFigureOut">
              <a:rPr lang="ru-RU" smtClean="0"/>
              <a:pPr/>
              <a:t>28.02.2017</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CB54DE8E-B2DF-4B1D-BD71-E0D4E6A102AA}" type="slidenum">
              <a:rPr lang="ru-RU" smtClean="0"/>
              <a:pPr/>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290BB6-6BFF-4036-AB3F-3015545523C4}" type="datetimeFigureOut">
              <a:rPr lang="ru-RU" smtClean="0"/>
              <a:pPr/>
              <a:t>28.02.2017</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54DE8E-B2DF-4B1D-BD71-E0D4E6A102AA}" type="slidenum">
              <a:rPr lang="ru-RU" smtClean="0"/>
              <a:pPr/>
              <a:t>‹#›</a:t>
            </a:fld>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4.jpeg"/><Relationship Id="rId7" Type="http://schemas.openxmlformats.org/officeDocument/2006/relationships/image" Target="../media/image11.jpeg"/><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12.jpeg"/><Relationship Id="rId4" Type="http://schemas.openxmlformats.org/officeDocument/2006/relationships/image" Target="../media/image13.jpeg"/></Relationships>
</file>

<file path=ppt/slides/_rels/slide1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2.xml"/><Relationship Id="rId1" Type="http://schemas.openxmlformats.org/officeDocument/2006/relationships/video" Target="file:///C:\Users\user\Desktop\01.03.17\9%20&#1082;&#1083;&#1072;&#1089;&#1089;%20House%20of%20my%20dream\house%20of%20the%20future.mp4"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2.xml"/><Relationship Id="rId1" Type="http://schemas.openxmlformats.org/officeDocument/2006/relationships/video" Target="file:///C:\Users\user\Desktop\01.03.17\9%20&#1082;&#1083;&#1072;&#1089;&#1089;%20House%20of%20my%20dream\Most%20Beautiful%20Houses%20Awesome%20Houses%20in%20the%20World.mp4"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video" Target="file:///C:\Users\user\Desktop\01.03.17\9%20&#1082;&#1083;&#1072;&#1089;&#1089;%20House%20of%20my%20dream\Types%20of%20houses%20in%20Britain.mp4"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video" Target="file:///C:\Users\user\Desktop\01.03.17\9%20&#1082;&#1083;&#1072;&#1089;&#1089;%20House%20of%20my%20dream\Buildings%20-%20English%20Language.mp4"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0.jpeg"/><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image" Target="../media/image11.jpeg"/></Relationships>
</file>

<file path=ppt/slides/_rels/slide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9.jpeg"/><Relationship Id="rId4"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92D050"/>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85720" y="785794"/>
            <a:ext cx="8229600" cy="1143000"/>
          </a:xfrm>
        </p:spPr>
        <p:txBody>
          <a:bodyPr>
            <a:noAutofit/>
          </a:bodyPr>
          <a:lstStyle/>
          <a:p>
            <a:r>
              <a:rPr lang="en-US" sz="6000" b="1" i="1" dirty="0" smtClean="0">
                <a:solidFill>
                  <a:srgbClr val="7030A0"/>
                </a:solidFill>
                <a:latin typeface="Times New Roman" pitchFamily="18" charset="0"/>
                <a:cs typeface="Times New Roman" pitchFamily="18" charset="0"/>
              </a:rPr>
              <a:t>THE HOUSE OF MY DREAM</a:t>
            </a:r>
            <a:endParaRPr lang="ru-RU" sz="6000" b="1" i="1" dirty="0">
              <a:solidFill>
                <a:srgbClr val="7030A0"/>
              </a:solidFill>
              <a:latin typeface="Times New Roman" pitchFamily="18" charset="0"/>
              <a:cs typeface="Times New Roman" pitchFamily="18" charset="0"/>
            </a:endParaRPr>
          </a:p>
        </p:txBody>
      </p:sp>
      <p:pic>
        <p:nvPicPr>
          <p:cNvPr id="14338" name="Picture 2" descr="http://mankaraya.ru/wp-content/uploads/2016/04/dom_111.png"/>
          <p:cNvPicPr>
            <a:picLocks noChangeAspect="1" noChangeArrowheads="1"/>
          </p:cNvPicPr>
          <p:nvPr/>
        </p:nvPicPr>
        <p:blipFill>
          <a:blip r:embed="rId2"/>
          <a:srcRect/>
          <a:stretch>
            <a:fillRect/>
          </a:stretch>
        </p:blipFill>
        <p:spPr bwMode="auto">
          <a:xfrm>
            <a:off x="-1" y="2143116"/>
            <a:ext cx="7104618" cy="4714884"/>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274638"/>
            <a:ext cx="9144000" cy="1143000"/>
          </a:xfrm>
        </p:spPr>
        <p:txBody>
          <a:bodyPr>
            <a:normAutofit fontScale="90000"/>
          </a:bodyPr>
          <a:lstStyle/>
          <a:p>
            <a:r>
              <a:rPr lang="en-US" sz="3100" b="1" dirty="0" smtClean="0">
                <a:solidFill>
                  <a:srgbClr val="FF0000"/>
                </a:solidFill>
                <a:latin typeface="Times New Roman" pitchFamily="18" charset="0"/>
                <a:cs typeface="Times New Roman" pitchFamily="18" charset="0"/>
              </a:rPr>
              <a:t>A building with high walls, built in the past to protect the people inside from attack</a:t>
            </a:r>
            <a:r>
              <a:rPr lang="ru-RU" dirty="0" smtClean="0"/>
              <a:t/>
            </a:r>
            <a:br>
              <a:rPr lang="ru-RU" dirty="0" smtClean="0"/>
            </a:br>
            <a:endParaRPr lang="ru-RU" dirty="0"/>
          </a:p>
        </p:txBody>
      </p:sp>
      <p:pic>
        <p:nvPicPr>
          <p:cNvPr id="4" name="Содержимое 3" descr="&amp;Zcy;&amp;acy;&amp;gcy;&amp;ocy;&amp;rcy;&amp;ocy;&amp;dcy;&amp;ncy;&amp;ycy;&amp;jcy; &amp;dcy;&amp;ocy;&amp;mcy;. &amp;ncy;&amp;acy; &amp;zhcy;&amp;iecy;&amp;ncy;&amp;scy;&amp;kcy;&amp;ocy;&amp;mcy; &amp;fcy;&amp;ocy;&amp;rcy;&amp;ucy;&amp;mcy;&amp;iecy; - VELVET.by"/>
          <p:cNvPicPr>
            <a:picLocks noGrp="1"/>
          </p:cNvPicPr>
          <p:nvPr>
            <p:ph idx="1"/>
          </p:nvPr>
        </p:nvPicPr>
        <p:blipFill>
          <a:blip r:embed="rId2" cstate="print"/>
          <a:srcRect/>
          <a:stretch>
            <a:fillRect/>
          </a:stretch>
        </p:blipFill>
        <p:spPr bwMode="auto">
          <a:xfrm>
            <a:off x="3500430" y="4286256"/>
            <a:ext cx="2133600" cy="1490472"/>
          </a:xfrm>
          <a:prstGeom prst="rect">
            <a:avLst/>
          </a:prstGeom>
          <a:noFill/>
          <a:ln w="9525">
            <a:noFill/>
            <a:miter lim="800000"/>
            <a:headEnd/>
            <a:tailEnd/>
          </a:ln>
        </p:spPr>
      </p:pic>
      <p:sp>
        <p:nvSpPr>
          <p:cNvPr id="5" name="Прямоугольник 4"/>
          <p:cNvSpPr/>
          <p:nvPr/>
        </p:nvSpPr>
        <p:spPr>
          <a:xfrm>
            <a:off x="4071934" y="3714752"/>
            <a:ext cx="990656" cy="400110"/>
          </a:xfrm>
          <a:prstGeom prst="rect">
            <a:avLst/>
          </a:prstGeom>
        </p:spPr>
        <p:txBody>
          <a:bodyPr wrap="none">
            <a:spAutoFit/>
          </a:bodyPr>
          <a:lstStyle/>
          <a:p>
            <a:r>
              <a:rPr lang="en-US" sz="2000" b="1" i="1" dirty="0" smtClean="0"/>
              <a:t>cottage</a:t>
            </a:r>
            <a:endParaRPr lang="ru-RU" sz="2000" dirty="0"/>
          </a:p>
        </p:txBody>
      </p:sp>
      <p:pic>
        <p:nvPicPr>
          <p:cNvPr id="6" name="Содержимое 10" descr="Real Estate Philippines: AyalaLand International Marketing &quot; Buying a Home: House and Lot in a Planned Subdivision"/>
          <p:cNvPicPr>
            <a:picLocks/>
          </p:cNvPicPr>
          <p:nvPr/>
        </p:nvPicPr>
        <p:blipFill>
          <a:blip r:embed="rId3" cstate="print"/>
          <a:srcRect/>
          <a:stretch>
            <a:fillRect/>
          </a:stretch>
        </p:blipFill>
        <p:spPr bwMode="auto">
          <a:xfrm>
            <a:off x="6572264" y="2000240"/>
            <a:ext cx="2140473" cy="1609716"/>
          </a:xfrm>
          <a:prstGeom prst="rect">
            <a:avLst/>
          </a:prstGeom>
          <a:noFill/>
          <a:ln w="9525">
            <a:noFill/>
            <a:miter lim="800000"/>
            <a:headEnd/>
            <a:tailEnd/>
          </a:ln>
        </p:spPr>
      </p:pic>
      <p:sp>
        <p:nvSpPr>
          <p:cNvPr id="7" name="Прямоугольник 6"/>
          <p:cNvSpPr/>
          <p:nvPr/>
        </p:nvSpPr>
        <p:spPr>
          <a:xfrm>
            <a:off x="6643702" y="1428736"/>
            <a:ext cx="1907958" cy="400110"/>
          </a:xfrm>
          <a:prstGeom prst="rect">
            <a:avLst/>
          </a:prstGeom>
        </p:spPr>
        <p:txBody>
          <a:bodyPr wrap="none">
            <a:spAutoFit/>
          </a:bodyPr>
          <a:lstStyle/>
          <a:p>
            <a:pPr algn="ctr"/>
            <a:r>
              <a:rPr lang="en-US" b="1" i="1" dirty="0" smtClean="0"/>
              <a:t> </a:t>
            </a:r>
            <a:r>
              <a:rPr lang="en-US" sz="2000" b="1" i="1" dirty="0" smtClean="0"/>
              <a:t>detached house</a:t>
            </a:r>
            <a:endParaRPr lang="ru-RU" sz="2000" b="1" dirty="0"/>
          </a:p>
        </p:txBody>
      </p:sp>
      <p:pic>
        <p:nvPicPr>
          <p:cNvPr id="8" name="Содержимое 3" descr="&amp;ncy;&amp;ocy;&amp;vcy;&amp;ocy;&amp;scy;&amp;tcy;&amp;icy; &amp;ocy;&amp;bcy;&amp;ocy; &amp;vcy;&amp;scy;&amp;iecy;&amp;mcy;: &amp;YAcy;&amp;ncy;&amp;vcy;&amp;acy;&amp;rcy;&amp;softcy; 2009"/>
          <p:cNvPicPr>
            <a:picLocks/>
          </p:cNvPicPr>
          <p:nvPr/>
        </p:nvPicPr>
        <p:blipFill>
          <a:blip r:embed="rId4" cstate="print"/>
          <a:srcRect/>
          <a:stretch>
            <a:fillRect/>
          </a:stretch>
        </p:blipFill>
        <p:spPr bwMode="auto">
          <a:xfrm>
            <a:off x="5929322" y="4572008"/>
            <a:ext cx="2843214" cy="2043902"/>
          </a:xfrm>
          <a:prstGeom prst="rect">
            <a:avLst/>
          </a:prstGeom>
          <a:noFill/>
          <a:ln w="9525">
            <a:noFill/>
            <a:miter lim="800000"/>
            <a:headEnd/>
            <a:tailEnd/>
          </a:ln>
        </p:spPr>
      </p:pic>
      <p:sp>
        <p:nvSpPr>
          <p:cNvPr id="9" name="Прямоугольник 8"/>
          <p:cNvSpPr/>
          <p:nvPr/>
        </p:nvSpPr>
        <p:spPr>
          <a:xfrm>
            <a:off x="6715140" y="3929066"/>
            <a:ext cx="1369286" cy="400110"/>
          </a:xfrm>
          <a:prstGeom prst="rect">
            <a:avLst/>
          </a:prstGeom>
        </p:spPr>
        <p:txBody>
          <a:bodyPr wrap="none">
            <a:spAutoFit/>
          </a:bodyPr>
          <a:lstStyle/>
          <a:p>
            <a:r>
              <a:rPr lang="en-US" sz="2000" b="1" i="1" dirty="0" smtClean="0"/>
              <a:t>skyscraper </a:t>
            </a:r>
            <a:endParaRPr lang="ru-RU" sz="2000" dirty="0"/>
          </a:p>
        </p:txBody>
      </p:sp>
      <p:pic>
        <p:nvPicPr>
          <p:cNvPr id="10" name="Содержимое 3" descr="&amp;Bcy;&amp;lcy;&amp;ocy;&amp;gcy; &amp;Acy;&amp;rcy;&amp;khcy;&amp;icy;&amp;vcy;&amp;acy;&amp;rcy;&amp;icy;&amp;ucy;&amp;scy;"/>
          <p:cNvPicPr>
            <a:picLocks/>
          </p:cNvPicPr>
          <p:nvPr/>
        </p:nvPicPr>
        <p:blipFill>
          <a:blip r:embed="rId5" cstate="print"/>
          <a:srcRect b="18866"/>
          <a:stretch>
            <a:fillRect/>
          </a:stretch>
        </p:blipFill>
        <p:spPr bwMode="auto">
          <a:xfrm>
            <a:off x="0" y="4964871"/>
            <a:ext cx="3214678" cy="1893129"/>
          </a:xfrm>
          <a:prstGeom prst="rect">
            <a:avLst/>
          </a:prstGeom>
          <a:noFill/>
          <a:ln w="9525">
            <a:noFill/>
            <a:miter lim="800000"/>
            <a:headEnd/>
            <a:tailEnd/>
          </a:ln>
        </p:spPr>
      </p:pic>
      <p:sp>
        <p:nvSpPr>
          <p:cNvPr id="11" name="Прямоугольник 10"/>
          <p:cNvSpPr/>
          <p:nvPr/>
        </p:nvSpPr>
        <p:spPr>
          <a:xfrm>
            <a:off x="1071538" y="4429132"/>
            <a:ext cx="856132" cy="400110"/>
          </a:xfrm>
          <a:prstGeom prst="rect">
            <a:avLst/>
          </a:prstGeom>
        </p:spPr>
        <p:txBody>
          <a:bodyPr wrap="none">
            <a:spAutoFit/>
          </a:bodyPr>
          <a:lstStyle/>
          <a:p>
            <a:r>
              <a:rPr lang="en-US" sz="2000" b="1" i="1" dirty="0" smtClean="0"/>
              <a:t>castle </a:t>
            </a:r>
            <a:endParaRPr lang="ru-RU" sz="2000" dirty="0"/>
          </a:p>
        </p:txBody>
      </p:sp>
      <p:pic>
        <p:nvPicPr>
          <p:cNvPr id="12" name="Содержимое 6" descr="Newport Mansions Season Opens One Month Early"/>
          <p:cNvPicPr>
            <a:picLocks/>
          </p:cNvPicPr>
          <p:nvPr/>
        </p:nvPicPr>
        <p:blipFill>
          <a:blip r:embed="rId6" cstate="print"/>
          <a:srcRect/>
          <a:stretch>
            <a:fillRect/>
          </a:stretch>
        </p:blipFill>
        <p:spPr bwMode="auto">
          <a:xfrm>
            <a:off x="3214678" y="1643050"/>
            <a:ext cx="3227242" cy="2002547"/>
          </a:xfrm>
          <a:prstGeom prst="rect">
            <a:avLst/>
          </a:prstGeom>
          <a:noFill/>
          <a:ln w="9525">
            <a:noFill/>
            <a:miter lim="800000"/>
            <a:headEnd/>
            <a:tailEnd/>
          </a:ln>
        </p:spPr>
      </p:pic>
      <p:sp>
        <p:nvSpPr>
          <p:cNvPr id="13" name="Прямоугольник 12"/>
          <p:cNvSpPr/>
          <p:nvPr/>
        </p:nvSpPr>
        <p:spPr>
          <a:xfrm>
            <a:off x="4214810" y="1214422"/>
            <a:ext cx="1151277" cy="400110"/>
          </a:xfrm>
          <a:prstGeom prst="rect">
            <a:avLst/>
          </a:prstGeom>
        </p:spPr>
        <p:txBody>
          <a:bodyPr wrap="none">
            <a:spAutoFit/>
          </a:bodyPr>
          <a:lstStyle/>
          <a:p>
            <a:r>
              <a:rPr lang="en-US" sz="2000" b="1" i="1" dirty="0" smtClean="0"/>
              <a:t>mansion </a:t>
            </a:r>
            <a:endParaRPr lang="ru-RU" sz="2000" dirty="0"/>
          </a:p>
        </p:txBody>
      </p:sp>
      <p:pic>
        <p:nvPicPr>
          <p:cNvPr id="14" name="Содержимое 3" descr="Building Insulation"/>
          <p:cNvPicPr>
            <a:picLocks/>
          </p:cNvPicPr>
          <p:nvPr/>
        </p:nvPicPr>
        <p:blipFill>
          <a:blip r:embed="rId7" cstate="print"/>
          <a:srcRect/>
          <a:stretch>
            <a:fillRect/>
          </a:stretch>
        </p:blipFill>
        <p:spPr bwMode="auto">
          <a:xfrm>
            <a:off x="0" y="2071678"/>
            <a:ext cx="3143240" cy="1857388"/>
          </a:xfrm>
          <a:prstGeom prst="rect">
            <a:avLst/>
          </a:prstGeom>
          <a:noFill/>
          <a:ln w="9525">
            <a:noFill/>
            <a:miter lim="800000"/>
            <a:headEnd/>
            <a:tailEnd/>
          </a:ln>
        </p:spPr>
      </p:pic>
      <p:sp>
        <p:nvSpPr>
          <p:cNvPr id="15" name="Прямоугольник 14"/>
          <p:cNvSpPr/>
          <p:nvPr/>
        </p:nvSpPr>
        <p:spPr>
          <a:xfrm>
            <a:off x="714348" y="1428736"/>
            <a:ext cx="1661032" cy="400110"/>
          </a:xfrm>
          <a:prstGeom prst="rect">
            <a:avLst/>
          </a:prstGeom>
        </p:spPr>
        <p:txBody>
          <a:bodyPr wrap="none">
            <a:spAutoFit/>
          </a:bodyPr>
          <a:lstStyle/>
          <a:p>
            <a:r>
              <a:rPr lang="en-US" sz="2000" b="1" i="1" dirty="0" smtClean="0"/>
              <a:t> block of flats </a:t>
            </a:r>
            <a:endParaRPr lang="ru-RU" sz="2000" b="1" i="1"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00034" y="4000504"/>
            <a:ext cx="8229600" cy="1143000"/>
          </a:xfrm>
        </p:spPr>
        <p:txBody>
          <a:bodyPr>
            <a:noAutofit/>
          </a:bodyPr>
          <a:lstStyle/>
          <a:p>
            <a:r>
              <a:rPr lang="ru-RU" sz="7200" b="1" dirty="0" smtClean="0">
                <a:solidFill>
                  <a:srgbClr val="002060"/>
                </a:solidFill>
                <a:latin typeface="Times New Roman" pitchFamily="18" charset="0"/>
                <a:cs typeface="Times New Roman" pitchFamily="18" charset="0"/>
              </a:rPr>
              <a:t/>
            </a:r>
            <a:br>
              <a:rPr lang="ru-RU" sz="7200" b="1" dirty="0" smtClean="0">
                <a:solidFill>
                  <a:srgbClr val="002060"/>
                </a:solidFill>
                <a:latin typeface="Times New Roman" pitchFamily="18" charset="0"/>
                <a:cs typeface="Times New Roman" pitchFamily="18" charset="0"/>
              </a:rPr>
            </a:br>
            <a:r>
              <a:rPr lang="ru-RU" sz="7200" b="1" dirty="0" smtClean="0">
                <a:solidFill>
                  <a:srgbClr val="002060"/>
                </a:solidFill>
                <a:latin typeface="Times New Roman" pitchFamily="18" charset="0"/>
                <a:cs typeface="Times New Roman" pitchFamily="18" charset="0"/>
              </a:rPr>
              <a:t/>
            </a:r>
            <a:br>
              <a:rPr lang="ru-RU" sz="7200" b="1" dirty="0" smtClean="0">
                <a:solidFill>
                  <a:srgbClr val="002060"/>
                </a:solidFill>
                <a:latin typeface="Times New Roman" pitchFamily="18" charset="0"/>
                <a:cs typeface="Times New Roman" pitchFamily="18" charset="0"/>
              </a:rPr>
            </a:br>
            <a:r>
              <a:rPr lang="en-US" sz="7200" b="1" dirty="0" smtClean="0">
                <a:solidFill>
                  <a:srgbClr val="003300"/>
                </a:solidFill>
                <a:latin typeface="Times New Roman" pitchFamily="18" charset="0"/>
                <a:cs typeface="Times New Roman" pitchFamily="18" charset="0"/>
              </a:rPr>
              <a:t>“a </a:t>
            </a:r>
            <a:r>
              <a:rPr lang="en-US" sz="7200" b="1" dirty="0" smtClean="0">
                <a:solidFill>
                  <a:srgbClr val="003300"/>
                </a:solidFill>
                <a:latin typeface="Times New Roman" pitchFamily="18" charset="0"/>
                <a:cs typeface="Times New Roman" pitchFamily="18" charset="0"/>
              </a:rPr>
              <a:t>house</a:t>
            </a:r>
            <a:r>
              <a:rPr lang="en-US" sz="7200" b="1" dirty="0" smtClean="0">
                <a:solidFill>
                  <a:srgbClr val="003300"/>
                </a:solidFill>
                <a:latin typeface="Times New Roman" pitchFamily="18" charset="0"/>
                <a:cs typeface="Times New Roman" pitchFamily="18" charset="0"/>
              </a:rPr>
              <a:t>”</a:t>
            </a:r>
            <a:endParaRPr lang="ru-RU" sz="7200" b="1" dirty="0">
              <a:solidFill>
                <a:srgbClr val="003300"/>
              </a:solidFill>
              <a:latin typeface="Times New Roman" pitchFamily="18" charset="0"/>
              <a:cs typeface="Times New Roman" pitchFamily="18" charset="0"/>
            </a:endParaRPr>
          </a:p>
        </p:txBody>
      </p:sp>
      <p:pic>
        <p:nvPicPr>
          <p:cNvPr id="13314" name="Picture 2" descr="http://mysweathome.us/wp-content/uploads/2015/06/house-images-free-download-5-house-vector-free-vector-4vector.jpg"/>
          <p:cNvPicPr>
            <a:picLocks noChangeAspect="1" noChangeArrowheads="1"/>
          </p:cNvPicPr>
          <p:nvPr/>
        </p:nvPicPr>
        <p:blipFill>
          <a:blip r:embed="rId2"/>
          <a:srcRect l="13125" t="11250" r="6250" b="9999"/>
          <a:stretch>
            <a:fillRect/>
          </a:stretch>
        </p:blipFill>
        <p:spPr bwMode="auto">
          <a:xfrm>
            <a:off x="214281" y="1643050"/>
            <a:ext cx="4875927" cy="3571900"/>
          </a:xfrm>
          <a:prstGeom prst="rect">
            <a:avLst/>
          </a:prstGeom>
          <a:noFill/>
        </p:spPr>
      </p:pic>
      <p:sp>
        <p:nvSpPr>
          <p:cNvPr id="4" name="Прямоугольник 3"/>
          <p:cNvSpPr/>
          <p:nvPr/>
        </p:nvSpPr>
        <p:spPr>
          <a:xfrm>
            <a:off x="2143108" y="571480"/>
            <a:ext cx="4929222" cy="1200329"/>
          </a:xfrm>
          <a:prstGeom prst="rect">
            <a:avLst/>
          </a:prstGeom>
        </p:spPr>
        <p:txBody>
          <a:bodyPr wrap="square">
            <a:spAutoFit/>
          </a:bodyPr>
          <a:lstStyle/>
          <a:p>
            <a:pPr algn="ctr"/>
            <a:r>
              <a:rPr lang="en-US" sz="7200" b="1" dirty="0" smtClean="0">
                <a:solidFill>
                  <a:srgbClr val="002060"/>
                </a:solidFill>
                <a:latin typeface="Times New Roman" pitchFamily="18" charset="0"/>
                <a:cs typeface="Times New Roman" pitchFamily="18" charset="0"/>
              </a:rPr>
              <a:t>“a home” </a:t>
            </a:r>
            <a:endParaRPr lang="ru-RU" sz="72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285720" y="0"/>
            <a:ext cx="8686800" cy="6126163"/>
          </a:xfrm>
        </p:spPr>
        <p:txBody>
          <a:bodyPr>
            <a:normAutofit lnSpcReduction="10000"/>
          </a:bodyPr>
          <a:lstStyle/>
          <a:p>
            <a:pPr>
              <a:buNone/>
            </a:pPr>
            <a:endParaRPr lang="en-US" sz="5400" dirty="0" smtClean="0">
              <a:latin typeface="Times New Roman" pitchFamily="18" charset="0"/>
              <a:cs typeface="Times New Roman" pitchFamily="18" charset="0"/>
            </a:endParaRPr>
          </a:p>
          <a:p>
            <a:pPr algn="ctr">
              <a:buNone/>
            </a:pPr>
            <a:r>
              <a:rPr lang="en-US" sz="5400" dirty="0" smtClean="0">
                <a:latin typeface="Times New Roman" pitchFamily="18" charset="0"/>
                <a:cs typeface="Times New Roman" pitchFamily="18" charset="0"/>
              </a:rPr>
              <a:t>A </a:t>
            </a:r>
            <a:r>
              <a:rPr lang="en-US" sz="6000" dirty="0" smtClean="0">
                <a:solidFill>
                  <a:srgbClr val="C00000"/>
                </a:solidFill>
                <a:latin typeface="Times New Roman" pitchFamily="18" charset="0"/>
                <a:cs typeface="Times New Roman" pitchFamily="18" charset="0"/>
              </a:rPr>
              <a:t>home</a:t>
            </a:r>
            <a:r>
              <a:rPr lang="en-US" sz="5400" dirty="0" smtClean="0">
                <a:latin typeface="Times New Roman" pitchFamily="18" charset="0"/>
                <a:cs typeface="Times New Roman" pitchFamily="18" charset="0"/>
              </a:rPr>
              <a:t> is a building that is made for people to live in </a:t>
            </a:r>
          </a:p>
          <a:p>
            <a:pPr algn="ctr">
              <a:buNone/>
            </a:pPr>
            <a:endParaRPr lang="en-US" sz="5400" dirty="0" smtClean="0">
              <a:latin typeface="Times New Roman" pitchFamily="18" charset="0"/>
              <a:cs typeface="Times New Roman" pitchFamily="18" charset="0"/>
            </a:endParaRPr>
          </a:p>
          <a:p>
            <a:pPr algn="ctr">
              <a:buNone/>
            </a:pPr>
            <a:r>
              <a:rPr lang="en-US" sz="5400" dirty="0" smtClean="0">
                <a:latin typeface="Times New Roman" pitchFamily="18" charset="0"/>
                <a:cs typeface="Times New Roman" pitchFamily="18" charset="0"/>
              </a:rPr>
              <a:t>A </a:t>
            </a:r>
            <a:r>
              <a:rPr lang="en-US" sz="6000" dirty="0" smtClean="0">
                <a:solidFill>
                  <a:srgbClr val="C00000"/>
                </a:solidFill>
                <a:latin typeface="Times New Roman" pitchFamily="18" charset="0"/>
                <a:cs typeface="Times New Roman" pitchFamily="18" charset="0"/>
              </a:rPr>
              <a:t>house</a:t>
            </a:r>
            <a:r>
              <a:rPr lang="en-US" sz="5400" dirty="0" smtClean="0">
                <a:latin typeface="Times New Roman" pitchFamily="18" charset="0"/>
                <a:cs typeface="Times New Roman" pitchFamily="18" charset="0"/>
              </a:rPr>
              <a:t> is the place where you live or where you feel that you belong</a:t>
            </a:r>
            <a:endParaRPr lang="ru-RU" sz="5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428596" y="1357298"/>
            <a:ext cx="8258204" cy="4768865"/>
          </a:xfrm>
        </p:spPr>
        <p:txBody>
          <a:bodyPr>
            <a:normAutofit fontScale="92500" lnSpcReduction="20000"/>
          </a:bodyPr>
          <a:lstStyle/>
          <a:p>
            <a:pPr>
              <a:buNone/>
            </a:pPr>
            <a:r>
              <a:rPr lang="en-US" sz="3300" dirty="0" smtClean="0">
                <a:latin typeface="Times New Roman" pitchFamily="18" charset="0"/>
                <a:cs typeface="Times New Roman" pitchFamily="18" charset="0"/>
              </a:rPr>
              <a:t>1. Mary has a big ____ in the centre of the town. </a:t>
            </a:r>
            <a:r>
              <a:rPr lang="en-US" sz="3300" dirty="0" smtClean="0">
                <a:solidFill>
                  <a:srgbClr val="FF0000"/>
                </a:solidFill>
                <a:latin typeface="Times New Roman" pitchFamily="18" charset="0"/>
                <a:cs typeface="Times New Roman" pitchFamily="18" charset="0"/>
              </a:rPr>
              <a:t>(house/ home)</a:t>
            </a:r>
            <a:endParaRPr lang="ru-RU" sz="3300" dirty="0" smtClean="0">
              <a:solidFill>
                <a:srgbClr val="FF0000"/>
              </a:solidFill>
              <a:latin typeface="Times New Roman" pitchFamily="18" charset="0"/>
              <a:cs typeface="Times New Roman" pitchFamily="18" charset="0"/>
            </a:endParaRPr>
          </a:p>
          <a:p>
            <a:pPr>
              <a:buNone/>
            </a:pPr>
            <a:r>
              <a:rPr lang="en-US" sz="3300" dirty="0" smtClean="0">
                <a:latin typeface="Times New Roman" pitchFamily="18" charset="0"/>
                <a:cs typeface="Times New Roman" pitchFamily="18" charset="0"/>
              </a:rPr>
              <a:t>2. Berezniki is my ____ town. </a:t>
            </a:r>
            <a:r>
              <a:rPr lang="en-US" sz="3300" dirty="0" smtClean="0">
                <a:solidFill>
                  <a:srgbClr val="FF0000"/>
                </a:solidFill>
                <a:latin typeface="Times New Roman" pitchFamily="18" charset="0"/>
                <a:cs typeface="Times New Roman" pitchFamily="18" charset="0"/>
              </a:rPr>
              <a:t>(house/home)</a:t>
            </a:r>
            <a:endParaRPr lang="ru-RU" sz="3300" dirty="0" smtClean="0">
              <a:solidFill>
                <a:srgbClr val="FF0000"/>
              </a:solidFill>
              <a:latin typeface="Times New Roman" pitchFamily="18" charset="0"/>
              <a:cs typeface="Times New Roman" pitchFamily="18" charset="0"/>
            </a:endParaRPr>
          </a:p>
          <a:p>
            <a:pPr>
              <a:buNone/>
            </a:pPr>
            <a:r>
              <a:rPr lang="en-US" sz="3300" dirty="0" smtClean="0">
                <a:latin typeface="Times New Roman" pitchFamily="18" charset="0"/>
                <a:cs typeface="Times New Roman" pitchFamily="18" charset="0"/>
              </a:rPr>
              <a:t>3. I’m Russian, but now I live in Britain and I missed ____ very much. </a:t>
            </a:r>
            <a:r>
              <a:rPr lang="en-US" sz="3300" dirty="0" smtClean="0">
                <a:solidFill>
                  <a:srgbClr val="FF0000"/>
                </a:solidFill>
                <a:latin typeface="Times New Roman" pitchFamily="18" charset="0"/>
                <a:cs typeface="Times New Roman" pitchFamily="18" charset="0"/>
              </a:rPr>
              <a:t>(house/home)</a:t>
            </a:r>
            <a:endParaRPr lang="ru-RU" sz="3300" dirty="0" smtClean="0">
              <a:solidFill>
                <a:srgbClr val="FF0000"/>
              </a:solidFill>
              <a:latin typeface="Times New Roman" pitchFamily="18" charset="0"/>
              <a:cs typeface="Times New Roman" pitchFamily="18" charset="0"/>
            </a:endParaRPr>
          </a:p>
          <a:p>
            <a:pPr>
              <a:buNone/>
            </a:pPr>
            <a:r>
              <a:rPr lang="en-US" sz="3300" dirty="0" smtClean="0">
                <a:latin typeface="Times New Roman" pitchFamily="18" charset="0"/>
                <a:cs typeface="Times New Roman" pitchFamily="18" charset="0"/>
              </a:rPr>
              <a:t>4. Mr. Housekeeper’s ____ is new and nice. </a:t>
            </a:r>
            <a:r>
              <a:rPr lang="en-US" sz="3300" dirty="0" smtClean="0">
                <a:solidFill>
                  <a:srgbClr val="FF0000"/>
                </a:solidFill>
                <a:latin typeface="Times New Roman" pitchFamily="18" charset="0"/>
                <a:cs typeface="Times New Roman" pitchFamily="18" charset="0"/>
              </a:rPr>
              <a:t>(house/ home)</a:t>
            </a:r>
            <a:endParaRPr lang="ru-RU" sz="3300" dirty="0" smtClean="0">
              <a:solidFill>
                <a:srgbClr val="FF0000"/>
              </a:solidFill>
              <a:latin typeface="Times New Roman" pitchFamily="18" charset="0"/>
              <a:cs typeface="Times New Roman" pitchFamily="18" charset="0"/>
            </a:endParaRPr>
          </a:p>
          <a:p>
            <a:pPr>
              <a:buNone/>
            </a:pPr>
            <a:r>
              <a:rPr lang="en-US" sz="3300" dirty="0" smtClean="0">
                <a:latin typeface="Times New Roman" pitchFamily="18" charset="0"/>
                <a:cs typeface="Times New Roman" pitchFamily="18" charset="0"/>
              </a:rPr>
              <a:t>5. How many rooms are there in your _____? </a:t>
            </a:r>
            <a:r>
              <a:rPr lang="en-US" sz="3300" dirty="0" smtClean="0">
                <a:solidFill>
                  <a:srgbClr val="FF0000"/>
                </a:solidFill>
                <a:latin typeface="Times New Roman" pitchFamily="18" charset="0"/>
                <a:cs typeface="Times New Roman" pitchFamily="18" charset="0"/>
              </a:rPr>
              <a:t>(house/ home)</a:t>
            </a:r>
            <a:endParaRPr lang="ru-RU" sz="3300" dirty="0" smtClean="0">
              <a:solidFill>
                <a:srgbClr val="FF0000"/>
              </a:solidFill>
              <a:latin typeface="Times New Roman" pitchFamily="18" charset="0"/>
              <a:cs typeface="Times New Roman" pitchFamily="18" charset="0"/>
            </a:endParaRPr>
          </a:p>
          <a:p>
            <a:pPr>
              <a:buNone/>
            </a:pPr>
            <a:r>
              <a:rPr lang="en-US" sz="3300" dirty="0" smtClean="0">
                <a:latin typeface="Times New Roman" pitchFamily="18" charset="0"/>
                <a:cs typeface="Times New Roman" pitchFamily="18" charset="0"/>
              </a:rPr>
              <a:t>6. My ____ is a place where I relax and rest. </a:t>
            </a:r>
            <a:r>
              <a:rPr lang="en-US" sz="3300" dirty="0" smtClean="0">
                <a:solidFill>
                  <a:srgbClr val="FF0000"/>
                </a:solidFill>
                <a:latin typeface="Times New Roman" pitchFamily="18" charset="0"/>
                <a:cs typeface="Times New Roman" pitchFamily="18" charset="0"/>
              </a:rPr>
              <a:t>(house/home)</a:t>
            </a:r>
            <a:endParaRPr lang="ru-RU" sz="3300" dirty="0" smtClean="0">
              <a:solidFill>
                <a:srgbClr val="FF0000"/>
              </a:solidFill>
              <a:latin typeface="Times New Roman" pitchFamily="18" charset="0"/>
              <a:cs typeface="Times New Roman" pitchFamily="18" charset="0"/>
            </a:endParaRPr>
          </a:p>
          <a:p>
            <a:pPr>
              <a:buNone/>
            </a:pPr>
            <a:endParaRPr lang="ru-RU"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b="1" i="1" dirty="0" smtClean="0">
                <a:solidFill>
                  <a:srgbClr val="00B050"/>
                </a:solidFill>
              </a:rPr>
              <a:t>What is home?</a:t>
            </a:r>
            <a:r>
              <a:rPr lang="ru-RU" b="1" dirty="0" smtClean="0">
                <a:solidFill>
                  <a:srgbClr val="00B050"/>
                </a:solidFill>
              </a:rPr>
              <a:t/>
            </a:r>
            <a:br>
              <a:rPr lang="ru-RU" b="1" dirty="0" smtClean="0">
                <a:solidFill>
                  <a:srgbClr val="00B050"/>
                </a:solidFill>
              </a:rPr>
            </a:br>
            <a:endParaRPr lang="ru-RU" b="1" dirty="0">
              <a:solidFill>
                <a:srgbClr val="00B050"/>
              </a:solidFill>
            </a:endParaRPr>
          </a:p>
        </p:txBody>
      </p:sp>
      <p:sp>
        <p:nvSpPr>
          <p:cNvPr id="3" name="Содержимое 2"/>
          <p:cNvSpPr>
            <a:spLocks noGrp="1"/>
          </p:cNvSpPr>
          <p:nvPr>
            <p:ph idx="1"/>
          </p:nvPr>
        </p:nvSpPr>
        <p:spPr>
          <a:xfrm>
            <a:off x="0" y="1071546"/>
            <a:ext cx="8929718" cy="5054617"/>
          </a:xfrm>
        </p:spPr>
        <p:txBody>
          <a:bodyPr>
            <a:normAutofit fontScale="77500" lnSpcReduction="20000"/>
          </a:bodyPr>
          <a:lstStyle/>
          <a:p>
            <a:pPr algn="just"/>
            <a:r>
              <a:rPr lang="en-US" dirty="0" smtClean="0">
                <a:solidFill>
                  <a:srgbClr val="003300"/>
                </a:solidFill>
              </a:rPr>
              <a:t>A roof to keep out the rain. Four walls to keep out the wind. Floors to keep out the cold.</a:t>
            </a:r>
            <a:endParaRPr lang="ru-RU" dirty="0" smtClean="0">
              <a:solidFill>
                <a:srgbClr val="003300"/>
              </a:solidFill>
            </a:endParaRPr>
          </a:p>
          <a:p>
            <a:pPr algn="just"/>
            <a:r>
              <a:rPr lang="en-US" dirty="0" smtClean="0">
                <a:solidFill>
                  <a:srgbClr val="003300"/>
                </a:solidFill>
              </a:rPr>
              <a:t>Yes, but  home is more than that. It is the laugh of a baby, the song of a mother, the strength of a father. Warmth of living hearts, light from happy eyes, kindness, loyalty, comradeship.</a:t>
            </a:r>
            <a:endParaRPr lang="ru-RU" dirty="0" smtClean="0">
              <a:solidFill>
                <a:srgbClr val="003300"/>
              </a:solidFill>
            </a:endParaRPr>
          </a:p>
          <a:p>
            <a:pPr algn="just"/>
            <a:r>
              <a:rPr lang="en-US" dirty="0" smtClean="0">
                <a:solidFill>
                  <a:srgbClr val="003300"/>
                </a:solidFill>
              </a:rPr>
              <a:t>Home is first school and first church for young ones, where they learn what is right, what is good and what is kind. Where they go for comfort when they are hurt or sick.</a:t>
            </a:r>
            <a:endParaRPr lang="ru-RU" dirty="0" smtClean="0">
              <a:solidFill>
                <a:srgbClr val="003300"/>
              </a:solidFill>
            </a:endParaRPr>
          </a:p>
          <a:p>
            <a:pPr algn="just"/>
            <a:r>
              <a:rPr lang="en-US" dirty="0" smtClean="0">
                <a:solidFill>
                  <a:srgbClr val="003300"/>
                </a:solidFill>
              </a:rPr>
              <a:t>Where joy is shared and sorrow eased. Where fathers and mothers are respected and loved. Where  children are wanted. Where the simplest food is good enough for kids because it is earned. Where money is not so important as loving kindness. Where even the tea kettle sings from happiness.</a:t>
            </a:r>
            <a:endParaRPr lang="ru-RU" dirty="0" smtClean="0">
              <a:solidFill>
                <a:srgbClr val="003300"/>
              </a:solidFill>
            </a:endParaRPr>
          </a:p>
          <a:p>
            <a:pPr algn="just"/>
            <a:r>
              <a:rPr lang="en-US" dirty="0" smtClean="0">
                <a:solidFill>
                  <a:srgbClr val="003300"/>
                </a:solidFill>
              </a:rPr>
              <a:t>That is home.</a:t>
            </a:r>
            <a:endParaRPr lang="ru-RU" dirty="0" smtClean="0">
              <a:solidFill>
                <a:srgbClr val="003300"/>
              </a:solidFill>
            </a:endParaRPr>
          </a:p>
          <a:p>
            <a:endParaRPr lang="ru-RU"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sz="3200" b="1" i="1" dirty="0" smtClean="0">
                <a:solidFill>
                  <a:srgbClr val="FFC000"/>
                </a:solidFill>
              </a:rPr>
              <a:t>Houses in Future</a:t>
            </a:r>
            <a:endParaRPr lang="ru-RU" sz="3200" b="1" i="1" dirty="0">
              <a:solidFill>
                <a:srgbClr val="FFC000"/>
              </a:solidFill>
            </a:endParaRPr>
          </a:p>
        </p:txBody>
      </p:sp>
      <p:pic>
        <p:nvPicPr>
          <p:cNvPr id="4" name="house of the future.mp4">
            <a:hlinkClick r:id="" action="ppaction://media"/>
          </p:cNvPr>
          <p:cNvPicPr>
            <a:picLocks noGrp="1" noRot="1" noChangeAspect="1"/>
          </p:cNvPicPr>
          <p:nvPr>
            <p:ph idx="1"/>
            <a:videoFile r:link="rId1"/>
          </p:nvPr>
        </p:nvPicPr>
        <p:blipFill>
          <a:blip r:embed="rId3"/>
          <a:stretch>
            <a:fillRect/>
          </a:stretch>
        </p:blipFill>
        <p:spPr>
          <a:xfrm>
            <a:off x="-1071602" y="0"/>
            <a:ext cx="12191999" cy="68580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97176"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fill="hold" display="0">
                  <p:stCondLst>
                    <p:cond delay="indefinite"/>
                  </p:stCondLst>
                  <p:endCondLst>
                    <p:cond evt="onNext" delay="0">
                      <p:tgtEl>
                        <p:sldTgt/>
                      </p:tgtEl>
                    </p:cond>
                    <p:cond evt="onPrev" delay="0">
                      <p:tgtEl>
                        <p:sldTgt/>
                      </p:tgtEl>
                    </p:cond>
                  </p:end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428596" y="214290"/>
            <a:ext cx="8143932" cy="954107"/>
          </a:xfrm>
          <a:prstGeom prst="rect">
            <a:avLst/>
          </a:prstGeom>
        </p:spPr>
        <p:txBody>
          <a:bodyPr wrap="square">
            <a:spAutoFit/>
          </a:bodyPr>
          <a:lstStyle/>
          <a:p>
            <a:pPr algn="ctr"/>
            <a:r>
              <a:rPr lang="en-US" sz="2800" b="1" i="1" dirty="0" smtClean="0">
                <a:solidFill>
                  <a:srgbClr val="C00000"/>
                </a:solidFill>
              </a:rPr>
              <a:t>What kind of homes will we live in the future?</a:t>
            </a:r>
            <a:r>
              <a:rPr lang="ru-RU" sz="2800" b="1" i="1" dirty="0" smtClean="0">
                <a:solidFill>
                  <a:srgbClr val="C00000"/>
                </a:solidFill>
              </a:rPr>
              <a:t/>
            </a:r>
            <a:br>
              <a:rPr lang="ru-RU" sz="2800" b="1" i="1" dirty="0" smtClean="0">
                <a:solidFill>
                  <a:srgbClr val="C00000"/>
                </a:solidFill>
              </a:rPr>
            </a:br>
            <a:r>
              <a:rPr lang="en-US" sz="2800" b="1" i="1" dirty="0" smtClean="0">
                <a:solidFill>
                  <a:srgbClr val="C00000"/>
                </a:solidFill>
              </a:rPr>
              <a:t> What kind of technology will we have?</a:t>
            </a:r>
            <a:endParaRPr lang="ru-RU" sz="2800" i="1" dirty="0">
              <a:solidFill>
                <a:srgbClr val="C00000"/>
              </a:solidFill>
            </a:endParaRPr>
          </a:p>
        </p:txBody>
      </p:sp>
      <p:graphicFrame>
        <p:nvGraphicFramePr>
          <p:cNvPr id="5" name="Содержимое 3"/>
          <p:cNvGraphicFramePr>
            <a:graphicFrameLocks noGrp="1"/>
          </p:cNvGraphicFramePr>
          <p:nvPr>
            <p:ph idx="1"/>
          </p:nvPr>
        </p:nvGraphicFramePr>
        <p:xfrm>
          <a:off x="285720" y="1428736"/>
          <a:ext cx="8572560" cy="5143536"/>
        </p:xfrm>
        <a:graphic>
          <a:graphicData uri="http://schemas.openxmlformats.org/drawingml/2006/table">
            <a:tbl>
              <a:tblPr firstRow="1" bandRow="1">
                <a:tableStyleId>{5C22544A-7EE6-4342-B048-85BDC9FD1C3A}</a:tableStyleId>
              </a:tblPr>
              <a:tblGrid>
                <a:gridCol w="4286280"/>
                <a:gridCol w="4286280"/>
              </a:tblGrid>
              <a:tr h="5143536">
                <a:tc>
                  <a:txBody>
                    <a:bodyPr/>
                    <a:lstStyle/>
                    <a:p>
                      <a:r>
                        <a:rPr lang="en-US" sz="2400" dirty="0" smtClean="0"/>
                        <a:t>1 I would love a self-cleaning house </a:t>
                      </a:r>
                    </a:p>
                    <a:p>
                      <a:r>
                        <a:rPr lang="en-US" sz="2400" dirty="0" smtClean="0"/>
                        <a:t>2  I'd like an eco-house </a:t>
                      </a:r>
                    </a:p>
                    <a:p>
                      <a:r>
                        <a:rPr lang="en-US" sz="2400" dirty="0" smtClean="0"/>
                        <a:t>3  I'd like a front door </a:t>
                      </a:r>
                    </a:p>
                    <a:p>
                      <a:r>
                        <a:rPr lang="en-US" sz="2400" dirty="0" smtClean="0"/>
                        <a:t>4  I'd like a TV in each room </a:t>
                      </a:r>
                    </a:p>
                    <a:p>
                      <a:r>
                        <a:rPr lang="en-US" sz="2400" dirty="0" smtClean="0"/>
                        <a:t>5  I'd like a robot chef </a:t>
                      </a:r>
                    </a:p>
                    <a:p>
                      <a:r>
                        <a:rPr lang="en-US" sz="2400" dirty="0" smtClean="0"/>
                        <a:t>6  I would love a bed </a:t>
                      </a:r>
                      <a:endParaRPr lang="ru-RU" sz="2400" dirty="0"/>
                    </a:p>
                  </a:txBody>
                  <a:tcPr/>
                </a:tc>
                <a:tc>
                  <a:txBody>
                    <a:bodyPr/>
                    <a:lstStyle/>
                    <a:p>
                      <a:r>
                        <a:rPr lang="en-US" sz="2400" dirty="0" smtClean="0"/>
                        <a:t>a.  that could cook all my meals for me.</a:t>
                      </a:r>
                    </a:p>
                    <a:p>
                      <a:r>
                        <a:rPr lang="en-US" sz="2400" dirty="0" smtClean="0"/>
                        <a:t>b.  so I could watch the football everywhere.</a:t>
                      </a:r>
                    </a:p>
                    <a:p>
                      <a:r>
                        <a:rPr lang="en-US" sz="2400" dirty="0" smtClean="0"/>
                        <a:t>c.  that does all the housework for me.</a:t>
                      </a:r>
                    </a:p>
                    <a:p>
                      <a:r>
                        <a:rPr lang="en-US" sz="2400" dirty="0" smtClean="0"/>
                        <a:t>d.  with a fingerprint scanner for security.</a:t>
                      </a:r>
                    </a:p>
                    <a:p>
                      <a:r>
                        <a:rPr lang="en-US" sz="2400" dirty="0" smtClean="0"/>
                        <a:t>e.  that automatically makes itself every morning.</a:t>
                      </a:r>
                    </a:p>
                    <a:p>
                      <a:r>
                        <a:rPr lang="en-US" sz="2400" dirty="0" smtClean="0"/>
                        <a:t>f. that uses renewable energy.</a:t>
                      </a:r>
                      <a:endParaRPr lang="ru-RU" sz="2400" dirty="0"/>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ppt_x</p:attrName>
                                        </p:attrNameLst>
                                      </p:cBhvr>
                                      <p:tavLst>
                                        <p:tav tm="0">
                                          <p:val>
                                            <p:strVal val="#ppt_x-.2"/>
                                          </p:val>
                                        </p:tav>
                                        <p:tav tm="100000">
                                          <p:val>
                                            <p:strVal val="#ppt_x"/>
                                          </p:val>
                                        </p:tav>
                                      </p:tavLst>
                                    </p:anim>
                                    <p:anim calcmode="lin" valueType="num">
                                      <p:cBhvr>
                                        <p:cTn id="8" dur="1000" fill="hold"/>
                                        <p:tgtEl>
                                          <p:spTgt spid="5"/>
                                        </p:tgtEl>
                                        <p:attrNameLst>
                                          <p:attrName>ppt_y</p:attrName>
                                        </p:attrNameLst>
                                      </p:cBhvr>
                                      <p:tavLst>
                                        <p:tav tm="0">
                                          <p:val>
                                            <p:strVal val="#ppt_y"/>
                                          </p:val>
                                        </p:tav>
                                        <p:tav tm="100000">
                                          <p:val>
                                            <p:strVal val="#ppt_y"/>
                                          </p:val>
                                        </p:tav>
                                      </p:tavLst>
                                    </p:anim>
                                    <p:animEffect transition="in" filter="wipe(right)" prLst="gradientSize: 0.1">
                                      <p:cBhvr>
                                        <p:cTn id="9"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
        <p:cNvGrpSpPr/>
        <p:nvPr/>
      </p:nvGrpSpPr>
      <p:grpSpPr>
        <a:xfrm>
          <a:off x="0" y="0"/>
          <a:ext cx="0" cy="0"/>
          <a:chOff x="0" y="0"/>
          <a:chExt cx="0" cy="0"/>
        </a:xfrm>
      </p:grpSpPr>
      <p:sp>
        <p:nvSpPr>
          <p:cNvPr id="4" name="Прямоугольник 3"/>
          <p:cNvSpPr/>
          <p:nvPr/>
        </p:nvSpPr>
        <p:spPr>
          <a:xfrm>
            <a:off x="428596" y="214290"/>
            <a:ext cx="8143932" cy="954107"/>
          </a:xfrm>
          <a:prstGeom prst="rect">
            <a:avLst/>
          </a:prstGeom>
        </p:spPr>
        <p:txBody>
          <a:bodyPr wrap="square">
            <a:spAutoFit/>
          </a:bodyPr>
          <a:lstStyle/>
          <a:p>
            <a:pPr algn="ctr"/>
            <a:r>
              <a:rPr lang="en-US" sz="2800" b="1" i="1" dirty="0" smtClean="0">
                <a:solidFill>
                  <a:srgbClr val="C00000"/>
                </a:solidFill>
              </a:rPr>
              <a:t>What kind of homes will we live in the future?</a:t>
            </a:r>
            <a:r>
              <a:rPr lang="ru-RU" sz="2800" b="1" i="1" dirty="0" smtClean="0">
                <a:solidFill>
                  <a:srgbClr val="C00000"/>
                </a:solidFill>
              </a:rPr>
              <a:t/>
            </a:r>
            <a:br>
              <a:rPr lang="ru-RU" sz="2800" b="1" i="1" dirty="0" smtClean="0">
                <a:solidFill>
                  <a:srgbClr val="C00000"/>
                </a:solidFill>
              </a:rPr>
            </a:br>
            <a:r>
              <a:rPr lang="en-US" sz="2800" b="1" i="1" dirty="0" smtClean="0">
                <a:solidFill>
                  <a:srgbClr val="C00000"/>
                </a:solidFill>
              </a:rPr>
              <a:t> What kind of technology will we have?</a:t>
            </a:r>
            <a:endParaRPr lang="ru-RU" sz="2800" i="1" dirty="0">
              <a:solidFill>
                <a:srgbClr val="C00000"/>
              </a:solidFill>
            </a:endParaRPr>
          </a:p>
        </p:txBody>
      </p:sp>
      <p:graphicFrame>
        <p:nvGraphicFramePr>
          <p:cNvPr id="5" name="Содержимое 3"/>
          <p:cNvGraphicFramePr>
            <a:graphicFrameLocks noGrp="1"/>
          </p:cNvGraphicFramePr>
          <p:nvPr>
            <p:ph idx="1"/>
          </p:nvPr>
        </p:nvGraphicFramePr>
        <p:xfrm>
          <a:off x="285720" y="1428736"/>
          <a:ext cx="8572560" cy="5143536"/>
        </p:xfrm>
        <a:graphic>
          <a:graphicData uri="http://schemas.openxmlformats.org/drawingml/2006/table">
            <a:tbl>
              <a:tblPr firstRow="1" bandRow="1">
                <a:tableStyleId>{5C22544A-7EE6-4342-B048-85BDC9FD1C3A}</a:tableStyleId>
              </a:tblPr>
              <a:tblGrid>
                <a:gridCol w="4286280"/>
                <a:gridCol w="4286280"/>
              </a:tblGrid>
              <a:tr h="5143536">
                <a:tc>
                  <a:txBody>
                    <a:bodyPr/>
                    <a:lstStyle/>
                    <a:p>
                      <a:r>
                        <a:rPr lang="en-US" sz="2400" dirty="0" smtClean="0"/>
                        <a:t>1 I would love a self-cleaning house </a:t>
                      </a:r>
                    </a:p>
                    <a:p>
                      <a:r>
                        <a:rPr lang="en-US" sz="2400" dirty="0" smtClean="0"/>
                        <a:t>2  I'd like an eco-house </a:t>
                      </a:r>
                    </a:p>
                    <a:p>
                      <a:r>
                        <a:rPr lang="en-US" sz="2400" dirty="0" smtClean="0"/>
                        <a:t>3  I'd like a front door </a:t>
                      </a:r>
                    </a:p>
                    <a:p>
                      <a:r>
                        <a:rPr lang="en-US" sz="2400" dirty="0" smtClean="0"/>
                        <a:t>4  I'd like a TV in each room </a:t>
                      </a:r>
                    </a:p>
                    <a:p>
                      <a:r>
                        <a:rPr lang="en-US" sz="2400" dirty="0" smtClean="0"/>
                        <a:t>5  I'd like a robot chef </a:t>
                      </a:r>
                    </a:p>
                    <a:p>
                      <a:pPr marL="457200" marR="0" indent="-457200" algn="l" defTabSz="914400" rtl="0" eaLnBrk="1" fontAlgn="auto" latinLnBrk="0" hangingPunct="1">
                        <a:lnSpc>
                          <a:spcPct val="100000"/>
                        </a:lnSpc>
                        <a:spcBef>
                          <a:spcPts val="0"/>
                        </a:spcBef>
                        <a:spcAft>
                          <a:spcPts val="0"/>
                        </a:spcAft>
                        <a:buClrTx/>
                        <a:buSzTx/>
                        <a:buFontTx/>
                        <a:buAutoNum type="arabicPlain" startAt="6"/>
                        <a:tabLst/>
                        <a:defRPr/>
                      </a:pPr>
                      <a:r>
                        <a:rPr lang="en-US" sz="2400" dirty="0" smtClean="0"/>
                        <a:t>I would love a bed </a:t>
                      </a:r>
                    </a:p>
                    <a:p>
                      <a:endParaRPr lang="ru-RU" sz="2400" dirty="0"/>
                    </a:p>
                  </a:txBody>
                  <a:tcPr/>
                </a:tc>
                <a:tc>
                  <a:txBody>
                    <a:bodyPr/>
                    <a:lstStyle/>
                    <a:p>
                      <a:r>
                        <a:rPr lang="en-US" sz="2400" dirty="0" smtClean="0"/>
                        <a:t>a.  that could cook all my meals for me.</a:t>
                      </a:r>
                    </a:p>
                    <a:p>
                      <a:r>
                        <a:rPr lang="en-US" sz="2400" dirty="0" smtClean="0"/>
                        <a:t>b.  so I could watch the football everywhere.</a:t>
                      </a:r>
                    </a:p>
                    <a:p>
                      <a:r>
                        <a:rPr lang="en-US" sz="2400" dirty="0" smtClean="0"/>
                        <a:t>c.  that does all the housework for me.</a:t>
                      </a:r>
                    </a:p>
                    <a:p>
                      <a:r>
                        <a:rPr lang="en-US" sz="2400" dirty="0" smtClean="0"/>
                        <a:t>d.  with a fingerprint scanner for security.</a:t>
                      </a:r>
                    </a:p>
                    <a:p>
                      <a:r>
                        <a:rPr lang="en-US" sz="2400" dirty="0" smtClean="0"/>
                        <a:t>e.  that automatically makes itself every morning.</a:t>
                      </a:r>
                    </a:p>
                    <a:p>
                      <a:r>
                        <a:rPr lang="en-US" sz="2400" dirty="0" smtClean="0"/>
                        <a:t>f. that uses renewable energy.</a:t>
                      </a:r>
                      <a:endParaRPr lang="ru-RU" sz="2400" dirty="0"/>
                    </a:p>
                  </a:txBody>
                  <a:tcPr/>
                </a:tc>
              </a:tr>
            </a:tbl>
          </a:graphicData>
        </a:graphic>
      </p:graphicFrame>
      <p:cxnSp>
        <p:nvCxnSpPr>
          <p:cNvPr id="8" name="Прямая со стрелкой 7"/>
          <p:cNvCxnSpPr/>
          <p:nvPr/>
        </p:nvCxnSpPr>
        <p:spPr>
          <a:xfrm rot="16200000" flipH="1">
            <a:off x="3679025" y="2178835"/>
            <a:ext cx="1357322" cy="57150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Прямая со стрелкой 10"/>
          <p:cNvCxnSpPr/>
          <p:nvPr/>
        </p:nvCxnSpPr>
        <p:spPr>
          <a:xfrm rot="16200000" flipH="1">
            <a:off x="2571736" y="3071810"/>
            <a:ext cx="2786082" cy="1500198"/>
          </a:xfrm>
          <a:prstGeom prst="straightConnector1">
            <a:avLst/>
          </a:prstGeom>
          <a:ln>
            <a:solidFill>
              <a:schemeClr val="accent4">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4" name="Прямая со стрелкой 13"/>
          <p:cNvCxnSpPr/>
          <p:nvPr/>
        </p:nvCxnSpPr>
        <p:spPr>
          <a:xfrm>
            <a:off x="3143240" y="2786058"/>
            <a:ext cx="1500198" cy="107157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Прямая со стрелкой 15"/>
          <p:cNvCxnSpPr/>
          <p:nvPr/>
        </p:nvCxnSpPr>
        <p:spPr>
          <a:xfrm flipV="1">
            <a:off x="3857620" y="2357430"/>
            <a:ext cx="857256" cy="785818"/>
          </a:xfrm>
          <a:prstGeom prst="straightConnector1">
            <a:avLst/>
          </a:prstGeom>
          <a:ln>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18" name="Прямая со стрелкой 17"/>
          <p:cNvCxnSpPr/>
          <p:nvPr/>
        </p:nvCxnSpPr>
        <p:spPr>
          <a:xfrm rot="5400000" flipH="1" flipV="1">
            <a:off x="3000364" y="1857364"/>
            <a:ext cx="1785950" cy="1500198"/>
          </a:xfrm>
          <a:prstGeom prst="straightConnector1">
            <a:avLst/>
          </a:prstGeom>
          <a:ln>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20" name="Прямая со стрелкой 19"/>
          <p:cNvCxnSpPr/>
          <p:nvPr/>
        </p:nvCxnSpPr>
        <p:spPr>
          <a:xfrm>
            <a:off x="3214678" y="3857628"/>
            <a:ext cx="1428760" cy="71438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ppt_x</p:attrName>
                                        </p:attrNameLst>
                                      </p:cBhvr>
                                      <p:tavLst>
                                        <p:tav tm="0">
                                          <p:val>
                                            <p:strVal val="#ppt_x-.2"/>
                                          </p:val>
                                        </p:tav>
                                        <p:tav tm="100000">
                                          <p:val>
                                            <p:strVal val="#ppt_x"/>
                                          </p:val>
                                        </p:tav>
                                      </p:tavLst>
                                    </p:anim>
                                    <p:anim calcmode="lin" valueType="num">
                                      <p:cBhvr>
                                        <p:cTn id="8" dur="1000" fill="hold"/>
                                        <p:tgtEl>
                                          <p:spTgt spid="5"/>
                                        </p:tgtEl>
                                        <p:attrNameLst>
                                          <p:attrName>ppt_y</p:attrName>
                                        </p:attrNameLst>
                                      </p:cBhvr>
                                      <p:tavLst>
                                        <p:tav tm="0">
                                          <p:val>
                                            <p:strVal val="#ppt_y"/>
                                          </p:val>
                                        </p:tav>
                                        <p:tav tm="100000">
                                          <p:val>
                                            <p:strVal val="#ppt_y"/>
                                          </p:val>
                                        </p:tav>
                                      </p:tavLst>
                                    </p:anim>
                                    <p:animEffect transition="in" filter="wipe(right)" prLst="gradientSize: 0.1">
                                      <p:cBhvr>
                                        <p:cTn id="9"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p:txBody>
          <a:bodyPr/>
          <a:lstStyle/>
          <a:p>
            <a:endParaRPr lang="ru-RU"/>
          </a:p>
        </p:txBody>
      </p:sp>
      <p:pic>
        <p:nvPicPr>
          <p:cNvPr id="4" name="Рисунок 3" descr="http://rayojohis.com/sites/default/files/styles/fullcontentmax/public/parts-of-the-house-english_0.jpg?itok=uayMdECC"/>
          <p:cNvPicPr/>
          <p:nvPr/>
        </p:nvPicPr>
        <p:blipFill>
          <a:blip r:embed="rId2"/>
          <a:srcRect b="7558"/>
          <a:stretch>
            <a:fillRect/>
          </a:stretch>
        </p:blipFill>
        <p:spPr bwMode="auto">
          <a:xfrm>
            <a:off x="0" y="0"/>
            <a:ext cx="9144000"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99CC00"/>
        </a:solidFill>
        <a:effectLst/>
      </p:bgPr>
    </p:bg>
    <p:spTree>
      <p:nvGrpSpPr>
        <p:cNvPr id="1" name=""/>
        <p:cNvGrpSpPr/>
        <p:nvPr/>
      </p:nvGrpSpPr>
      <p:grpSpPr>
        <a:xfrm>
          <a:off x="0" y="0"/>
          <a:ext cx="0" cy="0"/>
          <a:chOff x="0" y="0"/>
          <a:chExt cx="0" cy="0"/>
        </a:xfrm>
      </p:grpSpPr>
      <p:sp>
        <p:nvSpPr>
          <p:cNvPr id="3" name="Содержимое 2"/>
          <p:cNvSpPr>
            <a:spLocks noGrp="1"/>
          </p:cNvSpPr>
          <p:nvPr>
            <p:ph idx="1"/>
          </p:nvPr>
        </p:nvSpPr>
        <p:spPr/>
        <p:txBody>
          <a:bodyPr>
            <a:normAutofit/>
          </a:bodyPr>
          <a:lstStyle/>
          <a:p>
            <a:pPr lvl="0">
              <a:buNone/>
            </a:pPr>
            <a:r>
              <a:rPr lang="en-US" dirty="0" smtClean="0"/>
              <a:t> </a:t>
            </a:r>
            <a:endParaRPr lang="ru-RU" dirty="0" smtClean="0"/>
          </a:p>
          <a:p>
            <a:endParaRPr lang="ru-RU" dirty="0"/>
          </a:p>
        </p:txBody>
      </p:sp>
      <p:sp>
        <p:nvSpPr>
          <p:cNvPr id="39957" name="Rectangle 21"/>
          <p:cNvSpPr>
            <a:spLocks noChangeArrowheads="1"/>
          </p:cNvSpPr>
          <p:nvPr/>
        </p:nvSpPr>
        <p:spPr bwMode="auto">
          <a:xfrm>
            <a:off x="3357554" y="2357430"/>
            <a:ext cx="2500330" cy="1000132"/>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The house of my dream</a:t>
            </a:r>
            <a:endParaRPr kumimoji="0" lang="en-US" sz="2800"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39946" name="Rectangle 10"/>
          <p:cNvSpPr>
            <a:spLocks noChangeArrowheads="1"/>
          </p:cNvSpPr>
          <p:nvPr/>
        </p:nvSpPr>
        <p:spPr bwMode="auto">
          <a:xfrm>
            <a:off x="1857356" y="5429264"/>
            <a:ext cx="1128714" cy="642942"/>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39958" name="Rectangle 22"/>
          <p:cNvSpPr>
            <a:spLocks noChangeArrowheads="1"/>
          </p:cNvSpPr>
          <p:nvPr/>
        </p:nvSpPr>
        <p:spPr bwMode="auto">
          <a:xfrm>
            <a:off x="4857752" y="3857628"/>
            <a:ext cx="1225551" cy="642942"/>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39938" name="Rectangle 2"/>
          <p:cNvSpPr>
            <a:spLocks noChangeArrowheads="1"/>
          </p:cNvSpPr>
          <p:nvPr/>
        </p:nvSpPr>
        <p:spPr bwMode="auto">
          <a:xfrm>
            <a:off x="1819275" y="469900"/>
            <a:ext cx="914400" cy="48260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39950" name="Rectangle 14"/>
          <p:cNvSpPr>
            <a:spLocks noChangeArrowheads="1"/>
          </p:cNvSpPr>
          <p:nvPr/>
        </p:nvSpPr>
        <p:spPr bwMode="auto">
          <a:xfrm>
            <a:off x="857224" y="2643182"/>
            <a:ext cx="1143008" cy="579439"/>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39955" name="Rectangle 19"/>
          <p:cNvSpPr>
            <a:spLocks noChangeArrowheads="1"/>
          </p:cNvSpPr>
          <p:nvPr/>
        </p:nvSpPr>
        <p:spPr bwMode="auto">
          <a:xfrm>
            <a:off x="6572264" y="4857760"/>
            <a:ext cx="1143008" cy="696914"/>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39949" name="Rectangle 13"/>
          <p:cNvSpPr>
            <a:spLocks noChangeArrowheads="1"/>
          </p:cNvSpPr>
          <p:nvPr/>
        </p:nvSpPr>
        <p:spPr bwMode="auto">
          <a:xfrm>
            <a:off x="6929454" y="3000372"/>
            <a:ext cx="928694" cy="411162"/>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39941" name="Rectangle 5"/>
          <p:cNvSpPr>
            <a:spLocks noChangeArrowheads="1"/>
          </p:cNvSpPr>
          <p:nvPr/>
        </p:nvSpPr>
        <p:spPr bwMode="auto">
          <a:xfrm>
            <a:off x="6286512" y="857232"/>
            <a:ext cx="914400" cy="63182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39956" name="Rectangle 20"/>
          <p:cNvSpPr>
            <a:spLocks noChangeArrowheads="1"/>
          </p:cNvSpPr>
          <p:nvPr/>
        </p:nvSpPr>
        <p:spPr bwMode="auto">
          <a:xfrm>
            <a:off x="3857620" y="571480"/>
            <a:ext cx="1071570" cy="588963"/>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39945" name="Rectangle 9"/>
          <p:cNvSpPr>
            <a:spLocks noChangeArrowheads="1"/>
          </p:cNvSpPr>
          <p:nvPr/>
        </p:nvSpPr>
        <p:spPr bwMode="auto">
          <a:xfrm>
            <a:off x="1142976" y="1714488"/>
            <a:ext cx="1071570" cy="50006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39959" name="Rectangle 23"/>
          <p:cNvSpPr>
            <a:spLocks noChangeArrowheads="1"/>
          </p:cNvSpPr>
          <p:nvPr/>
        </p:nvSpPr>
        <p:spPr bwMode="auto">
          <a:xfrm>
            <a:off x="1643042" y="3786190"/>
            <a:ext cx="954089" cy="78581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39937" name="Rectangle 1"/>
          <p:cNvSpPr>
            <a:spLocks noChangeArrowheads="1"/>
          </p:cNvSpPr>
          <p:nvPr/>
        </p:nvSpPr>
        <p:spPr bwMode="auto">
          <a:xfrm>
            <a:off x="4143372" y="5143512"/>
            <a:ext cx="1071570" cy="642942"/>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39951" name="AutoShape 15"/>
          <p:cNvSpPr>
            <a:spLocks noChangeShapeType="1"/>
          </p:cNvSpPr>
          <p:nvPr/>
        </p:nvSpPr>
        <p:spPr bwMode="auto">
          <a:xfrm>
            <a:off x="5286380" y="3357562"/>
            <a:ext cx="312736" cy="488949"/>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39954" name="AutoShape 18"/>
          <p:cNvSpPr>
            <a:spLocks noChangeShapeType="1"/>
          </p:cNvSpPr>
          <p:nvPr/>
        </p:nvSpPr>
        <p:spPr bwMode="auto">
          <a:xfrm flipV="1">
            <a:off x="2000232" y="2857496"/>
            <a:ext cx="1357322" cy="71438"/>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39952" name="AutoShape 16"/>
          <p:cNvSpPr>
            <a:spLocks noChangeShapeType="1"/>
          </p:cNvSpPr>
          <p:nvPr/>
        </p:nvSpPr>
        <p:spPr bwMode="auto">
          <a:xfrm flipH="1">
            <a:off x="5357817" y="1500174"/>
            <a:ext cx="1358909" cy="857256"/>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39948" name="AutoShape 12"/>
          <p:cNvSpPr>
            <a:spLocks noChangeShapeType="1"/>
          </p:cNvSpPr>
          <p:nvPr/>
        </p:nvSpPr>
        <p:spPr bwMode="auto">
          <a:xfrm>
            <a:off x="5929322" y="2786058"/>
            <a:ext cx="1027116" cy="357190"/>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39953" name="AutoShape 17"/>
          <p:cNvSpPr>
            <a:spLocks noChangeShapeType="1"/>
          </p:cNvSpPr>
          <p:nvPr/>
        </p:nvSpPr>
        <p:spPr bwMode="auto">
          <a:xfrm flipH="1">
            <a:off x="4214809" y="1214422"/>
            <a:ext cx="71437" cy="1143008"/>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39944" name="AutoShape 8"/>
          <p:cNvSpPr>
            <a:spLocks noChangeShapeType="1"/>
          </p:cNvSpPr>
          <p:nvPr/>
        </p:nvSpPr>
        <p:spPr bwMode="auto">
          <a:xfrm>
            <a:off x="2214546" y="1000108"/>
            <a:ext cx="1500198" cy="1357322"/>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39942" name="AutoShape 6"/>
          <p:cNvSpPr>
            <a:spLocks noChangeShapeType="1"/>
          </p:cNvSpPr>
          <p:nvPr/>
        </p:nvSpPr>
        <p:spPr bwMode="auto">
          <a:xfrm>
            <a:off x="2214546" y="2000240"/>
            <a:ext cx="1071570" cy="642942"/>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39947" name="AutoShape 11"/>
          <p:cNvSpPr>
            <a:spLocks noChangeShapeType="1"/>
          </p:cNvSpPr>
          <p:nvPr/>
        </p:nvSpPr>
        <p:spPr bwMode="auto">
          <a:xfrm>
            <a:off x="4429124" y="3357562"/>
            <a:ext cx="71438" cy="1709745"/>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39940" name="AutoShape 4"/>
          <p:cNvSpPr>
            <a:spLocks noChangeShapeType="1"/>
          </p:cNvSpPr>
          <p:nvPr/>
        </p:nvSpPr>
        <p:spPr bwMode="auto">
          <a:xfrm flipH="1">
            <a:off x="2357422" y="3357562"/>
            <a:ext cx="1571636" cy="2071702"/>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39943" name="AutoShape 7"/>
          <p:cNvSpPr>
            <a:spLocks noChangeShapeType="1"/>
          </p:cNvSpPr>
          <p:nvPr/>
        </p:nvSpPr>
        <p:spPr bwMode="auto">
          <a:xfrm flipH="1">
            <a:off x="2643173" y="3357562"/>
            <a:ext cx="857257" cy="854080"/>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39963" name="Rectangle 27"/>
          <p:cNvSpPr>
            <a:spLocks noChangeArrowheads="1"/>
          </p:cNvSpPr>
          <p:nvPr/>
        </p:nvSpPr>
        <p:spPr bwMode="auto">
          <a:xfrm>
            <a:off x="457200" y="4572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  </a:t>
            </a:r>
            <a:endParaRPr kumimoji="0" lang="ru-RU"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ru-RU" sz="1800" b="0" i="0" u="none" strike="noStrike" cap="none" normalizeH="0" baseline="0" smtClean="0">
              <a:ln>
                <a:noFill/>
              </a:ln>
              <a:solidFill>
                <a:schemeClr val="tx1"/>
              </a:solidFill>
              <a:effectLst/>
              <a:latin typeface="Arial" pitchFamily="34" charset="0"/>
              <a:cs typeface="Arial" pitchFamily="34" charset="0"/>
            </a:endParaRPr>
          </a:p>
        </p:txBody>
      </p:sp>
      <p:sp>
        <p:nvSpPr>
          <p:cNvPr id="39967" name="Rectangle 31"/>
          <p:cNvSpPr>
            <a:spLocks noChangeArrowheads="1"/>
          </p:cNvSpPr>
          <p:nvPr/>
        </p:nvSpPr>
        <p:spPr bwMode="auto">
          <a:xfrm>
            <a:off x="0" y="4572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800" b="0" i="0" u="none" strike="noStrike" cap="none" normalizeH="0" baseline="0" smtClean="0">
                <a:ln>
                  <a:noFill/>
                </a:ln>
                <a:solidFill>
                  <a:schemeClr val="tx1"/>
                </a:solidFill>
                <a:effectLst/>
                <a:latin typeface="Arial" pitchFamily="34" charset="0"/>
                <a:cs typeface="Arial" pitchFamily="34" charset="0"/>
              </a:rPr>
              <a:t/>
            </a:r>
            <a:br>
              <a:rPr kumimoji="0" lang="ru-RU" sz="800" b="0" i="0" u="none" strike="noStrike" cap="none" normalizeH="0" baseline="0" smtClean="0">
                <a:ln>
                  <a:noFill/>
                </a:ln>
                <a:solidFill>
                  <a:schemeClr val="tx1"/>
                </a:solidFill>
                <a:effectLst/>
                <a:latin typeface="Arial" pitchFamily="34" charset="0"/>
                <a:cs typeface="Arial" pitchFamily="34" charset="0"/>
              </a:rPr>
            </a:br>
            <a:endParaRPr kumimoji="0" lang="ru-RU"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ru-RU" sz="1800" b="0" i="0" u="none" strike="noStrike" cap="none" normalizeH="0" baseline="0" smtClean="0">
              <a:ln>
                <a:noFill/>
              </a:ln>
              <a:solidFill>
                <a:schemeClr val="tx1"/>
              </a:solidFill>
              <a:effectLst/>
              <a:latin typeface="Arial" pitchFamily="34" charset="0"/>
              <a:cs typeface="Arial" pitchFamily="34" charset="0"/>
            </a:endParaRPr>
          </a:p>
        </p:txBody>
      </p:sp>
      <p:sp>
        <p:nvSpPr>
          <p:cNvPr id="39968" name="Rectangle 32"/>
          <p:cNvSpPr>
            <a:spLocks noChangeArrowheads="1"/>
          </p:cNvSpPr>
          <p:nvPr/>
        </p:nvSpPr>
        <p:spPr bwMode="auto">
          <a:xfrm>
            <a:off x="0" y="4572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4557713" algn="l"/>
              </a:tabLst>
            </a:pPr>
            <a:r>
              <a:rPr kumimoji="0" lang="en-US" sz="1200" b="0"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	</a:t>
            </a:r>
            <a:endParaRPr kumimoji="0" lang="ru-RU"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4557713" algn="l"/>
              </a:tabLst>
            </a:pPr>
            <a:endParaRPr kumimoji="0" lang="ru-RU" sz="1800" b="0" i="0" u="none" strike="noStrike" cap="none" normalizeH="0" baseline="0" smtClean="0">
              <a:ln>
                <a:noFill/>
              </a:ln>
              <a:solidFill>
                <a:schemeClr val="tx1"/>
              </a:solidFill>
              <a:effectLst/>
              <a:latin typeface="Arial" pitchFamily="34" charset="0"/>
              <a:cs typeface="Arial" pitchFamily="34" charset="0"/>
            </a:endParaRPr>
          </a:p>
        </p:txBody>
      </p:sp>
      <p:sp>
        <p:nvSpPr>
          <p:cNvPr id="39974" name="Rectangle 38"/>
          <p:cNvSpPr>
            <a:spLocks noChangeArrowheads="1"/>
          </p:cNvSpPr>
          <p:nvPr/>
        </p:nvSpPr>
        <p:spPr bwMode="auto">
          <a:xfrm>
            <a:off x="0" y="4572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49263" algn="l" defTabSz="914400" rtl="0" eaLnBrk="1" fontAlgn="base" latinLnBrk="0" hangingPunct="1">
              <a:lnSpc>
                <a:spcPct val="100000"/>
              </a:lnSpc>
              <a:spcBef>
                <a:spcPct val="0"/>
              </a:spcBef>
              <a:spcAft>
                <a:spcPct val="0"/>
              </a:spcAft>
              <a:buClrTx/>
              <a:buSzTx/>
              <a:buFontTx/>
              <a:buNone/>
              <a:tabLst/>
            </a:pPr>
            <a:r>
              <a:rPr kumimoji="0" lang="ru-RU" sz="800" b="0" i="0" u="none" strike="noStrike" cap="none" normalizeH="0" baseline="0" smtClean="0">
                <a:ln>
                  <a:noFill/>
                </a:ln>
                <a:solidFill>
                  <a:schemeClr val="tx1"/>
                </a:solidFill>
                <a:effectLst/>
                <a:latin typeface="Arial" pitchFamily="34" charset="0"/>
                <a:cs typeface="Arial" pitchFamily="34" charset="0"/>
              </a:rPr>
              <a:t/>
            </a:r>
            <a:br>
              <a:rPr kumimoji="0" lang="ru-RU" sz="800" b="0" i="0" u="none" strike="noStrike" cap="none" normalizeH="0" baseline="0" smtClean="0">
                <a:ln>
                  <a:noFill/>
                </a:ln>
                <a:solidFill>
                  <a:schemeClr val="tx1"/>
                </a:solidFill>
                <a:effectLst/>
                <a:latin typeface="Arial" pitchFamily="34" charset="0"/>
                <a:cs typeface="Arial" pitchFamily="34" charset="0"/>
              </a:rPr>
            </a:br>
            <a:endParaRPr kumimoji="0" lang="ru-RU" sz="1800" b="0" i="0" u="none" strike="noStrike" cap="none" normalizeH="0" baseline="0" smtClean="0">
              <a:ln>
                <a:noFill/>
              </a:ln>
              <a:solidFill>
                <a:schemeClr val="tx1"/>
              </a:solidFill>
              <a:effectLst/>
              <a:latin typeface="Arial" pitchFamily="34" charset="0"/>
              <a:cs typeface="Arial" pitchFamily="34" charset="0"/>
            </a:endParaRPr>
          </a:p>
          <a:p>
            <a:pPr marL="0" marR="0" lvl="0" indent="449263" algn="l" defTabSz="914400" rtl="0" eaLnBrk="0" fontAlgn="base" latinLnBrk="0" hangingPunct="0">
              <a:lnSpc>
                <a:spcPct val="100000"/>
              </a:lnSpc>
              <a:spcBef>
                <a:spcPct val="0"/>
              </a:spcBef>
              <a:spcAft>
                <a:spcPct val="0"/>
              </a:spcAft>
              <a:buClrTx/>
              <a:buSzTx/>
              <a:buFontTx/>
              <a:buNone/>
              <a:tabLst/>
            </a:pPr>
            <a:endParaRPr kumimoji="0" lang="ru-RU" sz="1800" b="0" i="0" u="none" strike="noStrike" cap="none" normalizeH="0" baseline="0" smtClean="0">
              <a:ln>
                <a:noFill/>
              </a:ln>
              <a:solidFill>
                <a:schemeClr val="tx1"/>
              </a:solidFill>
              <a:effectLst/>
              <a:latin typeface="Arial" pitchFamily="34" charset="0"/>
              <a:cs typeface="Arial" pitchFamily="34" charset="0"/>
            </a:endParaRPr>
          </a:p>
        </p:txBody>
      </p:sp>
      <p:sp>
        <p:nvSpPr>
          <p:cNvPr id="39975" name="Rectangle 39"/>
          <p:cNvSpPr>
            <a:spLocks noChangeArrowheads="1"/>
          </p:cNvSpPr>
          <p:nvPr/>
        </p:nvSpPr>
        <p:spPr bwMode="auto">
          <a:xfrm>
            <a:off x="0" y="4572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2143125" algn="l"/>
              </a:tabLst>
            </a:pPr>
            <a:r>
              <a:rPr kumimoji="0" lang="en-US" sz="1200" b="0"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	</a:t>
            </a:r>
            <a:endParaRPr kumimoji="0" lang="ru-RU"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2143125" algn="l"/>
              </a:tabLst>
            </a:pPr>
            <a:endParaRPr kumimoji="0" lang="ru-RU" sz="1800" b="0" i="0" u="none" strike="noStrike" cap="none" normalizeH="0" baseline="0" smtClean="0">
              <a:ln>
                <a:noFill/>
              </a:ln>
              <a:solidFill>
                <a:schemeClr val="tx1"/>
              </a:solidFill>
              <a:effectLst/>
              <a:latin typeface="Arial" pitchFamily="34" charset="0"/>
              <a:cs typeface="Arial" pitchFamily="34" charset="0"/>
            </a:endParaRPr>
          </a:p>
        </p:txBody>
      </p:sp>
      <p:sp>
        <p:nvSpPr>
          <p:cNvPr id="39978" name="Rectangle 42"/>
          <p:cNvSpPr>
            <a:spLocks noChangeArrowheads="1"/>
          </p:cNvSpPr>
          <p:nvPr/>
        </p:nvSpPr>
        <p:spPr bwMode="auto">
          <a:xfrm>
            <a:off x="0" y="4572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2143125" algn="l"/>
              </a:tabLst>
            </a:pPr>
            <a:endParaRPr kumimoji="0" lang="ru-RU" sz="1800" b="0" i="0" u="none" strike="noStrike" cap="none" normalizeH="0" baseline="0" smtClean="0">
              <a:ln>
                <a:noFill/>
              </a:ln>
              <a:solidFill>
                <a:schemeClr val="tx1"/>
              </a:solidFill>
              <a:effectLst/>
              <a:latin typeface="Arial" pitchFamily="34" charset="0"/>
              <a:cs typeface="Arial" pitchFamily="34" charset="0"/>
            </a:endParaRPr>
          </a:p>
        </p:txBody>
      </p:sp>
      <p:sp>
        <p:nvSpPr>
          <p:cNvPr id="34" name="AutoShape 11"/>
          <p:cNvSpPr>
            <a:spLocks noChangeShapeType="1"/>
          </p:cNvSpPr>
          <p:nvPr/>
        </p:nvSpPr>
        <p:spPr bwMode="auto">
          <a:xfrm>
            <a:off x="5857884" y="3071810"/>
            <a:ext cx="1285884" cy="1781183"/>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sz="1300" dirty="0" smtClean="0"/>
              <a:t/>
            </a:r>
            <a:br>
              <a:rPr lang="ru-RU" sz="1300" dirty="0" smtClean="0"/>
            </a:br>
            <a:r>
              <a:rPr lang="ru-RU" sz="2000" dirty="0" smtClean="0"/>
              <a:t/>
            </a:r>
            <a:br>
              <a:rPr lang="ru-RU" sz="2000" dirty="0" smtClean="0"/>
            </a:br>
            <a:r>
              <a:rPr lang="ru-RU" sz="2000" dirty="0" smtClean="0"/>
              <a:t/>
            </a:r>
            <a:br>
              <a:rPr lang="ru-RU" sz="2000" dirty="0" smtClean="0"/>
            </a:br>
            <a:r>
              <a:rPr lang="ru-RU" sz="2000" dirty="0" smtClean="0"/>
              <a:t> </a:t>
            </a:r>
            <a:br>
              <a:rPr lang="ru-RU" sz="2000" dirty="0" smtClean="0"/>
            </a:br>
            <a:r>
              <a:rPr lang="ru-RU" sz="1100" dirty="0" smtClean="0"/>
              <a:t/>
            </a:r>
            <a:br>
              <a:rPr lang="ru-RU" sz="1100" dirty="0" smtClean="0"/>
            </a:br>
            <a:r>
              <a:rPr lang="ru-RU" sz="1100" dirty="0" smtClean="0"/>
              <a:t/>
            </a:r>
            <a:br>
              <a:rPr lang="ru-RU" sz="1100" dirty="0" smtClean="0"/>
            </a:br>
            <a:endParaRPr lang="ru-RU" sz="1100" dirty="0"/>
          </a:p>
        </p:txBody>
      </p:sp>
      <p:graphicFrame>
        <p:nvGraphicFramePr>
          <p:cNvPr id="5" name="Содержимое 4"/>
          <p:cNvGraphicFramePr>
            <a:graphicFrameLocks noGrp="1"/>
          </p:cNvGraphicFramePr>
          <p:nvPr>
            <p:ph idx="1"/>
          </p:nvPr>
        </p:nvGraphicFramePr>
        <p:xfrm>
          <a:off x="0" y="0"/>
          <a:ext cx="9144000" cy="6751388"/>
        </p:xfrm>
        <a:graphic>
          <a:graphicData uri="http://schemas.openxmlformats.org/drawingml/2006/table">
            <a:tbl>
              <a:tblPr firstRow="1" bandRow="1">
                <a:tableStyleId>{5C22544A-7EE6-4342-B048-85BDC9FD1C3A}</a:tableStyleId>
              </a:tblPr>
              <a:tblGrid>
                <a:gridCol w="4572000"/>
                <a:gridCol w="4572000"/>
              </a:tblGrid>
              <a:tr h="2912028">
                <a:tc>
                  <a:txBody>
                    <a:bodyPr/>
                    <a:lstStyle/>
                    <a:p>
                      <a:r>
                        <a:rPr lang="ru-RU" sz="2400" dirty="0" smtClean="0"/>
                        <a:t>1 </a:t>
                      </a:r>
                      <a:r>
                        <a:rPr lang="en-US" sz="2400" dirty="0" smtClean="0"/>
                        <a:t>There’s no place</a:t>
                      </a:r>
                      <a:r>
                        <a:rPr lang="ru-RU" sz="2400" dirty="0" smtClean="0"/>
                        <a:t/>
                      </a:r>
                      <a:br>
                        <a:rPr lang="ru-RU" sz="2400" dirty="0" smtClean="0"/>
                      </a:br>
                      <a:r>
                        <a:rPr lang="ru-RU" sz="2400" dirty="0" smtClean="0"/>
                        <a:t>2 </a:t>
                      </a:r>
                      <a:r>
                        <a:rPr lang="en-US" sz="2400" dirty="0" smtClean="0"/>
                        <a:t>Every bird</a:t>
                      </a:r>
                      <a:r>
                        <a:rPr lang="ru-RU" sz="2400" dirty="0" smtClean="0"/>
                        <a:t/>
                      </a:r>
                      <a:br>
                        <a:rPr lang="ru-RU" sz="2400" dirty="0" smtClean="0"/>
                      </a:br>
                      <a:r>
                        <a:rPr lang="ru-RU" sz="2400" dirty="0" smtClean="0"/>
                        <a:t>3 </a:t>
                      </a:r>
                      <a:r>
                        <a:rPr lang="en-US" sz="2400" dirty="0" smtClean="0"/>
                        <a:t>He has no home</a:t>
                      </a:r>
                      <a:r>
                        <a:rPr lang="ru-RU" sz="2400" dirty="0" smtClean="0"/>
                        <a:t/>
                      </a:r>
                      <a:br>
                        <a:rPr lang="ru-RU" sz="2400" dirty="0" smtClean="0"/>
                      </a:br>
                      <a:r>
                        <a:rPr lang="ru-RU" sz="2400" dirty="0" smtClean="0"/>
                        <a:t>4 </a:t>
                      </a:r>
                      <a:r>
                        <a:rPr lang="en-US" sz="2400" dirty="0" smtClean="0"/>
                        <a:t>It’s good to be visiting, </a:t>
                      </a:r>
                      <a:r>
                        <a:rPr lang="ru-RU" sz="2400" dirty="0" smtClean="0"/>
                        <a:t/>
                      </a:r>
                      <a:br>
                        <a:rPr lang="ru-RU" sz="2400" dirty="0" smtClean="0"/>
                      </a:br>
                      <a:r>
                        <a:rPr lang="ru-RU" sz="2400" dirty="0" smtClean="0"/>
                        <a:t>5 </a:t>
                      </a:r>
                      <a:r>
                        <a:rPr lang="en-US" sz="2400" dirty="0" smtClean="0"/>
                        <a:t>Every dog </a:t>
                      </a:r>
                      <a:r>
                        <a:rPr lang="ru-RU" sz="2400" dirty="0" smtClean="0"/>
                        <a:t/>
                      </a:r>
                      <a:br>
                        <a:rPr lang="ru-RU" sz="2400" dirty="0" smtClean="0"/>
                      </a:br>
                      <a:r>
                        <a:rPr lang="ru-RU" sz="2400" dirty="0" smtClean="0"/>
                        <a:t>6 </a:t>
                      </a:r>
                      <a:r>
                        <a:rPr lang="en-US" sz="2400" dirty="0" smtClean="0"/>
                        <a:t>An Englishmen’s house </a:t>
                      </a:r>
                      <a:r>
                        <a:rPr lang="ru-RU" sz="2400" dirty="0" smtClean="0"/>
                        <a:t/>
                      </a:r>
                      <a:br>
                        <a:rPr lang="ru-RU" sz="2400" dirty="0" smtClean="0"/>
                      </a:br>
                      <a:r>
                        <a:rPr lang="ru-RU" sz="2400" dirty="0" smtClean="0"/>
                        <a:t>7</a:t>
                      </a:r>
                      <a:r>
                        <a:rPr lang="ru-RU" sz="2400" baseline="0" dirty="0" smtClean="0"/>
                        <a:t> </a:t>
                      </a:r>
                      <a:r>
                        <a:rPr lang="en-US" sz="2400" dirty="0" smtClean="0"/>
                        <a:t>Dry bread at home </a:t>
                      </a:r>
                      <a:r>
                        <a:rPr lang="ru-RU" sz="2400" dirty="0" smtClean="0"/>
                        <a:t/>
                      </a:r>
                      <a:br>
                        <a:rPr lang="ru-RU" sz="2400" dirty="0" smtClean="0"/>
                      </a:br>
                      <a:r>
                        <a:rPr lang="ru-RU" sz="2400" dirty="0" smtClean="0"/>
                        <a:t>8 </a:t>
                      </a:r>
                      <a:r>
                        <a:rPr lang="en-US" sz="2400" dirty="0" smtClean="0"/>
                        <a:t>Men make houses, </a:t>
                      </a:r>
                      <a:endParaRPr lang="ru-RU" sz="2400" dirty="0"/>
                    </a:p>
                  </a:txBody>
                  <a:tcPr/>
                </a:tc>
                <a:tc>
                  <a:txBody>
                    <a:bodyPr/>
                    <a:lstStyle/>
                    <a:p>
                      <a:r>
                        <a:rPr lang="en-US" sz="2400" dirty="0" smtClean="0"/>
                        <a:t>is better than roast meat abroad </a:t>
                      </a:r>
                      <a:r>
                        <a:rPr lang="ru-RU" sz="2400" dirty="0" smtClean="0"/>
                        <a:t/>
                      </a:r>
                      <a:br>
                        <a:rPr lang="ru-RU" sz="2400" dirty="0" smtClean="0"/>
                      </a:br>
                      <a:r>
                        <a:rPr lang="en-US" sz="2400" dirty="0" smtClean="0"/>
                        <a:t>whose home is everywhere</a:t>
                      </a:r>
                      <a:r>
                        <a:rPr lang="ru-RU" sz="2400" dirty="0" smtClean="0"/>
                        <a:t/>
                      </a:r>
                      <a:br>
                        <a:rPr lang="ru-RU" sz="2400" dirty="0" smtClean="0"/>
                      </a:br>
                      <a:r>
                        <a:rPr lang="en-US" sz="2400" dirty="0" smtClean="0"/>
                        <a:t>like home </a:t>
                      </a:r>
                      <a:r>
                        <a:rPr lang="ru-RU" sz="2400" dirty="0" smtClean="0"/>
                        <a:t/>
                      </a:r>
                      <a:br>
                        <a:rPr lang="ru-RU" sz="2400" dirty="0" smtClean="0"/>
                      </a:br>
                      <a:r>
                        <a:rPr lang="en-US" sz="2400" dirty="0" smtClean="0"/>
                        <a:t>but it’s better at home</a:t>
                      </a:r>
                      <a:r>
                        <a:rPr lang="ru-RU" sz="2400" dirty="0" smtClean="0"/>
                        <a:t/>
                      </a:r>
                      <a:br>
                        <a:rPr lang="ru-RU" sz="2400" dirty="0" smtClean="0"/>
                      </a:br>
                      <a:r>
                        <a:rPr lang="en-US" sz="2400" dirty="0" smtClean="0"/>
                        <a:t>likes its own nest</a:t>
                      </a:r>
                      <a:r>
                        <a:rPr lang="ru-RU" sz="2400" dirty="0" smtClean="0"/>
                        <a:t/>
                      </a:r>
                      <a:br>
                        <a:rPr lang="ru-RU" sz="2400" dirty="0" smtClean="0"/>
                      </a:br>
                      <a:r>
                        <a:rPr lang="en-US" sz="2400" dirty="0" smtClean="0"/>
                        <a:t>women make homes</a:t>
                      </a:r>
                      <a:r>
                        <a:rPr lang="ru-RU" sz="2400" dirty="0" smtClean="0"/>
                        <a:t/>
                      </a:r>
                      <a:br>
                        <a:rPr lang="ru-RU" sz="2400" dirty="0" smtClean="0"/>
                      </a:br>
                      <a:r>
                        <a:rPr lang="en-US" sz="2400" dirty="0" smtClean="0"/>
                        <a:t>is his castle </a:t>
                      </a:r>
                      <a:r>
                        <a:rPr lang="ru-RU" sz="2400" dirty="0" smtClean="0"/>
                        <a:t/>
                      </a:r>
                      <a:br>
                        <a:rPr lang="ru-RU" sz="2400" dirty="0" smtClean="0"/>
                      </a:br>
                      <a:r>
                        <a:rPr lang="en-US" sz="2400" dirty="0" smtClean="0"/>
                        <a:t>is a lion at home</a:t>
                      </a:r>
                      <a:endParaRPr lang="ru-RU" sz="2400" dirty="0"/>
                    </a:p>
                  </a:txBody>
                  <a:tcPr/>
                </a:tc>
              </a:tr>
              <a:tr h="3261472">
                <a:tc gridSpan="2">
                  <a:txBody>
                    <a:bodyPr/>
                    <a:lstStyle/>
                    <a:p>
                      <a:r>
                        <a:rPr lang="ru-RU" sz="2400" dirty="0" smtClean="0"/>
                        <a:t>На своей печи – сам себе голова</a:t>
                      </a:r>
                      <a:br>
                        <a:rPr lang="ru-RU" sz="2400" dirty="0" smtClean="0"/>
                      </a:br>
                      <a:r>
                        <a:rPr lang="ru-RU" sz="2400" dirty="0" smtClean="0"/>
                        <a:t>Всяк кулик свое болото хвалит</a:t>
                      </a:r>
                      <a:br>
                        <a:rPr lang="ru-RU" sz="2400" dirty="0" smtClean="0"/>
                      </a:br>
                      <a:r>
                        <a:rPr lang="ru-RU" sz="2400" dirty="0" smtClean="0"/>
                        <a:t>Мужчины строят дома, а женщины создают уют</a:t>
                      </a:r>
                      <a:endParaRPr lang="en-US" sz="2400" dirty="0" smtClean="0"/>
                    </a:p>
                    <a:p>
                      <a:r>
                        <a:rPr lang="ru-RU" sz="2400" dirty="0" smtClean="0"/>
                        <a:t>У того нет дома, у кого он везде</a:t>
                      </a:r>
                      <a:br>
                        <a:rPr lang="ru-RU" sz="2400" dirty="0" smtClean="0"/>
                      </a:br>
                      <a:r>
                        <a:rPr lang="ru-RU" sz="2400" dirty="0" smtClean="0"/>
                        <a:t>В гостях хорошо, а дома лучше</a:t>
                      </a:r>
                      <a:br>
                        <a:rPr lang="ru-RU" sz="2400" dirty="0" smtClean="0"/>
                      </a:br>
                      <a:r>
                        <a:rPr lang="ru-RU" sz="2400" dirty="0" smtClean="0"/>
                        <a:t>Всяк кулик на своем болоте велик</a:t>
                      </a:r>
                      <a:br>
                        <a:rPr lang="ru-RU" sz="2400" dirty="0" smtClean="0"/>
                      </a:br>
                      <a:r>
                        <a:rPr lang="ru-RU" sz="2400" dirty="0" smtClean="0"/>
                        <a:t>В гостях хорошо, а дома лучше</a:t>
                      </a:r>
                      <a:br>
                        <a:rPr lang="ru-RU" sz="2400" dirty="0" smtClean="0"/>
                      </a:br>
                      <a:r>
                        <a:rPr lang="ru-RU" sz="2400" dirty="0" smtClean="0"/>
                        <a:t>Дома и солома </a:t>
                      </a:r>
                      <a:r>
                        <a:rPr lang="ru-RU" sz="2400" dirty="0" err="1" smtClean="0"/>
                        <a:t>съедома</a:t>
                      </a:r>
                      <a:endParaRPr lang="ru-RU" sz="2400" dirty="0"/>
                    </a:p>
                  </a:txBody>
                  <a:tcPr/>
                </a:tc>
                <a:tc hMerge="1">
                  <a:txBody>
                    <a:bodyPr/>
                    <a:lstStyle/>
                    <a:p>
                      <a:endParaRPr lang="ru-RU" dirty="0"/>
                    </a:p>
                  </a:txBody>
                  <a:tcPr/>
                </a:tc>
              </a:tr>
              <a:tr h="472396">
                <a:tc>
                  <a:txBody>
                    <a:bodyPr/>
                    <a:lstStyle/>
                    <a:p>
                      <a:endParaRPr lang="ru-RU"/>
                    </a:p>
                  </a:txBody>
                  <a:tcPr/>
                </a:tc>
                <a:tc>
                  <a:txBody>
                    <a:bodyPr/>
                    <a:lstStyle/>
                    <a:p>
                      <a:endParaRPr lang="ru-RU" dirty="0"/>
                    </a:p>
                  </a:txBody>
                  <a:tcPr/>
                </a:tc>
              </a:tr>
            </a:tbl>
          </a:graphicData>
        </a:graphic>
      </p:graphicFrame>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
        <p:cNvGrpSpPr/>
        <p:nvPr/>
      </p:nvGrpSpPr>
      <p:grpSpPr>
        <a:xfrm>
          <a:off x="0" y="0"/>
          <a:ext cx="0" cy="0"/>
          <a:chOff x="0" y="0"/>
          <a:chExt cx="0" cy="0"/>
        </a:xfrm>
      </p:grpSpPr>
      <p:sp>
        <p:nvSpPr>
          <p:cNvPr id="3" name="Содержимое 2"/>
          <p:cNvSpPr>
            <a:spLocks noGrp="1"/>
          </p:cNvSpPr>
          <p:nvPr>
            <p:ph idx="1"/>
          </p:nvPr>
        </p:nvSpPr>
        <p:spPr/>
        <p:txBody>
          <a:bodyPr>
            <a:normAutofit/>
          </a:bodyPr>
          <a:lstStyle/>
          <a:p>
            <a:pPr lvl="0">
              <a:buNone/>
            </a:pPr>
            <a:r>
              <a:rPr lang="en-US" dirty="0" smtClean="0"/>
              <a:t> </a:t>
            </a:r>
            <a:endParaRPr lang="ru-RU" dirty="0" smtClean="0"/>
          </a:p>
          <a:p>
            <a:endParaRPr lang="ru-RU" dirty="0"/>
          </a:p>
        </p:txBody>
      </p:sp>
      <p:sp>
        <p:nvSpPr>
          <p:cNvPr id="39957" name="Rectangle 21"/>
          <p:cNvSpPr>
            <a:spLocks noChangeArrowheads="1"/>
          </p:cNvSpPr>
          <p:nvPr/>
        </p:nvSpPr>
        <p:spPr bwMode="auto">
          <a:xfrm>
            <a:off x="3357554" y="2357430"/>
            <a:ext cx="2500330" cy="1000132"/>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The house of my dream</a:t>
            </a:r>
            <a:endParaRPr kumimoji="0" lang="en-US" sz="2800"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39946" name="Rectangle 10"/>
          <p:cNvSpPr>
            <a:spLocks noChangeArrowheads="1"/>
          </p:cNvSpPr>
          <p:nvPr/>
        </p:nvSpPr>
        <p:spPr bwMode="auto">
          <a:xfrm>
            <a:off x="1857356" y="5429264"/>
            <a:ext cx="1643074" cy="642942"/>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pitchFamily="34" charset="0"/>
                <a:cs typeface="Arial" pitchFamily="34" charset="0"/>
              </a:rPr>
              <a:t>Big terrace</a:t>
            </a:r>
          </a:p>
        </p:txBody>
      </p:sp>
      <p:sp>
        <p:nvSpPr>
          <p:cNvPr id="39958" name="Rectangle 22"/>
          <p:cNvSpPr>
            <a:spLocks noChangeArrowheads="1"/>
          </p:cNvSpPr>
          <p:nvPr/>
        </p:nvSpPr>
        <p:spPr bwMode="auto">
          <a:xfrm>
            <a:off x="4857752" y="3857628"/>
            <a:ext cx="1225551" cy="642942"/>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pitchFamily="34" charset="0"/>
                <a:cs typeface="Arial" pitchFamily="34" charset="0"/>
              </a:rPr>
              <a:t>Balcony </a:t>
            </a:r>
          </a:p>
        </p:txBody>
      </p:sp>
      <p:sp>
        <p:nvSpPr>
          <p:cNvPr id="39938" name="Rectangle 2"/>
          <p:cNvSpPr>
            <a:spLocks noChangeArrowheads="1"/>
          </p:cNvSpPr>
          <p:nvPr/>
        </p:nvSpPr>
        <p:spPr bwMode="auto">
          <a:xfrm>
            <a:off x="428596" y="469900"/>
            <a:ext cx="2786082" cy="48260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pitchFamily="34" charset="0"/>
                <a:cs typeface="Arial" pitchFamily="34" charset="0"/>
              </a:rPr>
              <a:t>Ecological clean area</a:t>
            </a:r>
          </a:p>
        </p:txBody>
      </p:sp>
      <p:sp>
        <p:nvSpPr>
          <p:cNvPr id="39950" name="Rectangle 14"/>
          <p:cNvSpPr>
            <a:spLocks noChangeArrowheads="1"/>
          </p:cNvSpPr>
          <p:nvPr/>
        </p:nvSpPr>
        <p:spPr bwMode="auto">
          <a:xfrm>
            <a:off x="571472" y="3214686"/>
            <a:ext cx="1428760" cy="579439"/>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b="1" dirty="0" smtClean="0">
                <a:latin typeface="Arial" pitchFamily="34" charset="0"/>
                <a:cs typeface="Arial" pitchFamily="34" charset="0"/>
              </a:rPr>
              <a:t>Big rooms</a:t>
            </a:r>
            <a:endParaRPr kumimoji="0" lang="en-US" sz="1800" b="1" i="0" u="none" strike="noStrike" cap="none" normalizeH="0" baseline="0" dirty="0" smtClean="0">
              <a:ln>
                <a:noFill/>
              </a:ln>
              <a:solidFill>
                <a:schemeClr val="tx1"/>
              </a:solidFill>
              <a:effectLst/>
              <a:latin typeface="Arial" pitchFamily="34" charset="0"/>
              <a:cs typeface="Arial" pitchFamily="34" charset="0"/>
            </a:endParaRPr>
          </a:p>
        </p:txBody>
      </p:sp>
      <p:sp>
        <p:nvSpPr>
          <p:cNvPr id="39955" name="Rectangle 19"/>
          <p:cNvSpPr>
            <a:spLocks noChangeArrowheads="1"/>
          </p:cNvSpPr>
          <p:nvPr/>
        </p:nvSpPr>
        <p:spPr bwMode="auto">
          <a:xfrm>
            <a:off x="6572264" y="4857760"/>
            <a:ext cx="1143008" cy="696914"/>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lvl="0" algn="ctr" fontAlgn="base">
              <a:spcBef>
                <a:spcPct val="0"/>
              </a:spcBef>
              <a:spcAft>
                <a:spcPct val="0"/>
              </a:spcAft>
            </a:pPr>
            <a:r>
              <a:rPr lang="en-US" b="1" dirty="0" smtClean="0">
                <a:latin typeface="Arial" pitchFamily="34" charset="0"/>
                <a:cs typeface="Arial" pitchFamily="34" charset="0"/>
              </a:rPr>
              <a:t>Stairs </a:t>
            </a:r>
            <a:endParaRPr kumimoji="0" lang="en-US" sz="1800" b="1" i="0" u="none" strike="noStrike" cap="none" normalizeH="0" baseline="0" dirty="0" smtClean="0">
              <a:ln>
                <a:noFill/>
              </a:ln>
              <a:solidFill>
                <a:schemeClr val="tx1"/>
              </a:solidFill>
              <a:effectLst/>
              <a:latin typeface="Arial" pitchFamily="34" charset="0"/>
              <a:cs typeface="Arial" pitchFamily="34" charset="0"/>
            </a:endParaRPr>
          </a:p>
        </p:txBody>
      </p:sp>
      <p:sp>
        <p:nvSpPr>
          <p:cNvPr id="39949" name="Rectangle 13"/>
          <p:cNvSpPr>
            <a:spLocks noChangeArrowheads="1"/>
          </p:cNvSpPr>
          <p:nvPr/>
        </p:nvSpPr>
        <p:spPr bwMode="auto">
          <a:xfrm>
            <a:off x="6929454" y="3000372"/>
            <a:ext cx="1571636" cy="411162"/>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pitchFamily="34" charset="0"/>
                <a:cs typeface="Arial" pitchFamily="34" charset="0"/>
              </a:rPr>
              <a:t>Furniture</a:t>
            </a:r>
          </a:p>
        </p:txBody>
      </p:sp>
      <p:sp>
        <p:nvSpPr>
          <p:cNvPr id="39941" name="Rectangle 5"/>
          <p:cNvSpPr>
            <a:spLocks noChangeArrowheads="1"/>
          </p:cNvSpPr>
          <p:nvPr/>
        </p:nvSpPr>
        <p:spPr bwMode="auto">
          <a:xfrm>
            <a:off x="6286512" y="1071546"/>
            <a:ext cx="914400" cy="417511"/>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lvl="0" algn="ctr" fontAlgn="base">
              <a:spcBef>
                <a:spcPct val="0"/>
              </a:spcBef>
              <a:spcAft>
                <a:spcPct val="0"/>
              </a:spcAft>
            </a:pPr>
            <a:r>
              <a:rPr lang="en-US" b="1" dirty="0" smtClean="0">
                <a:latin typeface="Arial" pitchFamily="34" charset="0"/>
                <a:cs typeface="Arial" pitchFamily="34" charset="0"/>
              </a:rPr>
              <a:t>Roof </a:t>
            </a:r>
            <a:endParaRPr kumimoji="0" lang="en-US" sz="1800" b="1" i="0" u="none" strike="noStrike" cap="none" normalizeH="0" baseline="0" dirty="0" smtClean="0">
              <a:ln>
                <a:noFill/>
              </a:ln>
              <a:solidFill>
                <a:schemeClr val="tx1"/>
              </a:solidFill>
              <a:effectLst/>
              <a:latin typeface="Arial" pitchFamily="34" charset="0"/>
              <a:cs typeface="Arial" pitchFamily="34" charset="0"/>
            </a:endParaRPr>
          </a:p>
        </p:txBody>
      </p:sp>
      <p:sp>
        <p:nvSpPr>
          <p:cNvPr id="39956" name="Rectangle 20"/>
          <p:cNvSpPr>
            <a:spLocks noChangeArrowheads="1"/>
          </p:cNvSpPr>
          <p:nvPr/>
        </p:nvSpPr>
        <p:spPr bwMode="auto">
          <a:xfrm>
            <a:off x="3857620" y="571480"/>
            <a:ext cx="1071570" cy="588963"/>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pitchFamily="34" charset="0"/>
                <a:cs typeface="Arial" pitchFamily="34" charset="0"/>
              </a:rPr>
              <a:t>Walls </a:t>
            </a:r>
          </a:p>
        </p:txBody>
      </p:sp>
      <p:sp>
        <p:nvSpPr>
          <p:cNvPr id="39945" name="Rectangle 9"/>
          <p:cNvSpPr>
            <a:spLocks noChangeArrowheads="1"/>
          </p:cNvSpPr>
          <p:nvPr/>
        </p:nvSpPr>
        <p:spPr bwMode="auto">
          <a:xfrm>
            <a:off x="928662" y="1714488"/>
            <a:ext cx="1285884" cy="50006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pitchFamily="34" charset="0"/>
                <a:cs typeface="Arial" pitchFamily="34" charset="0"/>
              </a:rPr>
              <a:t>Windows </a:t>
            </a:r>
          </a:p>
        </p:txBody>
      </p:sp>
      <p:sp>
        <p:nvSpPr>
          <p:cNvPr id="39937" name="Rectangle 1"/>
          <p:cNvSpPr>
            <a:spLocks noChangeArrowheads="1"/>
          </p:cNvSpPr>
          <p:nvPr/>
        </p:nvSpPr>
        <p:spPr bwMode="auto">
          <a:xfrm>
            <a:off x="4143372" y="5143512"/>
            <a:ext cx="1071570" cy="642942"/>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lvl="0" algn="ctr" fontAlgn="base">
              <a:spcBef>
                <a:spcPct val="0"/>
              </a:spcBef>
              <a:spcAft>
                <a:spcPct val="0"/>
              </a:spcAft>
            </a:pPr>
            <a:r>
              <a:rPr lang="en-US" b="1" dirty="0" smtClean="0">
                <a:latin typeface="Arial" pitchFamily="34" charset="0"/>
                <a:cs typeface="Arial" pitchFamily="34" charset="0"/>
              </a:rPr>
              <a:t>Garden </a:t>
            </a:r>
            <a:endParaRPr kumimoji="0" lang="en-US" sz="1800" b="1" i="0" u="none" strike="noStrike" cap="none" normalizeH="0" baseline="0" dirty="0" smtClean="0">
              <a:ln>
                <a:noFill/>
              </a:ln>
              <a:solidFill>
                <a:schemeClr val="tx1"/>
              </a:solidFill>
              <a:effectLst/>
              <a:latin typeface="Arial" pitchFamily="34" charset="0"/>
              <a:cs typeface="Arial" pitchFamily="34" charset="0"/>
            </a:endParaRPr>
          </a:p>
        </p:txBody>
      </p:sp>
      <p:sp>
        <p:nvSpPr>
          <p:cNvPr id="39951" name="AutoShape 15"/>
          <p:cNvSpPr>
            <a:spLocks noChangeShapeType="1"/>
          </p:cNvSpPr>
          <p:nvPr/>
        </p:nvSpPr>
        <p:spPr bwMode="auto">
          <a:xfrm>
            <a:off x="5286380" y="3357562"/>
            <a:ext cx="312736" cy="488949"/>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39954" name="AutoShape 18"/>
          <p:cNvSpPr>
            <a:spLocks noChangeShapeType="1"/>
          </p:cNvSpPr>
          <p:nvPr/>
        </p:nvSpPr>
        <p:spPr bwMode="auto">
          <a:xfrm flipV="1">
            <a:off x="2000232" y="2857496"/>
            <a:ext cx="1357322" cy="642942"/>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39952" name="AutoShape 16"/>
          <p:cNvSpPr>
            <a:spLocks noChangeShapeType="1"/>
          </p:cNvSpPr>
          <p:nvPr/>
        </p:nvSpPr>
        <p:spPr bwMode="auto">
          <a:xfrm flipH="1">
            <a:off x="5357817" y="1500174"/>
            <a:ext cx="1358909" cy="857256"/>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39948" name="AutoShape 12"/>
          <p:cNvSpPr>
            <a:spLocks noChangeShapeType="1"/>
          </p:cNvSpPr>
          <p:nvPr/>
        </p:nvSpPr>
        <p:spPr bwMode="auto">
          <a:xfrm>
            <a:off x="5929322" y="2786058"/>
            <a:ext cx="1027116" cy="357190"/>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39953" name="AutoShape 17"/>
          <p:cNvSpPr>
            <a:spLocks noChangeShapeType="1"/>
          </p:cNvSpPr>
          <p:nvPr/>
        </p:nvSpPr>
        <p:spPr bwMode="auto">
          <a:xfrm flipH="1">
            <a:off x="4214809" y="1214422"/>
            <a:ext cx="71437" cy="1143008"/>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39944" name="AutoShape 8"/>
          <p:cNvSpPr>
            <a:spLocks noChangeShapeType="1"/>
          </p:cNvSpPr>
          <p:nvPr/>
        </p:nvSpPr>
        <p:spPr bwMode="auto">
          <a:xfrm>
            <a:off x="2214546" y="1000108"/>
            <a:ext cx="1500198" cy="1357322"/>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39942" name="AutoShape 6"/>
          <p:cNvSpPr>
            <a:spLocks noChangeShapeType="1"/>
          </p:cNvSpPr>
          <p:nvPr/>
        </p:nvSpPr>
        <p:spPr bwMode="auto">
          <a:xfrm>
            <a:off x="2214546" y="2000240"/>
            <a:ext cx="1071570" cy="642942"/>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39947" name="AutoShape 11"/>
          <p:cNvSpPr>
            <a:spLocks noChangeShapeType="1"/>
          </p:cNvSpPr>
          <p:nvPr/>
        </p:nvSpPr>
        <p:spPr bwMode="auto">
          <a:xfrm>
            <a:off x="4429124" y="3357562"/>
            <a:ext cx="71438" cy="1709745"/>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39940" name="AutoShape 4"/>
          <p:cNvSpPr>
            <a:spLocks noChangeShapeType="1"/>
          </p:cNvSpPr>
          <p:nvPr/>
        </p:nvSpPr>
        <p:spPr bwMode="auto">
          <a:xfrm flipH="1">
            <a:off x="2357422" y="3357562"/>
            <a:ext cx="1571636" cy="2071702"/>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39963" name="Rectangle 27"/>
          <p:cNvSpPr>
            <a:spLocks noChangeArrowheads="1"/>
          </p:cNvSpPr>
          <p:nvPr/>
        </p:nvSpPr>
        <p:spPr bwMode="auto">
          <a:xfrm>
            <a:off x="457200" y="4572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  </a:t>
            </a:r>
            <a:endParaRPr kumimoji="0" lang="ru-RU"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ru-RU" sz="1800" b="0" i="0" u="none" strike="noStrike" cap="none" normalizeH="0" baseline="0" smtClean="0">
              <a:ln>
                <a:noFill/>
              </a:ln>
              <a:solidFill>
                <a:schemeClr val="tx1"/>
              </a:solidFill>
              <a:effectLst/>
              <a:latin typeface="Arial" pitchFamily="34" charset="0"/>
              <a:cs typeface="Arial" pitchFamily="34" charset="0"/>
            </a:endParaRPr>
          </a:p>
        </p:txBody>
      </p:sp>
      <p:sp>
        <p:nvSpPr>
          <p:cNvPr id="39967" name="Rectangle 31"/>
          <p:cNvSpPr>
            <a:spLocks noChangeArrowheads="1"/>
          </p:cNvSpPr>
          <p:nvPr/>
        </p:nvSpPr>
        <p:spPr bwMode="auto">
          <a:xfrm>
            <a:off x="0" y="4572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800" b="0" i="0" u="none" strike="noStrike" cap="none" normalizeH="0" baseline="0" smtClean="0">
                <a:ln>
                  <a:noFill/>
                </a:ln>
                <a:solidFill>
                  <a:schemeClr val="tx1"/>
                </a:solidFill>
                <a:effectLst/>
                <a:latin typeface="Arial" pitchFamily="34" charset="0"/>
                <a:cs typeface="Arial" pitchFamily="34" charset="0"/>
              </a:rPr>
              <a:t/>
            </a:r>
            <a:br>
              <a:rPr kumimoji="0" lang="ru-RU" sz="800" b="0" i="0" u="none" strike="noStrike" cap="none" normalizeH="0" baseline="0" smtClean="0">
                <a:ln>
                  <a:noFill/>
                </a:ln>
                <a:solidFill>
                  <a:schemeClr val="tx1"/>
                </a:solidFill>
                <a:effectLst/>
                <a:latin typeface="Arial" pitchFamily="34" charset="0"/>
                <a:cs typeface="Arial" pitchFamily="34" charset="0"/>
              </a:rPr>
            </a:br>
            <a:endParaRPr kumimoji="0" lang="ru-RU"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ru-RU" sz="1800" b="0" i="0" u="none" strike="noStrike" cap="none" normalizeH="0" baseline="0" smtClean="0">
              <a:ln>
                <a:noFill/>
              </a:ln>
              <a:solidFill>
                <a:schemeClr val="tx1"/>
              </a:solidFill>
              <a:effectLst/>
              <a:latin typeface="Arial" pitchFamily="34" charset="0"/>
              <a:cs typeface="Arial" pitchFamily="34" charset="0"/>
            </a:endParaRPr>
          </a:p>
        </p:txBody>
      </p:sp>
      <p:sp>
        <p:nvSpPr>
          <p:cNvPr id="39968" name="Rectangle 32"/>
          <p:cNvSpPr>
            <a:spLocks noChangeArrowheads="1"/>
          </p:cNvSpPr>
          <p:nvPr/>
        </p:nvSpPr>
        <p:spPr bwMode="auto">
          <a:xfrm>
            <a:off x="0" y="4572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4557713" algn="l"/>
              </a:tabLst>
            </a:pPr>
            <a:r>
              <a:rPr kumimoji="0" lang="en-US" sz="1200" b="0"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	</a:t>
            </a:r>
            <a:endParaRPr kumimoji="0" lang="ru-RU"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4557713" algn="l"/>
              </a:tabLst>
            </a:pPr>
            <a:endParaRPr kumimoji="0" lang="ru-RU" sz="1800" b="0" i="0" u="none" strike="noStrike" cap="none" normalizeH="0" baseline="0" smtClean="0">
              <a:ln>
                <a:noFill/>
              </a:ln>
              <a:solidFill>
                <a:schemeClr val="tx1"/>
              </a:solidFill>
              <a:effectLst/>
              <a:latin typeface="Arial" pitchFamily="34" charset="0"/>
              <a:cs typeface="Arial" pitchFamily="34" charset="0"/>
            </a:endParaRPr>
          </a:p>
        </p:txBody>
      </p:sp>
      <p:sp>
        <p:nvSpPr>
          <p:cNvPr id="39974" name="Rectangle 38"/>
          <p:cNvSpPr>
            <a:spLocks noChangeArrowheads="1"/>
          </p:cNvSpPr>
          <p:nvPr/>
        </p:nvSpPr>
        <p:spPr bwMode="auto">
          <a:xfrm>
            <a:off x="0" y="4572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49263" algn="l" defTabSz="914400" rtl="0" eaLnBrk="1" fontAlgn="base" latinLnBrk="0" hangingPunct="1">
              <a:lnSpc>
                <a:spcPct val="100000"/>
              </a:lnSpc>
              <a:spcBef>
                <a:spcPct val="0"/>
              </a:spcBef>
              <a:spcAft>
                <a:spcPct val="0"/>
              </a:spcAft>
              <a:buClrTx/>
              <a:buSzTx/>
              <a:buFontTx/>
              <a:buNone/>
              <a:tabLst/>
            </a:pPr>
            <a:r>
              <a:rPr kumimoji="0" lang="ru-RU" sz="800" b="0" i="0" u="none" strike="noStrike" cap="none" normalizeH="0" baseline="0" smtClean="0">
                <a:ln>
                  <a:noFill/>
                </a:ln>
                <a:solidFill>
                  <a:schemeClr val="tx1"/>
                </a:solidFill>
                <a:effectLst/>
                <a:latin typeface="Arial" pitchFamily="34" charset="0"/>
                <a:cs typeface="Arial" pitchFamily="34" charset="0"/>
              </a:rPr>
              <a:t/>
            </a:r>
            <a:br>
              <a:rPr kumimoji="0" lang="ru-RU" sz="800" b="0" i="0" u="none" strike="noStrike" cap="none" normalizeH="0" baseline="0" smtClean="0">
                <a:ln>
                  <a:noFill/>
                </a:ln>
                <a:solidFill>
                  <a:schemeClr val="tx1"/>
                </a:solidFill>
                <a:effectLst/>
                <a:latin typeface="Arial" pitchFamily="34" charset="0"/>
                <a:cs typeface="Arial" pitchFamily="34" charset="0"/>
              </a:rPr>
            </a:br>
            <a:endParaRPr kumimoji="0" lang="ru-RU" sz="1800" b="0" i="0" u="none" strike="noStrike" cap="none" normalizeH="0" baseline="0" smtClean="0">
              <a:ln>
                <a:noFill/>
              </a:ln>
              <a:solidFill>
                <a:schemeClr val="tx1"/>
              </a:solidFill>
              <a:effectLst/>
              <a:latin typeface="Arial" pitchFamily="34" charset="0"/>
              <a:cs typeface="Arial" pitchFamily="34" charset="0"/>
            </a:endParaRPr>
          </a:p>
          <a:p>
            <a:pPr marL="0" marR="0" lvl="0" indent="449263" algn="l" defTabSz="914400" rtl="0" eaLnBrk="0" fontAlgn="base" latinLnBrk="0" hangingPunct="0">
              <a:lnSpc>
                <a:spcPct val="100000"/>
              </a:lnSpc>
              <a:spcBef>
                <a:spcPct val="0"/>
              </a:spcBef>
              <a:spcAft>
                <a:spcPct val="0"/>
              </a:spcAft>
              <a:buClrTx/>
              <a:buSzTx/>
              <a:buFontTx/>
              <a:buNone/>
              <a:tabLst/>
            </a:pPr>
            <a:endParaRPr kumimoji="0" lang="ru-RU" sz="1800" b="0" i="0" u="none" strike="noStrike" cap="none" normalizeH="0" baseline="0" smtClean="0">
              <a:ln>
                <a:noFill/>
              </a:ln>
              <a:solidFill>
                <a:schemeClr val="tx1"/>
              </a:solidFill>
              <a:effectLst/>
              <a:latin typeface="Arial" pitchFamily="34" charset="0"/>
              <a:cs typeface="Arial" pitchFamily="34" charset="0"/>
            </a:endParaRPr>
          </a:p>
        </p:txBody>
      </p:sp>
      <p:sp>
        <p:nvSpPr>
          <p:cNvPr id="39975" name="Rectangle 39"/>
          <p:cNvSpPr>
            <a:spLocks noChangeArrowheads="1"/>
          </p:cNvSpPr>
          <p:nvPr/>
        </p:nvSpPr>
        <p:spPr bwMode="auto">
          <a:xfrm>
            <a:off x="0" y="4572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2143125" algn="l"/>
              </a:tabLst>
            </a:pPr>
            <a:r>
              <a:rPr kumimoji="0" lang="en-US" sz="1200" b="0"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	</a:t>
            </a:r>
            <a:endParaRPr kumimoji="0" lang="ru-RU"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2143125" algn="l"/>
              </a:tabLst>
            </a:pPr>
            <a:endParaRPr kumimoji="0" lang="ru-RU" sz="1800" b="0" i="0" u="none" strike="noStrike" cap="none" normalizeH="0" baseline="0" smtClean="0">
              <a:ln>
                <a:noFill/>
              </a:ln>
              <a:solidFill>
                <a:schemeClr val="tx1"/>
              </a:solidFill>
              <a:effectLst/>
              <a:latin typeface="Arial" pitchFamily="34" charset="0"/>
              <a:cs typeface="Arial" pitchFamily="34" charset="0"/>
            </a:endParaRPr>
          </a:p>
        </p:txBody>
      </p:sp>
      <p:sp>
        <p:nvSpPr>
          <p:cNvPr id="39978" name="Rectangle 42"/>
          <p:cNvSpPr>
            <a:spLocks noChangeArrowheads="1"/>
          </p:cNvSpPr>
          <p:nvPr/>
        </p:nvSpPr>
        <p:spPr bwMode="auto">
          <a:xfrm>
            <a:off x="0" y="4572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2143125" algn="l"/>
              </a:tabLst>
            </a:pPr>
            <a:endParaRPr kumimoji="0" lang="ru-RU" sz="1800" b="0" i="0" u="none" strike="noStrike" cap="none" normalizeH="0" baseline="0" smtClean="0">
              <a:ln>
                <a:noFill/>
              </a:ln>
              <a:solidFill>
                <a:schemeClr val="tx1"/>
              </a:solidFill>
              <a:effectLst/>
              <a:latin typeface="Arial" pitchFamily="34" charset="0"/>
              <a:cs typeface="Arial" pitchFamily="34" charset="0"/>
            </a:endParaRPr>
          </a:p>
        </p:txBody>
      </p:sp>
      <p:sp>
        <p:nvSpPr>
          <p:cNvPr id="34" name="AutoShape 11"/>
          <p:cNvSpPr>
            <a:spLocks noChangeShapeType="1"/>
          </p:cNvSpPr>
          <p:nvPr/>
        </p:nvSpPr>
        <p:spPr bwMode="auto">
          <a:xfrm>
            <a:off x="5857884" y="3071810"/>
            <a:ext cx="1285884" cy="1781183"/>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ost Beautiful Houses Awesome Houses in the World.mp4">
            <a:hlinkClick r:id="" action="ppaction://media"/>
          </p:cNvPr>
          <p:cNvPicPr>
            <a:picLocks noGrp="1" noRot="1" noChangeAspect="1"/>
          </p:cNvPicPr>
          <p:nvPr>
            <p:ph idx="1"/>
            <a:videoFile r:link="rId1"/>
          </p:nvPr>
        </p:nvPicPr>
        <p:blipFill>
          <a:blip r:embed="rId3"/>
          <a:stretch>
            <a:fillRect/>
          </a:stretch>
        </p:blipFill>
        <p:spPr>
          <a:xfrm>
            <a:off x="-2285973" y="0"/>
            <a:ext cx="12192000" cy="68580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44498"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fill="hold" display="0">
                  <p:stCondLst>
                    <p:cond delay="indefinite"/>
                  </p:stCondLst>
                  <p:endCondLst>
                    <p:cond evt="onNext" delay="0">
                      <p:tgtEl>
                        <p:sldTgt/>
                      </p:tgtEl>
                    </p:cond>
                    <p:cond evt="onPrev" delay="0">
                      <p:tgtEl>
                        <p:sldTgt/>
                      </p:tgtEl>
                    </p:cond>
                  </p:end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0" y="0"/>
            <a:ext cx="9144000" cy="7143776"/>
          </a:xfrm>
        </p:spPr>
        <p:txBody>
          <a:bodyPr>
            <a:normAutofit fontScale="55000" lnSpcReduction="20000"/>
          </a:bodyPr>
          <a:lstStyle/>
          <a:p>
            <a:pPr lvl="0"/>
            <a:endParaRPr lang="ru-RU" sz="3800" b="1" dirty="0" smtClean="0">
              <a:latin typeface="Times New Roman" pitchFamily="18" charset="0"/>
              <a:cs typeface="Times New Roman" pitchFamily="18" charset="0"/>
            </a:endParaRPr>
          </a:p>
          <a:p>
            <a:pPr lvl="0"/>
            <a:r>
              <a:rPr lang="en-US" sz="3800" b="1" dirty="0" smtClean="0">
                <a:latin typeface="Times New Roman" pitchFamily="18" charset="0"/>
                <a:cs typeface="Times New Roman" pitchFamily="18" charset="0"/>
              </a:rPr>
              <a:t>House </a:t>
            </a:r>
            <a:endParaRPr lang="ru-RU" sz="3800" dirty="0" smtClean="0">
              <a:latin typeface="Times New Roman" pitchFamily="18" charset="0"/>
              <a:cs typeface="Times New Roman" pitchFamily="18" charset="0"/>
            </a:endParaRPr>
          </a:p>
          <a:p>
            <a:r>
              <a:rPr lang="en-US" sz="3800" dirty="0" smtClean="0">
                <a:latin typeface="Times New Roman" pitchFamily="18" charset="0"/>
                <a:cs typeface="Times New Roman" pitchFamily="18" charset="0"/>
              </a:rPr>
              <a:t>Household</a:t>
            </a:r>
            <a:r>
              <a:rPr lang="ru-RU" sz="3800" dirty="0" smtClean="0">
                <a:latin typeface="Times New Roman" pitchFamily="18" charset="0"/>
                <a:cs typeface="Times New Roman" pitchFamily="18" charset="0"/>
              </a:rPr>
              <a:t>  - домашнее хозяйство/ домочадцы (мука грубого помола)           </a:t>
            </a:r>
          </a:p>
          <a:p>
            <a:r>
              <a:rPr lang="en-US" sz="3800" dirty="0" smtClean="0">
                <a:latin typeface="Times New Roman" pitchFamily="18" charset="0"/>
                <a:cs typeface="Times New Roman" pitchFamily="18" charset="0"/>
              </a:rPr>
              <a:t>Housemaid</a:t>
            </a:r>
            <a:r>
              <a:rPr lang="ru-RU" sz="3800" dirty="0" smtClean="0">
                <a:latin typeface="Times New Roman" pitchFamily="18" charset="0"/>
                <a:cs typeface="Times New Roman" pitchFamily="18" charset="0"/>
              </a:rPr>
              <a:t>    </a:t>
            </a:r>
            <a:r>
              <a:rPr lang="ru-RU" sz="3800" dirty="0" smtClean="0">
                <a:latin typeface="Times New Roman" pitchFamily="18" charset="0"/>
                <a:cs typeface="Times New Roman" pitchFamily="18" charset="0"/>
              </a:rPr>
              <a:t>- горничная                      </a:t>
            </a:r>
          </a:p>
          <a:p>
            <a:r>
              <a:rPr lang="en-US" sz="3800" dirty="0" smtClean="0">
                <a:latin typeface="Times New Roman" pitchFamily="18" charset="0"/>
                <a:cs typeface="Times New Roman" pitchFamily="18" charset="0"/>
              </a:rPr>
              <a:t>To </a:t>
            </a:r>
            <a:r>
              <a:rPr lang="en-US" sz="3800" dirty="0" smtClean="0">
                <a:latin typeface="Times New Roman" pitchFamily="18" charset="0"/>
                <a:cs typeface="Times New Roman" pitchFamily="18" charset="0"/>
              </a:rPr>
              <a:t>house</a:t>
            </a:r>
            <a:r>
              <a:rPr lang="ru-RU" sz="3800" dirty="0" smtClean="0">
                <a:latin typeface="Times New Roman" pitchFamily="18" charset="0"/>
                <a:cs typeface="Times New Roman" pitchFamily="18" charset="0"/>
              </a:rPr>
              <a:t> – предоставлять жилище, поселить/ приютить</a:t>
            </a:r>
          </a:p>
          <a:p>
            <a:r>
              <a:rPr lang="en-US" sz="3800" dirty="0" smtClean="0">
                <a:latin typeface="Times New Roman" pitchFamily="18" charset="0"/>
                <a:cs typeface="Times New Roman" pitchFamily="18" charset="0"/>
              </a:rPr>
              <a:t>Housing</a:t>
            </a:r>
            <a:r>
              <a:rPr lang="ru-RU" sz="3800" dirty="0" smtClean="0">
                <a:latin typeface="Times New Roman" pitchFamily="18" charset="0"/>
                <a:cs typeface="Times New Roman" pitchFamily="18" charset="0"/>
              </a:rPr>
              <a:t>  - снабжение жилищем, жилищное строительство                 </a:t>
            </a:r>
          </a:p>
          <a:p>
            <a:r>
              <a:rPr lang="en-US" sz="3800" dirty="0" smtClean="0">
                <a:latin typeface="Times New Roman" pitchFamily="18" charset="0"/>
                <a:cs typeface="Times New Roman" pitchFamily="18" charset="0"/>
              </a:rPr>
              <a:t>Housekeeper</a:t>
            </a:r>
            <a:r>
              <a:rPr lang="ru-RU" sz="3800" dirty="0" smtClean="0">
                <a:latin typeface="Times New Roman" pitchFamily="18" charset="0"/>
                <a:cs typeface="Times New Roman" pitchFamily="18" charset="0"/>
              </a:rPr>
              <a:t>=</a:t>
            </a:r>
            <a:r>
              <a:rPr lang="en-US" sz="3800" dirty="0" smtClean="0">
                <a:latin typeface="Times New Roman" pitchFamily="18" charset="0"/>
                <a:cs typeface="Times New Roman" pitchFamily="18" charset="0"/>
              </a:rPr>
              <a:t>housewife</a:t>
            </a:r>
            <a:r>
              <a:rPr lang="ru-RU" sz="3800" dirty="0" smtClean="0">
                <a:latin typeface="Times New Roman" pitchFamily="18" charset="0"/>
                <a:cs typeface="Times New Roman" pitchFamily="18" charset="0"/>
              </a:rPr>
              <a:t>     - домохозяйка, экономка/ домоправительница</a:t>
            </a:r>
          </a:p>
          <a:p>
            <a:r>
              <a:rPr lang="en-US" sz="3800" dirty="0" smtClean="0">
                <a:latin typeface="Times New Roman" pitchFamily="18" charset="0"/>
                <a:cs typeface="Times New Roman" pitchFamily="18" charset="0"/>
              </a:rPr>
              <a:t>Housing </a:t>
            </a:r>
            <a:r>
              <a:rPr lang="en-US" sz="3800" dirty="0" smtClean="0">
                <a:latin typeface="Times New Roman" pitchFamily="18" charset="0"/>
                <a:cs typeface="Times New Roman" pitchFamily="18" charset="0"/>
              </a:rPr>
              <a:t>project – </a:t>
            </a:r>
            <a:r>
              <a:rPr lang="ru-RU" sz="3800" dirty="0" smtClean="0">
                <a:latin typeface="Times New Roman" pitchFamily="18" charset="0"/>
                <a:cs typeface="Times New Roman" pitchFamily="18" charset="0"/>
              </a:rPr>
              <a:t>проект дома</a:t>
            </a:r>
          </a:p>
          <a:p>
            <a:r>
              <a:rPr lang="en-US" sz="3800" dirty="0" smtClean="0">
                <a:latin typeface="Times New Roman" pitchFamily="18" charset="0"/>
                <a:cs typeface="Times New Roman" pitchFamily="18" charset="0"/>
              </a:rPr>
              <a:t>House-top (roof)  - </a:t>
            </a:r>
            <a:r>
              <a:rPr lang="ru-RU" sz="3800" dirty="0" smtClean="0">
                <a:latin typeface="Times New Roman" pitchFamily="18" charset="0"/>
                <a:cs typeface="Times New Roman" pitchFamily="18" charset="0"/>
              </a:rPr>
              <a:t>крыша дома</a:t>
            </a:r>
            <a:r>
              <a:rPr lang="en-US" sz="3800" dirty="0" smtClean="0">
                <a:latin typeface="Times New Roman" pitchFamily="18" charset="0"/>
                <a:cs typeface="Times New Roman" pitchFamily="18" charset="0"/>
              </a:rPr>
              <a:t>   </a:t>
            </a:r>
            <a:endParaRPr lang="ru-RU" sz="3800" dirty="0" smtClean="0">
              <a:latin typeface="Times New Roman" pitchFamily="18" charset="0"/>
              <a:cs typeface="Times New Roman" pitchFamily="18" charset="0"/>
            </a:endParaRPr>
          </a:p>
          <a:p>
            <a:r>
              <a:rPr lang="en-US" sz="3800" dirty="0" smtClean="0">
                <a:latin typeface="Times New Roman" pitchFamily="18" charset="0"/>
                <a:cs typeface="Times New Roman" pitchFamily="18" charset="0"/>
              </a:rPr>
              <a:t>House </a:t>
            </a:r>
            <a:r>
              <a:rPr lang="en-US" sz="3800" dirty="0" smtClean="0">
                <a:latin typeface="Times New Roman" pitchFamily="18" charset="0"/>
                <a:cs typeface="Times New Roman" pitchFamily="18" charset="0"/>
              </a:rPr>
              <a:t>to house  </a:t>
            </a:r>
            <a:r>
              <a:rPr lang="ru-RU" sz="3800" dirty="0" smtClean="0">
                <a:latin typeface="Times New Roman" pitchFamily="18" charset="0"/>
                <a:cs typeface="Times New Roman" pitchFamily="18" charset="0"/>
              </a:rPr>
              <a:t>-</a:t>
            </a:r>
            <a:r>
              <a:rPr lang="en-US" sz="3800" dirty="0" smtClean="0">
                <a:latin typeface="Times New Roman" pitchFamily="18" charset="0"/>
                <a:cs typeface="Times New Roman" pitchFamily="18" charset="0"/>
              </a:rPr>
              <a:t>  </a:t>
            </a:r>
            <a:r>
              <a:rPr lang="ru-RU" sz="3800" dirty="0" smtClean="0">
                <a:latin typeface="Times New Roman" pitchFamily="18" charset="0"/>
                <a:cs typeface="Times New Roman" pitchFamily="18" charset="0"/>
              </a:rPr>
              <a:t>дом к дому</a:t>
            </a:r>
            <a:r>
              <a:rPr lang="en-US" sz="3800" dirty="0" smtClean="0">
                <a:latin typeface="Times New Roman" pitchFamily="18" charset="0"/>
                <a:cs typeface="Times New Roman" pitchFamily="18" charset="0"/>
              </a:rPr>
              <a:t>                 </a:t>
            </a:r>
            <a:endParaRPr lang="ru-RU" sz="3800" dirty="0" smtClean="0">
              <a:latin typeface="Times New Roman" pitchFamily="18" charset="0"/>
              <a:cs typeface="Times New Roman" pitchFamily="18" charset="0"/>
            </a:endParaRPr>
          </a:p>
          <a:p>
            <a:r>
              <a:rPr lang="en-US" sz="3800" dirty="0" smtClean="0">
                <a:latin typeface="Times New Roman" pitchFamily="18" charset="0"/>
                <a:cs typeface="Times New Roman" pitchFamily="18" charset="0"/>
              </a:rPr>
              <a:t>House-dog </a:t>
            </a:r>
            <a:r>
              <a:rPr lang="en-US" sz="3800" dirty="0" smtClean="0">
                <a:latin typeface="Times New Roman" pitchFamily="18" charset="0"/>
                <a:cs typeface="Times New Roman" pitchFamily="18" charset="0"/>
              </a:rPr>
              <a:t>– </a:t>
            </a:r>
            <a:r>
              <a:rPr lang="ru-RU" sz="3800" dirty="0" smtClean="0">
                <a:latin typeface="Times New Roman" pitchFamily="18" charset="0"/>
                <a:cs typeface="Times New Roman" pitchFamily="18" charset="0"/>
              </a:rPr>
              <a:t>сторожевой пес</a:t>
            </a:r>
          </a:p>
          <a:p>
            <a:r>
              <a:rPr lang="en-US" sz="3800" dirty="0" smtClean="0">
                <a:latin typeface="Times New Roman" pitchFamily="18" charset="0"/>
                <a:cs typeface="Times New Roman" pitchFamily="18" charset="0"/>
              </a:rPr>
              <a:t>House father – </a:t>
            </a:r>
            <a:r>
              <a:rPr lang="ru-RU" sz="3800" dirty="0" smtClean="0">
                <a:latin typeface="Times New Roman" pitchFamily="18" charset="0"/>
                <a:cs typeface="Times New Roman" pitchFamily="18" charset="0"/>
              </a:rPr>
              <a:t>глава семьи</a:t>
            </a:r>
            <a:r>
              <a:rPr lang="en-US" sz="3800" dirty="0" smtClean="0">
                <a:latin typeface="Times New Roman" pitchFamily="18" charset="0"/>
                <a:cs typeface="Times New Roman" pitchFamily="18" charset="0"/>
              </a:rPr>
              <a:t>      </a:t>
            </a:r>
            <a:endParaRPr lang="ru-RU" sz="3800" dirty="0" smtClean="0">
              <a:latin typeface="Times New Roman" pitchFamily="18" charset="0"/>
              <a:cs typeface="Times New Roman" pitchFamily="18" charset="0"/>
            </a:endParaRPr>
          </a:p>
          <a:p>
            <a:r>
              <a:rPr lang="en-US" sz="3800" dirty="0" smtClean="0">
                <a:latin typeface="Times New Roman" pitchFamily="18" charset="0"/>
                <a:cs typeface="Times New Roman" pitchFamily="18" charset="0"/>
              </a:rPr>
              <a:t>House </a:t>
            </a:r>
            <a:r>
              <a:rPr lang="en-US" sz="3800" dirty="0" smtClean="0">
                <a:latin typeface="Times New Roman" pitchFamily="18" charset="0"/>
                <a:cs typeface="Times New Roman" pitchFamily="18" charset="0"/>
              </a:rPr>
              <a:t>holder  - </a:t>
            </a:r>
            <a:r>
              <a:rPr lang="ru-RU" sz="3800" dirty="0" smtClean="0">
                <a:latin typeface="Times New Roman" pitchFamily="18" charset="0"/>
                <a:cs typeface="Times New Roman" pitchFamily="18" charset="0"/>
              </a:rPr>
              <a:t>съемщик квартиры</a:t>
            </a:r>
            <a:r>
              <a:rPr lang="en-US" sz="3800" dirty="0" smtClean="0">
                <a:latin typeface="Times New Roman" pitchFamily="18" charset="0"/>
                <a:cs typeface="Times New Roman" pitchFamily="18" charset="0"/>
              </a:rPr>
              <a:t>, </a:t>
            </a:r>
            <a:r>
              <a:rPr lang="ru-RU" sz="3800" dirty="0" smtClean="0">
                <a:latin typeface="Times New Roman" pitchFamily="18" charset="0"/>
                <a:cs typeface="Times New Roman" pitchFamily="18" charset="0"/>
              </a:rPr>
              <a:t>глава семьи</a:t>
            </a:r>
            <a:r>
              <a:rPr lang="en-US" sz="3800" dirty="0" smtClean="0">
                <a:latin typeface="Times New Roman" pitchFamily="18" charset="0"/>
                <a:cs typeface="Times New Roman" pitchFamily="18" charset="0"/>
              </a:rPr>
              <a:t>                      </a:t>
            </a:r>
            <a:endParaRPr lang="ru-RU" sz="3800" dirty="0" smtClean="0">
              <a:latin typeface="Times New Roman" pitchFamily="18" charset="0"/>
              <a:cs typeface="Times New Roman" pitchFamily="18" charset="0"/>
            </a:endParaRPr>
          </a:p>
          <a:p>
            <a:r>
              <a:rPr lang="en-US" sz="3800" dirty="0" smtClean="0">
                <a:latin typeface="Times New Roman" pitchFamily="18" charset="0"/>
                <a:cs typeface="Times New Roman" pitchFamily="18" charset="0"/>
              </a:rPr>
              <a:t>Houseful</a:t>
            </a:r>
            <a:r>
              <a:rPr lang="ru-RU" sz="3800" dirty="0" smtClean="0">
                <a:latin typeface="Times New Roman" pitchFamily="18" charset="0"/>
                <a:cs typeface="Times New Roman" pitchFamily="18" charset="0"/>
              </a:rPr>
              <a:t>   - полный дом               </a:t>
            </a:r>
          </a:p>
          <a:p>
            <a:r>
              <a:rPr lang="en-US" sz="3800" dirty="0" smtClean="0">
                <a:latin typeface="Times New Roman" pitchFamily="18" charset="0"/>
                <a:cs typeface="Times New Roman" pitchFamily="18" charset="0"/>
              </a:rPr>
              <a:t>House </a:t>
            </a:r>
            <a:r>
              <a:rPr lang="en-US" sz="3800" dirty="0" smtClean="0">
                <a:latin typeface="Times New Roman" pitchFamily="18" charset="0"/>
                <a:cs typeface="Times New Roman" pitchFamily="18" charset="0"/>
              </a:rPr>
              <a:t>agent</a:t>
            </a:r>
            <a:r>
              <a:rPr lang="ru-RU" sz="3800" dirty="0" smtClean="0">
                <a:latin typeface="Times New Roman" pitchFamily="18" charset="0"/>
                <a:cs typeface="Times New Roman" pitchFamily="18" charset="0"/>
              </a:rPr>
              <a:t> – комиссионер по продаже и сдаче внаём домов                        </a:t>
            </a:r>
          </a:p>
          <a:p>
            <a:r>
              <a:rPr lang="en-US" sz="3800" dirty="0" smtClean="0">
                <a:latin typeface="Times New Roman" pitchFamily="18" charset="0"/>
                <a:cs typeface="Times New Roman" pitchFamily="18" charset="0"/>
              </a:rPr>
              <a:t>Houseboat</a:t>
            </a:r>
            <a:r>
              <a:rPr lang="ru-RU" sz="3800" dirty="0" smtClean="0">
                <a:latin typeface="Times New Roman" pitchFamily="18" charset="0"/>
                <a:cs typeface="Times New Roman" pitchFamily="18" charset="0"/>
              </a:rPr>
              <a:t>  - плавучий дом- лодка             </a:t>
            </a:r>
          </a:p>
          <a:p>
            <a:r>
              <a:rPr lang="en-US" sz="3800" dirty="0" smtClean="0">
                <a:latin typeface="Times New Roman" pitchFamily="18" charset="0"/>
                <a:cs typeface="Times New Roman" pitchFamily="18" charset="0"/>
              </a:rPr>
              <a:t>House </a:t>
            </a:r>
            <a:r>
              <a:rPr lang="en-US" sz="3800" dirty="0" smtClean="0">
                <a:latin typeface="Times New Roman" pitchFamily="18" charset="0"/>
                <a:cs typeface="Times New Roman" pitchFamily="18" charset="0"/>
              </a:rPr>
              <a:t>warming</a:t>
            </a:r>
            <a:r>
              <a:rPr lang="ru-RU" sz="3800" dirty="0" smtClean="0">
                <a:latin typeface="Times New Roman" pitchFamily="18" charset="0"/>
                <a:cs typeface="Times New Roman" pitchFamily="18" charset="0"/>
              </a:rPr>
              <a:t> – домашнее тепло                   </a:t>
            </a:r>
          </a:p>
          <a:p>
            <a:r>
              <a:rPr lang="en-US" sz="3800" dirty="0" smtClean="0">
                <a:latin typeface="Times New Roman" pitchFamily="18" charset="0"/>
                <a:cs typeface="Times New Roman" pitchFamily="18" charset="0"/>
              </a:rPr>
              <a:t>House</a:t>
            </a:r>
            <a:r>
              <a:rPr lang="ru-RU" sz="3800" dirty="0" smtClean="0">
                <a:latin typeface="Times New Roman" pitchFamily="18" charset="0"/>
                <a:cs typeface="Times New Roman" pitchFamily="18" charset="0"/>
              </a:rPr>
              <a:t>-</a:t>
            </a:r>
            <a:r>
              <a:rPr lang="en-US" sz="3800" dirty="0" smtClean="0">
                <a:latin typeface="Times New Roman" pitchFamily="18" charset="0"/>
                <a:cs typeface="Times New Roman" pitchFamily="18" charset="0"/>
              </a:rPr>
              <a:t>fly</a:t>
            </a:r>
            <a:r>
              <a:rPr lang="ru-RU" sz="3800" dirty="0" smtClean="0">
                <a:latin typeface="Times New Roman" pitchFamily="18" charset="0"/>
                <a:cs typeface="Times New Roman" pitchFamily="18" charset="0"/>
              </a:rPr>
              <a:t> – комнатная муха</a:t>
            </a:r>
          </a:p>
          <a:p>
            <a:r>
              <a:rPr lang="en-US" sz="3800" dirty="0" smtClean="0">
                <a:latin typeface="Times New Roman" pitchFamily="18" charset="0"/>
                <a:cs typeface="Times New Roman" pitchFamily="18" charset="0"/>
              </a:rPr>
              <a:t>House party</a:t>
            </a:r>
            <a:r>
              <a:rPr lang="ru-RU" sz="3800" dirty="0" smtClean="0">
                <a:latin typeface="Times New Roman" pitchFamily="18" charset="0"/>
                <a:cs typeface="Times New Roman" pitchFamily="18" charset="0"/>
              </a:rPr>
              <a:t> – компания гостей, проводящая несколько дней в загородном доме            </a:t>
            </a:r>
          </a:p>
          <a:p>
            <a:pPr>
              <a:buNone/>
            </a:pPr>
            <a:r>
              <a:rPr lang="ru-RU" dirty="0" smtClean="0">
                <a:latin typeface="Times New Roman" pitchFamily="18" charset="0"/>
                <a:cs typeface="Times New Roman" pitchFamily="18" charset="0"/>
              </a:rPr>
              <a:t>                        </a:t>
            </a:r>
          </a:p>
          <a:p>
            <a:pPr>
              <a:buNone/>
            </a:pPr>
            <a:endParaRPr lang="ru-RU"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0" y="0"/>
            <a:ext cx="8686800" cy="6858000"/>
          </a:xfrm>
        </p:spPr>
        <p:txBody>
          <a:bodyPr>
            <a:normAutofit fontScale="77500" lnSpcReduction="20000"/>
          </a:bodyPr>
          <a:lstStyle/>
          <a:p>
            <a:r>
              <a:rPr lang="en-US" b="1" dirty="0" smtClean="0">
                <a:latin typeface="Times New Roman" pitchFamily="18" charset="0"/>
                <a:cs typeface="Times New Roman" pitchFamily="18" charset="0"/>
              </a:rPr>
              <a:t>Home</a:t>
            </a:r>
            <a:endParaRPr lang="ru-RU"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Homesick</a:t>
            </a:r>
            <a:r>
              <a:rPr lang="ru-RU" dirty="0" smtClean="0">
                <a:latin typeface="Times New Roman" pitchFamily="18" charset="0"/>
                <a:cs typeface="Times New Roman" pitchFamily="18" charset="0"/>
              </a:rPr>
              <a:t>- тоскующий по дому, по родине</a:t>
            </a:r>
          </a:p>
          <a:p>
            <a:r>
              <a:rPr lang="en-US" dirty="0" smtClean="0">
                <a:latin typeface="Times New Roman" pitchFamily="18" charset="0"/>
                <a:cs typeface="Times New Roman" pitchFamily="18" charset="0"/>
              </a:rPr>
              <a:t>Home</a:t>
            </a:r>
            <a:r>
              <a:rPr lang="ru-RU"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keeping</a:t>
            </a:r>
            <a:r>
              <a:rPr lang="ru-RU" dirty="0" smtClean="0">
                <a:latin typeface="Times New Roman" pitchFamily="18" charset="0"/>
                <a:cs typeface="Times New Roman" pitchFamily="18" charset="0"/>
              </a:rPr>
              <a:t> - домоседливый</a:t>
            </a:r>
          </a:p>
          <a:p>
            <a:r>
              <a:rPr lang="en-US" dirty="0" smtClean="0">
                <a:latin typeface="Times New Roman" pitchFamily="18" charset="0"/>
                <a:cs typeface="Times New Roman" pitchFamily="18" charset="0"/>
              </a:rPr>
              <a:t>Feel at home</a:t>
            </a:r>
            <a:r>
              <a:rPr lang="ru-RU" dirty="0" smtClean="0">
                <a:latin typeface="Times New Roman" pitchFamily="18" charset="0"/>
                <a:cs typeface="Times New Roman" pitchFamily="18" charset="0"/>
              </a:rPr>
              <a:t> – чувствовать как дома</a:t>
            </a:r>
          </a:p>
          <a:p>
            <a:r>
              <a:rPr lang="en-US" dirty="0" smtClean="0">
                <a:latin typeface="Times New Roman" pitchFamily="18" charset="0"/>
                <a:cs typeface="Times New Roman" pitchFamily="18" charset="0"/>
              </a:rPr>
              <a:t>Homestead</a:t>
            </a:r>
            <a:r>
              <a:rPr lang="ru-RU" dirty="0" smtClean="0">
                <a:latin typeface="Times New Roman" pitchFamily="18" charset="0"/>
                <a:cs typeface="Times New Roman" pitchFamily="18" charset="0"/>
              </a:rPr>
              <a:t>- усадьба, ферма</a:t>
            </a:r>
          </a:p>
          <a:p>
            <a:r>
              <a:rPr lang="en-US" dirty="0" smtClean="0">
                <a:latin typeface="Times New Roman" pitchFamily="18" charset="0"/>
                <a:cs typeface="Times New Roman" pitchFamily="18" charset="0"/>
              </a:rPr>
              <a:t>Homeland</a:t>
            </a:r>
            <a:r>
              <a:rPr lang="ru-RU"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motherland</a:t>
            </a:r>
            <a:r>
              <a:rPr lang="ru-RU" dirty="0" smtClean="0">
                <a:latin typeface="Times New Roman" pitchFamily="18" charset="0"/>
                <a:cs typeface="Times New Roman" pitchFamily="18" charset="0"/>
              </a:rPr>
              <a:t> – отечество, родина</a:t>
            </a:r>
          </a:p>
          <a:p>
            <a:r>
              <a:rPr lang="en-US" dirty="0" smtClean="0">
                <a:latin typeface="Times New Roman" pitchFamily="18" charset="0"/>
                <a:cs typeface="Times New Roman" pitchFamily="18" charset="0"/>
              </a:rPr>
              <a:t>Make oneself at home</a:t>
            </a:r>
            <a:r>
              <a:rPr lang="ru-RU" dirty="0" smtClean="0">
                <a:latin typeface="Times New Roman" pitchFamily="18" charset="0"/>
                <a:cs typeface="Times New Roman" pitchFamily="18" charset="0"/>
              </a:rPr>
              <a:t> – располагаться как дома</a:t>
            </a:r>
          </a:p>
          <a:p>
            <a:r>
              <a:rPr lang="en-US" dirty="0" smtClean="0">
                <a:latin typeface="Times New Roman" pitchFamily="18" charset="0"/>
                <a:cs typeface="Times New Roman" pitchFamily="18" charset="0"/>
              </a:rPr>
              <a:t>Hometown (where a person lives or was born) – </a:t>
            </a:r>
            <a:r>
              <a:rPr lang="ru-RU" dirty="0" smtClean="0">
                <a:latin typeface="Times New Roman" pitchFamily="18" charset="0"/>
                <a:cs typeface="Times New Roman" pitchFamily="18" charset="0"/>
              </a:rPr>
              <a:t>родной город</a:t>
            </a:r>
          </a:p>
          <a:p>
            <a:r>
              <a:rPr lang="en-US" dirty="0" smtClean="0">
                <a:latin typeface="Times New Roman" pitchFamily="18" charset="0"/>
                <a:cs typeface="Times New Roman" pitchFamily="18" charset="0"/>
              </a:rPr>
              <a:t>Homework</a:t>
            </a:r>
            <a:r>
              <a:rPr lang="ru-RU" dirty="0" smtClean="0">
                <a:latin typeface="Times New Roman" pitchFamily="18" charset="0"/>
                <a:cs typeface="Times New Roman" pitchFamily="18" charset="0"/>
              </a:rPr>
              <a:t> – домашняя работа</a:t>
            </a:r>
          </a:p>
          <a:p>
            <a:r>
              <a:rPr lang="en-US" dirty="0" smtClean="0">
                <a:latin typeface="Times New Roman" pitchFamily="18" charset="0"/>
                <a:cs typeface="Times New Roman" pitchFamily="18" charset="0"/>
              </a:rPr>
              <a:t>Homecoming</a:t>
            </a:r>
            <a:r>
              <a:rPr lang="ru-RU" dirty="0" smtClean="0">
                <a:latin typeface="Times New Roman" pitchFamily="18" charset="0"/>
                <a:cs typeface="Times New Roman" pitchFamily="18" charset="0"/>
              </a:rPr>
              <a:t> –возвращение домой</a:t>
            </a:r>
          </a:p>
          <a:p>
            <a:r>
              <a:rPr lang="en-US" dirty="0" smtClean="0">
                <a:latin typeface="Times New Roman" pitchFamily="18" charset="0"/>
                <a:cs typeface="Times New Roman" pitchFamily="18" charset="0"/>
              </a:rPr>
              <a:t>Come home</a:t>
            </a:r>
            <a:r>
              <a:rPr lang="ru-RU" dirty="0" smtClean="0">
                <a:latin typeface="Times New Roman" pitchFamily="18" charset="0"/>
                <a:cs typeface="Times New Roman" pitchFamily="18" charset="0"/>
              </a:rPr>
              <a:t> – приходить домой</a:t>
            </a:r>
          </a:p>
          <a:p>
            <a:r>
              <a:rPr lang="en-US" dirty="0" smtClean="0">
                <a:latin typeface="Times New Roman" pitchFamily="18" charset="0"/>
                <a:cs typeface="Times New Roman" pitchFamily="18" charset="0"/>
              </a:rPr>
              <a:t>Homeless</a:t>
            </a:r>
            <a:r>
              <a:rPr lang="ru-RU" dirty="0" smtClean="0">
                <a:latin typeface="Times New Roman" pitchFamily="18" charset="0"/>
                <a:cs typeface="Times New Roman" pitchFamily="18" charset="0"/>
              </a:rPr>
              <a:t> - бездомный</a:t>
            </a:r>
          </a:p>
          <a:p>
            <a:r>
              <a:rPr lang="en-US" dirty="0" smtClean="0">
                <a:latin typeface="Times New Roman" pitchFamily="18" charset="0"/>
                <a:cs typeface="Times New Roman" pitchFamily="18" charset="0"/>
              </a:rPr>
              <a:t>Home from home</a:t>
            </a:r>
            <a:r>
              <a:rPr lang="ru-RU" dirty="0" smtClean="0">
                <a:latin typeface="Times New Roman" pitchFamily="18" charset="0"/>
                <a:cs typeface="Times New Roman" pitchFamily="18" charset="0"/>
              </a:rPr>
              <a:t> – из дома в дом</a:t>
            </a:r>
          </a:p>
          <a:p>
            <a:r>
              <a:rPr lang="en-US" dirty="0" smtClean="0">
                <a:latin typeface="Times New Roman" pitchFamily="18" charset="0"/>
                <a:cs typeface="Times New Roman" pitchFamily="18" charset="0"/>
              </a:rPr>
              <a:t>Home made</a:t>
            </a:r>
            <a:r>
              <a:rPr lang="ru-RU" dirty="0" smtClean="0">
                <a:latin typeface="Times New Roman" pitchFamily="18" charset="0"/>
                <a:cs typeface="Times New Roman" pitchFamily="18" charset="0"/>
              </a:rPr>
              <a:t> –домашнего приготовления, отечественного производства</a:t>
            </a:r>
          </a:p>
          <a:p>
            <a:r>
              <a:rPr lang="en-US" dirty="0" smtClean="0">
                <a:latin typeface="Times New Roman" pitchFamily="18" charset="0"/>
                <a:cs typeface="Times New Roman" pitchFamily="18" charset="0"/>
              </a:rPr>
              <a:t>Homelike</a:t>
            </a:r>
            <a:r>
              <a:rPr lang="ru-RU"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homely</a:t>
            </a:r>
            <a:r>
              <a:rPr lang="ru-RU" dirty="0" smtClean="0">
                <a:latin typeface="Times New Roman" pitchFamily="18" charset="0"/>
                <a:cs typeface="Times New Roman" pitchFamily="18" charset="0"/>
              </a:rPr>
              <a:t> –домашний, уютный, простой обыденный</a:t>
            </a:r>
          </a:p>
          <a:p>
            <a:r>
              <a:rPr lang="en-US" dirty="0" smtClean="0">
                <a:latin typeface="Times New Roman" pitchFamily="18" charset="0"/>
                <a:cs typeface="Times New Roman" pitchFamily="18" charset="0"/>
              </a:rPr>
              <a:t>At home - </a:t>
            </a:r>
            <a:r>
              <a:rPr lang="ru-RU" dirty="0" smtClean="0">
                <a:latin typeface="Times New Roman" pitchFamily="18" charset="0"/>
                <a:cs typeface="Times New Roman" pitchFamily="18" charset="0"/>
              </a:rPr>
              <a:t>дома</a:t>
            </a:r>
          </a:p>
          <a:p>
            <a:r>
              <a:rPr lang="en-US" dirty="0" smtClean="0">
                <a:latin typeface="Times New Roman" pitchFamily="18" charset="0"/>
                <a:cs typeface="Times New Roman" pitchFamily="18" charset="0"/>
              </a:rPr>
              <a:t>Home for the elderly – </a:t>
            </a:r>
            <a:r>
              <a:rPr lang="ru-RU" dirty="0" smtClean="0">
                <a:latin typeface="Times New Roman" pitchFamily="18" charset="0"/>
                <a:cs typeface="Times New Roman" pitchFamily="18" charset="0"/>
              </a:rPr>
              <a:t>дом для престарелых</a:t>
            </a:r>
          </a:p>
          <a:p>
            <a:pPr>
              <a:buNone/>
            </a:pPr>
            <a:endParaRPr lang="ru-RU"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accent3">
                <a:lumMod val="60000"/>
                <a:lumOff val="40000"/>
              </a:schemeClr>
            </a:gs>
            <a:gs pos="100000">
              <a:schemeClr val="bg1">
                <a:shade val="30000"/>
                <a:satMod val="20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3" name="Содержимое 2"/>
          <p:cNvSpPr>
            <a:spLocks noGrp="1"/>
          </p:cNvSpPr>
          <p:nvPr>
            <p:ph idx="1"/>
          </p:nvPr>
        </p:nvSpPr>
        <p:spPr>
          <a:xfrm>
            <a:off x="0" y="0"/>
            <a:ext cx="9144000" cy="6858000"/>
          </a:xfrm>
        </p:spPr>
        <p:txBody>
          <a:bodyPr>
            <a:normAutofit fontScale="85000" lnSpcReduction="20000"/>
          </a:bodyPr>
          <a:lstStyle/>
          <a:p>
            <a:r>
              <a:rPr lang="en-US" dirty="0" smtClean="0">
                <a:latin typeface="Times New Roman" pitchFamily="18" charset="0"/>
                <a:cs typeface="Times New Roman" pitchFamily="18" charset="0"/>
              </a:rPr>
              <a:t>There’s no place like home.</a:t>
            </a:r>
          </a:p>
          <a:p>
            <a:r>
              <a:rPr lang="ru-RU" dirty="0" smtClean="0">
                <a:solidFill>
                  <a:srgbClr val="FF0000"/>
                </a:solidFill>
                <a:latin typeface="Times New Roman" pitchFamily="18" charset="0"/>
                <a:cs typeface="Times New Roman" pitchFamily="18" charset="0"/>
              </a:rPr>
              <a:t>В гостях хорошо, а дома лучше</a:t>
            </a:r>
          </a:p>
          <a:p>
            <a:r>
              <a:rPr lang="en-US" dirty="0" smtClean="0">
                <a:latin typeface="Times New Roman" pitchFamily="18" charset="0"/>
                <a:cs typeface="Times New Roman" pitchFamily="18" charset="0"/>
              </a:rPr>
              <a:t>Every bird likes its own nest.</a:t>
            </a:r>
            <a:endParaRPr lang="ru-RU" dirty="0" smtClean="0">
              <a:latin typeface="Times New Roman" pitchFamily="18" charset="0"/>
              <a:cs typeface="Times New Roman" pitchFamily="18" charset="0"/>
            </a:endParaRPr>
          </a:p>
          <a:p>
            <a:r>
              <a:rPr lang="ru-RU" dirty="0" smtClean="0">
                <a:latin typeface="Times New Roman" pitchFamily="18" charset="0"/>
                <a:cs typeface="Times New Roman" pitchFamily="18" charset="0"/>
              </a:rPr>
              <a:t> </a:t>
            </a:r>
            <a:r>
              <a:rPr lang="ru-RU" dirty="0" smtClean="0">
                <a:solidFill>
                  <a:srgbClr val="FF0000"/>
                </a:solidFill>
                <a:latin typeface="Times New Roman" pitchFamily="18" charset="0"/>
                <a:cs typeface="Times New Roman" pitchFamily="18" charset="0"/>
              </a:rPr>
              <a:t>Всяк кулик свое болото хвалит</a:t>
            </a:r>
          </a:p>
          <a:p>
            <a:r>
              <a:rPr lang="en-US" dirty="0" smtClean="0">
                <a:latin typeface="Times New Roman" pitchFamily="18" charset="0"/>
                <a:cs typeface="Times New Roman" pitchFamily="18" charset="0"/>
              </a:rPr>
              <a:t>He has no home whose home is everywhere.</a:t>
            </a:r>
            <a:r>
              <a:rPr lang="ru-RU" dirty="0" smtClean="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r>
              <a:rPr lang="ru-RU" dirty="0" smtClean="0">
                <a:solidFill>
                  <a:srgbClr val="FF0000"/>
                </a:solidFill>
                <a:latin typeface="Times New Roman" pitchFamily="18" charset="0"/>
                <a:cs typeface="Times New Roman" pitchFamily="18" charset="0"/>
              </a:rPr>
              <a:t>У того нет дома, у кого он везде</a:t>
            </a:r>
          </a:p>
          <a:p>
            <a:r>
              <a:rPr lang="en-US" dirty="0" smtClean="0">
                <a:latin typeface="Times New Roman" pitchFamily="18" charset="0"/>
                <a:cs typeface="Times New Roman" pitchFamily="18" charset="0"/>
              </a:rPr>
              <a:t>It’s good to be visiting, but it’s better at home</a:t>
            </a:r>
          </a:p>
          <a:p>
            <a:r>
              <a:rPr lang="ru-RU" dirty="0" smtClean="0">
                <a:solidFill>
                  <a:srgbClr val="FF0000"/>
                </a:solidFill>
                <a:latin typeface="Times New Roman" pitchFamily="18" charset="0"/>
                <a:cs typeface="Times New Roman" pitchFamily="18" charset="0"/>
              </a:rPr>
              <a:t>В гостях хорошо, а дома лучше</a:t>
            </a:r>
          </a:p>
          <a:p>
            <a:r>
              <a:rPr lang="en-US" dirty="0" smtClean="0">
                <a:latin typeface="Times New Roman" pitchFamily="18" charset="0"/>
                <a:cs typeface="Times New Roman" pitchFamily="18" charset="0"/>
              </a:rPr>
              <a:t>Every dog is a lion at home</a:t>
            </a:r>
          </a:p>
          <a:p>
            <a:r>
              <a:rPr lang="ru-RU" dirty="0" smtClean="0">
                <a:solidFill>
                  <a:srgbClr val="FF0000"/>
                </a:solidFill>
                <a:latin typeface="Times New Roman" pitchFamily="18" charset="0"/>
                <a:cs typeface="Times New Roman" pitchFamily="18" charset="0"/>
              </a:rPr>
              <a:t>Всяк кулик на своем болоте велик</a:t>
            </a:r>
          </a:p>
          <a:p>
            <a:r>
              <a:rPr lang="en-US" dirty="0" smtClean="0">
                <a:latin typeface="Times New Roman" pitchFamily="18" charset="0"/>
                <a:cs typeface="Times New Roman" pitchFamily="18" charset="0"/>
              </a:rPr>
              <a:t>An Englishmen’s house is his castle</a:t>
            </a:r>
          </a:p>
          <a:p>
            <a:r>
              <a:rPr lang="ru-RU" dirty="0" smtClean="0">
                <a:solidFill>
                  <a:srgbClr val="FF0000"/>
                </a:solidFill>
                <a:latin typeface="Times New Roman" pitchFamily="18" charset="0"/>
                <a:cs typeface="Times New Roman" pitchFamily="18" charset="0"/>
              </a:rPr>
              <a:t>На своей печи – сам себе голова</a:t>
            </a:r>
          </a:p>
          <a:p>
            <a:r>
              <a:rPr lang="en-US" dirty="0" smtClean="0">
                <a:latin typeface="Times New Roman" pitchFamily="18" charset="0"/>
                <a:cs typeface="Times New Roman" pitchFamily="18" charset="0"/>
              </a:rPr>
              <a:t>Dry bread at home is better than roast meat abroad </a:t>
            </a:r>
          </a:p>
          <a:p>
            <a:r>
              <a:rPr lang="ru-RU" dirty="0" smtClean="0">
                <a:solidFill>
                  <a:srgbClr val="FF0000"/>
                </a:solidFill>
                <a:latin typeface="Times New Roman" pitchFamily="18" charset="0"/>
                <a:cs typeface="Times New Roman" pitchFamily="18" charset="0"/>
              </a:rPr>
              <a:t>Дома и солома </a:t>
            </a:r>
            <a:r>
              <a:rPr lang="ru-RU" dirty="0" err="1" smtClean="0">
                <a:solidFill>
                  <a:srgbClr val="FF0000"/>
                </a:solidFill>
                <a:latin typeface="Times New Roman" pitchFamily="18" charset="0"/>
                <a:cs typeface="Times New Roman" pitchFamily="18" charset="0"/>
              </a:rPr>
              <a:t>съедома</a:t>
            </a:r>
            <a:endParaRPr lang="ru-RU" dirty="0" smtClean="0">
              <a:solidFill>
                <a:srgbClr val="FF0000"/>
              </a:solidFill>
              <a:latin typeface="Times New Roman" pitchFamily="18" charset="0"/>
              <a:cs typeface="Times New Roman" pitchFamily="18" charset="0"/>
            </a:endParaRPr>
          </a:p>
          <a:p>
            <a:r>
              <a:rPr lang="en-US" dirty="0" smtClean="0">
                <a:latin typeface="Times New Roman" pitchFamily="18" charset="0"/>
                <a:cs typeface="Times New Roman" pitchFamily="18" charset="0"/>
              </a:rPr>
              <a:t>Men make houses, women make homes</a:t>
            </a:r>
          </a:p>
          <a:p>
            <a:r>
              <a:rPr lang="ru-RU" dirty="0" smtClean="0">
                <a:solidFill>
                  <a:srgbClr val="FF0000"/>
                </a:solidFill>
                <a:latin typeface="Times New Roman" pitchFamily="18" charset="0"/>
                <a:cs typeface="Times New Roman" pitchFamily="18" charset="0"/>
              </a:rPr>
              <a:t>Мужчины строят дома, а женщины создают уют</a:t>
            </a:r>
          </a:p>
          <a:p>
            <a:pPr>
              <a:buNone/>
            </a:pPr>
            <a:endParaRPr lang="ru-RU"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i="1" u="sng" dirty="0" smtClean="0">
                <a:solidFill>
                  <a:srgbClr val="FFC000"/>
                </a:solidFill>
                <a:latin typeface="Times New Roman" pitchFamily="18" charset="0"/>
                <a:cs typeface="Times New Roman" pitchFamily="18" charset="0"/>
              </a:rPr>
              <a:t>Types of Houses</a:t>
            </a:r>
            <a:endParaRPr lang="ru-RU" b="1" i="1" u="sng" dirty="0">
              <a:solidFill>
                <a:srgbClr val="FFC000"/>
              </a:solidFill>
              <a:latin typeface="Times New Roman" pitchFamily="18" charset="0"/>
              <a:cs typeface="Times New Roman" pitchFamily="18" charset="0"/>
            </a:endParaRPr>
          </a:p>
        </p:txBody>
      </p:sp>
      <p:pic>
        <p:nvPicPr>
          <p:cNvPr id="4" name="Types of houses in Britain.mp4">
            <a:hlinkClick r:id="" action="ppaction://media"/>
          </p:cNvPr>
          <p:cNvPicPr>
            <a:picLocks noGrp="1" noRot="1" noChangeAspect="1"/>
          </p:cNvPicPr>
          <p:nvPr>
            <p:ph idx="1"/>
            <a:videoFile r:link="rId1"/>
          </p:nvPr>
        </p:nvPicPr>
        <p:blipFill>
          <a:blip r:embed="rId3"/>
          <a:stretch>
            <a:fillRect/>
          </a:stretch>
        </p:blipFill>
        <p:spPr>
          <a:xfrm>
            <a:off x="1142976" y="2113463"/>
            <a:ext cx="6286512" cy="474453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98080"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fill="hold" display="0">
                  <p:stCondLst>
                    <p:cond delay="indefinite"/>
                  </p:stCondLst>
                  <p:endCondLst>
                    <p:cond evt="onNext" delay="0">
                      <p:tgtEl>
                        <p:sldTgt/>
                      </p:tgtEl>
                    </p:cond>
                    <p:cond evt="onPrev" delay="0">
                      <p:tgtEl>
                        <p:sldTgt/>
                      </p:tgtEl>
                    </p:cond>
                  </p:end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pic>
        <p:nvPicPr>
          <p:cNvPr id="4" name="Buildings - English Language.mp4">
            <a:hlinkClick r:id="" action="ppaction://media"/>
          </p:cNvPr>
          <p:cNvPicPr>
            <a:picLocks noGrp="1" noRot="1" noChangeAspect="1"/>
          </p:cNvPicPr>
          <p:nvPr>
            <p:ph idx="1"/>
            <a:videoFile r:link="rId1"/>
          </p:nvPr>
        </p:nvPicPr>
        <p:blipFill>
          <a:blip r:embed="rId3"/>
          <a:stretch>
            <a:fillRect/>
          </a:stretch>
        </p:blipFill>
        <p:spPr>
          <a:xfrm>
            <a:off x="-1524000" y="433388"/>
            <a:ext cx="12192000" cy="68580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59429"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fill="hold" display="0">
                  <p:stCondLst>
                    <p:cond delay="indefinite"/>
                  </p:stCondLst>
                  <p:endCondLst>
                    <p:cond evt="onNext" delay="0">
                      <p:tgtEl>
                        <p:sldTgt/>
                      </p:tgtEl>
                    </p:cond>
                    <p:cond evt="onPrev" delay="0">
                      <p:tgtEl>
                        <p:sldTgt/>
                      </p:tgtEl>
                    </p:cond>
                  </p:end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14348" y="274638"/>
            <a:ext cx="7972452" cy="939784"/>
          </a:xfrm>
        </p:spPr>
        <p:txBody>
          <a:bodyPr>
            <a:normAutofit/>
          </a:bodyPr>
          <a:lstStyle/>
          <a:p>
            <a:r>
              <a:rPr lang="en-US" sz="2800" b="1" dirty="0" smtClean="0">
                <a:solidFill>
                  <a:srgbClr val="FF0000"/>
                </a:solidFill>
                <a:latin typeface="Times New Roman" pitchFamily="18" charset="0"/>
                <a:cs typeface="Times New Roman" pitchFamily="18" charset="0"/>
              </a:rPr>
              <a:t>House is not joined to another house</a:t>
            </a:r>
            <a:endParaRPr lang="ru-RU" sz="2800" b="1" dirty="0">
              <a:solidFill>
                <a:srgbClr val="FF0000"/>
              </a:solidFill>
              <a:latin typeface="Times New Roman" pitchFamily="18" charset="0"/>
              <a:cs typeface="Times New Roman" pitchFamily="18" charset="0"/>
            </a:endParaRPr>
          </a:p>
        </p:txBody>
      </p:sp>
      <p:pic>
        <p:nvPicPr>
          <p:cNvPr id="4" name="Содержимое 10" descr="Real Estate Philippines: AyalaLand International Marketing &quot; Buying a Home: House and Lot in a Planned Subdivision"/>
          <p:cNvPicPr>
            <a:picLocks/>
          </p:cNvPicPr>
          <p:nvPr/>
        </p:nvPicPr>
        <p:blipFill>
          <a:blip r:embed="rId2" cstate="print"/>
          <a:srcRect/>
          <a:stretch>
            <a:fillRect/>
          </a:stretch>
        </p:blipFill>
        <p:spPr bwMode="auto">
          <a:xfrm>
            <a:off x="214282" y="1785926"/>
            <a:ext cx="2640539" cy="2395534"/>
          </a:xfrm>
          <a:prstGeom prst="rect">
            <a:avLst/>
          </a:prstGeom>
          <a:noFill/>
          <a:ln w="9525">
            <a:noFill/>
            <a:miter lim="800000"/>
            <a:headEnd/>
            <a:tailEnd/>
          </a:ln>
        </p:spPr>
      </p:pic>
      <p:sp>
        <p:nvSpPr>
          <p:cNvPr id="6" name="Прямоугольник 5"/>
          <p:cNvSpPr/>
          <p:nvPr/>
        </p:nvSpPr>
        <p:spPr>
          <a:xfrm>
            <a:off x="285720" y="1357298"/>
            <a:ext cx="2428892" cy="400110"/>
          </a:xfrm>
          <a:prstGeom prst="rect">
            <a:avLst/>
          </a:prstGeom>
        </p:spPr>
        <p:txBody>
          <a:bodyPr wrap="square">
            <a:spAutoFit/>
          </a:bodyPr>
          <a:lstStyle/>
          <a:p>
            <a:pPr algn="ctr"/>
            <a:r>
              <a:rPr lang="en-US" sz="2000" b="1" i="1" dirty="0" smtClean="0"/>
              <a:t>detached house</a:t>
            </a:r>
            <a:endParaRPr lang="ru-RU" sz="2000" b="1" dirty="0"/>
          </a:p>
        </p:txBody>
      </p:sp>
      <p:pic>
        <p:nvPicPr>
          <p:cNvPr id="7" name="Содержимое 5" descr="&amp;Scy;&amp;acy;&amp;mcy;&amp;ocy;&amp;scy;&amp;tcy;&amp;ocy;&amp;yacy;&amp;tcy;&amp;iecy;&amp;lcy;&amp;softcy;&amp;ncy;&amp;acy;&amp;yacy; &amp;rcy;&amp;acy;&amp;bcy;&amp;ocy;&amp;tcy;&amp;acy; &amp;scy;&amp;tcy;&amp;ucy;&amp;dcy;&amp;iecy;&amp;ncy;&amp;tcy;&amp;ocy;&amp;vcy; &amp;pcy;&amp;ocy;&amp;dcy; &amp;rcy;&amp;ucy;&amp;kcy;&amp;ocy;&amp;vcy;&amp;ocy;&amp;dcy;&amp;scy;&amp;tcy;&amp;vcy;&amp;ocy;&amp;mcy; &amp;pcy;&amp;rcy;&amp;iecy;&amp;pcy;&amp;ocy;&amp;dcy;&amp;acy;&amp;vcy;&amp;acy;&amp;tcy;…"/>
          <p:cNvPicPr>
            <a:picLocks noGrp="1"/>
          </p:cNvPicPr>
          <p:nvPr>
            <p:ph idx="1"/>
          </p:nvPr>
        </p:nvPicPr>
        <p:blipFill>
          <a:blip r:embed="rId3" cstate="print"/>
          <a:srcRect/>
          <a:stretch>
            <a:fillRect/>
          </a:stretch>
        </p:blipFill>
        <p:spPr bwMode="auto">
          <a:xfrm>
            <a:off x="3143240" y="2786058"/>
            <a:ext cx="2786082" cy="1752592"/>
          </a:xfrm>
          <a:prstGeom prst="rect">
            <a:avLst/>
          </a:prstGeom>
          <a:noFill/>
          <a:ln w="9525">
            <a:noFill/>
            <a:miter lim="800000"/>
            <a:headEnd/>
            <a:tailEnd/>
          </a:ln>
        </p:spPr>
      </p:pic>
      <p:sp>
        <p:nvSpPr>
          <p:cNvPr id="8" name="Прямоугольник 7"/>
          <p:cNvSpPr/>
          <p:nvPr/>
        </p:nvSpPr>
        <p:spPr>
          <a:xfrm>
            <a:off x="3286116" y="2071678"/>
            <a:ext cx="2430537" cy="400110"/>
          </a:xfrm>
          <a:prstGeom prst="rect">
            <a:avLst/>
          </a:prstGeom>
        </p:spPr>
        <p:txBody>
          <a:bodyPr wrap="none">
            <a:spAutoFit/>
          </a:bodyPr>
          <a:lstStyle/>
          <a:p>
            <a:r>
              <a:rPr lang="en-US" sz="2000" b="1" i="1" dirty="0" smtClean="0"/>
              <a:t>semi-detached house</a:t>
            </a:r>
            <a:endParaRPr lang="ru-RU" sz="2000" b="1" i="1" dirty="0"/>
          </a:p>
        </p:txBody>
      </p:sp>
      <p:pic>
        <p:nvPicPr>
          <p:cNvPr id="9" name="Содержимое 3" descr="&amp;Pcy;&amp;rcy;&amp;ocy;&amp;iecy;&amp;kcy;&amp;tcy; &amp;scy;&amp;tcy;&amp;rcy;&amp;ocy;&amp;icy;&amp;tcy;&amp;iecy;&amp;lcy;&amp;softcy;&amp;scy;&amp;tcy;&amp;vcy;&amp;acy; &amp;zhcy; &amp;dcy; - &amp;Kcy;&amp;rcy;&amp;iecy;&amp;dcy;&amp;icy;&amp;tcy; &amp;dcy;&amp;lcy;&amp;yacy; &amp;Vcy;&amp;acy;&amp;scy;"/>
          <p:cNvPicPr>
            <a:picLocks/>
          </p:cNvPicPr>
          <p:nvPr/>
        </p:nvPicPr>
        <p:blipFill>
          <a:blip r:embed="rId4" cstate="print"/>
          <a:srcRect/>
          <a:stretch>
            <a:fillRect/>
          </a:stretch>
        </p:blipFill>
        <p:spPr bwMode="auto">
          <a:xfrm>
            <a:off x="5429256" y="4714884"/>
            <a:ext cx="3498132" cy="1895468"/>
          </a:xfrm>
          <a:prstGeom prst="rect">
            <a:avLst/>
          </a:prstGeom>
          <a:noFill/>
          <a:ln w="9525">
            <a:noFill/>
            <a:miter lim="800000"/>
            <a:headEnd/>
            <a:tailEnd/>
          </a:ln>
        </p:spPr>
      </p:pic>
      <p:sp>
        <p:nvSpPr>
          <p:cNvPr id="10" name="Прямоугольник 9"/>
          <p:cNvSpPr/>
          <p:nvPr/>
        </p:nvSpPr>
        <p:spPr>
          <a:xfrm>
            <a:off x="6429388" y="4000504"/>
            <a:ext cx="1232966" cy="400110"/>
          </a:xfrm>
          <a:prstGeom prst="rect">
            <a:avLst/>
          </a:prstGeom>
        </p:spPr>
        <p:txBody>
          <a:bodyPr wrap="none">
            <a:spAutoFit/>
          </a:bodyPr>
          <a:lstStyle/>
          <a:p>
            <a:r>
              <a:rPr lang="en-US" sz="2000" b="1" i="1" dirty="0" smtClean="0"/>
              <a:t>bungalow</a:t>
            </a:r>
            <a:endParaRPr lang="ru-RU" sz="2000" b="1" i="1"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sz="2800" b="1" dirty="0" smtClean="0">
                <a:solidFill>
                  <a:srgbClr val="FF0000"/>
                </a:solidFill>
                <a:latin typeface="Times New Roman" pitchFamily="18" charset="0"/>
                <a:cs typeface="Times New Roman" pitchFamily="18" charset="0"/>
              </a:rPr>
              <a:t>A small house in the country</a:t>
            </a:r>
            <a:endParaRPr lang="ru-RU" sz="2800" b="1" dirty="0">
              <a:solidFill>
                <a:srgbClr val="FF0000"/>
              </a:solidFill>
              <a:latin typeface="Times New Roman" pitchFamily="18" charset="0"/>
              <a:cs typeface="Times New Roman" pitchFamily="18" charset="0"/>
            </a:endParaRPr>
          </a:p>
        </p:txBody>
      </p:sp>
      <p:pic>
        <p:nvPicPr>
          <p:cNvPr id="4" name="Рисунок 3" descr="&amp;Zcy;&amp;acy;&amp;gcy;&amp;ocy;&amp;rcy;&amp;ocy;&amp;dcy;&amp;ncy;&amp;ycy;&amp;jcy; &amp;dcy;&amp;ocy;&amp;mcy;. &amp;ncy;&amp;acy; &amp;zhcy;&amp;iecy;&amp;ncy;&amp;scy;&amp;kcy;&amp;ocy;&amp;mcy; &amp;fcy;&amp;ocy;&amp;rcy;&amp;ucy;&amp;mcy;&amp;iecy; - VELVET.by"/>
          <p:cNvPicPr/>
          <p:nvPr/>
        </p:nvPicPr>
        <p:blipFill>
          <a:blip r:embed="rId2" cstate="print"/>
          <a:srcRect/>
          <a:stretch>
            <a:fillRect/>
          </a:stretch>
        </p:blipFill>
        <p:spPr bwMode="auto">
          <a:xfrm>
            <a:off x="6143636" y="4357694"/>
            <a:ext cx="2774353" cy="2138044"/>
          </a:xfrm>
          <a:prstGeom prst="rect">
            <a:avLst/>
          </a:prstGeom>
          <a:noFill/>
          <a:ln w="9525">
            <a:noFill/>
            <a:miter lim="800000"/>
            <a:headEnd/>
            <a:tailEnd/>
          </a:ln>
        </p:spPr>
      </p:pic>
      <p:sp>
        <p:nvSpPr>
          <p:cNvPr id="5" name="Прямоугольник 4"/>
          <p:cNvSpPr/>
          <p:nvPr/>
        </p:nvSpPr>
        <p:spPr>
          <a:xfrm>
            <a:off x="7000892" y="3643314"/>
            <a:ext cx="990656" cy="400110"/>
          </a:xfrm>
          <a:prstGeom prst="rect">
            <a:avLst/>
          </a:prstGeom>
        </p:spPr>
        <p:txBody>
          <a:bodyPr wrap="none">
            <a:spAutoFit/>
          </a:bodyPr>
          <a:lstStyle/>
          <a:p>
            <a:r>
              <a:rPr lang="en-US" sz="2000" b="1" i="1" dirty="0" smtClean="0"/>
              <a:t>cottage</a:t>
            </a:r>
            <a:endParaRPr lang="ru-RU" sz="2000" b="1" i="1" dirty="0"/>
          </a:p>
        </p:txBody>
      </p:sp>
      <p:sp>
        <p:nvSpPr>
          <p:cNvPr id="6" name="Прямоугольник 5"/>
          <p:cNvSpPr/>
          <p:nvPr/>
        </p:nvSpPr>
        <p:spPr>
          <a:xfrm>
            <a:off x="3786182" y="1214422"/>
            <a:ext cx="1214446" cy="400110"/>
          </a:xfrm>
          <a:prstGeom prst="rect">
            <a:avLst/>
          </a:prstGeom>
        </p:spPr>
        <p:txBody>
          <a:bodyPr wrap="square">
            <a:spAutoFit/>
          </a:bodyPr>
          <a:lstStyle/>
          <a:p>
            <a:r>
              <a:rPr lang="en-US" sz="2000" b="1" i="1" dirty="0" smtClean="0"/>
              <a:t>mansion </a:t>
            </a:r>
            <a:endParaRPr lang="ru-RU" sz="2000" b="1" dirty="0"/>
          </a:p>
        </p:txBody>
      </p:sp>
      <p:pic>
        <p:nvPicPr>
          <p:cNvPr id="7" name="Содержимое 6" descr="Newport Mansions Season Opens One Month Early"/>
          <p:cNvPicPr>
            <a:picLocks noGrp="1"/>
          </p:cNvPicPr>
          <p:nvPr>
            <p:ph idx="1"/>
          </p:nvPr>
        </p:nvPicPr>
        <p:blipFill>
          <a:blip r:embed="rId3" cstate="print"/>
          <a:srcRect/>
          <a:stretch>
            <a:fillRect/>
          </a:stretch>
        </p:blipFill>
        <p:spPr bwMode="auto">
          <a:xfrm>
            <a:off x="2357422" y="1714488"/>
            <a:ext cx="3798746" cy="1931109"/>
          </a:xfrm>
          <a:prstGeom prst="rect">
            <a:avLst/>
          </a:prstGeom>
          <a:noFill/>
          <a:ln w="9525">
            <a:noFill/>
            <a:miter lim="800000"/>
            <a:headEnd/>
            <a:tailEnd/>
          </a:ln>
        </p:spPr>
      </p:pic>
      <p:pic>
        <p:nvPicPr>
          <p:cNvPr id="8" name="Содержимое 3" descr="Caravan sold for 550,000 pounds"/>
          <p:cNvPicPr>
            <a:picLocks/>
          </p:cNvPicPr>
          <p:nvPr/>
        </p:nvPicPr>
        <p:blipFill>
          <a:blip r:embed="rId4" cstate="print"/>
          <a:srcRect/>
          <a:stretch>
            <a:fillRect/>
          </a:stretch>
        </p:blipFill>
        <p:spPr bwMode="auto">
          <a:xfrm>
            <a:off x="214282" y="4143380"/>
            <a:ext cx="3286116" cy="2512513"/>
          </a:xfrm>
          <a:prstGeom prst="rect">
            <a:avLst/>
          </a:prstGeom>
          <a:noFill/>
          <a:ln w="9525">
            <a:noFill/>
            <a:miter lim="800000"/>
            <a:headEnd/>
            <a:tailEnd/>
          </a:ln>
        </p:spPr>
      </p:pic>
      <p:sp>
        <p:nvSpPr>
          <p:cNvPr id="9" name="Прямоугольник 8"/>
          <p:cNvSpPr/>
          <p:nvPr/>
        </p:nvSpPr>
        <p:spPr>
          <a:xfrm>
            <a:off x="1071538" y="3429000"/>
            <a:ext cx="1094787" cy="400110"/>
          </a:xfrm>
          <a:prstGeom prst="rect">
            <a:avLst/>
          </a:prstGeom>
        </p:spPr>
        <p:txBody>
          <a:bodyPr wrap="none">
            <a:spAutoFit/>
          </a:bodyPr>
          <a:lstStyle/>
          <a:p>
            <a:r>
              <a:rPr lang="en-US" sz="2000" b="1" i="1" dirty="0" smtClean="0"/>
              <a:t>caravan </a:t>
            </a:r>
            <a:endParaRPr lang="ru-RU" sz="2000" b="1" i="1"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sz="2800" b="1" dirty="0" smtClean="0">
                <a:solidFill>
                  <a:srgbClr val="FF0000"/>
                </a:solidFill>
                <a:latin typeface="Times New Roman" pitchFamily="18" charset="0"/>
                <a:cs typeface="Times New Roman" pitchFamily="18" charset="0"/>
              </a:rPr>
              <a:t>A large building divided into a lot of homes, offices</a:t>
            </a:r>
            <a:endParaRPr lang="ru-RU" sz="2800" b="1" dirty="0">
              <a:solidFill>
                <a:srgbClr val="FF0000"/>
              </a:solidFill>
              <a:latin typeface="Times New Roman" pitchFamily="18" charset="0"/>
              <a:cs typeface="Times New Roman" pitchFamily="18" charset="0"/>
            </a:endParaRPr>
          </a:p>
        </p:txBody>
      </p:sp>
      <p:pic>
        <p:nvPicPr>
          <p:cNvPr id="4" name="Содержимое 3" descr="GO ENGLAND &amp;Vcy;&amp;scy;&amp;iecy; &amp;ocy; &amp;Vcy;&amp;iecy;&amp;lcy;&amp;icy;&amp;kcy;&amp;ocy;&amp;bcy;&amp;rcy;&amp;icy;&amp;tcy;&amp;acy;&amp;ncy;&amp;icy;&amp;icy; &amp;bcy;&amp;iecy;&amp;zcy; &amp;scy;&amp;tcy;&amp;iecy;&amp;rcy;&amp;iecy;&amp;ocy;&amp;tcy;&amp;icy;&amp;pcy;&amp;ocy;&amp;vcy;"/>
          <p:cNvPicPr>
            <a:picLocks noGrp="1"/>
          </p:cNvPicPr>
          <p:nvPr>
            <p:ph idx="1"/>
          </p:nvPr>
        </p:nvPicPr>
        <p:blipFill>
          <a:blip r:embed="rId2" cstate="print"/>
          <a:srcRect/>
          <a:stretch>
            <a:fillRect/>
          </a:stretch>
        </p:blipFill>
        <p:spPr bwMode="auto">
          <a:xfrm>
            <a:off x="285720" y="2428868"/>
            <a:ext cx="3921132" cy="1334287"/>
          </a:xfrm>
          <a:prstGeom prst="rect">
            <a:avLst/>
          </a:prstGeom>
          <a:noFill/>
          <a:ln w="9525">
            <a:noFill/>
            <a:miter lim="800000"/>
            <a:headEnd/>
            <a:tailEnd/>
          </a:ln>
        </p:spPr>
      </p:pic>
      <p:sp>
        <p:nvSpPr>
          <p:cNvPr id="5" name="Прямоугольник 4"/>
          <p:cNvSpPr/>
          <p:nvPr/>
        </p:nvSpPr>
        <p:spPr>
          <a:xfrm>
            <a:off x="1142976" y="1785926"/>
            <a:ext cx="2214578" cy="400110"/>
          </a:xfrm>
          <a:prstGeom prst="rect">
            <a:avLst/>
          </a:prstGeom>
        </p:spPr>
        <p:txBody>
          <a:bodyPr wrap="square">
            <a:spAutoFit/>
          </a:bodyPr>
          <a:lstStyle/>
          <a:p>
            <a:r>
              <a:rPr lang="en-US" sz="2000" b="1" i="1" dirty="0" smtClean="0"/>
              <a:t>terraced house </a:t>
            </a:r>
            <a:endParaRPr lang="ru-RU" sz="2000" b="1" i="1" dirty="0"/>
          </a:p>
        </p:txBody>
      </p:sp>
      <p:pic>
        <p:nvPicPr>
          <p:cNvPr id="6" name="Содержимое 6" descr="Newport Mansions Season Opens One Month Early"/>
          <p:cNvPicPr>
            <a:picLocks/>
          </p:cNvPicPr>
          <p:nvPr/>
        </p:nvPicPr>
        <p:blipFill>
          <a:blip r:embed="rId3" cstate="print"/>
          <a:srcRect/>
          <a:stretch>
            <a:fillRect/>
          </a:stretch>
        </p:blipFill>
        <p:spPr bwMode="auto">
          <a:xfrm>
            <a:off x="928662" y="4426825"/>
            <a:ext cx="3714776" cy="2288323"/>
          </a:xfrm>
          <a:prstGeom prst="rect">
            <a:avLst/>
          </a:prstGeom>
          <a:noFill/>
          <a:ln w="9525">
            <a:noFill/>
            <a:miter lim="800000"/>
            <a:headEnd/>
            <a:tailEnd/>
          </a:ln>
        </p:spPr>
      </p:pic>
      <p:sp>
        <p:nvSpPr>
          <p:cNvPr id="7" name="Прямоугольник 6"/>
          <p:cNvSpPr/>
          <p:nvPr/>
        </p:nvSpPr>
        <p:spPr>
          <a:xfrm>
            <a:off x="2500298" y="3929066"/>
            <a:ext cx="1151277" cy="400110"/>
          </a:xfrm>
          <a:prstGeom prst="rect">
            <a:avLst/>
          </a:prstGeom>
        </p:spPr>
        <p:txBody>
          <a:bodyPr wrap="none">
            <a:spAutoFit/>
          </a:bodyPr>
          <a:lstStyle/>
          <a:p>
            <a:r>
              <a:rPr lang="en-US" sz="2000" b="1" i="1" dirty="0" smtClean="0"/>
              <a:t>mansion </a:t>
            </a:r>
            <a:endParaRPr lang="ru-RU" sz="2000" dirty="0"/>
          </a:p>
        </p:txBody>
      </p:sp>
      <p:pic>
        <p:nvPicPr>
          <p:cNvPr id="8" name="Содержимое 3" descr="Building Insulation"/>
          <p:cNvPicPr>
            <a:picLocks/>
          </p:cNvPicPr>
          <p:nvPr/>
        </p:nvPicPr>
        <p:blipFill>
          <a:blip r:embed="rId4" cstate="print"/>
          <a:srcRect/>
          <a:stretch>
            <a:fillRect/>
          </a:stretch>
        </p:blipFill>
        <p:spPr bwMode="auto">
          <a:xfrm>
            <a:off x="5143504" y="2143116"/>
            <a:ext cx="3440984" cy="2071702"/>
          </a:xfrm>
          <a:prstGeom prst="rect">
            <a:avLst/>
          </a:prstGeom>
          <a:noFill/>
          <a:ln w="9525">
            <a:noFill/>
            <a:miter lim="800000"/>
            <a:headEnd/>
            <a:tailEnd/>
          </a:ln>
        </p:spPr>
      </p:pic>
      <p:sp>
        <p:nvSpPr>
          <p:cNvPr id="9" name="Прямоугольник 8"/>
          <p:cNvSpPr/>
          <p:nvPr/>
        </p:nvSpPr>
        <p:spPr>
          <a:xfrm>
            <a:off x="6000760" y="1571612"/>
            <a:ext cx="1661032" cy="400110"/>
          </a:xfrm>
          <a:prstGeom prst="rect">
            <a:avLst/>
          </a:prstGeom>
        </p:spPr>
        <p:txBody>
          <a:bodyPr wrap="none">
            <a:spAutoFit/>
          </a:bodyPr>
          <a:lstStyle/>
          <a:p>
            <a:r>
              <a:rPr lang="en-US" sz="2000" b="1" i="1" dirty="0" smtClean="0"/>
              <a:t> block of flats </a:t>
            </a:r>
            <a:endParaRPr lang="ru-RU" sz="2000" b="1" i="1" dirty="0"/>
          </a:p>
        </p:txBody>
      </p:sp>
      <p:pic>
        <p:nvPicPr>
          <p:cNvPr id="10" name="Содержимое 3" descr="&amp;Bcy;&amp;lcy;&amp;ocy;&amp;gcy; &amp;Acy;&amp;rcy;&amp;khcy;&amp;icy;&amp;vcy;&amp;acy;&amp;rcy;&amp;icy;&amp;ucy;&amp;scy;"/>
          <p:cNvPicPr>
            <a:picLocks/>
          </p:cNvPicPr>
          <p:nvPr/>
        </p:nvPicPr>
        <p:blipFill>
          <a:blip r:embed="rId5" cstate="print"/>
          <a:srcRect b="18866"/>
          <a:stretch>
            <a:fillRect/>
          </a:stretch>
        </p:blipFill>
        <p:spPr bwMode="auto">
          <a:xfrm>
            <a:off x="5929322" y="4964871"/>
            <a:ext cx="3214678" cy="1893129"/>
          </a:xfrm>
          <a:prstGeom prst="rect">
            <a:avLst/>
          </a:prstGeom>
          <a:noFill/>
          <a:ln w="9525">
            <a:noFill/>
            <a:miter lim="800000"/>
            <a:headEnd/>
            <a:tailEnd/>
          </a:ln>
        </p:spPr>
      </p:pic>
      <p:sp>
        <p:nvSpPr>
          <p:cNvPr id="11" name="Прямоугольник 10"/>
          <p:cNvSpPr/>
          <p:nvPr/>
        </p:nvSpPr>
        <p:spPr>
          <a:xfrm>
            <a:off x="6858016" y="4429132"/>
            <a:ext cx="855171" cy="400110"/>
          </a:xfrm>
          <a:prstGeom prst="rect">
            <a:avLst/>
          </a:prstGeom>
        </p:spPr>
        <p:txBody>
          <a:bodyPr wrap="none">
            <a:spAutoFit/>
          </a:bodyPr>
          <a:lstStyle/>
          <a:p>
            <a:r>
              <a:rPr lang="en-US" sz="2000" b="1" i="1" dirty="0" smtClean="0"/>
              <a:t>castle </a:t>
            </a:r>
            <a:endParaRPr lang="ru-RU" sz="2000" b="1" i="1"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sz="2800" b="1" dirty="0" smtClean="0">
                <a:solidFill>
                  <a:srgbClr val="FF0000"/>
                </a:solidFill>
                <a:latin typeface="Times New Roman" pitchFamily="18" charset="0"/>
                <a:cs typeface="Times New Roman" pitchFamily="18" charset="0"/>
              </a:rPr>
              <a:t>A very tall building</a:t>
            </a:r>
            <a:endParaRPr lang="ru-RU" sz="2800" b="1" dirty="0">
              <a:solidFill>
                <a:srgbClr val="FF0000"/>
              </a:solidFill>
              <a:latin typeface="Times New Roman" pitchFamily="18" charset="0"/>
              <a:cs typeface="Times New Roman" pitchFamily="18" charset="0"/>
            </a:endParaRPr>
          </a:p>
        </p:txBody>
      </p:sp>
      <p:pic>
        <p:nvPicPr>
          <p:cNvPr id="4" name="Содержимое 5" descr="&amp;Scy;&amp;acy;&amp;mcy;&amp;ocy;&amp;scy;&amp;tcy;&amp;ocy;&amp;yacy;&amp;tcy;&amp;iecy;&amp;lcy;&amp;softcy;&amp;ncy;&amp;acy;&amp;yacy; &amp;rcy;&amp;acy;&amp;bcy;&amp;ocy;&amp;tcy;&amp;acy; &amp;scy;&amp;tcy;&amp;ucy;&amp;dcy;&amp;iecy;&amp;ncy;&amp;tcy;&amp;ocy;&amp;vcy; &amp;pcy;&amp;ocy;&amp;dcy; &amp;rcy;&amp;ucy;&amp;kcy;&amp;ocy;&amp;vcy;&amp;ocy;&amp;dcy;&amp;scy;&amp;tcy;&amp;vcy;&amp;ocy;&amp;mcy; &amp;pcy;&amp;rcy;&amp;iecy;&amp;pcy;&amp;ocy;&amp;dcy;&amp;acy;&amp;vcy;&amp;acy;&amp;tcy;…"/>
          <p:cNvPicPr>
            <a:picLocks noGrp="1"/>
          </p:cNvPicPr>
          <p:nvPr>
            <p:ph idx="1"/>
          </p:nvPr>
        </p:nvPicPr>
        <p:blipFill>
          <a:blip r:embed="rId2" cstate="print"/>
          <a:srcRect/>
          <a:stretch>
            <a:fillRect/>
          </a:stretch>
        </p:blipFill>
        <p:spPr bwMode="auto">
          <a:xfrm>
            <a:off x="357158" y="1714488"/>
            <a:ext cx="2725283" cy="1697031"/>
          </a:xfrm>
          <a:prstGeom prst="rect">
            <a:avLst/>
          </a:prstGeom>
          <a:noFill/>
          <a:ln w="9525">
            <a:noFill/>
            <a:miter lim="800000"/>
            <a:headEnd/>
            <a:tailEnd/>
          </a:ln>
        </p:spPr>
      </p:pic>
      <p:sp>
        <p:nvSpPr>
          <p:cNvPr id="5" name="Прямоугольник 4"/>
          <p:cNvSpPr/>
          <p:nvPr/>
        </p:nvSpPr>
        <p:spPr>
          <a:xfrm>
            <a:off x="500034" y="1285860"/>
            <a:ext cx="2694336" cy="400110"/>
          </a:xfrm>
          <a:prstGeom prst="rect">
            <a:avLst/>
          </a:prstGeom>
        </p:spPr>
        <p:txBody>
          <a:bodyPr wrap="square">
            <a:spAutoFit/>
          </a:bodyPr>
          <a:lstStyle/>
          <a:p>
            <a:r>
              <a:rPr lang="en-US" sz="2000" b="1" i="1" dirty="0" smtClean="0"/>
              <a:t>semi-detached house</a:t>
            </a:r>
            <a:endParaRPr lang="ru-RU" sz="2000" b="1" i="1" dirty="0"/>
          </a:p>
        </p:txBody>
      </p:sp>
      <p:pic>
        <p:nvPicPr>
          <p:cNvPr id="6" name="Содержимое 3" descr="&amp;ncy;&amp;ocy;&amp;vcy;&amp;ocy;&amp;scy;&amp;tcy;&amp;icy; &amp;ocy;&amp;bcy;&amp;ocy; &amp;vcy;&amp;scy;&amp;iecy;&amp;mcy;: &amp;YAcy;&amp;ncy;&amp;vcy;&amp;acy;&amp;rcy;&amp;softcy; 2009"/>
          <p:cNvPicPr>
            <a:picLocks/>
          </p:cNvPicPr>
          <p:nvPr/>
        </p:nvPicPr>
        <p:blipFill>
          <a:blip r:embed="rId3" cstate="print"/>
          <a:srcRect/>
          <a:stretch>
            <a:fillRect/>
          </a:stretch>
        </p:blipFill>
        <p:spPr bwMode="auto">
          <a:xfrm>
            <a:off x="3143240" y="2786058"/>
            <a:ext cx="2843214" cy="2043902"/>
          </a:xfrm>
          <a:prstGeom prst="rect">
            <a:avLst/>
          </a:prstGeom>
          <a:noFill/>
          <a:ln w="9525">
            <a:noFill/>
            <a:miter lim="800000"/>
            <a:headEnd/>
            <a:tailEnd/>
          </a:ln>
        </p:spPr>
      </p:pic>
      <p:sp>
        <p:nvSpPr>
          <p:cNvPr id="7" name="Прямоугольник 6"/>
          <p:cNvSpPr/>
          <p:nvPr/>
        </p:nvSpPr>
        <p:spPr>
          <a:xfrm>
            <a:off x="3929058" y="2214554"/>
            <a:ext cx="1714512" cy="400110"/>
          </a:xfrm>
          <a:prstGeom prst="rect">
            <a:avLst/>
          </a:prstGeom>
        </p:spPr>
        <p:txBody>
          <a:bodyPr wrap="square">
            <a:spAutoFit/>
          </a:bodyPr>
          <a:lstStyle/>
          <a:p>
            <a:pPr algn="ctr"/>
            <a:r>
              <a:rPr lang="en-US" sz="2000" b="1" i="1" dirty="0" smtClean="0"/>
              <a:t>skyscraper </a:t>
            </a:r>
            <a:endParaRPr lang="ru-RU" sz="2000" b="1" i="1" dirty="0"/>
          </a:p>
        </p:txBody>
      </p:sp>
      <p:pic>
        <p:nvPicPr>
          <p:cNvPr id="8" name="Содержимое 3" descr="GO ENGLAND &amp;Vcy;&amp;scy;&amp;iecy; &amp;ocy; &amp;Vcy;&amp;iecy;&amp;lcy;&amp;icy;&amp;kcy;&amp;ocy;&amp;bcy;&amp;rcy;&amp;icy;&amp;tcy;&amp;acy;&amp;ncy;&amp;icy;&amp;icy; &amp;bcy;&amp;iecy;&amp;zcy; &amp;scy;&amp;tcy;&amp;iecy;&amp;rcy;&amp;iecy;&amp;ocy;&amp;tcy;&amp;icy;&amp;pcy;&amp;ocy;&amp;vcy;"/>
          <p:cNvPicPr>
            <a:picLocks/>
          </p:cNvPicPr>
          <p:nvPr/>
        </p:nvPicPr>
        <p:blipFill>
          <a:blip r:embed="rId4" cstate="print"/>
          <a:srcRect/>
          <a:stretch>
            <a:fillRect/>
          </a:stretch>
        </p:blipFill>
        <p:spPr bwMode="auto">
          <a:xfrm>
            <a:off x="357158" y="4929198"/>
            <a:ext cx="3063876" cy="1600987"/>
          </a:xfrm>
          <a:prstGeom prst="rect">
            <a:avLst/>
          </a:prstGeom>
          <a:noFill/>
          <a:ln w="9525">
            <a:noFill/>
            <a:miter lim="800000"/>
            <a:headEnd/>
            <a:tailEnd/>
          </a:ln>
        </p:spPr>
      </p:pic>
      <p:sp>
        <p:nvSpPr>
          <p:cNvPr id="9" name="Прямоугольник 8"/>
          <p:cNvSpPr/>
          <p:nvPr/>
        </p:nvSpPr>
        <p:spPr>
          <a:xfrm>
            <a:off x="1000100" y="4429132"/>
            <a:ext cx="1823641" cy="400110"/>
          </a:xfrm>
          <a:prstGeom prst="rect">
            <a:avLst/>
          </a:prstGeom>
        </p:spPr>
        <p:txBody>
          <a:bodyPr wrap="none">
            <a:spAutoFit/>
          </a:bodyPr>
          <a:lstStyle/>
          <a:p>
            <a:r>
              <a:rPr lang="en-US" sz="2000" b="1" i="1" dirty="0" smtClean="0"/>
              <a:t>terraced house </a:t>
            </a:r>
            <a:endParaRPr lang="ru-RU" sz="2000" b="1" i="1" dirty="0"/>
          </a:p>
        </p:txBody>
      </p:sp>
      <p:pic>
        <p:nvPicPr>
          <p:cNvPr id="10" name="Содержимое 3" descr="Caravan sold for 550,000 pounds"/>
          <p:cNvPicPr>
            <a:picLocks/>
          </p:cNvPicPr>
          <p:nvPr/>
        </p:nvPicPr>
        <p:blipFill>
          <a:blip r:embed="rId5" cstate="print"/>
          <a:srcRect/>
          <a:stretch>
            <a:fillRect/>
          </a:stretch>
        </p:blipFill>
        <p:spPr bwMode="auto">
          <a:xfrm>
            <a:off x="6205752" y="1428736"/>
            <a:ext cx="2938248" cy="2083885"/>
          </a:xfrm>
          <a:prstGeom prst="rect">
            <a:avLst/>
          </a:prstGeom>
          <a:noFill/>
          <a:ln w="9525">
            <a:noFill/>
            <a:miter lim="800000"/>
            <a:headEnd/>
            <a:tailEnd/>
          </a:ln>
        </p:spPr>
      </p:pic>
      <p:sp>
        <p:nvSpPr>
          <p:cNvPr id="11" name="Прямоугольник 10"/>
          <p:cNvSpPr/>
          <p:nvPr/>
        </p:nvSpPr>
        <p:spPr>
          <a:xfrm>
            <a:off x="7072330" y="1000108"/>
            <a:ext cx="1094787" cy="400110"/>
          </a:xfrm>
          <a:prstGeom prst="rect">
            <a:avLst/>
          </a:prstGeom>
        </p:spPr>
        <p:txBody>
          <a:bodyPr wrap="none">
            <a:spAutoFit/>
          </a:bodyPr>
          <a:lstStyle/>
          <a:p>
            <a:r>
              <a:rPr lang="en-US" sz="2000" b="1" i="1" dirty="0" smtClean="0"/>
              <a:t>caravan </a:t>
            </a:r>
            <a:endParaRPr lang="ru-RU" sz="2000" dirty="0"/>
          </a:p>
        </p:txBody>
      </p:sp>
      <p:pic>
        <p:nvPicPr>
          <p:cNvPr id="12" name="Содержимое 3" descr="&amp;Pcy;&amp;rcy;&amp;ocy;&amp;iecy;&amp;kcy;&amp;tcy; &amp;scy;&amp;tcy;&amp;rcy;&amp;ocy;&amp;icy;&amp;tcy;&amp;iecy;&amp;lcy;&amp;softcy;&amp;scy;&amp;tcy;&amp;vcy;&amp;acy; &amp;zhcy; &amp;dcy; - &amp;Kcy;&amp;rcy;&amp;iecy;&amp;dcy;&amp;icy;&amp;tcy; &amp;dcy;&amp;lcy;&amp;yacy; &amp;Vcy;&amp;acy;&amp;scy;"/>
          <p:cNvPicPr>
            <a:picLocks/>
          </p:cNvPicPr>
          <p:nvPr/>
        </p:nvPicPr>
        <p:blipFill>
          <a:blip r:embed="rId6" cstate="print"/>
          <a:srcRect/>
          <a:stretch>
            <a:fillRect/>
          </a:stretch>
        </p:blipFill>
        <p:spPr bwMode="auto">
          <a:xfrm>
            <a:off x="5715008" y="4962532"/>
            <a:ext cx="3212379" cy="1895468"/>
          </a:xfrm>
          <a:prstGeom prst="rect">
            <a:avLst/>
          </a:prstGeom>
          <a:noFill/>
          <a:ln w="9525">
            <a:noFill/>
            <a:miter lim="800000"/>
            <a:headEnd/>
            <a:tailEnd/>
          </a:ln>
        </p:spPr>
      </p:pic>
      <p:sp>
        <p:nvSpPr>
          <p:cNvPr id="13" name="Прямоугольник 12"/>
          <p:cNvSpPr/>
          <p:nvPr/>
        </p:nvSpPr>
        <p:spPr>
          <a:xfrm>
            <a:off x="6786578" y="4429132"/>
            <a:ext cx="1244700" cy="400110"/>
          </a:xfrm>
          <a:prstGeom prst="rect">
            <a:avLst/>
          </a:prstGeom>
        </p:spPr>
        <p:txBody>
          <a:bodyPr wrap="none">
            <a:spAutoFit/>
          </a:bodyPr>
          <a:lstStyle/>
          <a:p>
            <a:r>
              <a:rPr lang="en-US" sz="2000" b="1" i="1" dirty="0" smtClean="0"/>
              <a:t>bungalow</a:t>
            </a:r>
            <a:endParaRPr lang="ru-RU" sz="20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Изящная">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444</TotalTime>
  <Words>985</Words>
  <Application>Microsoft Office PowerPoint</Application>
  <PresentationFormat>Экран (4:3)</PresentationFormat>
  <Paragraphs>157</Paragraphs>
  <Slides>23</Slides>
  <Notes>0</Notes>
  <HiddenSlides>0</HiddenSlides>
  <MMClips>4</MMClips>
  <ScaleCrop>false</ScaleCrop>
  <HeadingPairs>
    <vt:vector size="4" baseType="variant">
      <vt:variant>
        <vt:lpstr>Тема</vt:lpstr>
      </vt:variant>
      <vt:variant>
        <vt:i4>1</vt:i4>
      </vt:variant>
      <vt:variant>
        <vt:lpstr>Заголовки слайдов</vt:lpstr>
      </vt:variant>
      <vt:variant>
        <vt:i4>23</vt:i4>
      </vt:variant>
    </vt:vector>
  </HeadingPairs>
  <TitlesOfParts>
    <vt:vector size="24" baseType="lpstr">
      <vt:lpstr>Тема Office</vt:lpstr>
      <vt:lpstr>THE HOUSE OF MY DREAM</vt:lpstr>
      <vt:lpstr>       </vt:lpstr>
      <vt:lpstr>Слайд 3</vt:lpstr>
      <vt:lpstr>Types of Houses</vt:lpstr>
      <vt:lpstr>Слайд 5</vt:lpstr>
      <vt:lpstr>House is not joined to another house</vt:lpstr>
      <vt:lpstr>A small house in the country</vt:lpstr>
      <vt:lpstr>A large building divided into a lot of homes, offices</vt:lpstr>
      <vt:lpstr>A very tall building</vt:lpstr>
      <vt:lpstr>A building with high walls, built in the past to protect the people inside from attack </vt:lpstr>
      <vt:lpstr>  “a house”</vt:lpstr>
      <vt:lpstr>Слайд 12</vt:lpstr>
      <vt:lpstr>Слайд 13</vt:lpstr>
      <vt:lpstr>What is home? </vt:lpstr>
      <vt:lpstr>Houses in Future</vt:lpstr>
      <vt:lpstr>Слайд 16</vt:lpstr>
      <vt:lpstr>Слайд 17</vt:lpstr>
      <vt:lpstr>Слайд 18</vt:lpstr>
      <vt:lpstr>Слайд 19</vt:lpstr>
      <vt:lpstr>Слайд 20</vt:lpstr>
      <vt:lpstr>Слайд 21</vt:lpstr>
      <vt:lpstr>Слайд 22</vt:lpstr>
      <vt:lpstr>Слайд 23</vt:lpstr>
    </vt:vector>
  </TitlesOfParts>
  <Company>Ya Blondinko Edition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Слайд 1</dc:title>
  <dc:creator>user</dc:creator>
  <cp:lastModifiedBy>user</cp:lastModifiedBy>
  <cp:revision>47</cp:revision>
  <dcterms:created xsi:type="dcterms:W3CDTF">2017-02-26T09:23:30Z</dcterms:created>
  <dcterms:modified xsi:type="dcterms:W3CDTF">2017-02-28T19:52:47Z</dcterms:modified>
</cp:coreProperties>
</file>