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3"/>
  </p:notesMasterIdLst>
  <p:sldIdLst>
    <p:sldId id="256" r:id="rId3"/>
    <p:sldId id="272" r:id="rId4"/>
    <p:sldId id="273" r:id="rId5"/>
    <p:sldId id="274" r:id="rId6"/>
    <p:sldId id="266" r:id="rId7"/>
    <p:sldId id="267" r:id="rId8"/>
    <p:sldId id="269" r:id="rId9"/>
    <p:sldId id="270" r:id="rId10"/>
    <p:sldId id="264" r:id="rId11"/>
    <p:sldId id="271"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A975B5F-BFB9-4B54-B5CE-6490908FD7ED}">
  <a:tblStyle styleId="{CA975B5F-BFB9-4B54-B5CE-6490908FD7ED}"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816"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3daaf98261_0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g13daaf98261_0_4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62004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3daaf98261_0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g13daaf98261_0_4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07128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3daaf98261_0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g13daaf98261_0_4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8286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3daaf98261_0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g13daaf98261_0_4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36740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3daaf98261_0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g13daaf98261_0_4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41617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3daaf98261_0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g13daaf98261_0_4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9480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3daaf98261_0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g13daaf98261_0_4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33095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3daaf98261_0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g13daaf98261_0_4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69452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3daaf98261_0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g13daaf98261_0_4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52052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4"/>
        <p:cNvGrpSpPr/>
        <p:nvPr/>
      </p:nvGrpSpPr>
      <p:grpSpPr>
        <a:xfrm>
          <a:off x="0" y="0"/>
          <a:ext cx="0" cy="0"/>
          <a:chOff x="0" y="0"/>
          <a:chExt cx="0" cy="0"/>
        </a:xfrm>
      </p:grpSpPr>
      <p:sp>
        <p:nvSpPr>
          <p:cNvPr id="65" name="Google Shape;65;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66" name="Google Shape;66;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69" name="Google Shape;69;p1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70" name="Google Shape;70;p1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71" name="Google Shape;71;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74" name="Google Shape;74;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5"/>
        <p:cNvGrpSpPr/>
        <p:nvPr/>
      </p:nvGrpSpPr>
      <p:grpSpPr>
        <a:xfrm>
          <a:off x="0" y="0"/>
          <a:ext cx="0" cy="0"/>
          <a:chOff x="0" y="0"/>
          <a:chExt cx="0" cy="0"/>
        </a:xfrm>
      </p:grpSpPr>
      <p:sp>
        <p:nvSpPr>
          <p:cNvPr id="76" name="Google Shape;76;p2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77" name="Google Shape;77;p2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78" name="Google Shape;78;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9"/>
        <p:cNvGrpSpPr/>
        <p:nvPr/>
      </p:nvGrpSpPr>
      <p:grpSpPr>
        <a:xfrm>
          <a:off x="0" y="0"/>
          <a:ext cx="0" cy="0"/>
          <a:chOff x="0" y="0"/>
          <a:chExt cx="0" cy="0"/>
        </a:xfrm>
      </p:grpSpPr>
      <p:sp>
        <p:nvSpPr>
          <p:cNvPr id="80" name="Google Shape;80;p2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81" name="Google Shape;81;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2"/>
        <p:cNvGrpSpPr/>
        <p:nvPr/>
      </p:nvGrpSpPr>
      <p:grpSpPr>
        <a:xfrm>
          <a:off x="0" y="0"/>
          <a:ext cx="0" cy="0"/>
          <a:chOff x="0" y="0"/>
          <a:chExt cx="0" cy="0"/>
        </a:xfrm>
      </p:grpSpPr>
      <p:sp>
        <p:nvSpPr>
          <p:cNvPr id="83" name="Google Shape;83;p2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2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85" name="Google Shape;85;p2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6" name="Google Shape;86;p2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87" name="Google Shape;87;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8"/>
        <p:cNvGrpSpPr/>
        <p:nvPr/>
      </p:nvGrpSpPr>
      <p:grpSpPr>
        <a:xfrm>
          <a:off x="0" y="0"/>
          <a:ext cx="0" cy="0"/>
          <a:chOff x="0" y="0"/>
          <a:chExt cx="0" cy="0"/>
        </a:xfrm>
      </p:grpSpPr>
      <p:sp>
        <p:nvSpPr>
          <p:cNvPr id="89" name="Google Shape;89;p2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rtl="0">
              <a:lnSpc>
                <a:spcPct val="100000"/>
              </a:lnSpc>
              <a:spcBef>
                <a:spcPts val="0"/>
              </a:spcBef>
              <a:spcAft>
                <a:spcPts val="0"/>
              </a:spcAft>
              <a:buSzPts val="1800"/>
              <a:buNone/>
              <a:defRPr/>
            </a:lvl1pPr>
          </a:lstStyle>
          <a:p>
            <a:endParaRPr/>
          </a:p>
        </p:txBody>
      </p:sp>
      <p:sp>
        <p:nvSpPr>
          <p:cNvPr id="90" name="Google Shape;90;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1"/>
        <p:cNvGrpSpPr/>
        <p:nvPr/>
      </p:nvGrpSpPr>
      <p:grpSpPr>
        <a:xfrm>
          <a:off x="0" y="0"/>
          <a:ext cx="0" cy="0"/>
          <a:chOff x="0" y="0"/>
          <a:chExt cx="0" cy="0"/>
        </a:xfrm>
      </p:grpSpPr>
      <p:sp>
        <p:nvSpPr>
          <p:cNvPr id="92" name="Google Shape;92;p2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2000"/>
              <a:buNone/>
              <a:defRPr sz="12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93" name="Google Shape;93;p2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1600"/>
              </a:spcBef>
              <a:spcAft>
                <a:spcPts val="0"/>
              </a:spcAft>
              <a:buSzPts val="1400"/>
              <a:buChar char="○"/>
              <a:defRPr/>
            </a:lvl2pPr>
            <a:lvl3pPr marL="1371600" lvl="2" indent="-317500" algn="ctr" rtl="0">
              <a:lnSpc>
                <a:spcPct val="115000"/>
              </a:lnSpc>
              <a:spcBef>
                <a:spcPts val="1600"/>
              </a:spcBef>
              <a:spcAft>
                <a:spcPts val="0"/>
              </a:spcAft>
              <a:buSzPts val="1400"/>
              <a:buChar char="■"/>
              <a:defRPr/>
            </a:lvl3pPr>
            <a:lvl4pPr marL="1828800" lvl="3" indent="-317500" algn="ctr" rtl="0">
              <a:lnSpc>
                <a:spcPct val="115000"/>
              </a:lnSpc>
              <a:spcBef>
                <a:spcPts val="1600"/>
              </a:spcBef>
              <a:spcAft>
                <a:spcPts val="0"/>
              </a:spcAft>
              <a:buSzPts val="1400"/>
              <a:buChar char="●"/>
              <a:defRPr/>
            </a:lvl4pPr>
            <a:lvl5pPr marL="2286000" lvl="4" indent="-317500" algn="ctr" rtl="0">
              <a:lnSpc>
                <a:spcPct val="115000"/>
              </a:lnSpc>
              <a:spcBef>
                <a:spcPts val="1600"/>
              </a:spcBef>
              <a:spcAft>
                <a:spcPts val="0"/>
              </a:spcAft>
              <a:buSzPts val="1400"/>
              <a:buChar char="○"/>
              <a:defRPr/>
            </a:lvl5pPr>
            <a:lvl6pPr marL="2743200" lvl="5" indent="-317500" algn="ctr" rtl="0">
              <a:lnSpc>
                <a:spcPct val="115000"/>
              </a:lnSpc>
              <a:spcBef>
                <a:spcPts val="1600"/>
              </a:spcBef>
              <a:spcAft>
                <a:spcPts val="0"/>
              </a:spcAft>
              <a:buSzPts val="1400"/>
              <a:buChar char="■"/>
              <a:defRPr/>
            </a:lvl6pPr>
            <a:lvl7pPr marL="3200400" lvl="6" indent="-317500" algn="ctr" rtl="0">
              <a:lnSpc>
                <a:spcPct val="115000"/>
              </a:lnSpc>
              <a:spcBef>
                <a:spcPts val="1600"/>
              </a:spcBef>
              <a:spcAft>
                <a:spcPts val="0"/>
              </a:spcAft>
              <a:buSzPts val="1400"/>
              <a:buChar char="●"/>
              <a:defRPr/>
            </a:lvl7pPr>
            <a:lvl8pPr marL="3657600" lvl="7" indent="-317500" algn="ctr" rtl="0">
              <a:lnSpc>
                <a:spcPct val="115000"/>
              </a:lnSpc>
              <a:spcBef>
                <a:spcPts val="1600"/>
              </a:spcBef>
              <a:spcAft>
                <a:spcPts val="0"/>
              </a:spcAft>
              <a:buSzPts val="1400"/>
              <a:buChar char="○"/>
              <a:defRPr/>
            </a:lvl8pPr>
            <a:lvl9pPr marL="4114800" lvl="8" indent="-317500" algn="ctr" rtl="0">
              <a:lnSpc>
                <a:spcPct val="115000"/>
              </a:lnSpc>
              <a:spcBef>
                <a:spcPts val="1600"/>
              </a:spcBef>
              <a:spcAft>
                <a:spcPts val="1600"/>
              </a:spcAft>
              <a:buSzPts val="1400"/>
              <a:buChar char="■"/>
              <a:defRPr/>
            </a:lvl9pPr>
          </a:lstStyle>
          <a:p>
            <a:endParaRPr/>
          </a:p>
        </p:txBody>
      </p:sp>
      <p:sp>
        <p:nvSpPr>
          <p:cNvPr id="94" name="Google Shape;9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rossmuller.com.au/news/the-benefits-of-finite-state-machines-in-industrial-automation/" TargetMode="External"/><Relationship Id="rId7" Type="http://schemas.openxmlformats.org/officeDocument/2006/relationships/hyperlink" Target="https://link.springer.com/chapter/10.1007/11867340_9"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hyperlink" Target="https://www.ncbi.nlm.nih.gov/pmc/articles/PMC6612893/" TargetMode="External"/><Relationship Id="rId5" Type="http://schemas.openxmlformats.org/officeDocument/2006/relationships/hyperlink" Target="https://arxiv.org/abs/2301.07747" TargetMode="External"/><Relationship Id="rId4" Type="http://schemas.openxmlformats.org/officeDocument/2006/relationships/hyperlink" Target="https://link.springer.com/chapter/10.1007/978-1-4615-0389-7_3"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www.proprofsgames.com/wolf-sheep-and-cabbage/"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2.png"/><Relationship Id="rId4" Type="http://schemas.openxmlformats.org/officeDocument/2006/relationships/hyperlink" Target="https://www.geeksforgeeks.org/puzzle-farmer-goat-wolf-cabbag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co/kgs/Zqi6xm"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hyperlink" Target="https://www.cs.ucdavis.edu/~rogaway/classes/120/spring13/eric-dfa.pdf"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www.cs.ucdavis.edu/~rogaway/classes/120/spring13/eric-dfa.pdf"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s://support.microsoft.com/en-us/office/create-a-uml-state-machine-diagram-8a681a4d-cf9d-4f57-af07-e91323606366"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35NeTBps8fc"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hyperlink" Target="https://en.wikipedia.org/wiki/State_pattern" TargetMode="External"/><Relationship Id="rId4" Type="http://schemas.openxmlformats.org/officeDocument/2006/relationships/hyperlink" Target="https://en.wikipedia.org/wiki/Automata-based_programmin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ZAqzfHEVeCs&amp;t=648s" TargetMode="External"/><Relationship Id="rId7" Type="http://schemas.openxmlformats.org/officeDocument/2006/relationships/hyperlink" Target="https://www.researchgate.net/publication/2354061_HardwareSoftware_Co-Design_Principles_and_Practice"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hyperlink" Target="https://www.automation.com/en-us/articles/2003-1/hierarchical-state-machines-in-the-automation-proc" TargetMode="External"/><Relationship Id="rId4" Type="http://schemas.openxmlformats.org/officeDocument/2006/relationships/hyperlink" Target="https://www.youtube.com/watch?v=5DXZl1OOc9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US" dirty="0"/>
              <a:t>Applications of Finite Automata (FA) a.k.a. Finite State Machines (FSM) and RE</a:t>
            </a:r>
            <a:endParaRPr dirty="0"/>
          </a:p>
        </p:txBody>
      </p:sp>
      <p:sp>
        <p:nvSpPr>
          <p:cNvPr id="100" name="Google Shape;100;p2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2"/>
          <p:cNvSpPr txBox="1"/>
          <p:nvPr/>
        </p:nvSpPr>
        <p:spPr>
          <a:xfrm>
            <a:off x="0" y="0"/>
            <a:ext cx="9011400" cy="506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chemeClr val="dk1"/>
                </a:solidFill>
                <a:latin typeface="Arial"/>
                <a:ea typeface="Arial"/>
                <a:cs typeface="Arial"/>
                <a:sym typeface="Arial"/>
              </a:rPr>
              <a:t>Modeling, Verification, </a:t>
            </a:r>
            <a:r>
              <a:rPr lang="en-US" sz="2000" b="0" i="0" u="none" strike="noStrike" cap="none">
                <a:solidFill>
                  <a:schemeClr val="dk1"/>
                </a:solidFill>
                <a:latin typeface="Arial"/>
                <a:ea typeface="Arial"/>
                <a:cs typeface="Arial"/>
                <a:sym typeface="Arial"/>
              </a:rPr>
              <a:t>and Analysis </a:t>
            </a:r>
            <a:r>
              <a:rPr lang="en-US" sz="2000" b="0" i="0" u="none" strike="noStrike" cap="none" dirty="0">
                <a:solidFill>
                  <a:schemeClr val="dk1"/>
                </a:solidFill>
                <a:latin typeface="Arial"/>
                <a:ea typeface="Arial"/>
                <a:cs typeface="Arial"/>
                <a:sym typeface="Arial"/>
              </a:rPr>
              <a:t>of Systems</a:t>
            </a:r>
            <a:endParaRPr sz="1400" b="0"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4920DEFE-BC24-4B04-A21C-D43A555F20D4}"/>
              </a:ext>
            </a:extLst>
          </p:cNvPr>
          <p:cNvSpPr txBox="1"/>
          <p:nvPr/>
        </p:nvSpPr>
        <p:spPr>
          <a:xfrm>
            <a:off x="249382" y="594912"/>
            <a:ext cx="8762018" cy="2462213"/>
          </a:xfrm>
          <a:prstGeom prst="rect">
            <a:avLst/>
          </a:prstGeom>
          <a:noFill/>
        </p:spPr>
        <p:txBody>
          <a:bodyPr wrap="square" rtlCol="0">
            <a:spAutoFit/>
          </a:bodyPr>
          <a:lstStyle/>
          <a:p>
            <a:r>
              <a:rPr lang="en-US" dirty="0"/>
              <a:t>Industrial automation and supply chain networks can be modeled and analyzed by FSM [</a:t>
            </a:r>
            <a:r>
              <a:rPr lang="en-US" dirty="0">
                <a:hlinkClick r:id="rId3"/>
              </a:rPr>
              <a:t>1</a:t>
            </a:r>
            <a:r>
              <a:rPr lang="en-US" dirty="0"/>
              <a:t>, </a:t>
            </a:r>
            <a:r>
              <a:rPr lang="en-US" dirty="0">
                <a:hlinkClick r:id="rId4"/>
              </a:rPr>
              <a:t>2</a:t>
            </a:r>
            <a:r>
              <a:rPr lang="en-US" dirty="0"/>
              <a:t>]</a:t>
            </a:r>
          </a:p>
          <a:p>
            <a:endParaRPr lang="en-US" dirty="0"/>
          </a:p>
          <a:p>
            <a:r>
              <a:rPr lang="en-US" dirty="0"/>
              <a:t>Some type of automata are used for verifying the correctness of finite state models representing any system (software/hardware/biological/other)</a:t>
            </a:r>
            <a:endParaRPr lang="en-US" dirty="0">
              <a:hlinkClick r:id="rId5"/>
            </a:endParaRPr>
          </a:p>
          <a:p>
            <a:endParaRPr lang="en-US" dirty="0">
              <a:hlinkClick r:id="rId5"/>
            </a:endParaRPr>
          </a:p>
          <a:p>
            <a:r>
              <a:rPr lang="en-US" dirty="0"/>
              <a:t>Some relevant papers:</a:t>
            </a:r>
            <a:endParaRPr lang="en-US" dirty="0">
              <a:hlinkClick r:id="rId5"/>
            </a:endParaRPr>
          </a:p>
          <a:p>
            <a:pPr marL="285750" indent="-285750">
              <a:buFont typeface="Arial" panose="020B0604020202020204" pitchFamily="34" charset="0"/>
              <a:buChar char="•"/>
            </a:pPr>
            <a:r>
              <a:rPr lang="en-US" dirty="0">
                <a:hlinkClick r:id="rId5"/>
              </a:rPr>
              <a:t>An Automata-based Framework for Verification and Bug Hunting in Quantum Circuits</a:t>
            </a:r>
            <a:r>
              <a:rPr lang="en-US" dirty="0"/>
              <a:t> (2023)</a:t>
            </a:r>
          </a:p>
          <a:p>
            <a:pPr marL="285750" indent="-285750">
              <a:buFont typeface="Arial" panose="020B0604020202020204" pitchFamily="34" charset="0"/>
              <a:buChar char="•"/>
            </a:pPr>
            <a:r>
              <a:rPr lang="en-US" dirty="0">
                <a:hlinkClick r:id="rId6"/>
              </a:rPr>
              <a:t>Reconstructing signaling pathways using regular language constrained paths</a:t>
            </a:r>
            <a:r>
              <a:rPr lang="en-US" dirty="0"/>
              <a:t> (An approach to find signaling pathways using the concepts of RE and product DFA) (2019)</a:t>
            </a:r>
            <a:endParaRPr lang="en-US" dirty="0">
              <a:hlinkClick r:id="rId7"/>
            </a:endParaRPr>
          </a:p>
          <a:p>
            <a:pPr marL="285750" indent="-285750">
              <a:buFont typeface="Arial" panose="020B0604020202020204" pitchFamily="34" charset="0"/>
              <a:buChar char="•"/>
            </a:pPr>
            <a:r>
              <a:rPr lang="en-US" dirty="0">
                <a:hlinkClick r:id="rId7"/>
              </a:rPr>
              <a:t>Verification of the Generic Architecture of a Memory Circuit Using Parametric Timed Automata</a:t>
            </a:r>
            <a:r>
              <a:rPr lang="en-US" dirty="0"/>
              <a:t> (2006)</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358793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2"/>
          <p:cNvSpPr txBox="1"/>
          <p:nvPr/>
        </p:nvSpPr>
        <p:spPr>
          <a:xfrm>
            <a:off x="0" y="0"/>
            <a:ext cx="9011400" cy="506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dirty="0">
                <a:solidFill>
                  <a:schemeClr val="dk1"/>
                </a:solidFill>
              </a:rPr>
              <a:t>Text Processing</a:t>
            </a:r>
            <a:endParaRPr sz="1400" b="0"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4920DEFE-BC24-4B04-A21C-D43A555F20D4}"/>
              </a:ext>
            </a:extLst>
          </p:cNvPr>
          <p:cNvSpPr txBox="1"/>
          <p:nvPr/>
        </p:nvSpPr>
        <p:spPr>
          <a:xfrm>
            <a:off x="58856" y="755868"/>
            <a:ext cx="8943666" cy="526297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Identifying tokens (keywords, identifiers, constants) and verifying if they follow their specified format of a certain programming language. E.g. </a:t>
            </a:r>
          </a:p>
          <a:p>
            <a:pPr marL="568325"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 for character constants/literals: ‘</a:t>
            </a:r>
            <a:r>
              <a:rPr lang="el-GR" dirty="0">
                <a:latin typeface="Times New Roman" panose="02020603050405020304" pitchFamily="18" charset="0"/>
                <a:cs typeface="Times New Roman" panose="02020603050405020304" pitchFamily="18" charset="0"/>
              </a:rPr>
              <a:t>α</a:t>
            </a:r>
            <a:r>
              <a:rPr lang="en-US" dirty="0">
                <a:latin typeface="Times New Roman" panose="02020603050405020304" pitchFamily="18" charset="0"/>
                <a:cs typeface="Times New Roman" panose="02020603050405020304" pitchFamily="18" charset="0"/>
              </a:rPr>
              <a:t>’ where </a:t>
            </a:r>
            <a:r>
              <a:rPr lang="el-GR" dirty="0">
                <a:latin typeface="Times New Roman" panose="02020603050405020304" pitchFamily="18" charset="0"/>
                <a:cs typeface="Times New Roman" panose="02020603050405020304" pitchFamily="18" charset="0"/>
              </a:rPr>
              <a:t>α</a:t>
            </a:r>
            <a:r>
              <a:rPr lang="en-US" dirty="0">
                <a:latin typeface="Times New Roman" panose="02020603050405020304" pitchFamily="18" charset="0"/>
                <a:cs typeface="Times New Roman" panose="02020603050405020304" pitchFamily="18" charset="0"/>
              </a:rPr>
              <a:t> is any character in ASCII table</a:t>
            </a:r>
          </a:p>
          <a:p>
            <a:pPr marL="568325"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 for decimal integer constants in C: (1/2/…/9)(0/1/…/9)*</a:t>
            </a:r>
          </a:p>
          <a:p>
            <a:pPr marL="568325"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 for octal integer constants in C: 0(0/1/…/9)</a:t>
            </a:r>
            <a:r>
              <a:rPr lang="en-US" baseline="3000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568325"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 for hexadecimal integer constants in C: 0(x/X) </a:t>
            </a:r>
            <a:r>
              <a:rPr lang="el-GR" dirty="0">
                <a:latin typeface="Times New Roman" panose="02020603050405020304" pitchFamily="18" charset="0"/>
                <a:cs typeface="Times New Roman" panose="02020603050405020304" pitchFamily="18" charset="0"/>
              </a:rPr>
              <a:t>β</a:t>
            </a:r>
            <a:r>
              <a:rPr lang="en-US" baseline="30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where </a:t>
            </a:r>
            <a:r>
              <a:rPr lang="el-GR" dirty="0">
                <a:latin typeface="Times New Roman" panose="02020603050405020304" pitchFamily="18" charset="0"/>
                <a:cs typeface="Times New Roman" panose="02020603050405020304" pitchFamily="18" charset="0"/>
              </a:rPr>
              <a:t>β</a:t>
            </a:r>
            <a:r>
              <a:rPr lang="en-US" dirty="0">
                <a:latin typeface="Times New Roman" panose="02020603050405020304" pitchFamily="18" charset="0"/>
                <a:cs typeface="Times New Roman" panose="02020603050405020304" pitchFamily="18" charset="0"/>
              </a:rPr>
              <a:t> = 0/1/…/9/a/b/…/f/A/B/…/F</a:t>
            </a:r>
          </a:p>
          <a:p>
            <a:pPr marL="568325"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 for floating point constants: ?</a:t>
            </a:r>
          </a:p>
          <a:p>
            <a:pPr marL="568325"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Identifier name rules in C: an identifier (variable/struct/function) name must start with letter/underscore, afterwards any combination of letter, underscore and digit may follow.</a:t>
            </a:r>
          </a:p>
          <a:p>
            <a:pPr marL="568325"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4163" indent="-284163">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4163" indent="-284163">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4163" indent="-284163">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4163" indent="-284163">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Unix tools like grep, sed, </a:t>
            </a:r>
            <a:r>
              <a:rPr lang="en-US" dirty="0" err="1">
                <a:latin typeface="Times New Roman" panose="02020603050405020304" pitchFamily="18" charset="0"/>
                <a:cs typeface="Times New Roman" panose="02020603050405020304" pitchFamily="18" charset="0"/>
              </a:rPr>
              <a:t>awk</a:t>
            </a:r>
            <a:r>
              <a:rPr lang="en-US" dirty="0">
                <a:latin typeface="Times New Roman" panose="02020603050405020304" pitchFamily="18" charset="0"/>
                <a:cs typeface="Times New Roman" panose="02020603050405020304" pitchFamily="18" charset="0"/>
              </a:rPr>
              <a:t>, etc. rely on the concepts of FA and RE for pattern-matching</a:t>
            </a:r>
          </a:p>
          <a:p>
            <a:pPr marL="284163" indent="-284163">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Query languages (such as SQL) also rely on these concepts</a:t>
            </a:r>
          </a:p>
          <a:p>
            <a:pPr marL="284163" indent="-284163">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568325" lvl="1" indent="-285750">
              <a:buFont typeface="Arial" panose="020B0604020202020204" pitchFamily="34" charset="0"/>
              <a:buChar char="•"/>
            </a:pPr>
            <a:endParaRPr lang="en-US" dirty="0"/>
          </a:p>
          <a:p>
            <a:pPr marL="568325"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p:txBody>
      </p:sp>
      <p:sp>
        <p:nvSpPr>
          <p:cNvPr id="5" name="Rectangle 4">
            <a:extLst>
              <a:ext uri="{FF2B5EF4-FFF2-40B4-BE49-F238E27FC236}">
                <a16:creationId xmlns:a16="http://schemas.microsoft.com/office/drawing/2014/main" id="{B1DFA33A-773A-4011-A305-CDDB0BDB8577}"/>
              </a:ext>
            </a:extLst>
          </p:cNvPr>
          <p:cNvSpPr/>
          <p:nvPr/>
        </p:nvSpPr>
        <p:spPr>
          <a:xfrm>
            <a:off x="2031049" y="2944612"/>
            <a:ext cx="4949301" cy="523220"/>
          </a:xfrm>
          <a:prstGeom prst="rect">
            <a:avLst/>
          </a:prstGeom>
        </p:spPr>
        <p:txBody>
          <a:bodyPr wrap="square">
            <a:spAutoFit/>
          </a:bodyPr>
          <a:lstStyle/>
          <a:p>
            <a:pPr marL="282575" lvl="1" algn="ctr"/>
            <a:r>
              <a:rPr lang="en-US" dirty="0">
                <a:solidFill>
                  <a:schemeClr val="accent1">
                    <a:lumMod val="75000"/>
                  </a:schemeClr>
                </a:solidFill>
              </a:rPr>
              <a:t>RE for identifier names in C: (</a:t>
            </a:r>
            <a:r>
              <a:rPr lang="el-GR" dirty="0">
                <a:solidFill>
                  <a:schemeClr val="accent1">
                    <a:lumMod val="75000"/>
                  </a:schemeClr>
                </a:solidFill>
              </a:rPr>
              <a:t>α</a:t>
            </a:r>
            <a:r>
              <a:rPr lang="en-US" dirty="0">
                <a:solidFill>
                  <a:schemeClr val="accent1">
                    <a:lumMod val="75000"/>
                  </a:schemeClr>
                </a:solidFill>
              </a:rPr>
              <a:t> / _) (</a:t>
            </a:r>
            <a:r>
              <a:rPr lang="el-GR" dirty="0">
                <a:solidFill>
                  <a:schemeClr val="accent1">
                    <a:lumMod val="75000"/>
                  </a:schemeClr>
                </a:solidFill>
              </a:rPr>
              <a:t>α </a:t>
            </a:r>
            <a:r>
              <a:rPr lang="en-US" dirty="0">
                <a:solidFill>
                  <a:schemeClr val="accent1">
                    <a:lumMod val="75000"/>
                  </a:schemeClr>
                </a:solidFill>
              </a:rPr>
              <a:t>/ </a:t>
            </a:r>
            <a:r>
              <a:rPr lang="el-GR" dirty="0">
                <a:solidFill>
                  <a:schemeClr val="accent1">
                    <a:lumMod val="75000"/>
                  </a:schemeClr>
                </a:solidFill>
              </a:rPr>
              <a:t>β</a:t>
            </a:r>
            <a:r>
              <a:rPr lang="en-US" dirty="0">
                <a:solidFill>
                  <a:schemeClr val="accent1">
                    <a:lumMod val="75000"/>
                  </a:schemeClr>
                </a:solidFill>
              </a:rPr>
              <a:t> /_)* </a:t>
            </a:r>
          </a:p>
          <a:p>
            <a:pPr marL="282575" lvl="1" algn="ctr"/>
            <a:r>
              <a:rPr lang="en-US" dirty="0">
                <a:solidFill>
                  <a:schemeClr val="accent1">
                    <a:lumMod val="75000"/>
                  </a:schemeClr>
                </a:solidFill>
              </a:rPr>
              <a:t>where </a:t>
            </a:r>
            <a:r>
              <a:rPr lang="el-GR" dirty="0">
                <a:solidFill>
                  <a:schemeClr val="accent1">
                    <a:lumMod val="75000"/>
                  </a:schemeClr>
                </a:solidFill>
              </a:rPr>
              <a:t>α</a:t>
            </a:r>
            <a:r>
              <a:rPr lang="en-US" dirty="0">
                <a:solidFill>
                  <a:schemeClr val="accent1">
                    <a:lumMod val="75000"/>
                  </a:schemeClr>
                </a:solidFill>
              </a:rPr>
              <a:t> = a/b/…/z/A/B/…/Z and </a:t>
            </a:r>
            <a:r>
              <a:rPr lang="el-GR" dirty="0">
                <a:solidFill>
                  <a:schemeClr val="accent1">
                    <a:lumMod val="75000"/>
                  </a:schemeClr>
                </a:solidFill>
              </a:rPr>
              <a:t>β</a:t>
            </a:r>
            <a:r>
              <a:rPr lang="en-US" dirty="0">
                <a:solidFill>
                  <a:schemeClr val="accent1">
                    <a:lumMod val="75000"/>
                  </a:schemeClr>
                </a:solidFill>
              </a:rPr>
              <a:t> = 0/1/…/9</a:t>
            </a:r>
          </a:p>
        </p:txBody>
      </p:sp>
    </p:spTree>
    <p:extLst>
      <p:ext uri="{BB962C8B-B14F-4D97-AF65-F5344CB8AC3E}">
        <p14:creationId xmlns:p14="http://schemas.microsoft.com/office/powerpoint/2010/main" val="303585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2"/>
          <p:cNvSpPr txBox="1"/>
          <p:nvPr/>
        </p:nvSpPr>
        <p:spPr>
          <a:xfrm>
            <a:off x="0" y="0"/>
            <a:ext cx="9011400" cy="506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dirty="0">
                <a:solidFill>
                  <a:schemeClr val="dk1"/>
                </a:solidFill>
              </a:rPr>
              <a:t>Puzzle Solving</a:t>
            </a:r>
            <a:endParaRPr sz="1400" b="0"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4920DEFE-BC24-4B04-A21C-D43A555F20D4}"/>
              </a:ext>
            </a:extLst>
          </p:cNvPr>
          <p:cNvSpPr txBox="1"/>
          <p:nvPr/>
        </p:nvSpPr>
        <p:spPr>
          <a:xfrm>
            <a:off x="67734" y="755868"/>
            <a:ext cx="8943666" cy="289310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Some puzzles can be modeled and solved via FA/FSM for e.g. </a:t>
            </a:r>
            <a:r>
              <a:rPr lang="en-US" b="1" dirty="0">
                <a:latin typeface="Times New Roman" panose="02020603050405020304" pitchFamily="18" charset="0"/>
                <a:cs typeface="Times New Roman" panose="02020603050405020304" pitchFamily="18" charset="0"/>
              </a:rPr>
              <a:t>3-coins problem</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Given 3 coins and 3 legal moves/operations (1: flip coin-1, 2: flip coin-2, 3: flip coin-3) you need to ensure that all coins show the same face (Head/Tail) using minimum number of moves from any initial state. How many moves will you need to ensure that?</a:t>
            </a:r>
          </a:p>
          <a:p>
            <a:pPr marL="568325" lvl="1" indent="-285750">
              <a:buFont typeface="Arial" panose="020B0604020202020204" pitchFamily="34" charset="0"/>
              <a:buChar char="•"/>
            </a:pPr>
            <a:endParaRPr lang="en-US" dirty="0"/>
          </a:p>
          <a:p>
            <a:pPr marL="568325"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p:txBody>
      </p:sp>
      <p:pic>
        <p:nvPicPr>
          <p:cNvPr id="3" name="Picture 2">
            <a:extLst>
              <a:ext uri="{FF2B5EF4-FFF2-40B4-BE49-F238E27FC236}">
                <a16:creationId xmlns:a16="http://schemas.microsoft.com/office/drawing/2014/main" id="{7C67AE71-8175-49BB-875E-21911AFD76B0}"/>
              </a:ext>
            </a:extLst>
          </p:cNvPr>
          <p:cNvPicPr>
            <a:picLocks noChangeAspect="1"/>
          </p:cNvPicPr>
          <p:nvPr/>
        </p:nvPicPr>
        <p:blipFill>
          <a:blip r:embed="rId3"/>
          <a:stretch>
            <a:fillRect/>
          </a:stretch>
        </p:blipFill>
        <p:spPr>
          <a:xfrm>
            <a:off x="2236896" y="2021149"/>
            <a:ext cx="4989528" cy="2879111"/>
          </a:xfrm>
          <a:prstGeom prst="rect">
            <a:avLst/>
          </a:prstGeom>
        </p:spPr>
      </p:pic>
      <p:sp>
        <p:nvSpPr>
          <p:cNvPr id="4" name="TextBox 3">
            <a:extLst>
              <a:ext uri="{FF2B5EF4-FFF2-40B4-BE49-F238E27FC236}">
                <a16:creationId xmlns:a16="http://schemas.microsoft.com/office/drawing/2014/main" id="{15019587-CD11-48ED-9413-2616DECC039F}"/>
              </a:ext>
            </a:extLst>
          </p:cNvPr>
          <p:cNvSpPr txBox="1"/>
          <p:nvPr/>
        </p:nvSpPr>
        <p:spPr>
          <a:xfrm>
            <a:off x="3155534" y="4835723"/>
            <a:ext cx="3308919" cy="307777"/>
          </a:xfrm>
          <a:prstGeom prst="rect">
            <a:avLst/>
          </a:prstGeom>
          <a:noFill/>
        </p:spPr>
        <p:txBody>
          <a:bodyPr wrap="none" rtlCol="0">
            <a:spAutoFit/>
          </a:bodyPr>
          <a:lstStyle/>
          <a:p>
            <a:r>
              <a:rPr lang="en-US" dirty="0">
                <a:solidFill>
                  <a:schemeClr val="bg1">
                    <a:lumMod val="50000"/>
                  </a:schemeClr>
                </a:solidFill>
              </a:rPr>
              <a:t>State Space Graph for 3-coins Problem</a:t>
            </a:r>
          </a:p>
        </p:txBody>
      </p:sp>
    </p:spTree>
    <p:extLst>
      <p:ext uri="{BB962C8B-B14F-4D97-AF65-F5344CB8AC3E}">
        <p14:creationId xmlns:p14="http://schemas.microsoft.com/office/powerpoint/2010/main" val="1491546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2"/>
          <p:cNvSpPr txBox="1"/>
          <p:nvPr/>
        </p:nvSpPr>
        <p:spPr>
          <a:xfrm>
            <a:off x="0" y="0"/>
            <a:ext cx="9011400" cy="506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dirty="0">
                <a:solidFill>
                  <a:schemeClr val="dk1"/>
                </a:solidFill>
              </a:rPr>
              <a:t>Puzzle Solving (contd.)</a:t>
            </a:r>
            <a:endParaRPr sz="1400" b="0"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4920DEFE-BC24-4B04-A21C-D43A555F20D4}"/>
              </a:ext>
            </a:extLst>
          </p:cNvPr>
          <p:cNvSpPr txBox="1"/>
          <p:nvPr/>
        </p:nvSpPr>
        <p:spPr>
          <a:xfrm>
            <a:off x="33867" y="506700"/>
            <a:ext cx="8943666" cy="2985433"/>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hlinkClick r:id="rId3"/>
              </a:rPr>
              <a:t>Wolf, goat, cabbage riddle</a:t>
            </a:r>
            <a:r>
              <a:rPr lang="en-US" sz="1600" dirty="0">
                <a:latin typeface="Times New Roman" panose="02020603050405020304" pitchFamily="18" charset="0"/>
                <a:cs typeface="Times New Roman" panose="02020603050405020304" pitchFamily="18" charset="0"/>
              </a:rPr>
              <a:t>: A farmer went to a market and purchased a wolf, a goat, and a cabbage. On his way home, the farmer came to the bank of a river and rented a boat. But the boat was too small and as such the farmer could carry only himself and a single one of his purchases: the wolf, the goat, or the cabbage. If left unattended together, the wolf would eat the goat, or the goat would eat the cabbage. The farmer's challenge was to carry himself and his purchases to the far bank of the river, leaving each purchase intact.</a:t>
            </a:r>
            <a:endParaRPr lang="en-US" sz="1600" dirty="0"/>
          </a:p>
          <a:p>
            <a:pPr marL="285750" indent="-285750">
              <a:buFont typeface="Arial" panose="020B0604020202020204" pitchFamily="34" charset="0"/>
              <a:buChar char="•"/>
            </a:pPr>
            <a:r>
              <a:rPr lang="en-US" sz="1600" dirty="0"/>
              <a:t>What is the minimum number of steps (river crossings) to solve this problem?</a:t>
            </a:r>
          </a:p>
          <a:p>
            <a:pPr marL="285750" indent="-285750">
              <a:buFont typeface="Arial" panose="020B0604020202020204" pitchFamily="34" charset="0"/>
              <a:buChar char="•"/>
            </a:pPr>
            <a:r>
              <a:rPr lang="en-US" sz="1600" dirty="0"/>
              <a:t>What are the sequences of steps needed to solve this problem?</a:t>
            </a:r>
          </a:p>
          <a:p>
            <a:pPr marL="285750" indent="-285750">
              <a:buFont typeface="Arial" panose="020B0604020202020204" pitchFamily="34" charset="0"/>
              <a:buChar char="•"/>
            </a:pPr>
            <a:r>
              <a:rPr lang="en-US" sz="1600" dirty="0"/>
              <a:t>Are there any alt. seq. of steps to solve this problem?</a:t>
            </a:r>
          </a:p>
          <a:p>
            <a:endParaRPr lang="en-US" sz="1600" dirty="0"/>
          </a:p>
          <a:p>
            <a:r>
              <a:rPr lang="en-US" sz="1600" dirty="0"/>
              <a:t>Solution: </a:t>
            </a:r>
            <a:r>
              <a:rPr lang="en-US" sz="1600" dirty="0">
                <a:hlinkClick r:id="rId4"/>
              </a:rPr>
              <a:t>https://www.geeksforgeeks.org/puzzle-farmer-goat-wolf-cabbage/</a:t>
            </a:r>
            <a:r>
              <a:rPr lang="en-US" sz="1600" dirty="0"/>
              <a:t> </a:t>
            </a:r>
          </a:p>
          <a:p>
            <a:endParaRPr lang="en-US" dirty="0"/>
          </a:p>
          <a:p>
            <a:endParaRPr lang="en-US" dirty="0"/>
          </a:p>
        </p:txBody>
      </p:sp>
      <p:sp>
        <p:nvSpPr>
          <p:cNvPr id="4" name="TextBox 3">
            <a:extLst>
              <a:ext uri="{FF2B5EF4-FFF2-40B4-BE49-F238E27FC236}">
                <a16:creationId xmlns:a16="http://schemas.microsoft.com/office/drawing/2014/main" id="{15019587-CD11-48ED-9413-2616DECC039F}"/>
              </a:ext>
            </a:extLst>
          </p:cNvPr>
          <p:cNvSpPr txBox="1"/>
          <p:nvPr/>
        </p:nvSpPr>
        <p:spPr>
          <a:xfrm>
            <a:off x="3034186" y="4835723"/>
            <a:ext cx="3010761" cy="307777"/>
          </a:xfrm>
          <a:prstGeom prst="rect">
            <a:avLst/>
          </a:prstGeom>
          <a:noFill/>
        </p:spPr>
        <p:txBody>
          <a:bodyPr wrap="none" rtlCol="0">
            <a:spAutoFit/>
          </a:bodyPr>
          <a:lstStyle/>
          <a:p>
            <a:r>
              <a:rPr lang="en-US" dirty="0">
                <a:solidFill>
                  <a:schemeClr val="bg1">
                    <a:lumMod val="50000"/>
                  </a:schemeClr>
                </a:solidFill>
              </a:rPr>
              <a:t>State Space Graph for this Problem</a:t>
            </a:r>
          </a:p>
        </p:txBody>
      </p:sp>
      <p:pic>
        <p:nvPicPr>
          <p:cNvPr id="2050" name="Picture 2">
            <a:extLst>
              <a:ext uri="{FF2B5EF4-FFF2-40B4-BE49-F238E27FC236}">
                <a16:creationId xmlns:a16="http://schemas.microsoft.com/office/drawing/2014/main" id="{78B87453-C276-4C1E-BD3B-BDDB6E1976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0817" y="3159323"/>
            <a:ext cx="285750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227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2"/>
          <p:cNvSpPr txBox="1"/>
          <p:nvPr/>
        </p:nvSpPr>
        <p:spPr>
          <a:xfrm>
            <a:off x="0" y="0"/>
            <a:ext cx="9011400" cy="506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dirty="0">
                <a:solidFill>
                  <a:schemeClr val="dk1"/>
                </a:solidFill>
              </a:rPr>
              <a:t>Video Game Design</a:t>
            </a:r>
            <a:endParaRPr sz="1400" b="0"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4920DEFE-BC24-4B04-A21C-D43A555F20D4}"/>
              </a:ext>
            </a:extLst>
          </p:cNvPr>
          <p:cNvSpPr txBox="1"/>
          <p:nvPr/>
        </p:nvSpPr>
        <p:spPr>
          <a:xfrm>
            <a:off x="132600" y="720436"/>
            <a:ext cx="8762018" cy="738664"/>
          </a:xfrm>
          <a:prstGeom prst="rect">
            <a:avLst/>
          </a:prstGeom>
          <a:noFill/>
        </p:spPr>
        <p:txBody>
          <a:bodyPr wrap="square" rtlCol="0">
            <a:spAutoFit/>
          </a:bodyPr>
          <a:lstStyle/>
          <a:p>
            <a:r>
              <a:rPr lang="en-US" dirty="0"/>
              <a:t>E.g. </a:t>
            </a:r>
            <a:r>
              <a:rPr lang="en-US" dirty="0">
                <a:hlinkClick r:id="rId3"/>
              </a:rPr>
              <a:t>Pacman</a:t>
            </a:r>
            <a:endParaRPr lang="en-US" dirty="0"/>
          </a:p>
          <a:p>
            <a:endParaRPr lang="en-US" dirty="0"/>
          </a:p>
          <a:p>
            <a:endParaRPr lang="en-US" dirty="0"/>
          </a:p>
        </p:txBody>
      </p:sp>
      <p:pic>
        <p:nvPicPr>
          <p:cNvPr id="3" name="Picture 2">
            <a:extLst>
              <a:ext uri="{FF2B5EF4-FFF2-40B4-BE49-F238E27FC236}">
                <a16:creationId xmlns:a16="http://schemas.microsoft.com/office/drawing/2014/main" id="{A55FAB0E-BF16-47CD-8FF4-E94E7420C9B5}"/>
              </a:ext>
            </a:extLst>
          </p:cNvPr>
          <p:cNvPicPr>
            <a:picLocks noChangeAspect="1"/>
          </p:cNvPicPr>
          <p:nvPr/>
        </p:nvPicPr>
        <p:blipFill>
          <a:blip r:embed="rId4"/>
          <a:stretch>
            <a:fillRect/>
          </a:stretch>
        </p:blipFill>
        <p:spPr>
          <a:xfrm>
            <a:off x="1266825" y="889289"/>
            <a:ext cx="5848350" cy="3533775"/>
          </a:xfrm>
          <a:prstGeom prst="rect">
            <a:avLst/>
          </a:prstGeom>
        </p:spPr>
      </p:pic>
      <p:sp>
        <p:nvSpPr>
          <p:cNvPr id="4" name="TextBox 3">
            <a:extLst>
              <a:ext uri="{FF2B5EF4-FFF2-40B4-BE49-F238E27FC236}">
                <a16:creationId xmlns:a16="http://schemas.microsoft.com/office/drawing/2014/main" id="{4C8D37BD-14CB-44C2-9238-22C033DD606B}"/>
              </a:ext>
            </a:extLst>
          </p:cNvPr>
          <p:cNvSpPr txBox="1"/>
          <p:nvPr/>
        </p:nvSpPr>
        <p:spPr>
          <a:xfrm>
            <a:off x="67734" y="4835723"/>
            <a:ext cx="4839786" cy="246221"/>
          </a:xfrm>
          <a:prstGeom prst="rect">
            <a:avLst/>
          </a:prstGeom>
          <a:noFill/>
        </p:spPr>
        <p:txBody>
          <a:bodyPr wrap="none" rtlCol="0">
            <a:spAutoFit/>
          </a:bodyPr>
          <a:lstStyle/>
          <a:p>
            <a:r>
              <a:rPr lang="en-US" sz="1000" dirty="0"/>
              <a:t>Courtesy: </a:t>
            </a:r>
            <a:r>
              <a:rPr lang="en-US" sz="1000" dirty="0">
                <a:hlinkClick r:id="rId5"/>
              </a:rPr>
              <a:t>https://www.cs.ucdavis.edu/~rogaway/classes/120/spring13/eric-dfa.pdf</a:t>
            </a:r>
            <a:r>
              <a:rPr lang="en-US" sz="1000" dirty="0"/>
              <a:t> </a:t>
            </a:r>
          </a:p>
        </p:txBody>
      </p:sp>
    </p:spTree>
    <p:extLst>
      <p:ext uri="{BB962C8B-B14F-4D97-AF65-F5344CB8AC3E}">
        <p14:creationId xmlns:p14="http://schemas.microsoft.com/office/powerpoint/2010/main" val="387384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2"/>
          <p:cNvSpPr txBox="1"/>
          <p:nvPr/>
        </p:nvSpPr>
        <p:spPr>
          <a:xfrm>
            <a:off x="0" y="0"/>
            <a:ext cx="9011400" cy="506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dirty="0">
                <a:solidFill>
                  <a:schemeClr val="dk1"/>
                </a:solidFill>
              </a:rPr>
              <a:t>Indexing in a Database </a:t>
            </a:r>
          </a:p>
          <a:p>
            <a:pPr marL="0" marR="0" lvl="0" indent="0" algn="l" rtl="0">
              <a:lnSpc>
                <a:spcPct val="100000"/>
              </a:lnSpc>
              <a:spcBef>
                <a:spcPts val="0"/>
              </a:spcBef>
              <a:spcAft>
                <a:spcPts val="0"/>
              </a:spcAft>
              <a:buClr>
                <a:srgbClr val="000000"/>
              </a:buClr>
              <a:buSzPts val="2000"/>
              <a:buFont typeface="Arial"/>
              <a:buNone/>
            </a:pPr>
            <a:r>
              <a:rPr lang="en-US" sz="2000" dirty="0">
                <a:solidFill>
                  <a:schemeClr val="dk1"/>
                </a:solidFill>
              </a:rPr>
              <a:t>of Strings</a:t>
            </a:r>
            <a:endParaRPr sz="1400" b="0" i="0" u="none" strike="noStrike" cap="none" dirty="0">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4C8D37BD-14CB-44C2-9238-22C033DD606B}"/>
              </a:ext>
            </a:extLst>
          </p:cNvPr>
          <p:cNvSpPr txBox="1"/>
          <p:nvPr/>
        </p:nvSpPr>
        <p:spPr>
          <a:xfrm rot="16200000">
            <a:off x="6591507" y="2380390"/>
            <a:ext cx="4839786" cy="246221"/>
          </a:xfrm>
          <a:prstGeom prst="rect">
            <a:avLst/>
          </a:prstGeom>
          <a:noFill/>
        </p:spPr>
        <p:txBody>
          <a:bodyPr wrap="none" rtlCol="0">
            <a:spAutoFit/>
          </a:bodyPr>
          <a:lstStyle/>
          <a:p>
            <a:r>
              <a:rPr lang="en-US" sz="1000" dirty="0"/>
              <a:t>Courtesy: </a:t>
            </a:r>
            <a:r>
              <a:rPr lang="en-US" sz="1000" dirty="0">
                <a:hlinkClick r:id="rId3"/>
              </a:rPr>
              <a:t>https://www.cs.ucdavis.edu/~rogaway/classes/120/spring13/eric-dfa.pdf</a:t>
            </a:r>
            <a:r>
              <a:rPr lang="en-US" sz="1000" dirty="0"/>
              <a:t> </a:t>
            </a:r>
          </a:p>
        </p:txBody>
      </p:sp>
      <p:pic>
        <p:nvPicPr>
          <p:cNvPr id="5" name="Picture 4">
            <a:extLst>
              <a:ext uri="{FF2B5EF4-FFF2-40B4-BE49-F238E27FC236}">
                <a16:creationId xmlns:a16="http://schemas.microsoft.com/office/drawing/2014/main" id="{824D2367-C366-4A34-A413-52F612D2287C}"/>
              </a:ext>
            </a:extLst>
          </p:cNvPr>
          <p:cNvPicPr>
            <a:picLocks noChangeAspect="1"/>
          </p:cNvPicPr>
          <p:nvPr/>
        </p:nvPicPr>
        <p:blipFill>
          <a:blip r:embed="rId4"/>
          <a:stretch>
            <a:fillRect/>
          </a:stretch>
        </p:blipFill>
        <p:spPr>
          <a:xfrm>
            <a:off x="2928089" y="0"/>
            <a:ext cx="5773876" cy="5143500"/>
          </a:xfrm>
          <a:prstGeom prst="rect">
            <a:avLst/>
          </a:prstGeom>
        </p:spPr>
      </p:pic>
      <p:sp>
        <p:nvSpPr>
          <p:cNvPr id="6" name="TextBox 5">
            <a:extLst>
              <a:ext uri="{FF2B5EF4-FFF2-40B4-BE49-F238E27FC236}">
                <a16:creationId xmlns:a16="http://schemas.microsoft.com/office/drawing/2014/main" id="{4831759B-C131-46AB-9C03-13348D1A33FB}"/>
              </a:ext>
            </a:extLst>
          </p:cNvPr>
          <p:cNvSpPr txBox="1"/>
          <p:nvPr/>
        </p:nvSpPr>
        <p:spPr>
          <a:xfrm>
            <a:off x="9489" y="2453437"/>
            <a:ext cx="3842719" cy="738664"/>
          </a:xfrm>
          <a:prstGeom prst="rect">
            <a:avLst/>
          </a:prstGeom>
          <a:noFill/>
        </p:spPr>
        <p:txBody>
          <a:bodyPr wrap="none" rtlCol="0">
            <a:spAutoFit/>
          </a:bodyPr>
          <a:lstStyle/>
          <a:p>
            <a:r>
              <a:rPr lang="en-US" dirty="0">
                <a:solidFill>
                  <a:srgbClr val="FF0000"/>
                </a:solidFill>
              </a:rPr>
              <a:t>Task</a:t>
            </a:r>
            <a:r>
              <a:rPr lang="en-US" dirty="0"/>
              <a:t>: create a FSM-based index for </a:t>
            </a:r>
          </a:p>
          <a:p>
            <a:r>
              <a:rPr lang="en-US" dirty="0"/>
              <a:t>the following ordered set of words:</a:t>
            </a:r>
          </a:p>
          <a:p>
            <a:r>
              <a:rPr lang="en-US" dirty="0"/>
              <a:t>[poem, poet, poetry, pop, pope, pot, top, toss]</a:t>
            </a:r>
          </a:p>
        </p:txBody>
      </p:sp>
    </p:spTree>
    <p:extLst>
      <p:ext uri="{BB962C8B-B14F-4D97-AF65-F5344CB8AC3E}">
        <p14:creationId xmlns:p14="http://schemas.microsoft.com/office/powerpoint/2010/main" val="139311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2"/>
          <p:cNvSpPr txBox="1"/>
          <p:nvPr/>
        </p:nvSpPr>
        <p:spPr>
          <a:xfrm>
            <a:off x="0" y="0"/>
            <a:ext cx="9011400" cy="506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dirty="0">
                <a:solidFill>
                  <a:schemeClr val="dk1"/>
                </a:solidFill>
              </a:rPr>
              <a:t>In Software Engineering</a:t>
            </a:r>
            <a:endParaRPr sz="1400" b="0"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4920DEFE-BC24-4B04-A21C-D43A555F20D4}"/>
              </a:ext>
            </a:extLst>
          </p:cNvPr>
          <p:cNvSpPr txBox="1"/>
          <p:nvPr/>
        </p:nvSpPr>
        <p:spPr>
          <a:xfrm>
            <a:off x="132599" y="720436"/>
            <a:ext cx="3681633" cy="954107"/>
          </a:xfrm>
          <a:prstGeom prst="rect">
            <a:avLst/>
          </a:prstGeom>
          <a:noFill/>
        </p:spPr>
        <p:txBody>
          <a:bodyPr wrap="square" rtlCol="0">
            <a:spAutoFit/>
          </a:bodyPr>
          <a:lstStyle/>
          <a:p>
            <a:r>
              <a:rPr lang="en-US" dirty="0"/>
              <a:t>State Diagram (a type of UML diagram that describes the behavior of a software/other type of system) is a variation of FSM.</a:t>
            </a:r>
          </a:p>
          <a:p>
            <a:endParaRPr lang="en-US" dirty="0"/>
          </a:p>
        </p:txBody>
      </p:sp>
      <p:sp>
        <p:nvSpPr>
          <p:cNvPr id="4" name="TextBox 3">
            <a:extLst>
              <a:ext uri="{FF2B5EF4-FFF2-40B4-BE49-F238E27FC236}">
                <a16:creationId xmlns:a16="http://schemas.microsoft.com/office/drawing/2014/main" id="{4C8D37BD-14CB-44C2-9238-22C033DD606B}"/>
              </a:ext>
            </a:extLst>
          </p:cNvPr>
          <p:cNvSpPr txBox="1"/>
          <p:nvPr/>
        </p:nvSpPr>
        <p:spPr>
          <a:xfrm>
            <a:off x="1512977" y="4854713"/>
            <a:ext cx="7563289" cy="246221"/>
          </a:xfrm>
          <a:prstGeom prst="rect">
            <a:avLst/>
          </a:prstGeom>
          <a:noFill/>
        </p:spPr>
        <p:txBody>
          <a:bodyPr wrap="none" rtlCol="0">
            <a:spAutoFit/>
          </a:bodyPr>
          <a:lstStyle/>
          <a:p>
            <a:r>
              <a:rPr lang="en-US" sz="1000" dirty="0"/>
              <a:t>Courtesy: </a:t>
            </a:r>
            <a:r>
              <a:rPr lang="en-US" sz="1000" dirty="0">
                <a:hlinkClick r:id="rId3"/>
              </a:rPr>
              <a:t>https://support.microsoft.com/en-us/office/create-a-uml-state-machine-diagram-8a681a4d-cf9d-4f57-af07-e91323606366</a:t>
            </a:r>
            <a:r>
              <a:rPr lang="en-US" sz="1000" dirty="0"/>
              <a:t> </a:t>
            </a:r>
          </a:p>
        </p:txBody>
      </p:sp>
      <p:pic>
        <p:nvPicPr>
          <p:cNvPr id="1026" name="Picture 2" descr="Create a UML state machine diagram - Microsoft Support">
            <a:extLst>
              <a:ext uri="{FF2B5EF4-FFF2-40B4-BE49-F238E27FC236}">
                <a16:creationId xmlns:a16="http://schemas.microsoft.com/office/drawing/2014/main" id="{9B07A280-1A8B-401C-9A31-47AB598DC1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4233" y="254000"/>
            <a:ext cx="5262033" cy="4504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620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2"/>
          <p:cNvSpPr txBox="1"/>
          <p:nvPr/>
        </p:nvSpPr>
        <p:spPr>
          <a:xfrm>
            <a:off x="0" y="0"/>
            <a:ext cx="9011400" cy="506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dirty="0">
                <a:solidFill>
                  <a:schemeClr val="dk1"/>
                </a:solidFill>
              </a:rPr>
              <a:t>In Software Engineering </a:t>
            </a:r>
            <a:r>
              <a:rPr lang="en-US" sz="2000">
                <a:solidFill>
                  <a:schemeClr val="dk1"/>
                </a:solidFill>
              </a:rPr>
              <a:t>(contd.)</a:t>
            </a:r>
            <a:endParaRPr sz="1400" b="0"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4920DEFE-BC24-4B04-A21C-D43A555F20D4}"/>
              </a:ext>
            </a:extLst>
          </p:cNvPr>
          <p:cNvSpPr txBox="1"/>
          <p:nvPr/>
        </p:nvSpPr>
        <p:spPr>
          <a:xfrm>
            <a:off x="132599" y="720436"/>
            <a:ext cx="8407719" cy="1600438"/>
          </a:xfrm>
          <a:prstGeom prst="rect">
            <a:avLst/>
          </a:prstGeom>
          <a:noFill/>
        </p:spPr>
        <p:txBody>
          <a:bodyPr wrap="square" rtlCol="0">
            <a:spAutoFit/>
          </a:bodyPr>
          <a:lstStyle/>
          <a:p>
            <a:pPr marL="285750" indent="-285750">
              <a:buFont typeface="Arial" panose="020B0604020202020204" pitchFamily="34" charset="0"/>
              <a:buChar char="•"/>
            </a:pPr>
            <a:r>
              <a:rPr lang="en-US" dirty="0"/>
              <a:t>Automata can be used for software verification: </a:t>
            </a:r>
            <a:r>
              <a:rPr lang="en-US" dirty="0">
                <a:hlinkClick r:id="rId3"/>
              </a:rPr>
              <a:t>The role of automata theory in software verification</a:t>
            </a:r>
            <a:r>
              <a:rPr lang="en-US" dirty="0"/>
              <a:t> </a:t>
            </a:r>
          </a:p>
          <a:p>
            <a:pPr marL="285750" indent="-285750">
              <a:buFont typeface="Arial" panose="020B0604020202020204" pitchFamily="34" charset="0"/>
              <a:buChar char="•"/>
            </a:pPr>
            <a:r>
              <a:rPr lang="en-US" dirty="0"/>
              <a:t>Sometimes </a:t>
            </a:r>
            <a:r>
              <a:rPr lang="en-US" dirty="0">
                <a:hlinkClick r:id="rId4"/>
              </a:rPr>
              <a:t>Automata based programming</a:t>
            </a:r>
            <a:r>
              <a:rPr lang="en-US" dirty="0"/>
              <a:t> is more convenient especially if the number of states is few. In such cases, we can simply translate our automata to equivalent code (e.g. via some tool) instead of manual coding.</a:t>
            </a:r>
          </a:p>
          <a:p>
            <a:pPr marL="285750" indent="-285750">
              <a:buFont typeface="Arial" panose="020B0604020202020204" pitchFamily="34" charset="0"/>
              <a:buChar char="•"/>
            </a:pPr>
            <a:r>
              <a:rPr lang="en-US" dirty="0"/>
              <a:t>There is a Software design pattern called </a:t>
            </a:r>
            <a:r>
              <a:rPr lang="en-US" b="1" dirty="0"/>
              <a:t>State Pattern </a:t>
            </a:r>
            <a:r>
              <a:rPr lang="en-US" dirty="0"/>
              <a:t> which is used for objects whose behavior changes when its internal state changes. The </a:t>
            </a:r>
            <a:r>
              <a:rPr lang="en-US" dirty="0">
                <a:hlinkClick r:id="rId5"/>
              </a:rPr>
              <a:t>State Pattern</a:t>
            </a:r>
            <a:r>
              <a:rPr lang="en-US" dirty="0"/>
              <a:t> is based on automata theory.</a:t>
            </a:r>
            <a:endParaRPr lang="en-US" b="1" dirty="0"/>
          </a:p>
          <a:p>
            <a:endParaRPr lang="en-US" dirty="0"/>
          </a:p>
        </p:txBody>
      </p:sp>
    </p:spTree>
    <p:extLst>
      <p:ext uri="{BB962C8B-B14F-4D97-AF65-F5344CB8AC3E}">
        <p14:creationId xmlns:p14="http://schemas.microsoft.com/office/powerpoint/2010/main" val="1037740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2"/>
          <p:cNvSpPr txBox="1"/>
          <p:nvPr/>
        </p:nvSpPr>
        <p:spPr>
          <a:xfrm>
            <a:off x="0" y="0"/>
            <a:ext cx="9011400" cy="506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chemeClr val="dk1"/>
                </a:solidFill>
                <a:latin typeface="Arial"/>
                <a:ea typeface="Arial"/>
                <a:cs typeface="Arial"/>
                <a:sym typeface="Arial"/>
              </a:rPr>
              <a:t>Sequential Logic Circuit Design</a:t>
            </a:r>
            <a:endParaRPr sz="1400" b="0"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4920DEFE-BC24-4B04-A21C-D43A555F20D4}"/>
              </a:ext>
            </a:extLst>
          </p:cNvPr>
          <p:cNvSpPr txBox="1"/>
          <p:nvPr/>
        </p:nvSpPr>
        <p:spPr>
          <a:xfrm>
            <a:off x="132600" y="720436"/>
            <a:ext cx="8762018" cy="2677656"/>
          </a:xfrm>
          <a:prstGeom prst="rect">
            <a:avLst/>
          </a:prstGeom>
          <a:noFill/>
        </p:spPr>
        <p:txBody>
          <a:bodyPr wrap="square" rtlCol="0">
            <a:spAutoFit/>
          </a:bodyPr>
          <a:lstStyle/>
          <a:p>
            <a:r>
              <a:rPr lang="en-US" dirty="0"/>
              <a:t>We shall only show examples of Mealy machines (a type of DFA which not only makes state-transition upon an input but also may take an action while state-transition; you already have learned it in CSE231)</a:t>
            </a:r>
          </a:p>
          <a:p>
            <a:endParaRPr lang="en-US" dirty="0"/>
          </a:p>
          <a:p>
            <a:r>
              <a:rPr lang="en-US" dirty="0"/>
              <a:t>In a Mealy machine each transition is labeled by: “input/action”</a:t>
            </a:r>
          </a:p>
          <a:p>
            <a:endParaRPr lang="en-US" dirty="0"/>
          </a:p>
          <a:p>
            <a:r>
              <a:rPr lang="en-US" dirty="0"/>
              <a:t>Some applications of Mealy machines in real life:</a:t>
            </a:r>
          </a:p>
          <a:p>
            <a:pPr marL="285750" indent="-285750">
              <a:buFont typeface="Arial" panose="020B0604020202020204" pitchFamily="34" charset="0"/>
              <a:buChar char="•"/>
            </a:pPr>
            <a:r>
              <a:rPr lang="en-US" dirty="0">
                <a:hlinkClick r:id="rId3"/>
              </a:rPr>
              <a:t>Traffic Light Controller</a:t>
            </a:r>
            <a:endParaRPr lang="en-US" dirty="0"/>
          </a:p>
          <a:p>
            <a:pPr marL="285750" indent="-285750">
              <a:buFont typeface="Arial" panose="020B0604020202020204" pitchFamily="34" charset="0"/>
              <a:buChar char="•"/>
            </a:pPr>
            <a:r>
              <a:rPr lang="en-US" dirty="0">
                <a:hlinkClick r:id="rId4"/>
              </a:rPr>
              <a:t>Vending Machine Controller</a:t>
            </a:r>
            <a:endParaRPr lang="en-US" dirty="0"/>
          </a:p>
          <a:p>
            <a:pPr marL="285750" indent="-285750">
              <a:buFont typeface="Arial" panose="020B0604020202020204" pitchFamily="34" charset="0"/>
              <a:buChar char="•"/>
            </a:pPr>
            <a:r>
              <a:rPr lang="en-US" dirty="0">
                <a:hlinkClick r:id="rId5"/>
              </a:rPr>
              <a:t>Door Controller</a:t>
            </a:r>
            <a:endParaRPr lang="en-US" dirty="0"/>
          </a:p>
          <a:p>
            <a:pPr marL="285750" indent="-285750">
              <a:buFont typeface="Arial" panose="020B0604020202020204" pitchFamily="34" charset="0"/>
              <a:buChar char="•"/>
            </a:pPr>
            <a:r>
              <a:rPr lang="en-US" dirty="0"/>
              <a:t>Elevator Controller</a:t>
            </a:r>
          </a:p>
          <a:p>
            <a:r>
              <a:rPr lang="en-US" dirty="0"/>
              <a:t>And so on.</a:t>
            </a:r>
          </a:p>
          <a:p>
            <a:endParaRPr lang="en-US" dirty="0"/>
          </a:p>
        </p:txBody>
      </p:sp>
      <p:pic>
        <p:nvPicPr>
          <p:cNvPr id="4" name="Picture 3">
            <a:extLst>
              <a:ext uri="{FF2B5EF4-FFF2-40B4-BE49-F238E27FC236}">
                <a16:creationId xmlns:a16="http://schemas.microsoft.com/office/drawing/2014/main" id="{19ABEE48-DADC-4B36-9DBF-737AAC7C9EB4}"/>
              </a:ext>
            </a:extLst>
          </p:cNvPr>
          <p:cNvPicPr>
            <a:picLocks noChangeAspect="1"/>
          </p:cNvPicPr>
          <p:nvPr/>
        </p:nvPicPr>
        <p:blipFill>
          <a:blip r:embed="rId6"/>
          <a:stretch>
            <a:fillRect/>
          </a:stretch>
        </p:blipFill>
        <p:spPr>
          <a:xfrm>
            <a:off x="2283352" y="3100388"/>
            <a:ext cx="4848225" cy="1685925"/>
          </a:xfrm>
          <a:prstGeom prst="rect">
            <a:avLst/>
          </a:prstGeom>
        </p:spPr>
      </p:pic>
      <p:sp>
        <p:nvSpPr>
          <p:cNvPr id="5" name="Rectangle 4">
            <a:extLst>
              <a:ext uri="{FF2B5EF4-FFF2-40B4-BE49-F238E27FC236}">
                <a16:creationId xmlns:a16="http://schemas.microsoft.com/office/drawing/2014/main" id="{F564778F-6422-4668-AD3D-C1CDFF67C05D}"/>
              </a:ext>
            </a:extLst>
          </p:cNvPr>
          <p:cNvSpPr/>
          <p:nvPr/>
        </p:nvSpPr>
        <p:spPr>
          <a:xfrm>
            <a:off x="1168399" y="4874525"/>
            <a:ext cx="7078133" cy="246221"/>
          </a:xfrm>
          <a:prstGeom prst="rect">
            <a:avLst/>
          </a:prstGeom>
        </p:spPr>
        <p:txBody>
          <a:bodyPr wrap="square">
            <a:spAutoFit/>
          </a:bodyPr>
          <a:lstStyle/>
          <a:p>
            <a:r>
              <a:rPr lang="en-US" sz="1000" dirty="0">
                <a:hlinkClick r:id="rId7"/>
              </a:rPr>
              <a:t>Courtesy: https://www.researchgate.net/publication/2354061_HardwareSoftware_Co-Design_Principles_and_Practice</a:t>
            </a:r>
            <a:r>
              <a:rPr lang="en-US" sz="1000" dirty="0"/>
              <a:t> </a:t>
            </a:r>
          </a:p>
        </p:txBody>
      </p:sp>
    </p:spTree>
    <p:extLst>
      <p:ext uri="{BB962C8B-B14F-4D97-AF65-F5344CB8AC3E}">
        <p14:creationId xmlns:p14="http://schemas.microsoft.com/office/powerpoint/2010/main" val="168672459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475</TotalTime>
  <Words>963</Words>
  <Application>Microsoft Office PowerPoint</Application>
  <PresentationFormat>On-screen Show (16:9)</PresentationFormat>
  <Paragraphs>80</Paragraphs>
  <Slides>10</Slides>
  <Notes>10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10</vt:i4>
      </vt:variant>
    </vt:vector>
  </HeadingPairs>
  <TitlesOfParts>
    <vt:vector size="14" baseType="lpstr">
      <vt:lpstr>Arial</vt:lpstr>
      <vt:lpstr>Times New Roman</vt:lpstr>
      <vt:lpstr>Simple Light</vt:lpstr>
      <vt:lpstr>Simple Light</vt:lpstr>
      <vt:lpstr>Applications of Finite Automata (FA) a.k.a. Finite State Machines (FSM) and 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DFA</dc:title>
  <cp:lastModifiedBy>Ahsanur Rahman</cp:lastModifiedBy>
  <cp:revision>39</cp:revision>
  <dcterms:modified xsi:type="dcterms:W3CDTF">2023-04-26T05:29:56Z</dcterms:modified>
</cp:coreProperties>
</file>