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75"/>
  </p:notesMasterIdLst>
  <p:sldIdLst>
    <p:sldId id="256" r:id="rId3"/>
    <p:sldId id="257" r:id="rId4"/>
    <p:sldId id="258" r:id="rId5"/>
    <p:sldId id="259" r:id="rId6"/>
    <p:sldId id="260" r:id="rId7"/>
    <p:sldId id="261" r:id="rId8"/>
    <p:sldId id="262" r:id="rId9"/>
    <p:sldId id="263" r:id="rId10"/>
    <p:sldId id="264" r:id="rId11"/>
    <p:sldId id="327"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6858000" type="screen4x3"/>
  <p:notesSz cx="6858000" cy="9144000"/>
  <p:embeddedFontLst>
    <p:embeddedFont>
      <p:font typeface="Comic Sans MS" panose="030F0702030302020204" pitchFamily="66" charset="0"/>
      <p:regular r:id="rId76"/>
      <p:bold r:id="rId77"/>
      <p:italic r:id="rId78"/>
      <p:boldItalic r:id="rId79"/>
    </p:embeddedFont>
    <p:embeddedFont>
      <p:font typeface="Trebuchet MS" panose="020B0603020202020204" pitchFamily="34" charset="0"/>
      <p:regular r:id="rId80"/>
      <p:bold r:id="rId81"/>
      <p:italic r:id="rId82"/>
      <p:boldItalic r:id="rId83"/>
    </p:embeddedFont>
    <p:embeddedFont>
      <p:font typeface="Calibri" panose="020F0502020204030204" pitchFamily="34" charset="0"/>
      <p:regular r:id="rId84"/>
      <p:bold r:id="rId85"/>
      <p:italic r:id="rId86"/>
      <p:boldItalic r:id="rId87"/>
    </p:embeddedFont>
    <p:embeddedFont>
      <p:font typeface="Corsiva" panose="020B0604020202020204" charset="0"/>
      <p:regular r:id="rId88"/>
      <p:bold r:id="rId89"/>
      <p:italic r:id="rId90"/>
      <p:boldItalic r:id="rId91"/>
    </p:embeddedFont>
    <p:embeddedFont>
      <p:font typeface="Georgia" panose="02040502050405020303" pitchFamily="18"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4">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hGtEpNdFZXYMQ5uOiVQ2xheXcT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48"/>
      </p:cViewPr>
      <p:guideLst>
        <p:guide orient="horz" pos="13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font" Target="fonts/font14.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font" Target="fonts/font4.fntdata"/><Relationship Id="rId87" Type="http://schemas.openxmlformats.org/officeDocument/2006/relationships/font" Target="fonts/font12.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7.fntdata"/><Relationship Id="rId90" Type="http://schemas.openxmlformats.org/officeDocument/2006/relationships/font" Target="fonts/font15.fntdata"/><Relationship Id="rId95" Type="http://schemas.openxmlformats.org/officeDocument/2006/relationships/font" Target="fonts/font2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2.fntdata"/><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font" Target="fonts/font18.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376231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44479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521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76288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5529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4749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180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2027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713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57904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58642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2424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47570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4663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7346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34539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09795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79666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14731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70343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37231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2" name="Google Shape;53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32434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646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59544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92512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32309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0" name="Google Shape;61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98000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1847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4" name="Google Shape;6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31640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1" name="Google Shape;63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82185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0" name="Google Shape;64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98764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29203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4" name="Google Shape;65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18902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4" name="Google Shape;66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6925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15284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09337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1" name="Google Shape;68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43426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9f4cfa067e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g9f4cfa067e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260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9f4cfa067e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g9f4cfa067e_0_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986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9f4cfa067e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9f4cfa067e_0_1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2715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9f4cfa067e_0_2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9f4cfa067e_0_2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919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f4cfa067e_0_3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g9f4cfa067e_0_3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486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9f4cfa067e_0_4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Arial"/>
                <a:ea typeface="Arial"/>
                <a:cs typeface="Arial"/>
                <a:sym typeface="Arial"/>
              </a:rPr>
              <a:t>48</a:t>
            </a:fld>
            <a:endParaRPr sz="1200" b="0">
              <a:solidFill>
                <a:schemeClr val="dk1"/>
              </a:solidFill>
              <a:latin typeface="Arial"/>
              <a:ea typeface="Arial"/>
              <a:cs typeface="Arial"/>
              <a:sym typeface="Arial"/>
            </a:endParaRPr>
          </a:p>
        </p:txBody>
      </p:sp>
      <p:sp>
        <p:nvSpPr>
          <p:cNvPr id="727" name="Google Shape;727;g9f4cfa067e_0_4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8" name="Google Shape;728;g9f4cfa067e_0_4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47897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9f4cfa067e_0_5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Arial"/>
                <a:ea typeface="Arial"/>
                <a:cs typeface="Arial"/>
                <a:sym typeface="Arial"/>
              </a:rPr>
              <a:t>49</a:t>
            </a:fld>
            <a:endParaRPr sz="1200" b="0">
              <a:solidFill>
                <a:schemeClr val="dk1"/>
              </a:solidFill>
              <a:latin typeface="Arial"/>
              <a:ea typeface="Arial"/>
              <a:cs typeface="Arial"/>
              <a:sym typeface="Arial"/>
            </a:endParaRPr>
          </a:p>
        </p:txBody>
      </p:sp>
      <p:sp>
        <p:nvSpPr>
          <p:cNvPr id="736" name="Google Shape;736;g9f4cfa067e_0_5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7" name="Google Shape;737;g9f4cfa067e_0_5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659024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f4cfa067e_0_6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Arial"/>
                <a:ea typeface="Arial"/>
                <a:cs typeface="Arial"/>
                <a:sym typeface="Arial"/>
              </a:rPr>
              <a:t>50</a:t>
            </a:fld>
            <a:endParaRPr sz="1200" b="0">
              <a:solidFill>
                <a:schemeClr val="dk1"/>
              </a:solidFill>
              <a:latin typeface="Arial"/>
              <a:ea typeface="Arial"/>
              <a:cs typeface="Arial"/>
              <a:sym typeface="Arial"/>
            </a:endParaRPr>
          </a:p>
        </p:txBody>
      </p:sp>
      <p:sp>
        <p:nvSpPr>
          <p:cNvPr id="747" name="Google Shape;747;g9f4cfa067e_0_6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8" name="Google Shape;748;g9f4cfa067e_0_6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125314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878943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9f4cfa067e_0_7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Arial"/>
                <a:ea typeface="Arial"/>
                <a:cs typeface="Arial"/>
                <a:sym typeface="Arial"/>
              </a:rPr>
              <a:t>51</a:t>
            </a:fld>
            <a:endParaRPr sz="1200" b="0">
              <a:solidFill>
                <a:schemeClr val="dk1"/>
              </a:solidFill>
              <a:latin typeface="Arial"/>
              <a:ea typeface="Arial"/>
              <a:cs typeface="Arial"/>
              <a:sym typeface="Arial"/>
            </a:endParaRPr>
          </a:p>
        </p:txBody>
      </p:sp>
      <p:sp>
        <p:nvSpPr>
          <p:cNvPr id="758" name="Google Shape;758;g9f4cfa067e_0_7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9" name="Google Shape;759;g9f4cfa067e_0_7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3914499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9f4cfa067e_0_8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g9f4cfa067e_0_8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83638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9f4cfa067e_0_9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9f4cfa067e_0_90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0930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9f4cfa067e_0_9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9f4cfa067e_0_9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2820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9f4cfa067e_0_10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g9f4cfa067e_0_10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2613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f4cfa067e_0_1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6" name="Google Shape;806;g9f4cfa067e_0_11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6116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9f4cfa067e_0_12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g9f4cfa067e_0_12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618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9f4cfa067e_0_13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g9f4cfa067e_0_13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178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9f4cfa067e_0_14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g9f4cfa067e_0_14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2467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9f4cfa067e_0_15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g9f4cfa067e_0_15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69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024889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9f4cfa067e_0_16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g9f4cfa067e_0_16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1103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9f4cfa067e_0_17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4" name="Google Shape;844;g9f4cfa067e_0_17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005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f4cfa067e_0_17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1" name="Google Shape;851;g9f4cfa067e_0_17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3725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9f4cfa067e_0_18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g9f4cfa067e_0_18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07362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f4cfa067e_0_19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g9f4cfa067e_0_19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6285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9f4cfa067e_0_19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g9f4cfa067e_0_19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7236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9f4cfa067e_0_19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7" name="Google Shape;877;g9f4cfa067e_0_19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2403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9f4cfa067e_0_19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g9f4cfa067e_0_19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6925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9f4cfa067e_0_19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g9f4cfa067e_0_19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49506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9f4cfa067e_0_19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g9f4cfa067e_0_19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612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59059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9f4cfa067e_0_19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5" name="Google Shape;905;g9f4cfa067e_0_19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8019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9f4cfa067e_0_20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2" name="Google Shape;912;g9f4cfa067e_0_200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56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1297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6493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43"/>
          <p:cNvSpPr txBox="1">
            <a:spLocks noGrp="1"/>
          </p:cNvSpPr>
          <p:nvPr>
            <p:ph type="ctrTitle"/>
          </p:nvPr>
        </p:nvSpPr>
        <p:spPr>
          <a:xfrm>
            <a:off x="788670" y="1432223"/>
            <a:ext cx="7475220" cy="3035808"/>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SzPts val="1400"/>
              <a:buNone/>
              <a:defRPr sz="6600" b="1"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43"/>
          <p:cNvSpPr txBox="1">
            <a:spLocks noGrp="1"/>
          </p:cNvSpPr>
          <p:nvPr>
            <p:ph type="subTitle" idx="1"/>
          </p:nvPr>
        </p:nvSpPr>
        <p:spPr>
          <a:xfrm>
            <a:off x="802386" y="4389120"/>
            <a:ext cx="5918454" cy="1069848"/>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530"/>
              <a:buNone/>
              <a:defRPr sz="1800" b="0">
                <a:solidFill>
                  <a:schemeClr val="dk1"/>
                </a:solidFill>
              </a:defRPr>
            </a:lvl1pPr>
            <a:lvl2pPr lvl="1" algn="ctr">
              <a:lnSpc>
                <a:spcPct val="90000"/>
              </a:lnSpc>
              <a:spcBef>
                <a:spcPts val="400"/>
              </a:spcBef>
              <a:spcAft>
                <a:spcPts val="0"/>
              </a:spcAft>
              <a:buSzPts val="1530"/>
              <a:buNone/>
              <a:defRPr sz="1800"/>
            </a:lvl2pPr>
            <a:lvl3pPr lvl="2" algn="ctr">
              <a:lnSpc>
                <a:spcPct val="90000"/>
              </a:lnSpc>
              <a:spcBef>
                <a:spcPts val="400"/>
              </a:spcBef>
              <a:spcAft>
                <a:spcPts val="0"/>
              </a:spcAft>
              <a:buSzPts val="1530"/>
              <a:buNone/>
              <a:defRPr sz="1800"/>
            </a:lvl3pPr>
            <a:lvl4pPr lvl="3" algn="ctr">
              <a:lnSpc>
                <a:spcPct val="90000"/>
              </a:lnSpc>
              <a:spcBef>
                <a:spcPts val="400"/>
              </a:spcBef>
              <a:spcAft>
                <a:spcPts val="0"/>
              </a:spcAft>
              <a:buSzPts val="1530"/>
              <a:buNone/>
              <a:defRPr sz="1800"/>
            </a:lvl4pPr>
            <a:lvl5pPr lvl="4" algn="ctr">
              <a:lnSpc>
                <a:spcPct val="90000"/>
              </a:lnSpc>
              <a:spcBef>
                <a:spcPts val="400"/>
              </a:spcBef>
              <a:spcAft>
                <a:spcPts val="0"/>
              </a:spcAft>
              <a:buSzPts val="1530"/>
              <a:buNone/>
              <a:defRPr sz="1800"/>
            </a:lvl5pPr>
            <a:lvl6pPr lvl="5" algn="ctr">
              <a:lnSpc>
                <a:spcPct val="90000"/>
              </a:lnSpc>
              <a:spcBef>
                <a:spcPts val="400"/>
              </a:spcBef>
              <a:spcAft>
                <a:spcPts val="0"/>
              </a:spcAft>
              <a:buSzPts val="1530"/>
              <a:buNone/>
              <a:defRPr sz="1800"/>
            </a:lvl6pPr>
            <a:lvl7pPr lvl="6" algn="ctr">
              <a:lnSpc>
                <a:spcPct val="90000"/>
              </a:lnSpc>
              <a:spcBef>
                <a:spcPts val="400"/>
              </a:spcBef>
              <a:spcAft>
                <a:spcPts val="0"/>
              </a:spcAft>
              <a:buSzPts val="1530"/>
              <a:buNone/>
              <a:defRPr sz="1800"/>
            </a:lvl7pPr>
            <a:lvl8pPr lvl="7" algn="ctr">
              <a:lnSpc>
                <a:spcPct val="90000"/>
              </a:lnSpc>
              <a:spcBef>
                <a:spcPts val="400"/>
              </a:spcBef>
              <a:spcAft>
                <a:spcPts val="0"/>
              </a:spcAft>
              <a:buSzPts val="1530"/>
              <a:buNone/>
              <a:defRPr sz="1800"/>
            </a:lvl8pPr>
            <a:lvl9pPr lvl="8" algn="ctr">
              <a:lnSpc>
                <a:spcPct val="90000"/>
              </a:lnSpc>
              <a:spcBef>
                <a:spcPts val="400"/>
              </a:spcBef>
              <a:spcAft>
                <a:spcPts val="200"/>
              </a:spcAft>
              <a:buSzPts val="1530"/>
              <a:buNone/>
              <a:defRPr sz="1800"/>
            </a:lvl9pPr>
          </a:lstStyle>
          <a:p>
            <a:endParaRPr/>
          </a:p>
        </p:txBody>
      </p:sp>
      <p:sp>
        <p:nvSpPr>
          <p:cNvPr id="24" name="Google Shape;24;p43"/>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3"/>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3"/>
          <p:cNvSpPr txBox="1">
            <a:spLocks noGrp="1"/>
          </p:cNvSpPr>
          <p:nvPr>
            <p:ph type="sldNum" idx="12"/>
          </p:nvPr>
        </p:nvSpPr>
        <p:spPr>
          <a:xfrm>
            <a:off x="7243762" y="4227512"/>
            <a:ext cx="895350" cy="639762"/>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9" name="Google Shape;39;p45"/>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5"/>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6"/>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46"/>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6"/>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6"/>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7"/>
        <p:cNvGrpSpPr/>
        <p:nvPr/>
      </p:nvGrpSpPr>
      <p:grpSpPr>
        <a:xfrm>
          <a:off x="0" y="0"/>
          <a:ext cx="0" cy="0"/>
          <a:chOff x="0" y="0"/>
          <a:chExt cx="0" cy="0"/>
        </a:xfrm>
      </p:grpSpPr>
      <p:sp>
        <p:nvSpPr>
          <p:cNvPr id="48" name="Google Shape;48;p47"/>
          <p:cNvSpPr txBox="1">
            <a:spLocks noGrp="1"/>
          </p:cNvSpPr>
          <p:nvPr>
            <p:ph type="title"/>
          </p:nvPr>
        </p:nvSpPr>
        <p:spPr>
          <a:xfrm rot="5400000">
            <a:off x="4681537" y="2395538"/>
            <a:ext cx="5638800" cy="191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47"/>
          <p:cNvSpPr txBox="1">
            <a:spLocks noGrp="1"/>
          </p:cNvSpPr>
          <p:nvPr>
            <p:ph type="body" idx="1"/>
          </p:nvPr>
        </p:nvSpPr>
        <p:spPr>
          <a:xfrm rot="5400000">
            <a:off x="795337" y="538163"/>
            <a:ext cx="5638800" cy="5629275"/>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50" name="Google Shape;50;p47"/>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7"/>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7"/>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48"/>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48"/>
          <p:cNvSpPr txBox="1">
            <a:spLocks noGrp="1"/>
          </p:cNvSpPr>
          <p:nvPr>
            <p:ph type="body" idx="1"/>
          </p:nvPr>
        </p:nvSpPr>
        <p:spPr>
          <a:xfrm rot="5400000">
            <a:off x="2546350" y="260350"/>
            <a:ext cx="4051300" cy="77724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56" name="Google Shape;56;p48"/>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8"/>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8"/>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49"/>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9"/>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9"/>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50"/>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50"/>
          <p:cNvSpPr txBox="1">
            <a:spLocks noGrp="1"/>
          </p:cNvSpPr>
          <p:nvPr>
            <p:ph type="body" idx="1"/>
          </p:nvPr>
        </p:nvSpPr>
        <p:spPr>
          <a:xfrm>
            <a:off x="685800" y="2048256"/>
            <a:ext cx="3657600" cy="64008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548BB7"/>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6" name="Google Shape;66;p50"/>
          <p:cNvSpPr txBox="1">
            <a:spLocks noGrp="1"/>
          </p:cNvSpPr>
          <p:nvPr>
            <p:ph type="body" idx="2"/>
          </p:nvPr>
        </p:nvSpPr>
        <p:spPr>
          <a:xfrm>
            <a:off x="685800" y="2743200"/>
            <a:ext cx="365760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7" name="Google Shape;67;p50"/>
          <p:cNvSpPr txBox="1">
            <a:spLocks noGrp="1"/>
          </p:cNvSpPr>
          <p:nvPr>
            <p:ph type="body" idx="3"/>
          </p:nvPr>
        </p:nvSpPr>
        <p:spPr>
          <a:xfrm>
            <a:off x="4820793" y="2048256"/>
            <a:ext cx="3657600" cy="64008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548BB7"/>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8" name="Google Shape;68;p50"/>
          <p:cNvSpPr txBox="1">
            <a:spLocks noGrp="1"/>
          </p:cNvSpPr>
          <p:nvPr>
            <p:ph type="body" idx="4"/>
          </p:nvPr>
        </p:nvSpPr>
        <p:spPr>
          <a:xfrm>
            <a:off x="4820793" y="2743200"/>
            <a:ext cx="3657600" cy="32918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9" name="Google Shape;69;p50"/>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0"/>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0"/>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2"/>
        <p:cNvGrpSpPr/>
        <p:nvPr/>
      </p:nvGrpSpPr>
      <p:grpSpPr>
        <a:xfrm>
          <a:off x="0" y="0"/>
          <a:ext cx="0" cy="0"/>
          <a:chOff x="0" y="0"/>
          <a:chExt cx="0" cy="0"/>
        </a:xfrm>
      </p:grpSpPr>
      <p:sp>
        <p:nvSpPr>
          <p:cNvPr id="73" name="Google Shape;73;p51"/>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51"/>
          <p:cNvSpPr txBox="1">
            <a:spLocks noGrp="1"/>
          </p:cNvSpPr>
          <p:nvPr>
            <p:ph type="body" idx="1"/>
          </p:nvPr>
        </p:nvSpPr>
        <p:spPr>
          <a:xfrm>
            <a:off x="685800" y="2194560"/>
            <a:ext cx="365760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51"/>
          <p:cNvSpPr txBox="1">
            <a:spLocks noGrp="1"/>
          </p:cNvSpPr>
          <p:nvPr>
            <p:ph type="body" idx="2"/>
          </p:nvPr>
        </p:nvSpPr>
        <p:spPr>
          <a:xfrm>
            <a:off x="4792218" y="2194560"/>
            <a:ext cx="3657600" cy="397764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51"/>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355D7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1"/>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1"/>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p:nvPr/>
        </p:nvSpPr>
        <p:spPr>
          <a:xfrm>
            <a:off x="690626" y="1346947"/>
            <a:ext cx="7667244" cy="80683"/>
          </a:xfrm>
          <a:prstGeom prst="rect">
            <a:avLst/>
          </a:prstGeom>
          <a:blipFill rotWithShape="1">
            <a:blip r:embed="rId3">
              <a:alphaModFix amt="80000"/>
            </a:blip>
            <a:tile tx="0" ty="-76200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42"/>
          <p:cNvSpPr/>
          <p:nvPr/>
        </p:nvSpPr>
        <p:spPr>
          <a:xfrm>
            <a:off x="690626" y="4282763"/>
            <a:ext cx="7667244" cy="80683"/>
          </a:xfrm>
          <a:prstGeom prst="rect">
            <a:avLst/>
          </a:prstGeom>
          <a:blipFill rotWithShape="1">
            <a:blip r:embed="rId3">
              <a:alphaModFix amt="80000"/>
            </a:blip>
            <a:tile tx="0" ty="-7175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2"/>
          <p:cNvSpPr/>
          <p:nvPr/>
        </p:nvSpPr>
        <p:spPr>
          <a:xfrm>
            <a:off x="690626" y="1484779"/>
            <a:ext cx="7667244" cy="2743200"/>
          </a:xfrm>
          <a:prstGeom prst="rect">
            <a:avLst/>
          </a:prstGeom>
          <a:blipFill rotWithShape="1">
            <a:blip r:embed="rId3">
              <a:alphaModFix amt="8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42"/>
          <p:cNvGrpSpPr/>
          <p:nvPr/>
        </p:nvGrpSpPr>
        <p:grpSpPr>
          <a:xfrm>
            <a:off x="7234238" y="4106862"/>
            <a:ext cx="914400" cy="914400"/>
            <a:chOff x="9685338" y="4460675"/>
            <a:chExt cx="1080904" cy="1080902"/>
          </a:xfrm>
        </p:grpSpPr>
        <p:sp>
          <p:nvSpPr>
            <p:cNvPr id="14" name="Google Shape;14;p42"/>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2"/>
            <p:cNvSpPr/>
            <p:nvPr/>
          </p:nvSpPr>
          <p:spPr>
            <a:xfrm>
              <a:off x="9794179" y="4569516"/>
              <a:ext cx="863222" cy="863220"/>
            </a:xfrm>
            <a:prstGeom prst="ellipse">
              <a:avLst/>
            </a:prstGeom>
            <a:noFill/>
            <a:ln w="254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16" name="Google Shape;16;p42"/>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200" b="1" i="0" u="none" strike="noStrike" cap="none">
                <a:solidFill>
                  <a:srgbClr val="000000"/>
                </a:solidFill>
                <a:latin typeface="Georgia"/>
                <a:ea typeface="Georgia"/>
                <a:cs typeface="Georgia"/>
                <a:sym typeface="Georgia"/>
              </a:defRPr>
            </a:lvl1pPr>
            <a:lvl2pPr marR="0" lvl="1"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2pPr>
            <a:lvl3pPr marR="0" lvl="2"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3pPr>
            <a:lvl4pPr marR="0" lvl="3"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4pPr>
            <a:lvl5pPr marR="0" lvl="4"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5pPr>
            <a:lvl6pPr marR="0" lvl="5"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6pPr>
            <a:lvl7pPr marR="0" lvl="6"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7pPr>
            <a:lvl8pPr marR="0" lvl="7"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8pPr>
            <a:lvl9pPr marR="0" lvl="8"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9pPr>
          </a:lstStyle>
          <a:p>
            <a:endParaRPr/>
          </a:p>
        </p:txBody>
      </p:sp>
      <p:sp>
        <p:nvSpPr>
          <p:cNvPr id="17" name="Google Shape;17;p42"/>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chemeClr val="accent1"/>
              </a:buClr>
              <a:buSzPts val="170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chemeClr val="accent1"/>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14959"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14959" algn="l" rtl="0">
              <a:lnSpc>
                <a:spcPct val="90000"/>
              </a:lnSpc>
              <a:spcBef>
                <a:spcPts val="400"/>
              </a:spcBef>
              <a:spcAft>
                <a:spcPts val="20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18" name="Google Shape;18;p42"/>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355D7E"/>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42"/>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42"/>
          <p:cNvSpPr txBox="1">
            <a:spLocks noGrp="1"/>
          </p:cNvSpPr>
          <p:nvPr>
            <p:ph type="sldNum" idx="12"/>
          </p:nvPr>
        </p:nvSpPr>
        <p:spPr>
          <a:xfrm>
            <a:off x="7243762" y="4227512"/>
            <a:ext cx="895350" cy="639762"/>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FFFFFF"/>
              </a:buClr>
              <a:buSzPts val="2800"/>
              <a:buFont typeface="Trebuchet MS"/>
              <a:buNone/>
              <a:defRPr sz="28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grpSp>
        <p:nvGrpSpPr>
          <p:cNvPr id="28" name="Google Shape;28;p44"/>
          <p:cNvGrpSpPr/>
          <p:nvPr/>
        </p:nvGrpSpPr>
        <p:grpSpPr>
          <a:xfrm>
            <a:off x="8523287" y="6254750"/>
            <a:ext cx="392112" cy="393700"/>
            <a:chOff x="8532189" y="5068824"/>
            <a:chExt cx="393192" cy="393192"/>
          </a:xfrm>
        </p:grpSpPr>
        <p:sp>
          <p:nvSpPr>
            <p:cNvPr id="29" name="Google Shape;29;p44"/>
            <p:cNvSpPr/>
            <p:nvPr/>
          </p:nvSpPr>
          <p:spPr>
            <a:xfrm>
              <a:off x="8532189" y="5068824"/>
              <a:ext cx="393192" cy="393192"/>
            </a:xfrm>
            <a:prstGeom prst="ellipse">
              <a:avLst/>
            </a:prstGeom>
            <a:blipFill rotWithShape="1">
              <a:blip r:embed="rId9">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4"/>
            <p:cNvSpPr/>
            <p:nvPr/>
          </p:nvSpPr>
          <p:spPr>
            <a:xfrm>
              <a:off x="8568802" y="5105290"/>
              <a:ext cx="319967" cy="320261"/>
            </a:xfrm>
            <a:prstGeom prst="ellipse">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31" name="Google Shape;31;p44"/>
          <p:cNvSpPr txBox="1">
            <a:spLocks noGrp="1"/>
          </p:cNvSpPr>
          <p:nvPr>
            <p:ph type="title"/>
          </p:nvPr>
        </p:nvSpPr>
        <p:spPr>
          <a:xfrm>
            <a:off x="685800" y="484187"/>
            <a:ext cx="7772400" cy="1609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200" b="1" i="0" u="none" strike="noStrike" cap="none">
                <a:solidFill>
                  <a:srgbClr val="000000"/>
                </a:solidFill>
                <a:latin typeface="Georgia"/>
                <a:ea typeface="Georgia"/>
                <a:cs typeface="Georgia"/>
                <a:sym typeface="Georgia"/>
              </a:defRPr>
            </a:lvl1pPr>
            <a:lvl2pPr marR="0" lvl="1"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2pPr>
            <a:lvl3pPr marR="0" lvl="2"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3pPr>
            <a:lvl4pPr marR="0" lvl="3"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4pPr>
            <a:lvl5pPr marR="0" lvl="4"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5pPr>
            <a:lvl6pPr marR="0" lvl="5"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6pPr>
            <a:lvl7pPr marR="0" lvl="6"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7pPr>
            <a:lvl8pPr marR="0" lvl="7"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8pPr>
            <a:lvl9pPr marR="0" lvl="8" algn="l" rtl="0">
              <a:lnSpc>
                <a:spcPct val="90000"/>
              </a:lnSpc>
              <a:spcBef>
                <a:spcPts val="0"/>
              </a:spcBef>
              <a:spcAft>
                <a:spcPts val="0"/>
              </a:spcAft>
              <a:buClr>
                <a:srgbClr val="000000"/>
              </a:buClr>
              <a:buSzPts val="1400"/>
              <a:buFont typeface="Arial"/>
              <a:buNone/>
              <a:defRPr sz="4200" b="1" i="0" u="none" strike="noStrike" cap="none">
                <a:solidFill>
                  <a:schemeClr val="dk1"/>
                </a:solidFill>
                <a:latin typeface="Georgia"/>
                <a:ea typeface="Georgia"/>
                <a:cs typeface="Georgia"/>
                <a:sym typeface="Georgia"/>
              </a:defRPr>
            </a:lvl9pPr>
          </a:lstStyle>
          <a:p>
            <a:endParaRPr/>
          </a:p>
        </p:txBody>
      </p:sp>
      <p:sp>
        <p:nvSpPr>
          <p:cNvPr id="32" name="Google Shape;32;p44"/>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chemeClr val="accent1"/>
              </a:buClr>
              <a:buSzPts val="1700"/>
              <a:buFont typeface="Noto Sans Symbols"/>
              <a:buChar char="▪"/>
              <a:defRPr sz="2000" b="0" i="0" u="none" strike="noStrike" cap="none">
                <a:solidFill>
                  <a:schemeClr val="dk1"/>
                </a:solidFill>
                <a:latin typeface="Trebuchet MS"/>
                <a:ea typeface="Trebuchet MS"/>
                <a:cs typeface="Trebuchet MS"/>
                <a:sym typeface="Trebuchet MS"/>
              </a:defRPr>
            </a:lvl1pPr>
            <a:lvl2pPr marL="914400" marR="0" lvl="1" indent="-325755" algn="l" rtl="0">
              <a:lnSpc>
                <a:spcPct val="90000"/>
              </a:lnSpc>
              <a:spcBef>
                <a:spcPts val="400"/>
              </a:spcBef>
              <a:spcAft>
                <a:spcPts val="0"/>
              </a:spcAft>
              <a:buClr>
                <a:schemeClr val="accent1"/>
              </a:buClr>
              <a:buSzPts val="1530"/>
              <a:buFont typeface="Noto Sans Symbols"/>
              <a:buChar char="▪"/>
              <a:defRPr sz="1800" b="0" i="0" u="none" strike="noStrike" cap="none">
                <a:solidFill>
                  <a:schemeClr val="dk1"/>
                </a:solidFill>
                <a:latin typeface="Trebuchet MS"/>
                <a:ea typeface="Trebuchet MS"/>
                <a:cs typeface="Trebuchet MS"/>
                <a:sym typeface="Trebuchet MS"/>
              </a:defRPr>
            </a:lvl2pPr>
            <a:lvl3pPr marL="1371600" marR="0" lvl="2"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4pPr>
            <a:lvl5pPr marL="2286000" marR="0" lvl="4"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5pPr>
            <a:lvl6pPr marL="2743200" marR="0" lvl="5"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6pPr>
            <a:lvl7pPr marL="3200400" marR="0" lvl="6" indent="-314960"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14959" algn="l" rtl="0">
              <a:lnSpc>
                <a:spcPct val="90000"/>
              </a:lnSpc>
              <a:spcBef>
                <a:spcPts val="400"/>
              </a:spcBef>
              <a:spcAft>
                <a:spcPts val="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8pPr>
            <a:lvl9pPr marL="4114800" marR="0" lvl="8" indent="-314959" algn="l" rtl="0">
              <a:lnSpc>
                <a:spcPct val="90000"/>
              </a:lnSpc>
              <a:spcBef>
                <a:spcPts val="400"/>
              </a:spcBef>
              <a:spcAft>
                <a:spcPts val="200"/>
              </a:spcAft>
              <a:buClr>
                <a:schemeClr val="accent1"/>
              </a:buClr>
              <a:buSzPts val="1360"/>
              <a:buFont typeface="Noto Sans Symbols"/>
              <a:buChar char="▪"/>
              <a:defRPr sz="1600" b="0" i="0" u="none" strike="noStrike" cap="none">
                <a:solidFill>
                  <a:schemeClr val="dk1"/>
                </a:solidFill>
                <a:latin typeface="Trebuchet MS"/>
                <a:ea typeface="Trebuchet MS"/>
                <a:cs typeface="Trebuchet MS"/>
                <a:sym typeface="Trebuchet MS"/>
              </a:defRPr>
            </a:lvl9pPr>
          </a:lstStyle>
          <a:p>
            <a:endParaRPr/>
          </a:p>
        </p:txBody>
      </p:sp>
      <p:sp>
        <p:nvSpPr>
          <p:cNvPr id="33" name="Google Shape;33;p44"/>
          <p:cNvSpPr txBox="1">
            <a:spLocks noGrp="1"/>
          </p:cNvSpPr>
          <p:nvPr>
            <p:ph type="dt" idx="10"/>
          </p:nvPr>
        </p:nvSpPr>
        <p:spPr>
          <a:xfrm>
            <a:off x="5992812" y="6272212"/>
            <a:ext cx="245427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355D7E"/>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44"/>
          <p:cNvSpPr txBox="1">
            <a:spLocks noGrp="1"/>
          </p:cNvSpPr>
          <p:nvPr>
            <p:ph type="ftr" idx="11"/>
          </p:nvPr>
        </p:nvSpPr>
        <p:spPr>
          <a:xfrm>
            <a:off x="685800" y="6272212"/>
            <a:ext cx="474503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35" name="Google Shape;35;p44"/>
          <p:cNvSpPr txBox="1">
            <a:spLocks noGrp="1"/>
          </p:cNvSpPr>
          <p:nvPr>
            <p:ph type="sldNum" idx="12"/>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FFFFFF"/>
              </a:buClr>
              <a:buSzPts val="1100"/>
              <a:buFont typeface="Trebuchet MS"/>
              <a:buNone/>
              <a:defRPr sz="1100" b="1" i="0" u="none" strike="noStrike" cap="none">
                <a:solidFill>
                  <a:srgbClr val="FFFFFF"/>
                </a:solidFill>
                <a:latin typeface="Trebuchet MS"/>
                <a:ea typeface="Trebuchet MS"/>
                <a:cs typeface="Trebuchet MS"/>
                <a:sym typeface="Trebuchet MS"/>
              </a:defRPr>
            </a:lvl9pPr>
          </a:lstStyle>
          <a:p>
            <a:pPr marL="0" lvl="0" indent="0" algn="ctr" rtl="0">
              <a:spcBef>
                <a:spcPts val="0"/>
              </a:spcBef>
              <a:spcAft>
                <a:spcPts val="0"/>
              </a:spcAft>
              <a:buNone/>
            </a:pPr>
            <a:r>
              <a:rPr lang="en-US"/>
              <a:t>L1.</a:t>
            </a:r>
            <a:fld id="{00000000-1234-1234-1234-123412341234}" type="slidenum">
              <a:rPr lang="en-US"/>
              <a:t>‹#›</a:t>
            </a:fld>
            <a:endParaRPr sz="14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1"/>
          <p:cNvSpPr txBox="1">
            <a:spLocks noGrp="1"/>
          </p:cNvSpPr>
          <p:nvPr>
            <p:ph type="ctrTitle" idx="4294967295"/>
          </p:nvPr>
        </p:nvSpPr>
        <p:spPr>
          <a:xfrm>
            <a:off x="609600" y="381000"/>
            <a:ext cx="7772400" cy="15240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320"/>
              <a:buFont typeface="Georgia"/>
              <a:buNone/>
            </a:pPr>
            <a:r>
              <a:rPr lang="en-US" sz="4320" b="1" i="1" u="none" strike="noStrike" cap="none">
                <a:solidFill>
                  <a:srgbClr val="000000"/>
                </a:solidFill>
                <a:latin typeface="Georgia"/>
                <a:ea typeface="Georgia"/>
                <a:cs typeface="Georgia"/>
                <a:sym typeface="Georgia"/>
              </a:rPr>
              <a:t>Design and Analysis of Algorithms</a:t>
            </a:r>
            <a:br>
              <a:rPr lang="en-US" sz="4320" b="1" i="1" u="none" strike="noStrike" cap="none">
                <a:solidFill>
                  <a:srgbClr val="000000"/>
                </a:solidFill>
                <a:latin typeface="Georgia"/>
                <a:ea typeface="Georgia"/>
                <a:cs typeface="Georgia"/>
                <a:sym typeface="Georgia"/>
              </a:rPr>
            </a:br>
            <a:r>
              <a:rPr lang="en-US" sz="3240" b="1" i="0" u="none" strike="noStrike" cap="none">
                <a:solidFill>
                  <a:srgbClr val="009999"/>
                </a:solidFill>
                <a:latin typeface="Georgia"/>
                <a:ea typeface="Georgia"/>
                <a:cs typeface="Georgia"/>
                <a:sym typeface="Georgia"/>
              </a:rPr>
              <a:t>CSE 373</a:t>
            </a:r>
            <a:br>
              <a:rPr lang="en-US" sz="3240" b="1" i="0" u="none" strike="noStrike" cap="none">
                <a:solidFill>
                  <a:srgbClr val="009999"/>
                </a:solidFill>
                <a:latin typeface="Georgia"/>
                <a:ea typeface="Georgia"/>
                <a:cs typeface="Georgia"/>
                <a:sym typeface="Georgia"/>
              </a:rPr>
            </a:br>
            <a:endParaRPr sz="2880" b="1" i="0" u="none" strike="noStrike" cap="none">
              <a:solidFill>
                <a:srgbClr val="000000"/>
              </a:solidFill>
              <a:latin typeface="Georgia"/>
              <a:ea typeface="Georgia"/>
              <a:cs typeface="Georgia"/>
              <a:sym typeface="Georgia"/>
            </a:endParaRPr>
          </a:p>
        </p:txBody>
      </p:sp>
      <p:sp>
        <p:nvSpPr>
          <p:cNvPr id="84" name="Google Shape;84;p1"/>
          <p:cNvSpPr txBox="1">
            <a:spLocks noGrp="1"/>
          </p:cNvSpPr>
          <p:nvPr>
            <p:ph type="subTitle" idx="1"/>
          </p:nvPr>
        </p:nvSpPr>
        <p:spPr>
          <a:xfrm>
            <a:off x="952500" y="4953000"/>
            <a:ext cx="7086600" cy="15240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3400"/>
              <a:buNone/>
            </a:pPr>
            <a:r>
              <a:rPr lang="en-US" sz="4000" b="1" i="1" u="none">
                <a:solidFill>
                  <a:schemeClr val="accent2"/>
                </a:solidFill>
                <a:latin typeface="Trebuchet MS"/>
                <a:ea typeface="Trebuchet MS"/>
                <a:cs typeface="Trebuchet MS"/>
                <a:sym typeface="Trebuchet MS"/>
              </a:rPr>
              <a:t>Lecture 1</a:t>
            </a:r>
            <a:endParaRPr/>
          </a:p>
          <a:p>
            <a:pPr marL="0" lvl="0" indent="0" algn="l" rtl="0">
              <a:lnSpc>
                <a:spcPct val="80000"/>
              </a:lnSpc>
              <a:spcBef>
                <a:spcPts val="1200"/>
              </a:spcBef>
              <a:spcAft>
                <a:spcPts val="0"/>
              </a:spcAft>
              <a:buSzPts val="2380"/>
              <a:buNone/>
            </a:pPr>
            <a:r>
              <a:rPr lang="en-US" sz="2800" b="1" i="0" u="none">
                <a:solidFill>
                  <a:schemeClr val="dk1"/>
                </a:solidFill>
                <a:latin typeface="Trebuchet MS"/>
                <a:ea typeface="Trebuchet MS"/>
                <a:cs typeface="Trebuchet MS"/>
                <a:sym typeface="Trebuchet MS"/>
              </a:rPr>
              <a:t>Dr. Sifat Momen</a:t>
            </a:r>
            <a:endParaRPr/>
          </a:p>
        </p:txBody>
      </p:sp>
      <p:sp>
        <p:nvSpPr>
          <p:cNvPr id="85" name="Google Shape;85;p1"/>
          <p:cNvSpPr txBox="1"/>
          <p:nvPr/>
        </p:nvSpPr>
        <p:spPr>
          <a:xfrm>
            <a:off x="7243762" y="4227512"/>
            <a:ext cx="895350" cy="6397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pic>
        <p:nvPicPr>
          <p:cNvPr id="86" name="Google Shape;86;p1" descr="clrs"/>
          <p:cNvPicPr preferRelativeResize="0"/>
          <p:nvPr/>
        </p:nvPicPr>
        <p:blipFill rotWithShape="1">
          <a:blip r:embed="rId3">
            <a:alphaModFix/>
          </a:blip>
          <a:srcRect/>
          <a:stretch/>
        </p:blipFill>
        <p:spPr>
          <a:xfrm>
            <a:off x="3343275" y="1925637"/>
            <a:ext cx="2303462" cy="27225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Challenge 3</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r>
              <a:rPr lang="en-US" smtClean="0"/>
              <a:t>L1.</a:t>
            </a:r>
            <a:fld id="{00000000-1234-1234-1234-123412341234}" type="slidenum">
              <a:rPr lang="en-US" smtClean="0"/>
              <a:t>10</a:t>
            </a:fld>
            <a:endParaRPr/>
          </a:p>
        </p:txBody>
      </p:sp>
      <p:sp>
        <p:nvSpPr>
          <p:cNvPr id="4" name="TextBox 3"/>
          <p:cNvSpPr txBox="1"/>
          <p:nvPr/>
        </p:nvSpPr>
        <p:spPr>
          <a:xfrm>
            <a:off x="685800" y="2634558"/>
            <a:ext cx="7951206" cy="523220"/>
          </a:xfrm>
          <a:prstGeom prst="rect">
            <a:avLst/>
          </a:prstGeom>
          <a:noFill/>
        </p:spPr>
        <p:txBody>
          <a:bodyPr wrap="square" rtlCol="0">
            <a:spAutoFit/>
          </a:bodyPr>
          <a:lstStyle/>
          <a:p>
            <a:r>
              <a:rPr lang="en-US" dirty="0" smtClean="0"/>
              <a:t>Given a sorted array and an integer value (say </a:t>
            </a:r>
            <a:r>
              <a:rPr lang="en-US" b="1" dirty="0" smtClean="0"/>
              <a:t>sum</a:t>
            </a:r>
            <a:r>
              <a:rPr lang="en-US" dirty="0" smtClean="0"/>
              <a:t>), design an algorithm that will determine if there exists a pair of integer whose sum is equal to </a:t>
            </a:r>
            <a:r>
              <a:rPr lang="en-US" b="1" dirty="0" smtClean="0"/>
              <a:t>sum</a:t>
            </a:r>
            <a:r>
              <a:rPr lang="en-US" dirty="0" smtClean="0"/>
              <a:t>.</a:t>
            </a:r>
            <a:endParaRPr lang="en-US" dirty="0"/>
          </a:p>
        </p:txBody>
      </p:sp>
    </p:spTree>
    <p:extLst>
      <p:ext uri="{BB962C8B-B14F-4D97-AF65-F5344CB8AC3E}">
        <p14:creationId xmlns:p14="http://schemas.microsoft.com/office/powerpoint/2010/main" val="280638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title" idx="4294967295"/>
          </p:nvPr>
        </p:nvSpPr>
        <p:spPr>
          <a:xfrm>
            <a:off x="1597025" y="304800"/>
            <a:ext cx="7394575"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What is this course about?</a:t>
            </a:r>
            <a:endParaRPr/>
          </a:p>
        </p:txBody>
      </p:sp>
      <p:sp>
        <p:nvSpPr>
          <p:cNvPr id="151" name="Google Shape;151;p10"/>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grpSp>
        <p:nvGrpSpPr>
          <p:cNvPr id="152" name="Google Shape;152;p10"/>
          <p:cNvGrpSpPr/>
          <p:nvPr/>
        </p:nvGrpSpPr>
        <p:grpSpPr>
          <a:xfrm>
            <a:off x="984250" y="1600200"/>
            <a:ext cx="8439150" cy="5111750"/>
            <a:chOff x="524" y="1008"/>
            <a:chExt cx="5316" cy="3220"/>
          </a:xfrm>
        </p:grpSpPr>
        <p:sp>
          <p:nvSpPr>
            <p:cNvPr id="153" name="Google Shape;153;p10"/>
            <p:cNvSpPr txBox="1"/>
            <p:nvPr/>
          </p:nvSpPr>
          <p:spPr>
            <a:xfrm>
              <a:off x="524" y="1008"/>
              <a:ext cx="4564" cy="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1" u="none" strike="noStrike" cap="none">
                  <a:solidFill>
                    <a:schemeClr val="dk1"/>
                  </a:solidFill>
                  <a:latin typeface="Times New Roman"/>
                  <a:ea typeface="Times New Roman"/>
                  <a:cs typeface="Times New Roman"/>
                  <a:sym typeface="Times New Roman"/>
                </a:rPr>
                <a:t>The theoretical study of design and analysis of computer algorithms </a:t>
              </a:r>
              <a:endParaRPr sz="1400" b="0" i="0" u="none" strike="noStrike" cap="none">
                <a:solidFill>
                  <a:srgbClr val="000000"/>
                </a:solidFill>
                <a:latin typeface="Arial"/>
                <a:ea typeface="Arial"/>
                <a:cs typeface="Arial"/>
                <a:sym typeface="Arial"/>
              </a:endParaRPr>
            </a:p>
          </p:txBody>
        </p:sp>
        <p:sp>
          <p:nvSpPr>
            <p:cNvPr id="154" name="Google Shape;154;p10"/>
            <p:cNvSpPr txBox="1"/>
            <p:nvPr/>
          </p:nvSpPr>
          <p:spPr>
            <a:xfrm>
              <a:off x="524" y="1740"/>
              <a:ext cx="3089" cy="3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Basic goals for an algorithm:</a:t>
              </a:r>
              <a:endParaRPr sz="1400" b="0" i="0" u="none" strike="noStrike" cap="none">
                <a:solidFill>
                  <a:srgbClr val="000000"/>
                </a:solidFill>
                <a:latin typeface="Arial"/>
                <a:ea typeface="Arial"/>
                <a:cs typeface="Arial"/>
                <a:sym typeface="Arial"/>
              </a:endParaRPr>
            </a:p>
          </p:txBody>
        </p:sp>
        <p:grpSp>
          <p:nvGrpSpPr>
            <p:cNvPr id="155" name="Google Shape;155;p10"/>
            <p:cNvGrpSpPr/>
            <p:nvPr/>
          </p:nvGrpSpPr>
          <p:grpSpPr>
            <a:xfrm>
              <a:off x="718" y="2076"/>
              <a:ext cx="5122" cy="2152"/>
              <a:chOff x="326" y="2076"/>
              <a:chExt cx="5122" cy="2152"/>
            </a:xfrm>
          </p:grpSpPr>
          <p:sp>
            <p:nvSpPr>
              <p:cNvPr id="156" name="Google Shape;156;p10"/>
              <p:cNvSpPr txBox="1"/>
              <p:nvPr/>
            </p:nvSpPr>
            <p:spPr>
              <a:xfrm>
                <a:off x="326" y="2076"/>
                <a:ext cx="5122" cy="21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 always correct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 always terminates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 performance</a:t>
                </a:r>
                <a:endParaRPr sz="1400" b="0" i="0" u="none" strike="noStrike" cap="none">
                  <a:solidFill>
                    <a:srgbClr val="000000"/>
                  </a:solidFill>
                  <a:latin typeface="Arial"/>
                  <a:ea typeface="Arial"/>
                  <a:cs typeface="Arial"/>
                  <a:sym typeface="Arial"/>
                </a:endParaRPr>
              </a:p>
              <a:p>
                <a:pPr marL="457200" marR="0" lvl="1" indent="-203200" algn="l" rtl="0">
                  <a:lnSpc>
                    <a:spcPct val="100000"/>
                  </a:lnSpc>
                  <a:spcBef>
                    <a:spcPts val="0"/>
                  </a:spcBef>
                  <a:spcAft>
                    <a:spcPts val="0"/>
                  </a:spcAft>
                  <a:buClr>
                    <a:schemeClr val="accent2"/>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Performance often draws the line between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what is possible and what is impossible.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157" name="Google Shape;157;p10"/>
              <p:cNvSpPr txBox="1"/>
              <p:nvPr/>
            </p:nvSpPr>
            <p:spPr>
              <a:xfrm>
                <a:off x="2448" y="2076"/>
                <a:ext cx="116" cy="3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sp>
        <p:nvSpPr>
          <p:cNvPr id="158" name="Google Shape;158;p10"/>
          <p:cNvSpPr txBox="1"/>
          <p:nvPr/>
        </p:nvSpPr>
        <p:spPr>
          <a:xfrm>
            <a:off x="-3079750" y="5638800"/>
            <a:ext cx="18415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457200" y="304800"/>
            <a:ext cx="8534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600"/>
              <a:buFont typeface="Georgia"/>
              <a:buNone/>
            </a:pPr>
            <a:r>
              <a:rPr lang="en-US" sz="3600" b="1" i="0" u="none" strike="noStrike" cap="none">
                <a:latin typeface="Georgia"/>
                <a:ea typeface="Georgia"/>
                <a:cs typeface="Georgia"/>
                <a:sym typeface="Georgia"/>
              </a:rPr>
              <a:t>Design and Analysis of Algorithms</a:t>
            </a:r>
            <a:endParaRPr/>
          </a:p>
        </p:txBody>
      </p:sp>
      <p:sp>
        <p:nvSpPr>
          <p:cNvPr id="164" name="Google Shape;164;p11"/>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165" name="Google Shape;165;p11"/>
          <p:cNvSpPr txBox="1"/>
          <p:nvPr/>
        </p:nvSpPr>
        <p:spPr>
          <a:xfrm>
            <a:off x="365125" y="1695450"/>
            <a:ext cx="8321675" cy="2528887"/>
          </a:xfrm>
          <a:prstGeom prst="rect">
            <a:avLst/>
          </a:prstGeom>
          <a:noFill/>
          <a:ln>
            <a:noFill/>
          </a:ln>
        </p:spPr>
        <p:txBody>
          <a:bodyPr spcFirstLastPara="1" wrap="square" lIns="91425" tIns="45700" rIns="91425" bIns="45700" anchor="t" anchorCtr="0">
            <a:noAutofit/>
          </a:bodyPr>
          <a:lstStyle/>
          <a:p>
            <a:pPr marL="227011" marR="0" lvl="0" indent="-227011" algn="l" rtl="0">
              <a:lnSpc>
                <a:spcPct val="100000"/>
              </a:lnSpc>
              <a:spcBef>
                <a:spcPts val="0"/>
              </a:spcBef>
              <a:spcAft>
                <a:spcPts val="0"/>
              </a:spcAft>
              <a:buClr>
                <a:schemeClr val="accent2"/>
              </a:buClr>
              <a:buSzPts val="3200"/>
              <a:buFont typeface="Times New Roman"/>
              <a:buChar char="•"/>
            </a:pPr>
            <a:r>
              <a:rPr lang="en-US" sz="3200" b="1" i="1" u="none" strike="noStrike" cap="none">
                <a:solidFill>
                  <a:schemeClr val="accent2"/>
                </a:solidFill>
                <a:latin typeface="Times New Roman"/>
                <a:ea typeface="Times New Roman"/>
                <a:cs typeface="Times New Roman"/>
                <a:sym typeface="Times New Roman"/>
              </a:rPr>
              <a:t>Analysis: </a:t>
            </a:r>
            <a:r>
              <a:rPr lang="en-US" sz="3200" b="0" i="0" u="none" strike="noStrike" cap="none">
                <a:solidFill>
                  <a:schemeClr val="dk1"/>
                </a:solidFill>
                <a:latin typeface="Times New Roman"/>
                <a:ea typeface="Times New Roman"/>
                <a:cs typeface="Times New Roman"/>
                <a:sym typeface="Times New Roman"/>
              </a:rPr>
              <a:t>predict the cost of an algorithm in terms of resources and performance</a:t>
            </a:r>
            <a:endParaRPr sz="1400" b="0" i="0" u="none" strike="noStrike" cap="none">
              <a:solidFill>
                <a:srgbClr val="000000"/>
              </a:solidFill>
              <a:latin typeface="Arial"/>
              <a:ea typeface="Arial"/>
              <a:cs typeface="Arial"/>
              <a:sym typeface="Arial"/>
            </a:endParaRPr>
          </a:p>
          <a:p>
            <a:pPr marL="227011" marR="0" lvl="0" indent="-23810" algn="l" rtl="0">
              <a:lnSpc>
                <a:spcPct val="100000"/>
              </a:lnSpc>
              <a:spcBef>
                <a:spcPts val="0"/>
              </a:spcBef>
              <a:spcAft>
                <a:spcPts val="0"/>
              </a:spcAft>
              <a:buClr>
                <a:schemeClr val="accent2"/>
              </a:buClr>
              <a:buSzPts val="3200"/>
              <a:buFont typeface="Times New Roman"/>
              <a:buNone/>
            </a:pPr>
            <a:endParaRPr sz="3200" b="0" i="1" u="none" strike="noStrike" cap="none">
              <a:solidFill>
                <a:schemeClr val="dk1"/>
              </a:solidFill>
              <a:latin typeface="Times New Roman"/>
              <a:ea typeface="Times New Roman"/>
              <a:cs typeface="Times New Roman"/>
              <a:sym typeface="Times New Roman"/>
            </a:endParaRPr>
          </a:p>
          <a:p>
            <a:pPr marL="227011" marR="0" lvl="0" indent="-227011" algn="l" rtl="0">
              <a:lnSpc>
                <a:spcPct val="100000"/>
              </a:lnSpc>
              <a:spcBef>
                <a:spcPts val="0"/>
              </a:spcBef>
              <a:spcAft>
                <a:spcPts val="0"/>
              </a:spcAft>
              <a:buClr>
                <a:schemeClr val="accent2"/>
              </a:buClr>
              <a:buSzPts val="3200"/>
              <a:buFont typeface="Times New Roman"/>
              <a:buChar char="•"/>
            </a:pPr>
            <a:r>
              <a:rPr lang="en-US" sz="3200" b="1" i="1" u="none" strike="noStrike" cap="none">
                <a:solidFill>
                  <a:schemeClr val="accent2"/>
                </a:solidFill>
                <a:latin typeface="Times New Roman"/>
                <a:ea typeface="Times New Roman"/>
                <a:cs typeface="Times New Roman"/>
                <a:sym typeface="Times New Roman"/>
              </a:rPr>
              <a:t>Design: </a:t>
            </a:r>
            <a:r>
              <a:rPr lang="en-US" sz="3200" b="0" i="0" u="none" strike="noStrike" cap="none">
                <a:solidFill>
                  <a:schemeClr val="dk1"/>
                </a:solidFill>
                <a:latin typeface="Times New Roman"/>
                <a:ea typeface="Times New Roman"/>
                <a:cs typeface="Times New Roman"/>
                <a:sym typeface="Times New Roman"/>
              </a:rPr>
              <a:t>design algorithms which minimize the cost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idx="4294967295"/>
          </p:nvPr>
        </p:nvSpPr>
        <p:spPr>
          <a:xfrm>
            <a:off x="7620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Why designing and analysis of algorithm is important?</a:t>
            </a:r>
            <a:endParaRPr/>
          </a:p>
        </p:txBody>
      </p:sp>
      <p:sp>
        <p:nvSpPr>
          <p:cNvPr id="171" name="Google Shape;171;p12"/>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172" name="Google Shape;172;p12"/>
          <p:cNvSpPr txBox="1"/>
          <p:nvPr/>
        </p:nvSpPr>
        <p:spPr>
          <a:xfrm>
            <a:off x="838200" y="2057400"/>
            <a:ext cx="7620000" cy="5386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sng" strike="noStrike" cap="none">
                <a:solidFill>
                  <a:schemeClr val="dk1"/>
                </a:solidFill>
                <a:latin typeface="Times New Roman"/>
                <a:ea typeface="Times New Roman"/>
                <a:cs typeface="Times New Roman"/>
                <a:sym typeface="Times New Roman"/>
              </a:rPr>
              <a:t>Example:</a:t>
            </a:r>
            <a:endParaRPr sz="3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Imagine two friends, </a:t>
            </a:r>
            <a:r>
              <a:rPr lang="en-US" sz="2800" b="1" i="0" u="none" strike="noStrike" cap="none">
                <a:solidFill>
                  <a:schemeClr val="dk1"/>
                </a:solidFill>
                <a:latin typeface="Times New Roman"/>
                <a:ea typeface="Times New Roman"/>
                <a:cs typeface="Times New Roman"/>
                <a:sym typeface="Times New Roman"/>
              </a:rPr>
              <a:t>A</a:t>
            </a:r>
            <a:r>
              <a:rPr lang="en-US" sz="2800" b="0" i="0" u="none" strike="noStrike" cap="none">
                <a:solidFill>
                  <a:schemeClr val="dk1"/>
                </a:solidFill>
                <a:latin typeface="Times New Roman"/>
                <a:ea typeface="Times New Roman"/>
                <a:cs typeface="Times New Roman"/>
                <a:sym typeface="Times New Roman"/>
              </a:rPr>
              <a:t>lice and </a:t>
            </a:r>
            <a:r>
              <a:rPr lang="en-US" sz="2800" b="1" i="0" u="none" strike="noStrike" cap="none">
                <a:solidFill>
                  <a:schemeClr val="dk1"/>
                </a:solidFill>
                <a:latin typeface="Times New Roman"/>
                <a:ea typeface="Times New Roman"/>
                <a:cs typeface="Times New Roman"/>
                <a:sym typeface="Times New Roman"/>
              </a:rPr>
              <a:t>B</a:t>
            </a:r>
            <a:r>
              <a:rPr lang="en-US" sz="2800" b="0" i="0" u="none" strike="noStrike" cap="none">
                <a:solidFill>
                  <a:schemeClr val="dk1"/>
                </a:solidFill>
                <a:latin typeface="Times New Roman"/>
                <a:ea typeface="Times New Roman"/>
                <a:cs typeface="Times New Roman"/>
                <a:sym typeface="Times New Roman"/>
              </a:rPr>
              <a:t>ob are given the task of writing an algorithm that can sort 10 million numbers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Alice writes an algorithm that takes 2N</a:t>
            </a:r>
            <a:r>
              <a:rPr lang="en-US" sz="2800" b="0" i="0" u="none" strike="noStrike" cap="none" baseline="30000">
                <a:solidFill>
                  <a:schemeClr val="dk1"/>
                </a:solidFill>
                <a:latin typeface="Times New Roman"/>
                <a:ea typeface="Times New Roman"/>
                <a:cs typeface="Times New Roman"/>
                <a:sym typeface="Times New Roman"/>
              </a:rPr>
              <a:t>2</a:t>
            </a:r>
            <a:r>
              <a:rPr lang="en-US" sz="2800" b="0" i="0" u="none" strike="noStrike" cap="none">
                <a:solidFill>
                  <a:schemeClr val="dk1"/>
                </a:solidFill>
                <a:latin typeface="Times New Roman"/>
                <a:ea typeface="Times New Roman"/>
                <a:cs typeface="Times New Roman"/>
                <a:sym typeface="Times New Roman"/>
              </a:rPr>
              <a:t> instructions and implements using computer that executes 10 billion instructions per second.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Bob writes an algorithm that takes 50NlgN instructions and implements using computer that executes only 10 million instructions per second.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Which one runs faster?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idx="4294967295"/>
          </p:nvPr>
        </p:nvSpPr>
        <p:spPr>
          <a:xfrm>
            <a:off x="533400" y="3810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Why designing and analysis of algorithm is important?</a:t>
            </a:r>
            <a:endParaRPr/>
          </a:p>
        </p:txBody>
      </p:sp>
      <p:sp>
        <p:nvSpPr>
          <p:cNvPr id="178" name="Google Shape;178;p13"/>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179" name="Google Shape;179;p13"/>
          <p:cNvSpPr txBox="1"/>
          <p:nvPr/>
        </p:nvSpPr>
        <p:spPr>
          <a:xfrm>
            <a:off x="762000" y="2057400"/>
            <a:ext cx="7696200" cy="4088876"/>
          </a:xfrm>
          <a:prstGeom prst="rect">
            <a:avLst/>
          </a:prstGeom>
          <a:blipFill rotWithShape="1">
            <a:blip r:embed="rId3">
              <a:alphaModFix/>
            </a:blip>
            <a:stretch>
              <a:fillRect l="-1977" t="-2087" r="-110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The Problem of Sorting</a:t>
            </a:r>
            <a:endParaRPr/>
          </a:p>
        </p:txBody>
      </p:sp>
      <p:sp>
        <p:nvSpPr>
          <p:cNvPr id="185" name="Google Shape;185;p14"/>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p>
            <a:pPr marL="182563" marR="0" lvl="0" indent="-74613" algn="l" rtl="0">
              <a:lnSpc>
                <a:spcPct val="90000"/>
              </a:lnSpc>
              <a:spcBef>
                <a:spcPts val="0"/>
              </a:spcBef>
              <a:spcAft>
                <a:spcPts val="0"/>
              </a:spcAft>
              <a:buClr>
                <a:schemeClr val="accent1"/>
              </a:buClr>
              <a:buSzPts val="1700"/>
              <a:buFont typeface="Noto Sans Symbols"/>
              <a:buNone/>
            </a:pPr>
            <a:endParaRPr sz="2000">
              <a:solidFill>
                <a:schemeClr val="dk1"/>
              </a:solidFill>
              <a:latin typeface="Trebuchet MS"/>
              <a:ea typeface="Trebuchet MS"/>
              <a:cs typeface="Trebuchet MS"/>
              <a:sym typeface="Trebuchet MS"/>
            </a:endParaRPr>
          </a:p>
        </p:txBody>
      </p:sp>
      <p:sp>
        <p:nvSpPr>
          <p:cNvPr id="186" name="Google Shape;186;p14"/>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187" name="Google Shape;187;p14"/>
          <p:cNvSpPr txBox="1"/>
          <p:nvPr/>
        </p:nvSpPr>
        <p:spPr>
          <a:xfrm>
            <a:off x="762000" y="1992312"/>
            <a:ext cx="7478712"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1" i="1" u="none" strike="noStrike" cap="none">
                <a:solidFill>
                  <a:schemeClr val="accent2"/>
                </a:solidFill>
                <a:latin typeface="Times New Roman"/>
                <a:ea typeface="Times New Roman"/>
                <a:cs typeface="Times New Roman"/>
                <a:sym typeface="Times New Roman"/>
              </a:rPr>
              <a:t>Input:</a:t>
            </a:r>
            <a:r>
              <a:rPr lang="en-US" sz="3200" b="0" i="0" u="none" strike="noStrike" cap="none">
                <a:solidFill>
                  <a:schemeClr val="dk1"/>
                </a:solidFill>
                <a:latin typeface="Times New Roman"/>
                <a:ea typeface="Times New Roman"/>
                <a:cs typeface="Times New Roman"/>
                <a:sym typeface="Times New Roman"/>
              </a:rPr>
              <a:t> sequence  </a:t>
            </a:r>
            <a:r>
              <a:rPr lang="en-US" sz="3200" b="0" i="0" u="none" strike="noStrike" cap="none">
                <a:solidFill>
                  <a:srgbClr val="009999"/>
                </a:solidFill>
                <a:latin typeface="Noto Sans Symbols"/>
                <a:ea typeface="Noto Sans Symbols"/>
                <a:cs typeface="Noto Sans Symbols"/>
                <a:sym typeface="Noto Sans Symbols"/>
              </a:rPr>
              <a:t>〈</a:t>
            </a:r>
            <a:r>
              <a:rPr lang="en-US" sz="3200" b="0" i="1" u="none" strike="noStrike" cap="none">
                <a:solidFill>
                  <a:srgbClr val="009999"/>
                </a:solidFill>
                <a:latin typeface="Times New Roman"/>
                <a:ea typeface="Times New Roman"/>
                <a:cs typeface="Times New Roman"/>
                <a:sym typeface="Times New Roman"/>
              </a:rPr>
              <a:t>a</a:t>
            </a:r>
            <a:r>
              <a:rPr lang="en-US" sz="3200" b="0" i="0" u="none" strike="noStrike" cap="none" baseline="-25000">
                <a:solidFill>
                  <a:srgbClr val="009999"/>
                </a:solidFill>
                <a:latin typeface="Times New Roman"/>
                <a:ea typeface="Times New Roman"/>
                <a:cs typeface="Times New Roman"/>
                <a:sym typeface="Times New Roman"/>
              </a:rPr>
              <a:t>1</a:t>
            </a:r>
            <a:r>
              <a:rPr lang="en-US" sz="3200" b="0" i="0" u="none" strike="noStrike" cap="none">
                <a:solidFill>
                  <a:srgbClr val="009999"/>
                </a:solidFill>
                <a:latin typeface="Times New Roman"/>
                <a:ea typeface="Times New Roman"/>
                <a:cs typeface="Times New Roman"/>
                <a:sym typeface="Times New Roman"/>
              </a:rPr>
              <a:t>, </a:t>
            </a:r>
            <a:r>
              <a:rPr lang="en-US" sz="3200" b="0" i="1" u="none" strike="noStrike" cap="none">
                <a:solidFill>
                  <a:srgbClr val="009999"/>
                </a:solidFill>
                <a:latin typeface="Times New Roman"/>
                <a:ea typeface="Times New Roman"/>
                <a:cs typeface="Times New Roman"/>
                <a:sym typeface="Times New Roman"/>
              </a:rPr>
              <a:t>a</a:t>
            </a:r>
            <a:r>
              <a:rPr lang="en-US" sz="3200" b="0" i="0" u="none" strike="noStrike" cap="none" baseline="-25000">
                <a:solidFill>
                  <a:srgbClr val="009999"/>
                </a:solidFill>
                <a:latin typeface="Times New Roman"/>
                <a:ea typeface="Times New Roman"/>
                <a:cs typeface="Times New Roman"/>
                <a:sym typeface="Times New Roman"/>
              </a:rPr>
              <a:t>2</a:t>
            </a:r>
            <a:r>
              <a:rPr lang="en-US" sz="3200" b="0" i="0" u="none" strike="noStrike" cap="none">
                <a:solidFill>
                  <a:srgbClr val="009999"/>
                </a:solidFill>
                <a:latin typeface="Times New Roman"/>
                <a:ea typeface="Times New Roman"/>
                <a:cs typeface="Times New Roman"/>
                <a:sym typeface="Times New Roman"/>
              </a:rPr>
              <a:t>, …, </a:t>
            </a:r>
            <a:r>
              <a:rPr lang="en-US" sz="3200" b="0" i="1" u="none" strike="noStrike" cap="none">
                <a:solidFill>
                  <a:srgbClr val="009999"/>
                </a:solidFill>
                <a:latin typeface="Times New Roman"/>
                <a:ea typeface="Times New Roman"/>
                <a:cs typeface="Times New Roman"/>
                <a:sym typeface="Times New Roman"/>
              </a:rPr>
              <a:t>a</a:t>
            </a:r>
            <a:r>
              <a:rPr lang="en-US" sz="3200" b="0" i="1" u="none" strike="noStrike" cap="none" baseline="-25000">
                <a:solidFill>
                  <a:srgbClr val="009999"/>
                </a:solidFill>
                <a:latin typeface="Times New Roman"/>
                <a:ea typeface="Times New Roman"/>
                <a:cs typeface="Times New Roman"/>
                <a:sym typeface="Times New Roman"/>
              </a:rPr>
              <a:t>n</a:t>
            </a:r>
            <a:r>
              <a:rPr lang="en-US" sz="3200" b="0" i="0" u="none" strike="noStrike" cap="none">
                <a:solidFill>
                  <a:srgbClr val="009999"/>
                </a:solidFill>
                <a:latin typeface="Noto Sans Symbols"/>
                <a:ea typeface="Noto Sans Symbols"/>
                <a:cs typeface="Noto Sans Symbols"/>
                <a:sym typeface="Noto Sans Symbols"/>
              </a:rPr>
              <a:t>〉</a:t>
            </a:r>
            <a:r>
              <a:rPr lang="en-US" sz="3200" b="0" i="0" u="none" strike="noStrike" cap="none">
                <a:solidFill>
                  <a:schemeClr val="dk1"/>
                </a:solidFill>
                <a:latin typeface="Times New Roman"/>
                <a:ea typeface="Times New Roman"/>
                <a:cs typeface="Times New Roman"/>
                <a:sym typeface="Times New Roman"/>
              </a:rPr>
              <a:t>  of numbers.</a:t>
            </a:r>
            <a:endParaRPr sz="1400" b="0" i="0" u="none" strike="noStrike" cap="none">
              <a:solidFill>
                <a:srgbClr val="000000"/>
              </a:solidFill>
              <a:latin typeface="Arial"/>
              <a:ea typeface="Arial"/>
              <a:cs typeface="Arial"/>
              <a:sym typeface="Arial"/>
            </a:endParaRPr>
          </a:p>
        </p:txBody>
      </p:sp>
      <p:sp>
        <p:nvSpPr>
          <p:cNvPr id="188" name="Google Shape;188;p14"/>
          <p:cNvSpPr txBox="1"/>
          <p:nvPr/>
        </p:nvSpPr>
        <p:spPr>
          <a:xfrm>
            <a:off x="2408237" y="4267200"/>
            <a:ext cx="18542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Example:</a:t>
            </a:r>
            <a:endParaRPr sz="1400" b="0" i="0" u="none" strike="noStrike" cap="none">
              <a:solidFill>
                <a:srgbClr val="000000"/>
              </a:solidFill>
              <a:latin typeface="Arial"/>
              <a:ea typeface="Arial"/>
              <a:cs typeface="Arial"/>
              <a:sym typeface="Arial"/>
            </a:endParaRPr>
          </a:p>
        </p:txBody>
      </p:sp>
      <p:sp>
        <p:nvSpPr>
          <p:cNvPr id="189" name="Google Shape;189;p14"/>
          <p:cNvSpPr txBox="1"/>
          <p:nvPr/>
        </p:nvSpPr>
        <p:spPr>
          <a:xfrm>
            <a:off x="2805112" y="4857750"/>
            <a:ext cx="368300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1" i="1" u="none" strike="noStrike" cap="none">
                <a:solidFill>
                  <a:schemeClr val="accent2"/>
                </a:solidFill>
                <a:latin typeface="Times New Roman"/>
                <a:ea typeface="Times New Roman"/>
                <a:cs typeface="Times New Roman"/>
                <a:sym typeface="Times New Roman"/>
              </a:rPr>
              <a:t>Input:</a:t>
            </a:r>
            <a:r>
              <a:rPr lang="en-US" sz="3200" b="0" i="0" u="none" strike="noStrike" cap="none">
                <a:solidFill>
                  <a:schemeClr val="dk1"/>
                </a:solidFill>
                <a:latin typeface="Times New Roman"/>
                <a:ea typeface="Times New Roman"/>
                <a:cs typeface="Times New Roman"/>
                <a:sym typeface="Times New Roman"/>
              </a:rPr>
              <a:t>  </a:t>
            </a:r>
            <a:r>
              <a:rPr lang="en-US" sz="3200" b="0" i="0" u="none" strike="noStrike" cap="none">
                <a:solidFill>
                  <a:srgbClr val="009999"/>
                </a:solidFill>
                <a:latin typeface="Times New Roman"/>
                <a:ea typeface="Times New Roman"/>
                <a:cs typeface="Times New Roman"/>
                <a:sym typeface="Times New Roman"/>
              </a:rPr>
              <a:t>8  2  4  9  3  6</a:t>
            </a:r>
            <a:endParaRPr sz="1400" b="0" i="0" u="none" strike="noStrike" cap="none">
              <a:solidFill>
                <a:srgbClr val="000000"/>
              </a:solidFill>
              <a:latin typeface="Arial"/>
              <a:ea typeface="Arial"/>
              <a:cs typeface="Arial"/>
              <a:sym typeface="Arial"/>
            </a:endParaRPr>
          </a:p>
        </p:txBody>
      </p:sp>
      <p:sp>
        <p:nvSpPr>
          <p:cNvPr id="190" name="Google Shape;190;p14"/>
          <p:cNvSpPr txBox="1"/>
          <p:nvPr/>
        </p:nvSpPr>
        <p:spPr>
          <a:xfrm>
            <a:off x="2805112" y="5543550"/>
            <a:ext cx="3930650" cy="579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1" i="1" u="none" strike="noStrike" cap="none">
                <a:solidFill>
                  <a:schemeClr val="accent2"/>
                </a:solidFill>
                <a:latin typeface="Times New Roman"/>
                <a:ea typeface="Times New Roman"/>
                <a:cs typeface="Times New Roman"/>
                <a:sym typeface="Times New Roman"/>
              </a:rPr>
              <a:t>Output:</a:t>
            </a:r>
            <a:r>
              <a:rPr lang="en-US" sz="3200" b="0" i="0" u="none" strike="noStrike" cap="none">
                <a:solidFill>
                  <a:schemeClr val="dk1"/>
                </a:solidFill>
                <a:latin typeface="Times New Roman"/>
                <a:ea typeface="Times New Roman"/>
                <a:cs typeface="Times New Roman"/>
                <a:sym typeface="Times New Roman"/>
              </a:rPr>
              <a:t>  </a:t>
            </a:r>
            <a:r>
              <a:rPr lang="en-US" sz="3200" b="0" i="0" u="none" strike="noStrike" cap="none">
                <a:solidFill>
                  <a:srgbClr val="009999"/>
                </a:solidFill>
                <a:latin typeface="Times New Roman"/>
                <a:ea typeface="Times New Roman"/>
                <a:cs typeface="Times New Roman"/>
                <a:sym typeface="Times New Roman"/>
              </a:rPr>
              <a:t>2  3  4  6  8  9</a:t>
            </a:r>
            <a:endParaRPr sz="1400" b="0" i="0" u="none" strike="noStrike" cap="none">
              <a:solidFill>
                <a:srgbClr val="000000"/>
              </a:solidFill>
              <a:latin typeface="Arial"/>
              <a:ea typeface="Arial"/>
              <a:cs typeface="Arial"/>
              <a:sym typeface="Arial"/>
            </a:endParaRPr>
          </a:p>
        </p:txBody>
      </p:sp>
      <p:sp>
        <p:nvSpPr>
          <p:cNvPr id="191" name="Google Shape;191;p14"/>
          <p:cNvSpPr txBox="1"/>
          <p:nvPr/>
        </p:nvSpPr>
        <p:spPr>
          <a:xfrm>
            <a:off x="762000" y="2849562"/>
            <a:ext cx="7194550" cy="106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3200"/>
              <a:buFont typeface="Times New Roman"/>
              <a:buNone/>
            </a:pPr>
            <a:r>
              <a:rPr lang="en-US" sz="3200" b="1" i="1" u="none" strike="noStrike" cap="none">
                <a:solidFill>
                  <a:schemeClr val="accent2"/>
                </a:solidFill>
                <a:latin typeface="Times New Roman"/>
                <a:ea typeface="Times New Roman"/>
                <a:cs typeface="Times New Roman"/>
                <a:sym typeface="Times New Roman"/>
              </a:rPr>
              <a:t>Output:</a:t>
            </a:r>
            <a:r>
              <a:rPr lang="en-US" sz="3200" b="0" i="0" u="none" strike="noStrike" cap="none">
                <a:solidFill>
                  <a:schemeClr val="dk1"/>
                </a:solidFill>
                <a:latin typeface="Times New Roman"/>
                <a:ea typeface="Times New Roman"/>
                <a:cs typeface="Times New Roman"/>
                <a:sym typeface="Times New Roman"/>
              </a:rPr>
              <a:t> permutation  </a:t>
            </a:r>
            <a:r>
              <a:rPr lang="en-US" sz="3200" b="0" i="0" u="none" strike="noStrike" cap="none">
                <a:solidFill>
                  <a:srgbClr val="009999"/>
                </a:solidFill>
                <a:latin typeface="Noto Sans Symbols"/>
                <a:ea typeface="Noto Sans Symbols"/>
                <a:cs typeface="Noto Sans Symbols"/>
                <a:sym typeface="Noto Sans Symbols"/>
              </a:rPr>
              <a:t>〈</a:t>
            </a:r>
            <a:r>
              <a:rPr lang="en-US" sz="3200" b="0" i="1" u="none" strike="noStrike" cap="none">
                <a:solidFill>
                  <a:srgbClr val="009999"/>
                </a:solidFill>
                <a:latin typeface="Times New Roman"/>
                <a:ea typeface="Times New Roman"/>
                <a:cs typeface="Times New Roman"/>
                <a:sym typeface="Times New Roman"/>
              </a:rPr>
              <a:t>a'</a:t>
            </a:r>
            <a:r>
              <a:rPr lang="en-US" sz="3200" b="0" i="0" u="none" strike="noStrike" cap="none" baseline="-25000">
                <a:solidFill>
                  <a:srgbClr val="009999"/>
                </a:solidFill>
                <a:latin typeface="Times New Roman"/>
                <a:ea typeface="Times New Roman"/>
                <a:cs typeface="Times New Roman"/>
                <a:sym typeface="Times New Roman"/>
              </a:rPr>
              <a:t>1</a:t>
            </a:r>
            <a:r>
              <a:rPr lang="en-US" sz="3200" b="0" i="1" u="none" strike="noStrike" cap="none">
                <a:solidFill>
                  <a:srgbClr val="009999"/>
                </a:solidFill>
                <a:latin typeface="Times New Roman"/>
                <a:ea typeface="Times New Roman"/>
                <a:cs typeface="Times New Roman"/>
                <a:sym typeface="Times New Roman"/>
              </a:rPr>
              <a:t>, a'</a:t>
            </a:r>
            <a:r>
              <a:rPr lang="en-US" sz="3200" b="0" i="0" u="none" strike="noStrike" cap="none" baseline="-25000">
                <a:solidFill>
                  <a:srgbClr val="009999"/>
                </a:solidFill>
                <a:latin typeface="Times New Roman"/>
                <a:ea typeface="Times New Roman"/>
                <a:cs typeface="Times New Roman"/>
                <a:sym typeface="Times New Roman"/>
              </a:rPr>
              <a:t>2</a:t>
            </a:r>
            <a:r>
              <a:rPr lang="en-US" sz="3200" b="0" i="1" u="none" strike="noStrike" cap="none">
                <a:solidFill>
                  <a:srgbClr val="009999"/>
                </a:solidFill>
                <a:latin typeface="Times New Roman"/>
                <a:ea typeface="Times New Roman"/>
                <a:cs typeface="Times New Roman"/>
                <a:sym typeface="Times New Roman"/>
              </a:rPr>
              <a:t>, </a:t>
            </a:r>
            <a:r>
              <a:rPr lang="en-US" sz="3200" b="0" i="0" u="none" strike="noStrike" cap="none">
                <a:solidFill>
                  <a:srgbClr val="009999"/>
                </a:solidFill>
                <a:latin typeface="Times New Roman"/>
                <a:ea typeface="Times New Roman"/>
                <a:cs typeface="Times New Roman"/>
                <a:sym typeface="Times New Roman"/>
              </a:rPr>
              <a:t>…</a:t>
            </a:r>
            <a:r>
              <a:rPr lang="en-US" sz="3200" b="0" i="1" u="none" strike="noStrike" cap="none">
                <a:solidFill>
                  <a:srgbClr val="009999"/>
                </a:solidFill>
                <a:latin typeface="Times New Roman"/>
                <a:ea typeface="Times New Roman"/>
                <a:cs typeface="Times New Roman"/>
                <a:sym typeface="Times New Roman"/>
              </a:rPr>
              <a:t>, a'</a:t>
            </a:r>
            <a:r>
              <a:rPr lang="en-US" sz="3200" b="0" i="1" u="none" strike="noStrike" cap="none" baseline="-25000">
                <a:solidFill>
                  <a:srgbClr val="009999"/>
                </a:solidFill>
                <a:latin typeface="Times New Roman"/>
                <a:ea typeface="Times New Roman"/>
                <a:cs typeface="Times New Roman"/>
                <a:sym typeface="Times New Roman"/>
              </a:rPr>
              <a:t>n</a:t>
            </a:r>
            <a:r>
              <a:rPr lang="en-US" sz="3200" b="0" i="0" u="none" strike="noStrike" cap="none">
                <a:solidFill>
                  <a:srgbClr val="009999"/>
                </a:solidFill>
                <a:latin typeface="Noto Sans Symbols"/>
                <a:ea typeface="Noto Sans Symbols"/>
                <a:cs typeface="Noto Sans Symbols"/>
                <a:sym typeface="Noto Sans Symbols"/>
              </a:rPr>
              <a:t>〉</a:t>
            </a:r>
            <a:r>
              <a:rPr lang="en-US" sz="3200" b="0" i="0" u="none" strike="noStrike" cap="none" baseline="-25000">
                <a:solidFill>
                  <a:schemeClr val="dk1"/>
                </a:solidFill>
                <a:latin typeface="Times New Roman"/>
                <a:ea typeface="Times New Roman"/>
                <a:cs typeface="Times New Roman"/>
                <a:sym typeface="Times New Roman"/>
              </a:rPr>
              <a:t>  </a:t>
            </a:r>
            <a:r>
              <a:rPr lang="en-US" sz="3200" b="0" i="0" u="none" strike="noStrike" cap="none">
                <a:solidFill>
                  <a:schemeClr val="dk1"/>
                </a:solidFill>
                <a:latin typeface="Times New Roman"/>
                <a:ea typeface="Times New Roman"/>
                <a:cs typeface="Times New Roman"/>
                <a:sym typeface="Times New Roman"/>
              </a:rPr>
              <a:t>such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that  </a:t>
            </a:r>
            <a:r>
              <a:rPr lang="en-US" sz="3200" b="0" i="1" u="none" strike="noStrike" cap="none">
                <a:solidFill>
                  <a:srgbClr val="009999"/>
                </a:solidFill>
                <a:latin typeface="Times New Roman"/>
                <a:ea typeface="Times New Roman"/>
                <a:cs typeface="Times New Roman"/>
                <a:sym typeface="Times New Roman"/>
              </a:rPr>
              <a:t>a'</a:t>
            </a:r>
            <a:r>
              <a:rPr lang="en-US" sz="3200" b="0" i="0" u="none" strike="noStrike" cap="none" baseline="-25000">
                <a:solidFill>
                  <a:srgbClr val="009999"/>
                </a:solidFill>
                <a:latin typeface="Times New Roman"/>
                <a:ea typeface="Times New Roman"/>
                <a:cs typeface="Times New Roman"/>
                <a:sym typeface="Times New Roman"/>
              </a:rPr>
              <a:t>1</a:t>
            </a:r>
            <a:r>
              <a:rPr lang="en-US" sz="3200" b="0" i="1" u="none" strike="noStrike" cap="none">
                <a:solidFill>
                  <a:srgbClr val="009999"/>
                </a:solidFill>
                <a:latin typeface="Times New Roman"/>
                <a:ea typeface="Times New Roman"/>
                <a:cs typeface="Times New Roman"/>
                <a:sym typeface="Times New Roman"/>
              </a:rPr>
              <a:t> </a:t>
            </a:r>
            <a:r>
              <a:rPr lang="en-US" sz="3200" b="0" i="0" u="none" strike="noStrike" cap="none">
                <a:solidFill>
                  <a:srgbClr val="009999"/>
                </a:solidFill>
                <a:latin typeface="Noto Sans Symbols"/>
                <a:ea typeface="Noto Sans Symbols"/>
                <a:cs typeface="Noto Sans Symbols"/>
                <a:sym typeface="Noto Sans Symbols"/>
              </a:rPr>
              <a:t>≤</a:t>
            </a:r>
            <a:r>
              <a:rPr lang="en-US" sz="3200" b="0" i="1" u="none" strike="noStrike" cap="none">
                <a:solidFill>
                  <a:srgbClr val="009999"/>
                </a:solidFill>
                <a:latin typeface="Times New Roman"/>
                <a:ea typeface="Times New Roman"/>
                <a:cs typeface="Times New Roman"/>
                <a:sym typeface="Times New Roman"/>
              </a:rPr>
              <a:t> a'</a:t>
            </a:r>
            <a:r>
              <a:rPr lang="en-US" sz="3200" b="0" i="0" u="none" strike="noStrike" cap="none" baseline="-25000">
                <a:solidFill>
                  <a:srgbClr val="009999"/>
                </a:solidFill>
                <a:latin typeface="Times New Roman"/>
                <a:ea typeface="Times New Roman"/>
                <a:cs typeface="Times New Roman"/>
                <a:sym typeface="Times New Roman"/>
              </a:rPr>
              <a:t>2</a:t>
            </a:r>
            <a:r>
              <a:rPr lang="en-US" sz="3200" b="0" i="1" u="none" strike="noStrike" cap="none">
                <a:solidFill>
                  <a:srgbClr val="009999"/>
                </a:solidFill>
                <a:latin typeface="Times New Roman"/>
                <a:ea typeface="Times New Roman"/>
                <a:cs typeface="Times New Roman"/>
                <a:sym typeface="Times New Roman"/>
              </a:rPr>
              <a:t> </a:t>
            </a:r>
            <a:r>
              <a:rPr lang="en-US" sz="3200" b="0" i="0" u="none" strike="noStrike" cap="none">
                <a:solidFill>
                  <a:srgbClr val="009999"/>
                </a:solidFill>
                <a:latin typeface="Noto Sans Symbols"/>
                <a:ea typeface="Noto Sans Symbols"/>
                <a:cs typeface="Noto Sans Symbols"/>
                <a:sym typeface="Noto Sans Symbols"/>
              </a:rPr>
              <a:t>≤ </a:t>
            </a:r>
            <a:r>
              <a:rPr lang="en-US" sz="4400" b="0" i="0" u="none" strike="noStrike" cap="none" baseline="30000">
                <a:solidFill>
                  <a:srgbClr val="009999"/>
                </a:solidFill>
                <a:latin typeface="Times New Roman"/>
                <a:ea typeface="Times New Roman"/>
                <a:cs typeface="Times New Roman"/>
                <a:sym typeface="Times New Roman"/>
              </a:rPr>
              <a:t>…</a:t>
            </a:r>
            <a:r>
              <a:rPr lang="en-US" sz="3200" b="0" i="0" u="none" strike="noStrike" cap="none">
                <a:solidFill>
                  <a:srgbClr val="009999"/>
                </a:solidFill>
                <a:latin typeface="Times New Roman"/>
                <a:ea typeface="Times New Roman"/>
                <a:cs typeface="Times New Roman"/>
                <a:sym typeface="Times New Roman"/>
              </a:rPr>
              <a:t> </a:t>
            </a:r>
            <a:r>
              <a:rPr lang="en-US" sz="3200" b="0" i="0" u="none" strike="noStrike" cap="none">
                <a:solidFill>
                  <a:srgbClr val="009999"/>
                </a:solidFill>
                <a:latin typeface="Noto Sans Symbols"/>
                <a:ea typeface="Noto Sans Symbols"/>
                <a:cs typeface="Noto Sans Symbols"/>
                <a:sym typeface="Noto Sans Symbols"/>
              </a:rPr>
              <a:t>≤</a:t>
            </a:r>
            <a:r>
              <a:rPr lang="en-US" sz="3200" b="0" i="1" u="none" strike="noStrike" cap="none">
                <a:solidFill>
                  <a:srgbClr val="009999"/>
                </a:solidFill>
                <a:latin typeface="Times New Roman"/>
                <a:ea typeface="Times New Roman"/>
                <a:cs typeface="Times New Roman"/>
                <a:sym typeface="Times New Roman"/>
              </a:rPr>
              <a:t> a'</a:t>
            </a:r>
            <a:r>
              <a:rPr lang="en-US" sz="3200" b="0" i="1" u="none" strike="noStrike" cap="none" baseline="-25000">
                <a:solidFill>
                  <a:srgbClr val="009999"/>
                </a:solidFill>
                <a:latin typeface="Times New Roman"/>
                <a:ea typeface="Times New Roman"/>
                <a:cs typeface="Times New Roman"/>
                <a:sym typeface="Times New Roman"/>
              </a:rPr>
              <a:t>n</a:t>
            </a:r>
            <a:r>
              <a:rPr lang="en-US" sz="3200" b="0" i="1" u="none" strike="noStrike" cap="none" baseline="-25000">
                <a:solidFill>
                  <a:schemeClr val="dk1"/>
                </a:solidFill>
                <a:latin typeface="Times New Roman"/>
                <a:ea typeface="Times New Roman"/>
                <a:cs typeface="Times New Roman"/>
                <a:sym typeface="Times New Roman"/>
              </a:rPr>
              <a:t> </a:t>
            </a:r>
            <a:r>
              <a:rPr lang="en-US" sz="32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title" idx="4294967295"/>
          </p:nvPr>
        </p:nvSpPr>
        <p:spPr>
          <a:xfrm>
            <a:off x="6858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Sorting Algorithms</a:t>
            </a:r>
            <a:endParaRPr/>
          </a:p>
        </p:txBody>
      </p:sp>
      <p:sp>
        <p:nvSpPr>
          <p:cNvPr id="197" name="Google Shape;197;p15"/>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198" name="Google Shape;198;p15"/>
          <p:cNvSpPr txBox="1"/>
          <p:nvPr/>
        </p:nvSpPr>
        <p:spPr>
          <a:xfrm>
            <a:off x="685800" y="1828800"/>
            <a:ext cx="7924800" cy="50165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There are various sorting algorithms including </a:t>
            </a:r>
            <a:r>
              <a:rPr lang="en-US" sz="3200" b="1" i="0" u="none" strike="noStrike" cap="none">
                <a:solidFill>
                  <a:schemeClr val="dk1"/>
                </a:solidFill>
                <a:latin typeface="Times New Roman"/>
                <a:ea typeface="Times New Roman"/>
                <a:cs typeface="Times New Roman"/>
                <a:sym typeface="Times New Roman"/>
              </a:rPr>
              <a:t>bubble sort</a:t>
            </a:r>
            <a:r>
              <a:rPr lang="en-US" sz="3200" b="0" i="0" u="none" strike="noStrike" cap="none">
                <a:solidFill>
                  <a:schemeClr val="dk1"/>
                </a:solidFill>
                <a:latin typeface="Times New Roman"/>
                <a:ea typeface="Times New Roman"/>
                <a:cs typeface="Times New Roman"/>
                <a:sym typeface="Times New Roman"/>
              </a:rPr>
              <a:t>, </a:t>
            </a:r>
            <a:r>
              <a:rPr lang="en-US" sz="3200" b="1" i="0" u="none" strike="noStrike" cap="none">
                <a:solidFill>
                  <a:schemeClr val="dk1"/>
                </a:solidFill>
                <a:latin typeface="Times New Roman"/>
                <a:ea typeface="Times New Roman"/>
                <a:cs typeface="Times New Roman"/>
                <a:sym typeface="Times New Roman"/>
              </a:rPr>
              <a:t>insertion sort</a:t>
            </a:r>
            <a:r>
              <a:rPr lang="en-US" sz="3200" b="0" i="0" u="none" strike="noStrike" cap="none">
                <a:solidFill>
                  <a:schemeClr val="dk1"/>
                </a:solidFill>
                <a:latin typeface="Times New Roman"/>
                <a:ea typeface="Times New Roman"/>
                <a:cs typeface="Times New Roman"/>
                <a:sym typeface="Times New Roman"/>
              </a:rPr>
              <a:t>, quick sort,  </a:t>
            </a:r>
            <a:r>
              <a:rPr lang="en-US" sz="3200" b="1" i="0" u="none" strike="noStrike" cap="none">
                <a:solidFill>
                  <a:schemeClr val="dk1"/>
                </a:solidFill>
                <a:latin typeface="Times New Roman"/>
                <a:ea typeface="Times New Roman"/>
                <a:cs typeface="Times New Roman"/>
                <a:sym typeface="Times New Roman"/>
              </a:rPr>
              <a:t>merge sort</a:t>
            </a:r>
            <a:r>
              <a:rPr lang="en-US" sz="3200" b="0" i="0" u="none" strike="noStrike" cap="none">
                <a:solidFill>
                  <a:schemeClr val="dk1"/>
                </a:solidFill>
                <a:latin typeface="Times New Roman"/>
                <a:ea typeface="Times New Roman"/>
                <a:cs typeface="Times New Roman"/>
                <a:sym typeface="Times New Roman"/>
              </a:rPr>
              <a:t>, </a:t>
            </a:r>
            <a:r>
              <a:rPr lang="en-US" sz="3200" b="1" i="0" u="none" strike="noStrike" cap="none">
                <a:solidFill>
                  <a:schemeClr val="dk1"/>
                </a:solidFill>
                <a:latin typeface="Times New Roman"/>
                <a:ea typeface="Times New Roman"/>
                <a:cs typeface="Times New Roman"/>
                <a:sym typeface="Times New Roman"/>
              </a:rPr>
              <a:t>bucket sort</a:t>
            </a:r>
            <a:r>
              <a:rPr lang="en-US" sz="3200" b="0" i="0" u="none" strike="noStrike" cap="none">
                <a:solidFill>
                  <a:schemeClr val="dk1"/>
                </a:solidFill>
                <a:latin typeface="Times New Roman"/>
                <a:ea typeface="Times New Roman"/>
                <a:cs typeface="Times New Roman"/>
                <a:sym typeface="Times New Roman"/>
              </a:rPr>
              <a:t>, shell sort etc…</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Can either be a </a:t>
            </a:r>
            <a:r>
              <a:rPr lang="en-US" sz="3200" b="1" i="0" u="none" strike="noStrike" cap="none">
                <a:solidFill>
                  <a:schemeClr val="dk1"/>
                </a:solidFill>
                <a:latin typeface="Times New Roman"/>
                <a:ea typeface="Times New Roman"/>
                <a:cs typeface="Times New Roman"/>
                <a:sym typeface="Times New Roman"/>
              </a:rPr>
              <a:t>stable</a:t>
            </a:r>
            <a:r>
              <a:rPr lang="en-US" sz="3200" b="0" i="0" u="none" strike="noStrike" cap="none">
                <a:solidFill>
                  <a:schemeClr val="dk1"/>
                </a:solidFill>
                <a:latin typeface="Times New Roman"/>
                <a:ea typeface="Times New Roman"/>
                <a:cs typeface="Times New Roman"/>
                <a:sym typeface="Times New Roman"/>
              </a:rPr>
              <a:t> or an unstable sorting algorithm.</a:t>
            </a:r>
            <a:endParaRPr sz="1400" b="0" i="0" u="none" strike="noStrike" cap="none">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A sorting algorithm is said to be stable if two objects with equal keys appear in the same order in sorted output as they appear in the input array to be sorted.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idx="4294967295"/>
          </p:nvPr>
        </p:nvSpPr>
        <p:spPr>
          <a:xfrm>
            <a:off x="7620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Stability of a sort</a:t>
            </a:r>
            <a:endParaRPr/>
          </a:p>
        </p:txBody>
      </p:sp>
      <p:sp>
        <p:nvSpPr>
          <p:cNvPr id="204" name="Google Shape;204;p16"/>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pic>
        <p:nvPicPr>
          <p:cNvPr id="205" name="Google Shape;205;p16"/>
          <p:cNvPicPr preferRelativeResize="0"/>
          <p:nvPr/>
        </p:nvPicPr>
        <p:blipFill rotWithShape="1">
          <a:blip r:embed="rId3">
            <a:alphaModFix/>
          </a:blip>
          <a:srcRect/>
          <a:stretch/>
        </p:blipFill>
        <p:spPr>
          <a:xfrm>
            <a:off x="1428750" y="1795462"/>
            <a:ext cx="6286500" cy="326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title" idx="4294967295"/>
          </p:nvPr>
        </p:nvSpPr>
        <p:spPr>
          <a:xfrm>
            <a:off x="115875" y="524407"/>
            <a:ext cx="7772400" cy="1609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Insertion sort</a:t>
            </a:r>
            <a:endParaRPr/>
          </a:p>
        </p:txBody>
      </p:sp>
      <p:sp>
        <p:nvSpPr>
          <p:cNvPr id="211" name="Google Shape;211;p17"/>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12" name="Google Shape;212;p17"/>
          <p:cNvSpPr txBox="1"/>
          <p:nvPr/>
        </p:nvSpPr>
        <p:spPr>
          <a:xfrm>
            <a:off x="1215238" y="2862275"/>
            <a:ext cx="47625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3200"/>
              <a:buFont typeface="Times New Roman"/>
              <a:buNone/>
            </a:pPr>
            <a:endParaRPr sz="1400" b="0" i="0" u="none" strike="noStrike" cap="none">
              <a:solidFill>
                <a:srgbClr val="000000"/>
              </a:solidFill>
              <a:latin typeface="Arial"/>
              <a:ea typeface="Arial"/>
              <a:cs typeface="Arial"/>
              <a:sym typeface="Arial"/>
            </a:endParaRPr>
          </a:p>
        </p:txBody>
      </p:sp>
      <p:pic>
        <p:nvPicPr>
          <p:cNvPr id="213" name="Google Shape;213;p17"/>
          <p:cNvPicPr preferRelativeResize="0"/>
          <p:nvPr/>
        </p:nvPicPr>
        <p:blipFill rotWithShape="1">
          <a:blip r:embed="rId3">
            <a:alphaModFix/>
          </a:blip>
          <a:srcRect/>
          <a:stretch/>
        </p:blipFill>
        <p:spPr>
          <a:xfrm>
            <a:off x="418250" y="1821662"/>
            <a:ext cx="7167649" cy="321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219" name="Google Shape;219;p18"/>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20" name="Google Shape;220;p18"/>
          <p:cNvSpPr/>
          <p:nvPr/>
        </p:nvSpPr>
        <p:spPr>
          <a:xfrm>
            <a:off x="2971800" y="1600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21" name="Google Shape;221;p18"/>
          <p:cNvSpPr txBox="1"/>
          <p:nvPr/>
        </p:nvSpPr>
        <p:spPr>
          <a:xfrm>
            <a:off x="2133600" y="152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22" name="Google Shape;222;p18"/>
          <p:cNvSpPr txBox="1"/>
          <p:nvPr/>
        </p:nvSpPr>
        <p:spPr>
          <a:xfrm>
            <a:off x="3048000" y="152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23" name="Google Shape;223;p18"/>
          <p:cNvSpPr txBox="1"/>
          <p:nvPr/>
        </p:nvSpPr>
        <p:spPr>
          <a:xfrm>
            <a:off x="3962400" y="152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24" name="Google Shape;224;p18"/>
          <p:cNvSpPr txBox="1"/>
          <p:nvPr/>
        </p:nvSpPr>
        <p:spPr>
          <a:xfrm>
            <a:off x="4876800" y="152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225" name="Google Shape;225;p18"/>
          <p:cNvSpPr txBox="1"/>
          <p:nvPr/>
        </p:nvSpPr>
        <p:spPr>
          <a:xfrm>
            <a:off x="5791200" y="152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226" name="Google Shape;226;p18"/>
          <p:cNvSpPr txBox="1"/>
          <p:nvPr/>
        </p:nvSpPr>
        <p:spPr>
          <a:xfrm>
            <a:off x="6705600" y="152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What is an Algorithm?</a:t>
            </a:r>
            <a:endParaRPr sz="4200" b="1" i="0" u="none" strike="noStrike" cap="none">
              <a:latin typeface="Georgia"/>
              <a:ea typeface="Georgia"/>
              <a:cs typeface="Georgia"/>
              <a:sym typeface="Georgia"/>
            </a:endParaRPr>
          </a:p>
        </p:txBody>
      </p:sp>
      <p:sp>
        <p:nvSpPr>
          <p:cNvPr id="92" name="Google Shape;92;p2"/>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p>
            <a:pPr marL="182562" marR="0" lvl="0" indent="-182562" algn="l" rtl="0">
              <a:lnSpc>
                <a:spcPct val="90000"/>
              </a:lnSpc>
              <a:spcBef>
                <a:spcPts val="0"/>
              </a:spcBef>
              <a:spcAft>
                <a:spcPts val="0"/>
              </a:spcAft>
              <a:buClr>
                <a:schemeClr val="accent1"/>
              </a:buClr>
              <a:buSzPts val="2380"/>
              <a:buFont typeface="Noto Sans Symbols"/>
              <a:buChar char="▪"/>
            </a:pPr>
            <a:r>
              <a:rPr lang="en-US" sz="2800" b="0" i="0" u="none" strike="noStrike" cap="none">
                <a:solidFill>
                  <a:schemeClr val="dk1"/>
                </a:solidFill>
                <a:latin typeface="Trebuchet MS"/>
                <a:ea typeface="Trebuchet MS"/>
                <a:cs typeface="Trebuchet MS"/>
                <a:sym typeface="Trebuchet MS"/>
              </a:rPr>
              <a:t>An </a:t>
            </a:r>
            <a:r>
              <a:rPr lang="en-US" sz="2800" b="0" i="1" u="none" strike="noStrike" cap="none">
                <a:solidFill>
                  <a:schemeClr val="dk1"/>
                </a:solidFill>
                <a:latin typeface="Trebuchet MS"/>
                <a:ea typeface="Trebuchet MS"/>
                <a:cs typeface="Trebuchet MS"/>
                <a:sym typeface="Trebuchet MS"/>
              </a:rPr>
              <a:t>algorithm</a:t>
            </a:r>
            <a:r>
              <a:rPr lang="en-US" sz="2800" b="0" i="0" u="none" strike="noStrike" cap="none">
                <a:solidFill>
                  <a:schemeClr val="dk1"/>
                </a:solidFill>
                <a:latin typeface="Trebuchet MS"/>
                <a:ea typeface="Trebuchet MS"/>
                <a:cs typeface="Trebuchet MS"/>
                <a:sym typeface="Trebuchet MS"/>
              </a:rPr>
              <a:t> is a finite set of precise instructions for performing a computation or for solving a problem.</a:t>
            </a:r>
            <a:endParaRPr sz="4000" b="1" i="0" u="none" strike="noStrike" cap="none">
              <a:solidFill>
                <a:schemeClr val="dk1"/>
              </a:solidFill>
              <a:latin typeface="Trebuchet MS"/>
              <a:ea typeface="Trebuchet MS"/>
              <a:cs typeface="Trebuchet MS"/>
              <a:sym typeface="Trebuchet MS"/>
            </a:endParaRPr>
          </a:p>
          <a:p>
            <a:pPr marL="457200" marR="0" lvl="1" indent="-182561" algn="l" rtl="0">
              <a:lnSpc>
                <a:spcPct val="90000"/>
              </a:lnSpc>
              <a:spcBef>
                <a:spcPts val="400"/>
              </a:spcBef>
              <a:spcAft>
                <a:spcPts val="0"/>
              </a:spcAft>
              <a:buClr>
                <a:schemeClr val="accent1"/>
              </a:buClr>
              <a:buSzPts val="1530"/>
              <a:buFont typeface="Noto Sans Symbols"/>
              <a:buChar char="▪"/>
            </a:pPr>
            <a:r>
              <a:rPr lang="en-US" sz="1800" b="0" i="0" u="none" strike="noStrike" cap="none">
                <a:solidFill>
                  <a:schemeClr val="dk1"/>
                </a:solidFill>
                <a:latin typeface="Trebuchet MS"/>
                <a:ea typeface="Trebuchet MS"/>
                <a:cs typeface="Trebuchet MS"/>
                <a:sym typeface="Trebuchet MS"/>
              </a:rPr>
              <a:t>It must produce correct result</a:t>
            </a:r>
            <a:endParaRPr/>
          </a:p>
          <a:p>
            <a:pPr marL="457200" marR="0" lvl="1" indent="-182562" algn="l" rtl="0">
              <a:lnSpc>
                <a:spcPct val="90000"/>
              </a:lnSpc>
              <a:spcBef>
                <a:spcPts val="600"/>
              </a:spcBef>
              <a:spcAft>
                <a:spcPts val="0"/>
              </a:spcAft>
              <a:buClr>
                <a:schemeClr val="accent1"/>
              </a:buClr>
              <a:buSzPts val="2040"/>
              <a:buFont typeface="Noto Sans Symbols"/>
              <a:buChar char="▪"/>
            </a:pPr>
            <a:r>
              <a:rPr lang="en-US" sz="2400" b="0" i="0" u="none" strike="noStrike" cap="none">
                <a:solidFill>
                  <a:schemeClr val="dk1"/>
                </a:solidFill>
                <a:latin typeface="Trebuchet MS"/>
                <a:ea typeface="Trebuchet MS"/>
                <a:cs typeface="Trebuchet MS"/>
                <a:sym typeface="Trebuchet MS"/>
              </a:rPr>
              <a:t>It must finish in some finite time</a:t>
            </a:r>
            <a:endParaRPr/>
          </a:p>
          <a:p>
            <a:pPr marL="457200" marR="0" lvl="1" indent="-182561" algn="l" rtl="0">
              <a:lnSpc>
                <a:spcPct val="90000"/>
              </a:lnSpc>
              <a:spcBef>
                <a:spcPts val="600"/>
              </a:spcBef>
              <a:spcAft>
                <a:spcPts val="0"/>
              </a:spcAft>
              <a:buClr>
                <a:schemeClr val="accent1"/>
              </a:buClr>
              <a:buSzPts val="1530"/>
              <a:buFont typeface="Noto Sans Symbols"/>
              <a:buChar char="▪"/>
            </a:pPr>
            <a:r>
              <a:rPr lang="en-US" sz="1800" b="0" i="0" u="none" strike="noStrike" cap="none">
                <a:solidFill>
                  <a:schemeClr val="dk1"/>
                </a:solidFill>
                <a:latin typeface="Trebuchet MS"/>
                <a:ea typeface="Trebuchet MS"/>
                <a:cs typeface="Trebuchet MS"/>
                <a:sym typeface="Trebuchet MS"/>
              </a:rPr>
              <a:t>You can represent an algorithm using pseudocode, flowchart, or even actual code</a:t>
            </a:r>
            <a:endParaRPr/>
          </a:p>
        </p:txBody>
      </p:sp>
      <p:sp>
        <p:nvSpPr>
          <p:cNvPr id="93" name="Google Shape;93;p2"/>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232" name="Google Shape;232;p19"/>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grpSp>
        <p:nvGrpSpPr>
          <p:cNvPr id="233" name="Google Shape;233;p19"/>
          <p:cNvGrpSpPr/>
          <p:nvPr/>
        </p:nvGrpSpPr>
        <p:grpSpPr>
          <a:xfrm>
            <a:off x="1981200" y="1524000"/>
            <a:ext cx="5111750" cy="758825"/>
            <a:chOff x="1056" y="1152"/>
            <a:chExt cx="3220" cy="478"/>
          </a:xfrm>
        </p:grpSpPr>
        <p:sp>
          <p:nvSpPr>
            <p:cNvPr id="234" name="Google Shape;234;p19"/>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35" name="Google Shape;235;p19"/>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36" name="Google Shape;236;p19"/>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37" name="Google Shape;237;p19"/>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38" name="Google Shape;238;p19"/>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239" name="Google Shape;239;p19"/>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240" name="Google Shape;240;p19"/>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247" name="Google Shape;247;p20"/>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grpSp>
        <p:nvGrpSpPr>
          <p:cNvPr id="248" name="Google Shape;248;p20"/>
          <p:cNvGrpSpPr/>
          <p:nvPr/>
        </p:nvGrpSpPr>
        <p:grpSpPr>
          <a:xfrm>
            <a:off x="1981200" y="1524000"/>
            <a:ext cx="5111750" cy="758825"/>
            <a:chOff x="1056" y="1152"/>
            <a:chExt cx="3220" cy="478"/>
          </a:xfrm>
        </p:grpSpPr>
        <p:sp>
          <p:nvSpPr>
            <p:cNvPr id="249" name="Google Shape;249;p20"/>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50" name="Google Shape;250;p20"/>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51" name="Google Shape;251;p20"/>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52" name="Google Shape;252;p20"/>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53" name="Google Shape;253;p20"/>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254" name="Google Shape;254;p20"/>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255" name="Google Shape;255;p20"/>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256" name="Google Shape;256;p20"/>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257" name="Google Shape;257;p20"/>
          <p:cNvSpPr/>
          <p:nvPr/>
        </p:nvSpPr>
        <p:spPr>
          <a:xfrm>
            <a:off x="3886200" y="2362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58" name="Google Shape;258;p20"/>
          <p:cNvSpPr txBox="1"/>
          <p:nvPr/>
        </p:nvSpPr>
        <p:spPr>
          <a:xfrm>
            <a:off x="2133600" y="2286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59" name="Google Shape;259;p20"/>
          <p:cNvSpPr txBox="1"/>
          <p:nvPr/>
        </p:nvSpPr>
        <p:spPr>
          <a:xfrm>
            <a:off x="3048000" y="2286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60" name="Google Shape;260;p20"/>
          <p:cNvSpPr txBox="1"/>
          <p:nvPr/>
        </p:nvSpPr>
        <p:spPr>
          <a:xfrm>
            <a:off x="3962400" y="2286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61" name="Google Shape;261;p20"/>
          <p:cNvSpPr txBox="1"/>
          <p:nvPr/>
        </p:nvSpPr>
        <p:spPr>
          <a:xfrm>
            <a:off x="4876800" y="2286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262" name="Google Shape;262;p20"/>
          <p:cNvSpPr txBox="1"/>
          <p:nvPr/>
        </p:nvSpPr>
        <p:spPr>
          <a:xfrm>
            <a:off x="5791200" y="2286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263" name="Google Shape;263;p20"/>
          <p:cNvSpPr txBox="1"/>
          <p:nvPr/>
        </p:nvSpPr>
        <p:spPr>
          <a:xfrm>
            <a:off x="6705600" y="2286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1"/>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269" name="Google Shape;269;p21"/>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grpSp>
        <p:nvGrpSpPr>
          <p:cNvPr id="270" name="Google Shape;270;p21"/>
          <p:cNvGrpSpPr/>
          <p:nvPr/>
        </p:nvGrpSpPr>
        <p:grpSpPr>
          <a:xfrm>
            <a:off x="1981200" y="1524000"/>
            <a:ext cx="5111750" cy="758825"/>
            <a:chOff x="1056" y="1152"/>
            <a:chExt cx="3220" cy="478"/>
          </a:xfrm>
        </p:grpSpPr>
        <p:sp>
          <p:nvSpPr>
            <p:cNvPr id="271" name="Google Shape;271;p21"/>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72" name="Google Shape;272;p21"/>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73" name="Google Shape;273;p21"/>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74" name="Google Shape;274;p21"/>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75" name="Google Shape;275;p21"/>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276" name="Google Shape;276;p21"/>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277" name="Google Shape;277;p21"/>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278" name="Google Shape;278;p21"/>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279" name="Google Shape;279;p21"/>
          <p:cNvGrpSpPr/>
          <p:nvPr/>
        </p:nvGrpSpPr>
        <p:grpSpPr>
          <a:xfrm>
            <a:off x="2133600" y="2286000"/>
            <a:ext cx="4959350" cy="758825"/>
            <a:chOff x="1152" y="1632"/>
            <a:chExt cx="3124" cy="478"/>
          </a:xfrm>
        </p:grpSpPr>
        <p:sp>
          <p:nvSpPr>
            <p:cNvPr id="280" name="Google Shape;280;p21"/>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81" name="Google Shape;281;p21"/>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82" name="Google Shape;282;p21"/>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83" name="Google Shape;283;p21"/>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84" name="Google Shape;284;p21"/>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285" name="Google Shape;285;p21"/>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286" name="Google Shape;286;p21"/>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287" name="Google Shape;287;p21"/>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293" name="Google Shape;293;p22"/>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grpSp>
        <p:nvGrpSpPr>
          <p:cNvPr id="294" name="Google Shape;294;p22"/>
          <p:cNvGrpSpPr/>
          <p:nvPr/>
        </p:nvGrpSpPr>
        <p:grpSpPr>
          <a:xfrm>
            <a:off x="1981200" y="1524000"/>
            <a:ext cx="5111750" cy="758825"/>
            <a:chOff x="1056" y="1152"/>
            <a:chExt cx="3220" cy="478"/>
          </a:xfrm>
        </p:grpSpPr>
        <p:sp>
          <p:nvSpPr>
            <p:cNvPr id="295" name="Google Shape;295;p22"/>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296" name="Google Shape;296;p22"/>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297" name="Google Shape;297;p22"/>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298" name="Google Shape;298;p22"/>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299" name="Google Shape;299;p22"/>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00" name="Google Shape;300;p22"/>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01" name="Google Shape;301;p22"/>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02" name="Google Shape;302;p22"/>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303" name="Google Shape;303;p22"/>
          <p:cNvGrpSpPr/>
          <p:nvPr/>
        </p:nvGrpSpPr>
        <p:grpSpPr>
          <a:xfrm>
            <a:off x="2133600" y="2286000"/>
            <a:ext cx="4959350" cy="758825"/>
            <a:chOff x="1152" y="1632"/>
            <a:chExt cx="3124" cy="478"/>
          </a:xfrm>
        </p:grpSpPr>
        <p:sp>
          <p:nvSpPr>
            <p:cNvPr id="304" name="Google Shape;304;p22"/>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05" name="Google Shape;305;p22"/>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06" name="Google Shape;306;p22"/>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07" name="Google Shape;307;p22"/>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08" name="Google Shape;308;p22"/>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09" name="Google Shape;309;p22"/>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10" name="Google Shape;310;p22"/>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11" name="Google Shape;311;p22"/>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312" name="Google Shape;312;p22"/>
          <p:cNvSpPr/>
          <p:nvPr/>
        </p:nvSpPr>
        <p:spPr>
          <a:xfrm>
            <a:off x="4800600" y="3124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13" name="Google Shape;313;p22"/>
          <p:cNvSpPr txBox="1"/>
          <p:nvPr/>
        </p:nvSpPr>
        <p:spPr>
          <a:xfrm>
            <a:off x="2133600" y="3048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14" name="Google Shape;314;p22"/>
          <p:cNvSpPr txBox="1"/>
          <p:nvPr/>
        </p:nvSpPr>
        <p:spPr>
          <a:xfrm>
            <a:off x="3048000" y="3048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15" name="Google Shape;315;p22"/>
          <p:cNvSpPr txBox="1"/>
          <p:nvPr/>
        </p:nvSpPr>
        <p:spPr>
          <a:xfrm>
            <a:off x="3962400" y="3048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16" name="Google Shape;316;p22"/>
          <p:cNvSpPr txBox="1"/>
          <p:nvPr/>
        </p:nvSpPr>
        <p:spPr>
          <a:xfrm>
            <a:off x="4876800" y="3048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17" name="Google Shape;317;p22"/>
          <p:cNvSpPr txBox="1"/>
          <p:nvPr/>
        </p:nvSpPr>
        <p:spPr>
          <a:xfrm>
            <a:off x="5791200" y="3048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18" name="Google Shape;318;p22"/>
          <p:cNvSpPr txBox="1"/>
          <p:nvPr/>
        </p:nvSpPr>
        <p:spPr>
          <a:xfrm>
            <a:off x="6705600" y="3048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324" name="Google Shape;324;p23"/>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grpSp>
        <p:nvGrpSpPr>
          <p:cNvPr id="325" name="Google Shape;325;p23"/>
          <p:cNvGrpSpPr/>
          <p:nvPr/>
        </p:nvGrpSpPr>
        <p:grpSpPr>
          <a:xfrm>
            <a:off x="1981200" y="1524000"/>
            <a:ext cx="5111750" cy="758825"/>
            <a:chOff x="1056" y="1152"/>
            <a:chExt cx="3220" cy="478"/>
          </a:xfrm>
        </p:grpSpPr>
        <p:sp>
          <p:nvSpPr>
            <p:cNvPr id="326" name="Google Shape;326;p23"/>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27" name="Google Shape;327;p23"/>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28" name="Google Shape;328;p23"/>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29" name="Google Shape;329;p23"/>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30" name="Google Shape;330;p23"/>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31" name="Google Shape;331;p23"/>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32" name="Google Shape;332;p23"/>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33" name="Google Shape;333;p23"/>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334" name="Google Shape;334;p23"/>
          <p:cNvGrpSpPr/>
          <p:nvPr/>
        </p:nvGrpSpPr>
        <p:grpSpPr>
          <a:xfrm>
            <a:off x="2133600" y="2286000"/>
            <a:ext cx="4959350" cy="758825"/>
            <a:chOff x="1152" y="1632"/>
            <a:chExt cx="3124" cy="478"/>
          </a:xfrm>
        </p:grpSpPr>
        <p:sp>
          <p:nvSpPr>
            <p:cNvPr id="335" name="Google Shape;335;p23"/>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36" name="Google Shape;336;p23"/>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37" name="Google Shape;337;p23"/>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38" name="Google Shape;338;p23"/>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39" name="Google Shape;339;p23"/>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40" name="Google Shape;340;p23"/>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41" name="Google Shape;341;p23"/>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42" name="Google Shape;342;p23"/>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343" name="Google Shape;343;p23"/>
          <p:cNvGrpSpPr/>
          <p:nvPr/>
        </p:nvGrpSpPr>
        <p:grpSpPr>
          <a:xfrm>
            <a:off x="2133600" y="3048000"/>
            <a:ext cx="4959350" cy="758825"/>
            <a:chOff x="1152" y="2112"/>
            <a:chExt cx="3124" cy="478"/>
          </a:xfrm>
        </p:grpSpPr>
        <p:sp>
          <p:nvSpPr>
            <p:cNvPr id="344" name="Google Shape;344;p23"/>
            <p:cNvSpPr/>
            <p:nvPr/>
          </p:nvSpPr>
          <p:spPr>
            <a:xfrm>
              <a:off x="2832" y="216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45" name="Google Shape;345;p23"/>
            <p:cNvSpPr txBox="1"/>
            <p:nvPr/>
          </p:nvSpPr>
          <p:spPr>
            <a:xfrm>
              <a:off x="115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46" name="Google Shape;346;p23"/>
            <p:cNvSpPr txBox="1"/>
            <p:nvPr/>
          </p:nvSpPr>
          <p:spPr>
            <a:xfrm>
              <a:off x="1728"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47" name="Google Shape;347;p23"/>
            <p:cNvSpPr txBox="1"/>
            <p:nvPr/>
          </p:nvSpPr>
          <p:spPr>
            <a:xfrm>
              <a:off x="2304"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48" name="Google Shape;348;p23"/>
            <p:cNvSpPr txBox="1"/>
            <p:nvPr/>
          </p:nvSpPr>
          <p:spPr>
            <a:xfrm>
              <a:off x="2880"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49" name="Google Shape;349;p23"/>
            <p:cNvSpPr txBox="1"/>
            <p:nvPr/>
          </p:nvSpPr>
          <p:spPr>
            <a:xfrm>
              <a:off x="3456"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50" name="Google Shape;350;p23"/>
            <p:cNvSpPr txBox="1"/>
            <p:nvPr/>
          </p:nvSpPr>
          <p:spPr>
            <a:xfrm>
              <a:off x="403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51" name="Google Shape;351;p23"/>
            <p:cNvSpPr/>
            <p:nvPr/>
          </p:nvSpPr>
          <p:spPr>
            <a:xfrm rot="10800000">
              <a:off x="2640" y="2404"/>
              <a:ext cx="318"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357" name="Google Shape;357;p24"/>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grpSp>
        <p:nvGrpSpPr>
          <p:cNvPr id="358" name="Google Shape;358;p24"/>
          <p:cNvGrpSpPr/>
          <p:nvPr/>
        </p:nvGrpSpPr>
        <p:grpSpPr>
          <a:xfrm>
            <a:off x="1981200" y="1524000"/>
            <a:ext cx="5111750" cy="758825"/>
            <a:chOff x="1056" y="1152"/>
            <a:chExt cx="3220" cy="478"/>
          </a:xfrm>
        </p:grpSpPr>
        <p:sp>
          <p:nvSpPr>
            <p:cNvPr id="359" name="Google Shape;359;p24"/>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60" name="Google Shape;360;p24"/>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61" name="Google Shape;361;p24"/>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62" name="Google Shape;362;p24"/>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63" name="Google Shape;363;p24"/>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64" name="Google Shape;364;p24"/>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65" name="Google Shape;365;p24"/>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66" name="Google Shape;366;p24"/>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367" name="Google Shape;367;p24"/>
          <p:cNvGrpSpPr/>
          <p:nvPr/>
        </p:nvGrpSpPr>
        <p:grpSpPr>
          <a:xfrm>
            <a:off x="2133600" y="2286000"/>
            <a:ext cx="4959350" cy="758825"/>
            <a:chOff x="1152" y="1632"/>
            <a:chExt cx="3124" cy="478"/>
          </a:xfrm>
        </p:grpSpPr>
        <p:sp>
          <p:nvSpPr>
            <p:cNvPr id="368" name="Google Shape;368;p24"/>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69" name="Google Shape;369;p24"/>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70" name="Google Shape;370;p24"/>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71" name="Google Shape;371;p24"/>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72" name="Google Shape;372;p24"/>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73" name="Google Shape;373;p24"/>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74" name="Google Shape;374;p24"/>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75" name="Google Shape;375;p24"/>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376" name="Google Shape;376;p24"/>
          <p:cNvGrpSpPr/>
          <p:nvPr/>
        </p:nvGrpSpPr>
        <p:grpSpPr>
          <a:xfrm>
            <a:off x="2133600" y="3048000"/>
            <a:ext cx="4959350" cy="758825"/>
            <a:chOff x="1152" y="2112"/>
            <a:chExt cx="3124" cy="478"/>
          </a:xfrm>
        </p:grpSpPr>
        <p:sp>
          <p:nvSpPr>
            <p:cNvPr id="377" name="Google Shape;377;p24"/>
            <p:cNvSpPr/>
            <p:nvPr/>
          </p:nvSpPr>
          <p:spPr>
            <a:xfrm>
              <a:off x="2832" y="216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78" name="Google Shape;378;p24"/>
            <p:cNvSpPr txBox="1"/>
            <p:nvPr/>
          </p:nvSpPr>
          <p:spPr>
            <a:xfrm>
              <a:off x="115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79" name="Google Shape;379;p24"/>
            <p:cNvSpPr txBox="1"/>
            <p:nvPr/>
          </p:nvSpPr>
          <p:spPr>
            <a:xfrm>
              <a:off x="1728"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80" name="Google Shape;380;p24"/>
            <p:cNvSpPr txBox="1"/>
            <p:nvPr/>
          </p:nvSpPr>
          <p:spPr>
            <a:xfrm>
              <a:off x="2304"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81" name="Google Shape;381;p24"/>
            <p:cNvSpPr txBox="1"/>
            <p:nvPr/>
          </p:nvSpPr>
          <p:spPr>
            <a:xfrm>
              <a:off x="2880"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82" name="Google Shape;382;p24"/>
            <p:cNvSpPr txBox="1"/>
            <p:nvPr/>
          </p:nvSpPr>
          <p:spPr>
            <a:xfrm>
              <a:off x="3456"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83" name="Google Shape;383;p24"/>
            <p:cNvSpPr txBox="1"/>
            <p:nvPr/>
          </p:nvSpPr>
          <p:spPr>
            <a:xfrm>
              <a:off x="403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384" name="Google Shape;384;p24"/>
            <p:cNvSpPr/>
            <p:nvPr/>
          </p:nvSpPr>
          <p:spPr>
            <a:xfrm rot="10800000">
              <a:off x="2640" y="2404"/>
              <a:ext cx="318"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385" name="Google Shape;385;p24"/>
          <p:cNvSpPr/>
          <p:nvPr/>
        </p:nvSpPr>
        <p:spPr>
          <a:xfrm>
            <a:off x="5715000" y="3886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386" name="Google Shape;386;p24"/>
          <p:cNvSpPr txBox="1"/>
          <p:nvPr/>
        </p:nvSpPr>
        <p:spPr>
          <a:xfrm>
            <a:off x="2133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87" name="Google Shape;387;p24"/>
          <p:cNvSpPr txBox="1"/>
          <p:nvPr/>
        </p:nvSpPr>
        <p:spPr>
          <a:xfrm>
            <a:off x="30480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388" name="Google Shape;388;p24"/>
          <p:cNvSpPr txBox="1"/>
          <p:nvPr/>
        </p:nvSpPr>
        <p:spPr>
          <a:xfrm>
            <a:off x="39624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389" name="Google Shape;389;p24"/>
          <p:cNvSpPr txBox="1"/>
          <p:nvPr/>
        </p:nvSpPr>
        <p:spPr>
          <a:xfrm>
            <a:off x="48768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390" name="Google Shape;390;p24"/>
          <p:cNvSpPr txBox="1"/>
          <p:nvPr/>
        </p:nvSpPr>
        <p:spPr>
          <a:xfrm>
            <a:off x="57912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391" name="Google Shape;391;p24"/>
          <p:cNvSpPr txBox="1"/>
          <p:nvPr/>
        </p:nvSpPr>
        <p:spPr>
          <a:xfrm>
            <a:off x="6705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5"/>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397" name="Google Shape;397;p25"/>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grpSp>
        <p:nvGrpSpPr>
          <p:cNvPr id="398" name="Google Shape;398;p25"/>
          <p:cNvGrpSpPr/>
          <p:nvPr/>
        </p:nvGrpSpPr>
        <p:grpSpPr>
          <a:xfrm>
            <a:off x="1981200" y="1524000"/>
            <a:ext cx="5111750" cy="758825"/>
            <a:chOff x="1056" y="1152"/>
            <a:chExt cx="3220" cy="478"/>
          </a:xfrm>
        </p:grpSpPr>
        <p:sp>
          <p:nvSpPr>
            <p:cNvPr id="399" name="Google Shape;399;p25"/>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00" name="Google Shape;400;p25"/>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01" name="Google Shape;401;p25"/>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02" name="Google Shape;402;p25"/>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03" name="Google Shape;403;p25"/>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04" name="Google Shape;404;p25"/>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05" name="Google Shape;405;p25"/>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06" name="Google Shape;406;p25"/>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407" name="Google Shape;407;p25"/>
          <p:cNvGrpSpPr/>
          <p:nvPr/>
        </p:nvGrpSpPr>
        <p:grpSpPr>
          <a:xfrm>
            <a:off x="2133600" y="2286000"/>
            <a:ext cx="4959350" cy="758825"/>
            <a:chOff x="1152" y="1632"/>
            <a:chExt cx="3124" cy="478"/>
          </a:xfrm>
        </p:grpSpPr>
        <p:sp>
          <p:nvSpPr>
            <p:cNvPr id="408" name="Google Shape;408;p25"/>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09" name="Google Shape;409;p25"/>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10" name="Google Shape;410;p25"/>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11" name="Google Shape;411;p25"/>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12" name="Google Shape;412;p25"/>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13" name="Google Shape;413;p25"/>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14" name="Google Shape;414;p25"/>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15" name="Google Shape;415;p25"/>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416" name="Google Shape;416;p25"/>
          <p:cNvGrpSpPr/>
          <p:nvPr/>
        </p:nvGrpSpPr>
        <p:grpSpPr>
          <a:xfrm>
            <a:off x="2133600" y="3048000"/>
            <a:ext cx="4959350" cy="758825"/>
            <a:chOff x="1152" y="2112"/>
            <a:chExt cx="3124" cy="478"/>
          </a:xfrm>
        </p:grpSpPr>
        <p:sp>
          <p:nvSpPr>
            <p:cNvPr id="417" name="Google Shape;417;p25"/>
            <p:cNvSpPr/>
            <p:nvPr/>
          </p:nvSpPr>
          <p:spPr>
            <a:xfrm>
              <a:off x="2832" y="216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18" name="Google Shape;418;p25"/>
            <p:cNvSpPr txBox="1"/>
            <p:nvPr/>
          </p:nvSpPr>
          <p:spPr>
            <a:xfrm>
              <a:off x="115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19" name="Google Shape;419;p25"/>
            <p:cNvSpPr txBox="1"/>
            <p:nvPr/>
          </p:nvSpPr>
          <p:spPr>
            <a:xfrm>
              <a:off x="1728"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20" name="Google Shape;420;p25"/>
            <p:cNvSpPr txBox="1"/>
            <p:nvPr/>
          </p:nvSpPr>
          <p:spPr>
            <a:xfrm>
              <a:off x="2304"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21" name="Google Shape;421;p25"/>
            <p:cNvSpPr txBox="1"/>
            <p:nvPr/>
          </p:nvSpPr>
          <p:spPr>
            <a:xfrm>
              <a:off x="2880"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22" name="Google Shape;422;p25"/>
            <p:cNvSpPr txBox="1"/>
            <p:nvPr/>
          </p:nvSpPr>
          <p:spPr>
            <a:xfrm>
              <a:off x="3456"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23" name="Google Shape;423;p25"/>
            <p:cNvSpPr txBox="1"/>
            <p:nvPr/>
          </p:nvSpPr>
          <p:spPr>
            <a:xfrm>
              <a:off x="403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24" name="Google Shape;424;p25"/>
            <p:cNvSpPr/>
            <p:nvPr/>
          </p:nvSpPr>
          <p:spPr>
            <a:xfrm rot="10800000">
              <a:off x="2640" y="2404"/>
              <a:ext cx="318"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425" name="Google Shape;425;p25"/>
          <p:cNvSpPr/>
          <p:nvPr/>
        </p:nvSpPr>
        <p:spPr>
          <a:xfrm>
            <a:off x="5715000" y="3886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26" name="Google Shape;426;p25"/>
          <p:cNvSpPr txBox="1"/>
          <p:nvPr/>
        </p:nvSpPr>
        <p:spPr>
          <a:xfrm>
            <a:off x="2133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27" name="Google Shape;427;p25"/>
          <p:cNvSpPr txBox="1"/>
          <p:nvPr/>
        </p:nvSpPr>
        <p:spPr>
          <a:xfrm>
            <a:off x="30480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28" name="Google Shape;428;p25"/>
          <p:cNvSpPr txBox="1"/>
          <p:nvPr/>
        </p:nvSpPr>
        <p:spPr>
          <a:xfrm>
            <a:off x="39624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29" name="Google Shape;429;p25"/>
          <p:cNvSpPr txBox="1"/>
          <p:nvPr/>
        </p:nvSpPr>
        <p:spPr>
          <a:xfrm>
            <a:off x="48768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30" name="Google Shape;430;p25"/>
          <p:cNvSpPr txBox="1"/>
          <p:nvPr/>
        </p:nvSpPr>
        <p:spPr>
          <a:xfrm>
            <a:off x="57912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31" name="Google Shape;431;p25"/>
          <p:cNvSpPr txBox="1"/>
          <p:nvPr/>
        </p:nvSpPr>
        <p:spPr>
          <a:xfrm>
            <a:off x="6705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32" name="Google Shape;432;p25"/>
          <p:cNvSpPr/>
          <p:nvPr/>
        </p:nvSpPr>
        <p:spPr>
          <a:xfrm rot="10800000">
            <a:off x="2819400" y="4273550"/>
            <a:ext cx="3095625" cy="295275"/>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6"/>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438" name="Google Shape;438;p26"/>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grpSp>
        <p:nvGrpSpPr>
          <p:cNvPr id="439" name="Google Shape;439;p26"/>
          <p:cNvGrpSpPr/>
          <p:nvPr/>
        </p:nvGrpSpPr>
        <p:grpSpPr>
          <a:xfrm>
            <a:off x="1981200" y="1524000"/>
            <a:ext cx="5111750" cy="758825"/>
            <a:chOff x="1056" y="1152"/>
            <a:chExt cx="3220" cy="478"/>
          </a:xfrm>
        </p:grpSpPr>
        <p:sp>
          <p:nvSpPr>
            <p:cNvPr id="440" name="Google Shape;440;p26"/>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41" name="Google Shape;441;p26"/>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42" name="Google Shape;442;p26"/>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43" name="Google Shape;443;p26"/>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44" name="Google Shape;444;p26"/>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45" name="Google Shape;445;p26"/>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46" name="Google Shape;446;p26"/>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47" name="Google Shape;447;p26"/>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448" name="Google Shape;448;p26"/>
          <p:cNvGrpSpPr/>
          <p:nvPr/>
        </p:nvGrpSpPr>
        <p:grpSpPr>
          <a:xfrm>
            <a:off x="2133600" y="2286000"/>
            <a:ext cx="4959350" cy="758825"/>
            <a:chOff x="1152" y="1632"/>
            <a:chExt cx="3124" cy="478"/>
          </a:xfrm>
        </p:grpSpPr>
        <p:sp>
          <p:nvSpPr>
            <p:cNvPr id="449" name="Google Shape;449;p26"/>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50" name="Google Shape;450;p26"/>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51" name="Google Shape;451;p26"/>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52" name="Google Shape;452;p26"/>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53" name="Google Shape;453;p26"/>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54" name="Google Shape;454;p26"/>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55" name="Google Shape;455;p26"/>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56" name="Google Shape;456;p26"/>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457" name="Google Shape;457;p26"/>
          <p:cNvGrpSpPr/>
          <p:nvPr/>
        </p:nvGrpSpPr>
        <p:grpSpPr>
          <a:xfrm>
            <a:off x="2133600" y="3048000"/>
            <a:ext cx="4959350" cy="758825"/>
            <a:chOff x="1152" y="2112"/>
            <a:chExt cx="3124" cy="478"/>
          </a:xfrm>
        </p:grpSpPr>
        <p:sp>
          <p:nvSpPr>
            <p:cNvPr id="458" name="Google Shape;458;p26"/>
            <p:cNvSpPr/>
            <p:nvPr/>
          </p:nvSpPr>
          <p:spPr>
            <a:xfrm>
              <a:off x="2832" y="216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59" name="Google Shape;459;p26"/>
            <p:cNvSpPr txBox="1"/>
            <p:nvPr/>
          </p:nvSpPr>
          <p:spPr>
            <a:xfrm>
              <a:off x="115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60" name="Google Shape;460;p26"/>
            <p:cNvSpPr txBox="1"/>
            <p:nvPr/>
          </p:nvSpPr>
          <p:spPr>
            <a:xfrm>
              <a:off x="1728"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61" name="Google Shape;461;p26"/>
            <p:cNvSpPr txBox="1"/>
            <p:nvPr/>
          </p:nvSpPr>
          <p:spPr>
            <a:xfrm>
              <a:off x="2304"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62" name="Google Shape;462;p26"/>
            <p:cNvSpPr txBox="1"/>
            <p:nvPr/>
          </p:nvSpPr>
          <p:spPr>
            <a:xfrm>
              <a:off x="2880"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63" name="Google Shape;463;p26"/>
            <p:cNvSpPr txBox="1"/>
            <p:nvPr/>
          </p:nvSpPr>
          <p:spPr>
            <a:xfrm>
              <a:off x="3456"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64" name="Google Shape;464;p26"/>
            <p:cNvSpPr txBox="1"/>
            <p:nvPr/>
          </p:nvSpPr>
          <p:spPr>
            <a:xfrm>
              <a:off x="403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65" name="Google Shape;465;p26"/>
            <p:cNvSpPr/>
            <p:nvPr/>
          </p:nvSpPr>
          <p:spPr>
            <a:xfrm rot="10800000">
              <a:off x="2640" y="2404"/>
              <a:ext cx="318"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466" name="Google Shape;466;p26"/>
          <p:cNvSpPr/>
          <p:nvPr/>
        </p:nvSpPr>
        <p:spPr>
          <a:xfrm>
            <a:off x="5715000" y="3886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67" name="Google Shape;467;p26"/>
          <p:cNvSpPr txBox="1"/>
          <p:nvPr/>
        </p:nvSpPr>
        <p:spPr>
          <a:xfrm>
            <a:off x="2133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68" name="Google Shape;468;p26"/>
          <p:cNvSpPr txBox="1"/>
          <p:nvPr/>
        </p:nvSpPr>
        <p:spPr>
          <a:xfrm>
            <a:off x="30480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69" name="Google Shape;469;p26"/>
          <p:cNvSpPr txBox="1"/>
          <p:nvPr/>
        </p:nvSpPr>
        <p:spPr>
          <a:xfrm>
            <a:off x="39624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70" name="Google Shape;470;p26"/>
          <p:cNvSpPr txBox="1"/>
          <p:nvPr/>
        </p:nvSpPr>
        <p:spPr>
          <a:xfrm>
            <a:off x="48768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71" name="Google Shape;471;p26"/>
          <p:cNvSpPr txBox="1"/>
          <p:nvPr/>
        </p:nvSpPr>
        <p:spPr>
          <a:xfrm>
            <a:off x="57912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72" name="Google Shape;472;p26"/>
          <p:cNvSpPr txBox="1"/>
          <p:nvPr/>
        </p:nvSpPr>
        <p:spPr>
          <a:xfrm>
            <a:off x="6705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73" name="Google Shape;473;p26"/>
          <p:cNvSpPr/>
          <p:nvPr/>
        </p:nvSpPr>
        <p:spPr>
          <a:xfrm rot="10800000">
            <a:off x="2819400" y="4273550"/>
            <a:ext cx="3095625" cy="295275"/>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74" name="Google Shape;474;p26"/>
          <p:cNvSpPr/>
          <p:nvPr/>
        </p:nvSpPr>
        <p:spPr>
          <a:xfrm>
            <a:off x="6629400" y="4648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75" name="Google Shape;475;p26"/>
          <p:cNvSpPr txBox="1"/>
          <p:nvPr/>
        </p:nvSpPr>
        <p:spPr>
          <a:xfrm>
            <a:off x="21336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76" name="Google Shape;476;p26"/>
          <p:cNvSpPr txBox="1"/>
          <p:nvPr/>
        </p:nvSpPr>
        <p:spPr>
          <a:xfrm>
            <a:off x="30480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77" name="Google Shape;477;p26"/>
          <p:cNvSpPr txBox="1"/>
          <p:nvPr/>
        </p:nvSpPr>
        <p:spPr>
          <a:xfrm>
            <a:off x="39624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78" name="Google Shape;478;p26"/>
          <p:cNvSpPr txBox="1"/>
          <p:nvPr/>
        </p:nvSpPr>
        <p:spPr>
          <a:xfrm>
            <a:off x="48768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79" name="Google Shape;479;p26"/>
          <p:cNvSpPr txBox="1"/>
          <p:nvPr/>
        </p:nvSpPr>
        <p:spPr>
          <a:xfrm>
            <a:off x="57912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80" name="Google Shape;480;p26"/>
          <p:cNvSpPr txBox="1"/>
          <p:nvPr/>
        </p:nvSpPr>
        <p:spPr>
          <a:xfrm>
            <a:off x="67056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486" name="Google Shape;486;p27"/>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grpSp>
        <p:nvGrpSpPr>
          <p:cNvPr id="487" name="Google Shape;487;p27"/>
          <p:cNvGrpSpPr/>
          <p:nvPr/>
        </p:nvGrpSpPr>
        <p:grpSpPr>
          <a:xfrm>
            <a:off x="1981200" y="1524000"/>
            <a:ext cx="5111750" cy="758825"/>
            <a:chOff x="1056" y="1152"/>
            <a:chExt cx="3220" cy="478"/>
          </a:xfrm>
        </p:grpSpPr>
        <p:sp>
          <p:nvSpPr>
            <p:cNvPr id="488" name="Google Shape;488;p27"/>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89" name="Google Shape;489;p27"/>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490" name="Google Shape;490;p27"/>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91" name="Google Shape;491;p27"/>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492" name="Google Shape;492;p27"/>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493" name="Google Shape;493;p27"/>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94" name="Google Shape;494;p27"/>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495" name="Google Shape;495;p27"/>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496" name="Google Shape;496;p27"/>
          <p:cNvGrpSpPr/>
          <p:nvPr/>
        </p:nvGrpSpPr>
        <p:grpSpPr>
          <a:xfrm>
            <a:off x="2133600" y="2286000"/>
            <a:ext cx="4959350" cy="758825"/>
            <a:chOff x="1152" y="1632"/>
            <a:chExt cx="3124" cy="478"/>
          </a:xfrm>
        </p:grpSpPr>
        <p:sp>
          <p:nvSpPr>
            <p:cNvPr id="497" name="Google Shape;497;p27"/>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498" name="Google Shape;498;p27"/>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99" name="Google Shape;499;p27"/>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00" name="Google Shape;500;p27"/>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01" name="Google Shape;501;p27"/>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02" name="Google Shape;502;p27"/>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03" name="Google Shape;503;p27"/>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505" name="Google Shape;505;p27"/>
          <p:cNvGrpSpPr/>
          <p:nvPr/>
        </p:nvGrpSpPr>
        <p:grpSpPr>
          <a:xfrm>
            <a:off x="2133600" y="3048000"/>
            <a:ext cx="4959350" cy="758825"/>
            <a:chOff x="1152" y="2112"/>
            <a:chExt cx="3124" cy="478"/>
          </a:xfrm>
        </p:grpSpPr>
        <p:sp>
          <p:nvSpPr>
            <p:cNvPr id="506" name="Google Shape;506;p27"/>
            <p:cNvSpPr/>
            <p:nvPr/>
          </p:nvSpPr>
          <p:spPr>
            <a:xfrm>
              <a:off x="2832" y="216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07" name="Google Shape;507;p27"/>
            <p:cNvSpPr txBox="1"/>
            <p:nvPr/>
          </p:nvSpPr>
          <p:spPr>
            <a:xfrm>
              <a:off x="115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08" name="Google Shape;508;p27"/>
            <p:cNvSpPr txBox="1"/>
            <p:nvPr/>
          </p:nvSpPr>
          <p:spPr>
            <a:xfrm>
              <a:off x="1728"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09" name="Google Shape;509;p27"/>
            <p:cNvSpPr txBox="1"/>
            <p:nvPr/>
          </p:nvSpPr>
          <p:spPr>
            <a:xfrm>
              <a:off x="2304"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10" name="Google Shape;510;p27"/>
            <p:cNvSpPr txBox="1"/>
            <p:nvPr/>
          </p:nvSpPr>
          <p:spPr>
            <a:xfrm>
              <a:off x="2880"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11" name="Google Shape;511;p27"/>
            <p:cNvSpPr txBox="1"/>
            <p:nvPr/>
          </p:nvSpPr>
          <p:spPr>
            <a:xfrm>
              <a:off x="3456"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12" name="Google Shape;512;p27"/>
            <p:cNvSpPr txBox="1"/>
            <p:nvPr/>
          </p:nvSpPr>
          <p:spPr>
            <a:xfrm>
              <a:off x="403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13" name="Google Shape;513;p27"/>
            <p:cNvSpPr/>
            <p:nvPr/>
          </p:nvSpPr>
          <p:spPr>
            <a:xfrm rot="10800000">
              <a:off x="2640" y="2404"/>
              <a:ext cx="318"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514" name="Google Shape;514;p27"/>
          <p:cNvSpPr/>
          <p:nvPr/>
        </p:nvSpPr>
        <p:spPr>
          <a:xfrm>
            <a:off x="5715000" y="3886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15" name="Google Shape;515;p27"/>
          <p:cNvSpPr txBox="1"/>
          <p:nvPr/>
        </p:nvSpPr>
        <p:spPr>
          <a:xfrm>
            <a:off x="2133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16" name="Google Shape;516;p27"/>
          <p:cNvSpPr txBox="1"/>
          <p:nvPr/>
        </p:nvSpPr>
        <p:spPr>
          <a:xfrm>
            <a:off x="30480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17" name="Google Shape;517;p27"/>
          <p:cNvSpPr txBox="1"/>
          <p:nvPr/>
        </p:nvSpPr>
        <p:spPr>
          <a:xfrm>
            <a:off x="39624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18" name="Google Shape;518;p27"/>
          <p:cNvSpPr txBox="1"/>
          <p:nvPr/>
        </p:nvSpPr>
        <p:spPr>
          <a:xfrm>
            <a:off x="48768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19" name="Google Shape;519;p27"/>
          <p:cNvSpPr txBox="1"/>
          <p:nvPr/>
        </p:nvSpPr>
        <p:spPr>
          <a:xfrm>
            <a:off x="57912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20" name="Google Shape;520;p27"/>
          <p:cNvSpPr txBox="1"/>
          <p:nvPr/>
        </p:nvSpPr>
        <p:spPr>
          <a:xfrm>
            <a:off x="6705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21" name="Google Shape;521;p27"/>
          <p:cNvSpPr/>
          <p:nvPr/>
        </p:nvSpPr>
        <p:spPr>
          <a:xfrm rot="10800000">
            <a:off x="2819400" y="4273550"/>
            <a:ext cx="3095625" cy="295275"/>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22" name="Google Shape;522;p27"/>
          <p:cNvSpPr/>
          <p:nvPr/>
        </p:nvSpPr>
        <p:spPr>
          <a:xfrm>
            <a:off x="6629400" y="4648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23" name="Google Shape;523;p27"/>
          <p:cNvSpPr txBox="1"/>
          <p:nvPr/>
        </p:nvSpPr>
        <p:spPr>
          <a:xfrm>
            <a:off x="21336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24" name="Google Shape;524;p27"/>
          <p:cNvSpPr txBox="1"/>
          <p:nvPr/>
        </p:nvSpPr>
        <p:spPr>
          <a:xfrm>
            <a:off x="30480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25" name="Google Shape;525;p27"/>
          <p:cNvSpPr txBox="1"/>
          <p:nvPr/>
        </p:nvSpPr>
        <p:spPr>
          <a:xfrm>
            <a:off x="39624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26" name="Google Shape;526;p27"/>
          <p:cNvSpPr txBox="1"/>
          <p:nvPr/>
        </p:nvSpPr>
        <p:spPr>
          <a:xfrm>
            <a:off x="48768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27" name="Google Shape;527;p27"/>
          <p:cNvSpPr txBox="1"/>
          <p:nvPr/>
        </p:nvSpPr>
        <p:spPr>
          <a:xfrm>
            <a:off x="57912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28" name="Google Shape;528;p27"/>
          <p:cNvSpPr txBox="1"/>
          <p:nvPr/>
        </p:nvSpPr>
        <p:spPr>
          <a:xfrm>
            <a:off x="67056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29" name="Google Shape;529;p27"/>
          <p:cNvSpPr/>
          <p:nvPr/>
        </p:nvSpPr>
        <p:spPr>
          <a:xfrm rot="10800000">
            <a:off x="4572000" y="5035550"/>
            <a:ext cx="2257425" cy="295275"/>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8"/>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Example of insertion sort</a:t>
            </a:r>
            <a:endParaRPr/>
          </a:p>
        </p:txBody>
      </p:sp>
      <p:sp>
        <p:nvSpPr>
          <p:cNvPr id="535" name="Google Shape;535;p28"/>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grpSp>
        <p:nvGrpSpPr>
          <p:cNvPr id="536" name="Google Shape;536;p28"/>
          <p:cNvGrpSpPr/>
          <p:nvPr/>
        </p:nvGrpSpPr>
        <p:grpSpPr>
          <a:xfrm>
            <a:off x="1981200" y="1524000"/>
            <a:ext cx="5111750" cy="758825"/>
            <a:chOff x="1056" y="1152"/>
            <a:chExt cx="3220" cy="478"/>
          </a:xfrm>
        </p:grpSpPr>
        <p:sp>
          <p:nvSpPr>
            <p:cNvPr id="537" name="Google Shape;537;p28"/>
            <p:cNvSpPr/>
            <p:nvPr/>
          </p:nvSpPr>
          <p:spPr>
            <a:xfrm>
              <a:off x="1680" y="120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38" name="Google Shape;538;p28"/>
            <p:cNvSpPr txBox="1"/>
            <p:nvPr/>
          </p:nvSpPr>
          <p:spPr>
            <a:xfrm>
              <a:off x="115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39" name="Google Shape;539;p28"/>
            <p:cNvSpPr txBox="1"/>
            <p:nvPr/>
          </p:nvSpPr>
          <p:spPr>
            <a:xfrm>
              <a:off x="1728"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40" name="Google Shape;540;p28"/>
            <p:cNvSpPr txBox="1"/>
            <p:nvPr/>
          </p:nvSpPr>
          <p:spPr>
            <a:xfrm>
              <a:off x="2304"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41" name="Google Shape;541;p28"/>
            <p:cNvSpPr txBox="1"/>
            <p:nvPr/>
          </p:nvSpPr>
          <p:spPr>
            <a:xfrm>
              <a:off x="2880"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42" name="Google Shape;542;p28"/>
            <p:cNvSpPr txBox="1"/>
            <p:nvPr/>
          </p:nvSpPr>
          <p:spPr>
            <a:xfrm>
              <a:off x="3456"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43" name="Google Shape;543;p28"/>
            <p:cNvSpPr txBox="1"/>
            <p:nvPr/>
          </p:nvSpPr>
          <p:spPr>
            <a:xfrm>
              <a:off x="4032" y="115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44" name="Google Shape;544;p28"/>
            <p:cNvSpPr/>
            <p:nvPr/>
          </p:nvSpPr>
          <p:spPr>
            <a:xfrm rot="10800000">
              <a:off x="1056" y="144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545" name="Google Shape;545;p28"/>
          <p:cNvGrpSpPr/>
          <p:nvPr/>
        </p:nvGrpSpPr>
        <p:grpSpPr>
          <a:xfrm>
            <a:off x="2133600" y="2286000"/>
            <a:ext cx="4959350" cy="758825"/>
            <a:chOff x="1152" y="1632"/>
            <a:chExt cx="3124" cy="478"/>
          </a:xfrm>
        </p:grpSpPr>
        <p:sp>
          <p:nvSpPr>
            <p:cNvPr id="546" name="Google Shape;546;p28"/>
            <p:cNvSpPr/>
            <p:nvPr/>
          </p:nvSpPr>
          <p:spPr>
            <a:xfrm>
              <a:off x="2256" y="168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47" name="Google Shape;547;p28"/>
            <p:cNvSpPr txBox="1"/>
            <p:nvPr/>
          </p:nvSpPr>
          <p:spPr>
            <a:xfrm>
              <a:off x="115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48" name="Google Shape;548;p28"/>
            <p:cNvSpPr txBox="1"/>
            <p:nvPr/>
          </p:nvSpPr>
          <p:spPr>
            <a:xfrm>
              <a:off x="1728"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49" name="Google Shape;549;p28"/>
            <p:cNvSpPr txBox="1"/>
            <p:nvPr/>
          </p:nvSpPr>
          <p:spPr>
            <a:xfrm>
              <a:off x="2304"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50" name="Google Shape;550;p28"/>
            <p:cNvSpPr txBox="1"/>
            <p:nvPr/>
          </p:nvSpPr>
          <p:spPr>
            <a:xfrm>
              <a:off x="2880"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51" name="Google Shape;551;p28"/>
            <p:cNvSpPr txBox="1"/>
            <p:nvPr/>
          </p:nvSpPr>
          <p:spPr>
            <a:xfrm>
              <a:off x="3456"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52" name="Google Shape;552;p28"/>
            <p:cNvSpPr txBox="1"/>
            <p:nvPr/>
          </p:nvSpPr>
          <p:spPr>
            <a:xfrm>
              <a:off x="4032" y="163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53" name="Google Shape;553;p28"/>
            <p:cNvSpPr/>
            <p:nvPr/>
          </p:nvSpPr>
          <p:spPr>
            <a:xfrm rot="10800000">
              <a:off x="1632" y="1924"/>
              <a:ext cx="750"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grpSp>
        <p:nvGrpSpPr>
          <p:cNvPr id="554" name="Google Shape;554;p28"/>
          <p:cNvGrpSpPr/>
          <p:nvPr/>
        </p:nvGrpSpPr>
        <p:grpSpPr>
          <a:xfrm>
            <a:off x="2133600" y="3048000"/>
            <a:ext cx="4959350" cy="758825"/>
            <a:chOff x="1152" y="2112"/>
            <a:chExt cx="3124" cy="478"/>
          </a:xfrm>
        </p:grpSpPr>
        <p:sp>
          <p:nvSpPr>
            <p:cNvPr id="555" name="Google Shape;555;p28"/>
            <p:cNvSpPr/>
            <p:nvPr/>
          </p:nvSpPr>
          <p:spPr>
            <a:xfrm>
              <a:off x="2832" y="2160"/>
              <a:ext cx="336" cy="336"/>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56" name="Google Shape;556;p28"/>
            <p:cNvSpPr txBox="1"/>
            <p:nvPr/>
          </p:nvSpPr>
          <p:spPr>
            <a:xfrm>
              <a:off x="115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57" name="Google Shape;557;p28"/>
            <p:cNvSpPr txBox="1"/>
            <p:nvPr/>
          </p:nvSpPr>
          <p:spPr>
            <a:xfrm>
              <a:off x="1728"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58" name="Google Shape;558;p28"/>
            <p:cNvSpPr txBox="1"/>
            <p:nvPr/>
          </p:nvSpPr>
          <p:spPr>
            <a:xfrm>
              <a:off x="2304"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59" name="Google Shape;559;p28"/>
            <p:cNvSpPr txBox="1"/>
            <p:nvPr/>
          </p:nvSpPr>
          <p:spPr>
            <a:xfrm>
              <a:off x="2880"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60" name="Google Shape;560;p28"/>
            <p:cNvSpPr txBox="1"/>
            <p:nvPr/>
          </p:nvSpPr>
          <p:spPr>
            <a:xfrm>
              <a:off x="3456"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61" name="Google Shape;561;p28"/>
            <p:cNvSpPr txBox="1"/>
            <p:nvPr/>
          </p:nvSpPr>
          <p:spPr>
            <a:xfrm>
              <a:off x="4032" y="2112"/>
              <a:ext cx="244" cy="3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62" name="Google Shape;562;p28"/>
            <p:cNvSpPr/>
            <p:nvPr/>
          </p:nvSpPr>
          <p:spPr>
            <a:xfrm rot="10800000">
              <a:off x="2640" y="2404"/>
              <a:ext cx="318" cy="186"/>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grpSp>
      <p:sp>
        <p:nvSpPr>
          <p:cNvPr id="563" name="Google Shape;563;p28"/>
          <p:cNvSpPr/>
          <p:nvPr/>
        </p:nvSpPr>
        <p:spPr>
          <a:xfrm>
            <a:off x="5715000" y="3886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64" name="Google Shape;564;p28"/>
          <p:cNvSpPr txBox="1"/>
          <p:nvPr/>
        </p:nvSpPr>
        <p:spPr>
          <a:xfrm>
            <a:off x="2133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65" name="Google Shape;565;p28"/>
          <p:cNvSpPr txBox="1"/>
          <p:nvPr/>
        </p:nvSpPr>
        <p:spPr>
          <a:xfrm>
            <a:off x="30480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66" name="Google Shape;566;p28"/>
          <p:cNvSpPr txBox="1"/>
          <p:nvPr/>
        </p:nvSpPr>
        <p:spPr>
          <a:xfrm>
            <a:off x="39624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67" name="Google Shape;567;p28"/>
          <p:cNvSpPr txBox="1"/>
          <p:nvPr/>
        </p:nvSpPr>
        <p:spPr>
          <a:xfrm>
            <a:off x="48768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68" name="Google Shape;568;p28"/>
          <p:cNvSpPr txBox="1"/>
          <p:nvPr/>
        </p:nvSpPr>
        <p:spPr>
          <a:xfrm>
            <a:off x="57912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69" name="Google Shape;569;p28"/>
          <p:cNvSpPr txBox="1"/>
          <p:nvPr/>
        </p:nvSpPr>
        <p:spPr>
          <a:xfrm>
            <a:off x="6705600" y="3810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70" name="Google Shape;570;p28"/>
          <p:cNvSpPr/>
          <p:nvPr/>
        </p:nvSpPr>
        <p:spPr>
          <a:xfrm rot="10800000">
            <a:off x="2819400" y="4273550"/>
            <a:ext cx="3095625" cy="295275"/>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71" name="Google Shape;571;p28"/>
          <p:cNvSpPr/>
          <p:nvPr/>
        </p:nvSpPr>
        <p:spPr>
          <a:xfrm>
            <a:off x="6629400" y="4648200"/>
            <a:ext cx="533400" cy="533400"/>
          </a:xfrm>
          <a:prstGeom prst="ellipse">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72" name="Google Shape;572;p28"/>
          <p:cNvSpPr txBox="1"/>
          <p:nvPr/>
        </p:nvSpPr>
        <p:spPr>
          <a:xfrm>
            <a:off x="21336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73" name="Google Shape;573;p28"/>
          <p:cNvSpPr txBox="1"/>
          <p:nvPr/>
        </p:nvSpPr>
        <p:spPr>
          <a:xfrm>
            <a:off x="30480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74" name="Google Shape;574;p28"/>
          <p:cNvSpPr txBox="1"/>
          <p:nvPr/>
        </p:nvSpPr>
        <p:spPr>
          <a:xfrm>
            <a:off x="39624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75" name="Google Shape;575;p28"/>
          <p:cNvSpPr txBox="1"/>
          <p:nvPr/>
        </p:nvSpPr>
        <p:spPr>
          <a:xfrm>
            <a:off x="48768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76" name="Google Shape;576;p28"/>
          <p:cNvSpPr txBox="1"/>
          <p:nvPr/>
        </p:nvSpPr>
        <p:spPr>
          <a:xfrm>
            <a:off x="57912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77" name="Google Shape;577;p28"/>
          <p:cNvSpPr txBox="1"/>
          <p:nvPr/>
        </p:nvSpPr>
        <p:spPr>
          <a:xfrm>
            <a:off x="6705600" y="4572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78" name="Google Shape;578;p28"/>
          <p:cNvSpPr/>
          <p:nvPr/>
        </p:nvSpPr>
        <p:spPr>
          <a:xfrm rot="10800000">
            <a:off x="4572000" y="5035550"/>
            <a:ext cx="2257425" cy="295275"/>
          </a:xfrm>
          <a:custGeom>
            <a:avLst/>
            <a:gdLst/>
            <a:ahLst/>
            <a:cxnLst/>
            <a:rect l="l" t="t" r="r" b="b"/>
            <a:pathLst>
              <a:path w="42180" h="21600" fill="none" extrusionOk="0">
                <a:moveTo>
                  <a:pt x="0" y="15061"/>
                </a:moveTo>
                <a:cubicBezTo>
                  <a:pt x="2849" y="6092"/>
                  <a:pt x="11176" y="0"/>
                  <a:pt x="20587" y="0"/>
                </a:cubicBezTo>
                <a:cubicBezTo>
                  <a:pt x="32302" y="0"/>
                  <a:pt x="41882" y="9339"/>
                  <a:pt x="42180" y="21051"/>
                </a:cubicBezTo>
              </a:path>
              <a:path w="42180" h="21600" extrusionOk="0">
                <a:moveTo>
                  <a:pt x="0" y="15061"/>
                </a:moveTo>
                <a:cubicBezTo>
                  <a:pt x="2849" y="6092"/>
                  <a:pt x="11176" y="0"/>
                  <a:pt x="20587" y="0"/>
                </a:cubicBezTo>
                <a:cubicBezTo>
                  <a:pt x="32302" y="0"/>
                  <a:pt x="41882" y="9339"/>
                  <a:pt x="42180" y="21051"/>
                </a:cubicBezTo>
                <a:lnTo>
                  <a:pt x="20587" y="21600"/>
                </a:lnTo>
                <a:lnTo>
                  <a:pt x="0" y="15061"/>
                </a:lnTo>
                <a:close/>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579" name="Google Shape;579;p28"/>
          <p:cNvSpPr txBox="1"/>
          <p:nvPr/>
        </p:nvSpPr>
        <p:spPr>
          <a:xfrm>
            <a:off x="2133600" y="533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80" name="Google Shape;580;p28"/>
          <p:cNvSpPr txBox="1"/>
          <p:nvPr/>
        </p:nvSpPr>
        <p:spPr>
          <a:xfrm>
            <a:off x="3048000" y="533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81" name="Google Shape;581;p28"/>
          <p:cNvSpPr txBox="1"/>
          <p:nvPr/>
        </p:nvSpPr>
        <p:spPr>
          <a:xfrm>
            <a:off x="3962400" y="533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82" name="Google Shape;582;p28"/>
          <p:cNvSpPr txBox="1"/>
          <p:nvPr/>
        </p:nvSpPr>
        <p:spPr>
          <a:xfrm>
            <a:off x="4876800" y="533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6</a:t>
            </a:r>
            <a:endParaRPr sz="1400" b="0" i="0" u="none" strike="noStrike" cap="none">
              <a:solidFill>
                <a:srgbClr val="000000"/>
              </a:solidFill>
              <a:latin typeface="Arial"/>
              <a:ea typeface="Arial"/>
              <a:cs typeface="Arial"/>
              <a:sym typeface="Arial"/>
            </a:endParaRPr>
          </a:p>
        </p:txBody>
      </p:sp>
      <p:sp>
        <p:nvSpPr>
          <p:cNvPr id="583" name="Google Shape;583;p28"/>
          <p:cNvSpPr txBox="1"/>
          <p:nvPr/>
        </p:nvSpPr>
        <p:spPr>
          <a:xfrm>
            <a:off x="5791200" y="533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8</a:t>
            </a:r>
            <a:endParaRPr sz="1400" b="0" i="0" u="none" strike="noStrike" cap="none">
              <a:solidFill>
                <a:srgbClr val="000000"/>
              </a:solidFill>
              <a:latin typeface="Arial"/>
              <a:ea typeface="Arial"/>
              <a:cs typeface="Arial"/>
              <a:sym typeface="Arial"/>
            </a:endParaRPr>
          </a:p>
        </p:txBody>
      </p:sp>
      <p:sp>
        <p:nvSpPr>
          <p:cNvPr id="584" name="Google Shape;584;p28"/>
          <p:cNvSpPr txBox="1"/>
          <p:nvPr/>
        </p:nvSpPr>
        <p:spPr>
          <a:xfrm>
            <a:off x="6705600" y="5334000"/>
            <a:ext cx="387350"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9999"/>
              </a:buClr>
              <a:buSzPts val="3200"/>
              <a:buFont typeface="Times New Roman"/>
              <a:buNone/>
            </a:pPr>
            <a:r>
              <a:rPr lang="en-US" sz="3200" b="0" i="0" u="none" strike="noStrike" cap="none">
                <a:solidFill>
                  <a:srgbClr val="009999"/>
                </a:solidFill>
                <a:latin typeface="Times New Roman"/>
                <a:ea typeface="Times New Roman"/>
                <a:cs typeface="Times New Roman"/>
                <a:sym typeface="Times New Roman"/>
              </a:rPr>
              <a:t>9</a:t>
            </a:r>
            <a:endParaRPr sz="1400" b="0" i="0" u="none" strike="noStrike" cap="none">
              <a:solidFill>
                <a:srgbClr val="000000"/>
              </a:solidFill>
              <a:latin typeface="Arial"/>
              <a:ea typeface="Arial"/>
              <a:cs typeface="Arial"/>
              <a:sym typeface="Arial"/>
            </a:endParaRPr>
          </a:p>
        </p:txBody>
      </p:sp>
      <p:sp>
        <p:nvSpPr>
          <p:cNvPr id="585" name="Google Shape;585;p28"/>
          <p:cNvSpPr txBox="1"/>
          <p:nvPr/>
        </p:nvSpPr>
        <p:spPr>
          <a:xfrm>
            <a:off x="7254875" y="5334000"/>
            <a:ext cx="974725" cy="579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hlink"/>
              </a:buClr>
              <a:buSzPts val="3200"/>
              <a:buFont typeface="Times New Roman"/>
              <a:buNone/>
            </a:pPr>
            <a:r>
              <a:rPr lang="en-US" sz="3200" b="0" i="1" u="none" strike="noStrike" cap="none">
                <a:solidFill>
                  <a:schemeClr val="hlink"/>
                </a:solidFill>
                <a:latin typeface="Times New Roman"/>
                <a:ea typeface="Times New Roman"/>
                <a:cs typeface="Times New Roman"/>
                <a:sym typeface="Times New Roman"/>
              </a:rPr>
              <a:t>done</a:t>
            </a:r>
            <a:endParaRPr sz="1400" b="0" i="0" u="none" strike="noStrike" cap="none">
              <a:solidFill>
                <a:srgbClr val="000000"/>
              </a:solidFill>
              <a:latin typeface="Arial"/>
              <a:ea typeface="Arial"/>
              <a:cs typeface="Arial"/>
              <a:sym typeface="Arial"/>
            </a:endParaRPr>
          </a:p>
        </p:txBody>
      </p:sp>
      <p:pic>
        <p:nvPicPr>
          <p:cNvPr id="586" name="Google Shape;586;p28"/>
          <p:cNvPicPr preferRelativeResize="0"/>
          <p:nvPr/>
        </p:nvPicPr>
        <p:blipFill rotWithShape="1">
          <a:blip r:embed="rId3">
            <a:alphaModFix/>
          </a:blip>
          <a:srcRect/>
          <a:stretch/>
        </p:blipFill>
        <p:spPr>
          <a:xfrm>
            <a:off x="30162" y="1866900"/>
            <a:ext cx="2138362" cy="193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Algorithm</a:t>
            </a:r>
            <a:endParaRPr sz="4200" b="1" i="0" u="none" strike="noStrike" cap="none">
              <a:latin typeface="Georgia"/>
              <a:ea typeface="Georgia"/>
              <a:cs typeface="Georgia"/>
              <a:sym typeface="Georgia"/>
            </a:endParaRPr>
          </a:p>
        </p:txBody>
      </p:sp>
      <p:sp>
        <p:nvSpPr>
          <p:cNvPr id="99" name="Google Shape;99;p3"/>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p>
            <a:pPr marL="182563" marR="0" lvl="0" indent="-74613" algn="l" rtl="0">
              <a:lnSpc>
                <a:spcPct val="90000"/>
              </a:lnSpc>
              <a:spcBef>
                <a:spcPts val="0"/>
              </a:spcBef>
              <a:spcAft>
                <a:spcPts val="0"/>
              </a:spcAft>
              <a:buClr>
                <a:schemeClr val="accent1"/>
              </a:buClr>
              <a:buSzPts val="1700"/>
              <a:buFont typeface="Noto Sans Symbols"/>
              <a:buNone/>
            </a:pPr>
            <a:endParaRPr sz="2000">
              <a:solidFill>
                <a:schemeClr val="dk1"/>
              </a:solidFill>
              <a:latin typeface="Trebuchet MS"/>
              <a:ea typeface="Trebuchet MS"/>
              <a:cs typeface="Trebuchet MS"/>
              <a:sym typeface="Trebuchet MS"/>
            </a:endParaRPr>
          </a:p>
        </p:txBody>
      </p:sp>
      <p:sp>
        <p:nvSpPr>
          <p:cNvPr id="100" name="Google Shape;100;p3"/>
          <p:cNvSpPr txBox="1"/>
          <p:nvPr/>
        </p:nvSpPr>
        <p:spPr>
          <a:xfrm>
            <a:off x="3059112" y="2205037"/>
            <a:ext cx="2952750" cy="2376487"/>
          </a:xfrm>
          <a:prstGeom prst="rect">
            <a:avLst/>
          </a:prstGeom>
          <a:solidFill>
            <a:schemeClr val="accent1"/>
          </a:solidFill>
          <a:ln w="12700" cap="flat" cmpd="sng">
            <a:solidFill>
              <a:srgbClr val="6B85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rebuchet MS"/>
              <a:buNone/>
            </a:pPr>
            <a:r>
              <a:rPr lang="en-US" sz="3200" b="0" i="0" u="none" strike="noStrike" cap="none">
                <a:solidFill>
                  <a:srgbClr val="FFFFFF"/>
                </a:solidFill>
                <a:latin typeface="Trebuchet MS"/>
                <a:ea typeface="Trebuchet MS"/>
                <a:cs typeface="Trebuchet MS"/>
                <a:sym typeface="Trebuchet MS"/>
              </a:rPr>
              <a:t>Algorithm</a:t>
            </a:r>
            <a:endParaRPr sz="1400" b="0" i="0" u="none" strike="noStrike" cap="none">
              <a:solidFill>
                <a:srgbClr val="000000"/>
              </a:solidFill>
              <a:latin typeface="Arial"/>
              <a:ea typeface="Arial"/>
              <a:cs typeface="Arial"/>
              <a:sym typeface="Arial"/>
            </a:endParaRPr>
          </a:p>
        </p:txBody>
      </p:sp>
      <p:cxnSp>
        <p:nvCxnSpPr>
          <p:cNvPr id="101" name="Google Shape;101;p3"/>
          <p:cNvCxnSpPr/>
          <p:nvPr/>
        </p:nvCxnSpPr>
        <p:spPr>
          <a:xfrm>
            <a:off x="1979612" y="3357562"/>
            <a:ext cx="1008062" cy="0"/>
          </a:xfrm>
          <a:prstGeom prst="straightConnector1">
            <a:avLst/>
          </a:prstGeom>
          <a:noFill/>
          <a:ln w="9525" cap="flat" cmpd="sng">
            <a:solidFill>
              <a:schemeClr val="accent1"/>
            </a:solidFill>
            <a:prstDash val="solid"/>
            <a:miter lim="800000"/>
            <a:headEnd type="none" w="sm" len="sm"/>
            <a:tailEnd type="stealth" w="med" len="med"/>
          </a:ln>
        </p:spPr>
      </p:cxnSp>
      <p:sp>
        <p:nvSpPr>
          <p:cNvPr id="102" name="Google Shape;102;p3"/>
          <p:cNvSpPr txBox="1"/>
          <p:nvPr/>
        </p:nvSpPr>
        <p:spPr>
          <a:xfrm>
            <a:off x="900112" y="3141662"/>
            <a:ext cx="1766887" cy="8921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input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(optional)</a:t>
            </a:r>
            <a:endParaRPr sz="1400" b="0" i="0" u="none" strike="noStrike" cap="none">
              <a:solidFill>
                <a:srgbClr val="000000"/>
              </a:solidFill>
              <a:latin typeface="Arial"/>
              <a:ea typeface="Arial"/>
              <a:cs typeface="Arial"/>
              <a:sym typeface="Arial"/>
            </a:endParaRPr>
          </a:p>
        </p:txBody>
      </p:sp>
      <p:cxnSp>
        <p:nvCxnSpPr>
          <p:cNvPr id="103" name="Google Shape;103;p3"/>
          <p:cNvCxnSpPr/>
          <p:nvPr/>
        </p:nvCxnSpPr>
        <p:spPr>
          <a:xfrm rot="10800000" flipH="1">
            <a:off x="6011862" y="3357562"/>
            <a:ext cx="1152525" cy="34925"/>
          </a:xfrm>
          <a:prstGeom prst="straightConnector1">
            <a:avLst/>
          </a:prstGeom>
          <a:noFill/>
          <a:ln w="9525" cap="flat" cmpd="sng">
            <a:solidFill>
              <a:schemeClr val="accent1"/>
            </a:solidFill>
            <a:prstDash val="solid"/>
            <a:miter lim="800000"/>
            <a:headEnd type="none" w="sm" len="sm"/>
            <a:tailEnd type="stealth" w="med" len="med"/>
          </a:ln>
        </p:spPr>
      </p:cxnSp>
      <p:sp>
        <p:nvSpPr>
          <p:cNvPr id="104" name="Google Shape;104;p3"/>
          <p:cNvSpPr txBox="1"/>
          <p:nvPr/>
        </p:nvSpPr>
        <p:spPr>
          <a:xfrm>
            <a:off x="7092950" y="3141662"/>
            <a:ext cx="1365250" cy="58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output</a:t>
            </a:r>
            <a:endParaRPr sz="1400" b="0" i="0" u="none" strike="noStrike" cap="none">
              <a:solidFill>
                <a:srgbClr val="000000"/>
              </a:solidFill>
              <a:latin typeface="Arial"/>
              <a:ea typeface="Arial"/>
              <a:cs typeface="Arial"/>
              <a:sym typeface="Arial"/>
            </a:endParaRPr>
          </a:p>
        </p:txBody>
      </p:sp>
      <p:sp>
        <p:nvSpPr>
          <p:cNvPr id="105" name="Google Shape;105;p3"/>
          <p:cNvSpPr txBox="1"/>
          <p:nvPr/>
        </p:nvSpPr>
        <p:spPr>
          <a:xfrm>
            <a:off x="1258887" y="4868862"/>
            <a:ext cx="72009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Computational procedure for solving a problem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9"/>
          <p:cNvSpPr txBox="1">
            <a:spLocks noGrp="1"/>
          </p:cNvSpPr>
          <p:nvPr>
            <p:ph type="title" idx="4294967295"/>
          </p:nvPr>
        </p:nvSpPr>
        <p:spPr>
          <a:xfrm>
            <a:off x="7620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C++ Implementation of Insertion Sort</a:t>
            </a:r>
            <a:endParaRPr/>
          </a:p>
        </p:txBody>
      </p:sp>
      <p:sp>
        <p:nvSpPr>
          <p:cNvPr id="592" name="Google Shape;592;p29"/>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593" name="Google Shape;593;p29"/>
          <p:cNvSpPr txBox="1"/>
          <p:nvPr/>
        </p:nvSpPr>
        <p:spPr>
          <a:xfrm>
            <a:off x="457200" y="1828800"/>
            <a:ext cx="8686800" cy="4524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int main(){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int arr[] = {10, 6, 3, 2, 1, 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int l = sizeof(arr)/sizeof(*arr);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print(arr, 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insertionSort(arr, 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print(arr, 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0"/>
          <p:cNvSpPr txBox="1">
            <a:spLocks noGrp="1"/>
          </p:cNvSpPr>
          <p:nvPr>
            <p:ph type="title" idx="4294967295"/>
          </p:nvPr>
        </p:nvSpPr>
        <p:spPr>
          <a:xfrm>
            <a:off x="990600" y="762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C++ Implementation of Insertion Sort</a:t>
            </a:r>
            <a:endParaRPr/>
          </a:p>
        </p:txBody>
      </p:sp>
      <p:sp>
        <p:nvSpPr>
          <p:cNvPr id="599" name="Google Shape;599;p30"/>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600" name="Google Shape;600;p30"/>
          <p:cNvSpPr txBox="1"/>
          <p:nvPr/>
        </p:nvSpPr>
        <p:spPr>
          <a:xfrm>
            <a:off x="304800" y="1524000"/>
            <a:ext cx="8839200" cy="5324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void insertionSort(int A[], int length){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int key,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for(int j = 1; j &lt; length; 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key = A[j];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i = j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while(i &gt; -1 &amp;&amp; A[i] &gt; 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A[i+1] = A[i];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i = 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A[i+1] = 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title" idx="4294967295"/>
          </p:nvPr>
        </p:nvSpPr>
        <p:spPr>
          <a:xfrm>
            <a:off x="4572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Print Function</a:t>
            </a:r>
            <a:endParaRPr/>
          </a:p>
        </p:txBody>
      </p:sp>
      <p:sp>
        <p:nvSpPr>
          <p:cNvPr id="606" name="Google Shape;606;p31"/>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607" name="Google Shape;607;p31"/>
          <p:cNvSpPr txBox="1"/>
          <p:nvPr/>
        </p:nvSpPr>
        <p:spPr>
          <a:xfrm>
            <a:off x="457200" y="1828800"/>
            <a:ext cx="8382000" cy="25542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void print(int a[], int length){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for(int i = 0; i &lt; length;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cout &lt;&lt; a[i] &lt;&lt;"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    cout &lt;&lt;endl;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2"/>
          <p:cNvSpPr txBox="1">
            <a:spLocks noGrp="1"/>
          </p:cNvSpPr>
          <p:nvPr>
            <p:ph type="title" idx="4294967295"/>
          </p:nvPr>
        </p:nvSpPr>
        <p:spPr>
          <a:xfrm>
            <a:off x="4572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Output</a:t>
            </a:r>
            <a:endParaRPr/>
          </a:p>
        </p:txBody>
      </p:sp>
      <p:sp>
        <p:nvSpPr>
          <p:cNvPr id="613" name="Google Shape;613;p32"/>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pic>
        <p:nvPicPr>
          <p:cNvPr id="614" name="Google Shape;614;p32"/>
          <p:cNvPicPr preferRelativeResize="0"/>
          <p:nvPr/>
        </p:nvPicPr>
        <p:blipFill rotWithShape="1">
          <a:blip r:embed="rId3">
            <a:alphaModFix/>
          </a:blip>
          <a:srcRect/>
          <a:stretch/>
        </p:blipFill>
        <p:spPr>
          <a:xfrm>
            <a:off x="-19050" y="1447800"/>
            <a:ext cx="9324975" cy="487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3"/>
          <p:cNvSpPr txBox="1">
            <a:spLocks noGrp="1"/>
          </p:cNvSpPr>
          <p:nvPr>
            <p:ph type="title" idx="4294967295"/>
          </p:nvPr>
        </p:nvSpPr>
        <p:spPr>
          <a:xfrm>
            <a:off x="1447800" y="3048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Running time</a:t>
            </a:r>
            <a:endParaRPr/>
          </a:p>
        </p:txBody>
      </p:sp>
      <p:sp>
        <p:nvSpPr>
          <p:cNvPr id="620" name="Google Shape;620;p33"/>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621" name="Google Shape;621;p33"/>
          <p:cNvSpPr txBox="1"/>
          <p:nvPr/>
        </p:nvSpPr>
        <p:spPr>
          <a:xfrm>
            <a:off x="723900" y="1905000"/>
            <a:ext cx="7696200" cy="4602162"/>
          </a:xfrm>
          <a:prstGeom prst="rect">
            <a:avLst/>
          </a:prstGeom>
          <a:noFill/>
          <a:ln>
            <a:noFill/>
          </a:ln>
        </p:spPr>
        <p:txBody>
          <a:bodyPr spcFirstLastPara="1" wrap="square" lIns="91425" tIns="45700" rIns="91425" bIns="45700" anchor="t" anchorCtr="0">
            <a:noAutofit/>
          </a:bodyPr>
          <a:lstStyle/>
          <a:p>
            <a:pPr marL="231775" marR="0" lvl="0" indent="-231775" algn="l" rtl="0">
              <a:lnSpc>
                <a:spcPct val="85000"/>
              </a:lnSpc>
              <a:spcBef>
                <a:spcPts val="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The running time depends on the input: an already sorted sequence is easier to sort.</a:t>
            </a:r>
            <a:endParaRPr sz="1400" b="0" i="0" u="none" strike="noStrike" cap="none">
              <a:solidFill>
                <a:srgbClr val="000000"/>
              </a:solidFill>
              <a:latin typeface="Arial"/>
              <a:ea typeface="Arial"/>
              <a:cs typeface="Arial"/>
              <a:sym typeface="Arial"/>
            </a:endParaRPr>
          </a:p>
          <a:p>
            <a:pPr marL="231775" marR="0" lvl="0" indent="-231775" algn="l" rtl="0">
              <a:lnSpc>
                <a:spcPct val="85000"/>
              </a:lnSpc>
              <a:spcBef>
                <a:spcPts val="800"/>
              </a:spcBef>
              <a:spcAft>
                <a:spcPts val="0"/>
              </a:spcAft>
              <a:buClr>
                <a:schemeClr val="accent2"/>
              </a:buClr>
              <a:buSzPts val="3200"/>
              <a:buFont typeface="Times New Roman"/>
              <a:buChar char="•"/>
            </a:pPr>
            <a:r>
              <a:rPr lang="en-US" sz="3200" b="0" i="0" u="none" strike="noStrike" cap="none">
                <a:solidFill>
                  <a:schemeClr val="accent2"/>
                </a:solidFill>
                <a:latin typeface="Times New Roman"/>
                <a:ea typeface="Times New Roman"/>
                <a:cs typeface="Times New Roman"/>
                <a:sym typeface="Times New Roman"/>
              </a:rPr>
              <a:t>Major Simplifying Convention:</a:t>
            </a:r>
            <a:r>
              <a:rPr lang="en-US" sz="3200" b="0" i="0" u="none" strike="noStrike" cap="none">
                <a:solidFill>
                  <a:schemeClr val="dk1"/>
                </a:solidFill>
                <a:latin typeface="Times New Roman"/>
                <a:ea typeface="Times New Roman"/>
                <a:cs typeface="Times New Roman"/>
                <a:sym typeface="Times New Roman"/>
              </a:rPr>
              <a:t> Parameterize the running time by the size of the input, since short sequences are easier to sort than long ones. </a:t>
            </a:r>
            <a:endParaRPr sz="1400" b="0" i="0" u="none" strike="noStrike" cap="none">
              <a:solidFill>
                <a:srgbClr val="000000"/>
              </a:solidFill>
              <a:latin typeface="Arial"/>
              <a:ea typeface="Arial"/>
              <a:cs typeface="Arial"/>
              <a:sym typeface="Arial"/>
            </a:endParaRPr>
          </a:p>
          <a:p>
            <a:pPr marL="457200" marR="0" lvl="1" indent="-203200" algn="l" rtl="0">
              <a:lnSpc>
                <a:spcPct val="85000"/>
              </a:lnSpc>
              <a:spcBef>
                <a:spcPts val="800"/>
              </a:spcBef>
              <a:spcAft>
                <a:spcPts val="0"/>
              </a:spcAft>
              <a:buClr>
                <a:schemeClr val="accent2"/>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T</a:t>
            </a:r>
            <a:r>
              <a:rPr lang="en-US" sz="3200" b="0" i="0" u="none" strike="noStrike" cap="none" baseline="-25000">
                <a:solidFill>
                  <a:schemeClr val="dk1"/>
                </a:solidFill>
                <a:latin typeface="Times New Roman"/>
                <a:ea typeface="Times New Roman"/>
                <a:cs typeface="Times New Roman"/>
                <a:sym typeface="Times New Roman"/>
              </a:rPr>
              <a:t>A</a:t>
            </a:r>
            <a:r>
              <a:rPr lang="en-US" sz="3200" b="0" i="0" u="none" strike="noStrike" cap="none">
                <a:solidFill>
                  <a:schemeClr val="dk1"/>
                </a:solidFill>
                <a:latin typeface="Times New Roman"/>
                <a:ea typeface="Times New Roman"/>
                <a:cs typeface="Times New Roman"/>
                <a:sym typeface="Times New Roman"/>
              </a:rPr>
              <a:t>(n) =  time of A on length n inputs</a:t>
            </a:r>
            <a:endParaRPr sz="1400" b="0" i="0" u="none" strike="noStrike" cap="none">
              <a:solidFill>
                <a:srgbClr val="000000"/>
              </a:solidFill>
              <a:latin typeface="Arial"/>
              <a:ea typeface="Arial"/>
              <a:cs typeface="Arial"/>
              <a:sym typeface="Arial"/>
            </a:endParaRPr>
          </a:p>
          <a:p>
            <a:pPr marL="231775" marR="0" lvl="0" indent="-231775" algn="l" rtl="0">
              <a:lnSpc>
                <a:spcPct val="85000"/>
              </a:lnSpc>
              <a:spcBef>
                <a:spcPts val="80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Generally, we seek upper bounds on the running time, to have a guarantee of performance.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4"/>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Kinds of analyses</a:t>
            </a:r>
            <a:endParaRPr/>
          </a:p>
        </p:txBody>
      </p:sp>
      <p:sp>
        <p:nvSpPr>
          <p:cNvPr id="627" name="Google Shape;627;p34"/>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628" name="Google Shape;628;p34"/>
          <p:cNvSpPr txBox="1"/>
          <p:nvPr/>
        </p:nvSpPr>
        <p:spPr>
          <a:xfrm>
            <a:off x="1162050" y="1524000"/>
            <a:ext cx="6819900" cy="4945062"/>
          </a:xfrm>
          <a:prstGeom prst="rect">
            <a:avLst/>
          </a:prstGeom>
          <a:noFill/>
          <a:ln>
            <a:noFill/>
          </a:ln>
        </p:spPr>
        <p:txBody>
          <a:bodyPr spcFirstLastPara="1" wrap="square" lIns="91425" tIns="45700" rIns="91425" bIns="45700" anchor="t" anchorCtr="0">
            <a:noAutofit/>
          </a:bodyPr>
          <a:lstStyle/>
          <a:p>
            <a:pPr marL="231775" marR="0" lvl="0" indent="-231775" algn="l" rtl="0">
              <a:lnSpc>
                <a:spcPct val="85000"/>
              </a:lnSpc>
              <a:spcBef>
                <a:spcPts val="0"/>
              </a:spcBef>
              <a:spcAft>
                <a:spcPts val="0"/>
              </a:spcAft>
              <a:buClr>
                <a:schemeClr val="hlink"/>
              </a:buClr>
              <a:buSzPts val="3200"/>
              <a:buFont typeface="Times New Roman"/>
              <a:buNone/>
            </a:pPr>
            <a:r>
              <a:rPr lang="en-US" sz="3200" b="1" i="0" u="none" strike="noStrike" cap="none">
                <a:solidFill>
                  <a:schemeClr val="hlink"/>
                </a:solidFill>
                <a:latin typeface="Times New Roman"/>
                <a:ea typeface="Times New Roman"/>
                <a:cs typeface="Times New Roman"/>
                <a:sym typeface="Times New Roman"/>
              </a:rPr>
              <a:t>Worst-case: </a:t>
            </a:r>
            <a:r>
              <a:rPr lang="en-US" sz="3200" b="0" i="0" u="none" strike="noStrike" cap="none">
                <a:solidFill>
                  <a:schemeClr val="dk2"/>
                </a:solidFill>
                <a:latin typeface="Times New Roman"/>
                <a:ea typeface="Times New Roman"/>
                <a:cs typeface="Times New Roman"/>
                <a:sym typeface="Times New Roman"/>
              </a:rPr>
              <a:t>(usually)</a:t>
            </a:r>
            <a:endParaRPr sz="3200" b="0" i="0" u="none" strike="noStrike" cap="none">
              <a:solidFill>
                <a:schemeClr val="dk1"/>
              </a:solidFill>
              <a:latin typeface="Times New Roman"/>
              <a:ea typeface="Times New Roman"/>
              <a:cs typeface="Times New Roman"/>
              <a:sym typeface="Times New Roman"/>
            </a:endParaRPr>
          </a:p>
          <a:p>
            <a:pPr marL="690562" marR="0" lvl="1" indent="-238124" algn="l" rtl="0">
              <a:lnSpc>
                <a:spcPct val="85000"/>
              </a:lnSpc>
              <a:spcBef>
                <a:spcPts val="320"/>
              </a:spcBef>
              <a:spcAft>
                <a:spcPts val="0"/>
              </a:spcAft>
              <a:buClr>
                <a:schemeClr val="accent2"/>
              </a:buClr>
              <a:buSzPts val="3200"/>
              <a:buFont typeface="Times New Roman"/>
              <a:buChar char="•"/>
            </a:pPr>
            <a:r>
              <a:rPr lang="en-US" sz="3200" b="0" i="1" u="none" strike="noStrike" cap="none">
                <a:solidFill>
                  <a:srgbClr val="009999"/>
                </a:solidFill>
                <a:latin typeface="Times New Roman"/>
                <a:ea typeface="Times New Roman"/>
                <a:cs typeface="Times New Roman"/>
                <a:sym typeface="Times New Roman"/>
              </a:rPr>
              <a:t>T</a:t>
            </a:r>
            <a:r>
              <a:rPr lang="en-US" sz="3200" b="0" i="0" u="none" strike="noStrike" cap="none">
                <a:solidFill>
                  <a:srgbClr val="009999"/>
                </a:solidFill>
                <a:latin typeface="Times New Roman"/>
                <a:ea typeface="Times New Roman"/>
                <a:cs typeface="Times New Roman"/>
                <a:sym typeface="Times New Roman"/>
              </a:rPr>
              <a:t>(</a:t>
            </a:r>
            <a:r>
              <a:rPr lang="en-US" sz="3200" b="0" i="1" u="none" strike="noStrike" cap="none">
                <a:solidFill>
                  <a:srgbClr val="009999"/>
                </a:solidFill>
                <a:latin typeface="Times New Roman"/>
                <a:ea typeface="Times New Roman"/>
                <a:cs typeface="Times New Roman"/>
                <a:sym typeface="Times New Roman"/>
              </a:rPr>
              <a:t>n</a:t>
            </a:r>
            <a:r>
              <a:rPr lang="en-US" sz="3200" b="0" i="0" u="none" strike="noStrike" cap="none">
                <a:solidFill>
                  <a:srgbClr val="009999"/>
                </a:solidFill>
                <a:latin typeface="Times New Roman"/>
                <a:ea typeface="Times New Roman"/>
                <a:cs typeface="Times New Roman"/>
                <a:sym typeface="Times New Roman"/>
              </a:rPr>
              <a:t>) =</a:t>
            </a:r>
            <a:r>
              <a:rPr lang="en-US" sz="3200" b="0" i="0" u="none" strike="noStrike" cap="none">
                <a:solidFill>
                  <a:schemeClr val="dk1"/>
                </a:solidFill>
                <a:latin typeface="Times New Roman"/>
                <a:ea typeface="Times New Roman"/>
                <a:cs typeface="Times New Roman"/>
                <a:sym typeface="Times New Roman"/>
              </a:rPr>
              <a:t> maximum time of algorithm on any input of size </a:t>
            </a:r>
            <a:r>
              <a:rPr lang="en-US" sz="3200" b="0" i="1" u="none" strike="noStrike" cap="none">
                <a:solidFill>
                  <a:srgbClr val="009999"/>
                </a:solidFill>
                <a:latin typeface="Times New Roman"/>
                <a:ea typeface="Times New Roman"/>
                <a:cs typeface="Times New Roman"/>
                <a:sym typeface="Times New Roman"/>
              </a:rPr>
              <a:t>n</a:t>
            </a:r>
            <a:r>
              <a:rPr lang="en-US" sz="32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231775" marR="0" lvl="0" indent="-231775" algn="l" rtl="0">
              <a:lnSpc>
                <a:spcPct val="85000"/>
              </a:lnSpc>
              <a:spcBef>
                <a:spcPts val="320"/>
              </a:spcBef>
              <a:spcAft>
                <a:spcPts val="0"/>
              </a:spcAft>
              <a:buClr>
                <a:schemeClr val="hlink"/>
              </a:buClr>
              <a:buSzPts val="3200"/>
              <a:buFont typeface="Times New Roman"/>
              <a:buNone/>
            </a:pPr>
            <a:r>
              <a:rPr lang="en-US" sz="3200" b="1" i="0" u="none" strike="noStrike" cap="none">
                <a:solidFill>
                  <a:schemeClr val="hlink"/>
                </a:solidFill>
                <a:latin typeface="Times New Roman"/>
                <a:ea typeface="Times New Roman"/>
                <a:cs typeface="Times New Roman"/>
                <a:sym typeface="Times New Roman"/>
              </a:rPr>
              <a:t>Average-case: </a:t>
            </a:r>
            <a:r>
              <a:rPr lang="en-US" sz="3200" b="0" i="0" u="none" strike="noStrike" cap="none">
                <a:solidFill>
                  <a:schemeClr val="dk2"/>
                </a:solidFill>
                <a:latin typeface="Times New Roman"/>
                <a:ea typeface="Times New Roman"/>
                <a:cs typeface="Times New Roman"/>
                <a:sym typeface="Times New Roman"/>
              </a:rPr>
              <a:t>(sometimes)</a:t>
            </a:r>
            <a:endParaRPr sz="3200" b="0" i="0" u="none" strike="noStrike" cap="none">
              <a:solidFill>
                <a:schemeClr val="dk1"/>
              </a:solidFill>
              <a:latin typeface="Times New Roman"/>
              <a:ea typeface="Times New Roman"/>
              <a:cs typeface="Times New Roman"/>
              <a:sym typeface="Times New Roman"/>
            </a:endParaRPr>
          </a:p>
          <a:p>
            <a:pPr marL="690562" marR="0" lvl="1" indent="-238124" algn="l" rtl="0">
              <a:lnSpc>
                <a:spcPct val="85000"/>
              </a:lnSpc>
              <a:spcBef>
                <a:spcPts val="320"/>
              </a:spcBef>
              <a:spcAft>
                <a:spcPts val="0"/>
              </a:spcAft>
              <a:buClr>
                <a:schemeClr val="accent2"/>
              </a:buClr>
              <a:buSzPts val="3200"/>
              <a:buFont typeface="Times New Roman"/>
              <a:buChar char="•"/>
            </a:pPr>
            <a:r>
              <a:rPr lang="en-US" sz="3200" b="0" i="1" u="none" strike="noStrike" cap="none">
                <a:solidFill>
                  <a:srgbClr val="009999"/>
                </a:solidFill>
                <a:latin typeface="Times New Roman"/>
                <a:ea typeface="Times New Roman"/>
                <a:cs typeface="Times New Roman"/>
                <a:sym typeface="Times New Roman"/>
              </a:rPr>
              <a:t>T</a:t>
            </a:r>
            <a:r>
              <a:rPr lang="en-US" sz="3200" b="0" i="0" u="none" strike="noStrike" cap="none">
                <a:solidFill>
                  <a:srgbClr val="009999"/>
                </a:solidFill>
                <a:latin typeface="Times New Roman"/>
                <a:ea typeface="Times New Roman"/>
                <a:cs typeface="Times New Roman"/>
                <a:sym typeface="Times New Roman"/>
              </a:rPr>
              <a:t>(</a:t>
            </a:r>
            <a:r>
              <a:rPr lang="en-US" sz="3200" b="0" i="1" u="none" strike="noStrike" cap="none">
                <a:solidFill>
                  <a:srgbClr val="009999"/>
                </a:solidFill>
                <a:latin typeface="Times New Roman"/>
                <a:ea typeface="Times New Roman"/>
                <a:cs typeface="Times New Roman"/>
                <a:sym typeface="Times New Roman"/>
              </a:rPr>
              <a:t>n</a:t>
            </a:r>
            <a:r>
              <a:rPr lang="en-US" sz="3200" b="0" i="0" u="none" strike="noStrike" cap="none">
                <a:solidFill>
                  <a:srgbClr val="009999"/>
                </a:solidFill>
                <a:latin typeface="Times New Roman"/>
                <a:ea typeface="Times New Roman"/>
                <a:cs typeface="Times New Roman"/>
                <a:sym typeface="Times New Roman"/>
              </a:rPr>
              <a:t>) =</a:t>
            </a:r>
            <a:r>
              <a:rPr lang="en-US" sz="3200" b="0" i="0" u="none" strike="noStrike" cap="none">
                <a:solidFill>
                  <a:schemeClr val="dk1"/>
                </a:solidFill>
                <a:latin typeface="Times New Roman"/>
                <a:ea typeface="Times New Roman"/>
                <a:cs typeface="Times New Roman"/>
                <a:sym typeface="Times New Roman"/>
              </a:rPr>
              <a:t> expected time of algorithm over all inputs of size </a:t>
            </a:r>
            <a:r>
              <a:rPr lang="en-US" sz="3200" b="0" i="1" u="none" strike="noStrike" cap="none">
                <a:solidFill>
                  <a:srgbClr val="009999"/>
                </a:solidFill>
                <a:latin typeface="Times New Roman"/>
                <a:ea typeface="Times New Roman"/>
                <a:cs typeface="Times New Roman"/>
                <a:sym typeface="Times New Roman"/>
              </a:rPr>
              <a:t>n</a:t>
            </a:r>
            <a:r>
              <a:rPr lang="en-US" sz="32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690562" marR="0" lvl="1" indent="-238124" algn="l" rtl="0">
              <a:lnSpc>
                <a:spcPct val="85000"/>
              </a:lnSpc>
              <a:spcBef>
                <a:spcPts val="32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Need assumption of statistical distribution of inputs.</a:t>
            </a:r>
            <a:endParaRPr sz="1400" b="0" i="0" u="none" strike="noStrike" cap="none">
              <a:solidFill>
                <a:srgbClr val="000000"/>
              </a:solidFill>
              <a:latin typeface="Arial"/>
              <a:ea typeface="Arial"/>
              <a:cs typeface="Arial"/>
              <a:sym typeface="Arial"/>
            </a:endParaRPr>
          </a:p>
          <a:p>
            <a:pPr marL="231775" marR="0" lvl="0" indent="-231775" algn="l" rtl="0">
              <a:lnSpc>
                <a:spcPct val="85000"/>
              </a:lnSpc>
              <a:spcBef>
                <a:spcPts val="320"/>
              </a:spcBef>
              <a:spcAft>
                <a:spcPts val="0"/>
              </a:spcAft>
              <a:buClr>
                <a:schemeClr val="hlink"/>
              </a:buClr>
              <a:buSzPts val="3200"/>
              <a:buFont typeface="Times New Roman"/>
              <a:buNone/>
            </a:pPr>
            <a:r>
              <a:rPr lang="en-US" sz="3200" b="1" i="0" u="none" strike="noStrike" cap="none">
                <a:solidFill>
                  <a:schemeClr val="hlink"/>
                </a:solidFill>
                <a:latin typeface="Times New Roman"/>
                <a:ea typeface="Times New Roman"/>
                <a:cs typeface="Times New Roman"/>
                <a:sym typeface="Times New Roman"/>
              </a:rPr>
              <a:t>Best-case: </a:t>
            </a:r>
            <a:r>
              <a:rPr lang="en-US" sz="3200" b="0" i="0" u="none" strike="noStrike" cap="none">
                <a:solidFill>
                  <a:schemeClr val="dk2"/>
                </a:solidFill>
                <a:latin typeface="Times New Roman"/>
                <a:ea typeface="Times New Roman"/>
                <a:cs typeface="Times New Roman"/>
                <a:sym typeface="Times New Roman"/>
              </a:rPr>
              <a:t>(NEVER)</a:t>
            </a:r>
            <a:endParaRPr sz="3200" b="0" i="0" u="none" strike="noStrike" cap="none">
              <a:solidFill>
                <a:schemeClr val="dk1"/>
              </a:solidFill>
              <a:latin typeface="Times New Roman"/>
              <a:ea typeface="Times New Roman"/>
              <a:cs typeface="Times New Roman"/>
              <a:sym typeface="Times New Roman"/>
            </a:endParaRPr>
          </a:p>
          <a:p>
            <a:pPr marL="690562" marR="0" lvl="1" indent="-238124" algn="l" rtl="0">
              <a:lnSpc>
                <a:spcPct val="85000"/>
              </a:lnSpc>
              <a:spcBef>
                <a:spcPts val="320"/>
              </a:spcBef>
              <a:spcAft>
                <a:spcPts val="0"/>
              </a:spcAft>
              <a:buClr>
                <a:schemeClr val="accent2"/>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Cheat with a slow algorithm that works fast on </a:t>
            </a:r>
            <a:r>
              <a:rPr lang="en-US" sz="3200" b="0" i="1" u="none" strike="noStrike" cap="none">
                <a:solidFill>
                  <a:schemeClr val="dk1"/>
                </a:solidFill>
                <a:latin typeface="Times New Roman"/>
                <a:ea typeface="Times New Roman"/>
                <a:cs typeface="Times New Roman"/>
                <a:sym typeface="Times New Roman"/>
              </a:rPr>
              <a:t>some</a:t>
            </a:r>
            <a:r>
              <a:rPr lang="en-US" sz="3200" b="0" i="0" u="none" strike="noStrike" cap="none">
                <a:solidFill>
                  <a:schemeClr val="dk1"/>
                </a:solidFill>
                <a:latin typeface="Times New Roman"/>
                <a:ea typeface="Times New Roman"/>
                <a:cs typeface="Times New Roman"/>
                <a:sym typeface="Times New Roman"/>
              </a:rPr>
              <a:t> input.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5"/>
          <p:cNvSpPr txBox="1">
            <a:spLocks noGrp="1"/>
          </p:cNvSpPr>
          <p:nvPr>
            <p:ph type="title" idx="4294967295"/>
          </p:nvPr>
        </p:nvSpPr>
        <p:spPr>
          <a:xfrm>
            <a:off x="685800" y="484632"/>
            <a:ext cx="7772400" cy="45516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Insertion Sort</a:t>
            </a:r>
            <a:endParaRPr/>
          </a:p>
        </p:txBody>
      </p:sp>
      <p:sp>
        <p:nvSpPr>
          <p:cNvPr id="634" name="Google Shape;634;p35"/>
          <p:cNvSpPr txBox="1">
            <a:spLocks noGrp="1"/>
          </p:cNvSpPr>
          <p:nvPr>
            <p:ph type="body" idx="1"/>
          </p:nvPr>
        </p:nvSpPr>
        <p:spPr>
          <a:xfrm>
            <a:off x="155575" y="939800"/>
            <a:ext cx="5724525" cy="3194050"/>
          </a:xfrm>
          <a:prstGeom prst="rect">
            <a:avLst/>
          </a:prstGeom>
          <a:noFill/>
          <a:ln>
            <a:noFill/>
          </a:ln>
        </p:spPr>
        <p:txBody>
          <a:bodyPr spcFirstLastPara="1" wrap="square" lIns="91425" tIns="45700" rIns="91425" bIns="45700" anchor="t" anchorCtr="0">
            <a:noAutofit/>
          </a:bodyPr>
          <a:lstStyle/>
          <a:p>
            <a:pPr marL="182562" marR="0" lvl="0" indent="-182562" algn="l" rtl="0">
              <a:lnSpc>
                <a:spcPct val="90000"/>
              </a:lnSpc>
              <a:spcBef>
                <a:spcPts val="0"/>
              </a:spcBef>
              <a:spcAft>
                <a:spcPts val="0"/>
              </a:spcAft>
              <a:buClr>
                <a:schemeClr val="accent1"/>
              </a:buClr>
              <a:buSzPts val="2040"/>
              <a:buFont typeface="Noto Sans Symbols"/>
              <a:buNone/>
            </a:pPr>
            <a:endParaRPr sz="2400" b="0" i="0" u="none">
              <a:solidFill>
                <a:schemeClr val="dk1"/>
              </a:solidFill>
              <a:latin typeface="Times New Roman"/>
              <a:ea typeface="Times New Roman"/>
              <a:cs typeface="Times New Roman"/>
              <a:sym typeface="Times New Roman"/>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I</a:t>
            </a:r>
            <a:r>
              <a:rPr lang="en-US" sz="1800" b="0" i="0" u="none">
                <a:solidFill>
                  <a:schemeClr val="dk1"/>
                </a:solidFill>
                <a:latin typeface="Times New Roman"/>
                <a:ea typeface="Times New Roman"/>
                <a:cs typeface="Times New Roman"/>
                <a:sym typeface="Times New Roman"/>
              </a:rPr>
              <a:t>NSERTION</a:t>
            </a:r>
            <a:r>
              <a:rPr lang="en-US" sz="2400" b="0" i="0" u="none">
                <a:solidFill>
                  <a:schemeClr val="dk1"/>
                </a:solidFill>
                <a:latin typeface="Times New Roman"/>
                <a:ea typeface="Times New Roman"/>
                <a:cs typeface="Times New Roman"/>
                <a:sym typeface="Times New Roman"/>
              </a:rPr>
              <a:t>-S</a:t>
            </a:r>
            <a:r>
              <a:rPr lang="en-US" sz="1800" b="0" i="0" u="none">
                <a:solidFill>
                  <a:schemeClr val="dk1"/>
                </a:solidFill>
                <a:latin typeface="Times New Roman"/>
                <a:ea typeface="Times New Roman"/>
                <a:cs typeface="Times New Roman"/>
                <a:sym typeface="Times New Roman"/>
              </a:rPr>
              <a:t>ORT </a:t>
            </a:r>
            <a:r>
              <a:rPr lang="en-US" sz="2400" b="0" i="0" u="none">
                <a:solidFill>
                  <a:srgbClr val="009999"/>
                </a:solidFill>
                <a:latin typeface="Times New Roman"/>
                <a:ea typeface="Times New Roman"/>
                <a:cs typeface="Times New Roman"/>
                <a:sym typeface="Times New Roman"/>
              </a:rPr>
              <a:t>(</a:t>
            </a:r>
            <a:r>
              <a:rPr lang="en-US" sz="2400" b="0" i="1" u="none">
                <a:solidFill>
                  <a:srgbClr val="009999"/>
                </a:solidFill>
                <a:latin typeface="Times New Roman"/>
                <a:ea typeface="Times New Roman"/>
                <a:cs typeface="Times New Roman"/>
                <a:sym typeface="Times New Roman"/>
              </a:rPr>
              <a:t>A</a:t>
            </a:r>
            <a:r>
              <a:rPr lang="en-US" sz="2400" b="0" i="0" u="none">
                <a:solidFill>
                  <a:srgbClr val="009999"/>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n</a:t>
            </a:r>
            <a:r>
              <a:rPr lang="en-US" sz="2400" b="0" i="0" u="none">
                <a:solidFill>
                  <a:srgbClr val="009999"/>
                </a:solidFill>
                <a:latin typeface="Times New Roman"/>
                <a:ea typeface="Times New Roman"/>
                <a:cs typeface="Times New Roman"/>
                <a:sym typeface="Times New Roman"/>
              </a:rPr>
              <a:t>)	</a:t>
            </a:r>
            <a:r>
              <a:rPr lang="en-US" sz="3200" b="0" i="0" u="none">
                <a:solidFill>
                  <a:schemeClr val="accent2"/>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A</a:t>
            </a:r>
            <a:r>
              <a:rPr lang="en-US" sz="2400" b="0" i="0" u="none">
                <a:solidFill>
                  <a:srgbClr val="009999"/>
                </a:solidFill>
                <a:latin typeface="Times New Roman"/>
                <a:ea typeface="Times New Roman"/>
                <a:cs typeface="Times New Roman"/>
                <a:sym typeface="Times New Roman"/>
              </a:rPr>
              <a:t>[1 . . </a:t>
            </a:r>
            <a:r>
              <a:rPr lang="en-US" sz="2400" b="0" i="1" u="none">
                <a:solidFill>
                  <a:srgbClr val="009999"/>
                </a:solidFill>
                <a:latin typeface="Times New Roman"/>
                <a:ea typeface="Times New Roman"/>
                <a:cs typeface="Times New Roman"/>
                <a:sym typeface="Times New Roman"/>
              </a:rPr>
              <a:t>n</a:t>
            </a:r>
            <a:r>
              <a:rPr lang="en-US" sz="2400" b="0" i="0" u="none">
                <a:solidFill>
                  <a:srgbClr val="009999"/>
                </a:solidFill>
                <a:latin typeface="Times New Roman"/>
                <a:ea typeface="Times New Roman"/>
                <a:cs typeface="Times New Roman"/>
                <a:sym typeface="Times New Roman"/>
              </a:rPr>
              <a:t>]	</a:t>
            </a:r>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for</a:t>
            </a: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j </a:t>
            </a:r>
            <a:r>
              <a:rPr lang="en-US" sz="2400" b="0" i="0" u="none">
                <a:solidFill>
                  <a:srgbClr val="009999"/>
                </a:solidFill>
                <a:latin typeface="Times New Roman"/>
                <a:ea typeface="Times New Roman"/>
                <a:cs typeface="Times New Roman"/>
                <a:sym typeface="Times New Roman"/>
              </a:rPr>
              <a:t>← 2</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to</a:t>
            </a: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n</a:t>
            </a:r>
            <a:endParaRPr sz="2400" b="0" i="0" u="none">
              <a:solidFill>
                <a:srgbClr val="009999"/>
              </a:solidFill>
              <a:latin typeface="Times New Roman"/>
              <a:ea typeface="Times New Roman"/>
              <a:cs typeface="Times New Roman"/>
              <a:sym typeface="Times New Roman"/>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do</a:t>
            </a: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key ← A</a:t>
            </a:r>
            <a:r>
              <a:rPr lang="en-US" sz="2400" b="0" i="0" u="none">
                <a:solidFill>
                  <a:srgbClr val="009999"/>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j</a:t>
            </a:r>
            <a:r>
              <a:rPr lang="en-US" sz="2400" b="0" i="0" u="none">
                <a:solidFill>
                  <a:srgbClr val="009999"/>
                </a:solidFill>
                <a:latin typeface="Times New Roman"/>
                <a:ea typeface="Times New Roman"/>
                <a:cs typeface="Times New Roman"/>
                <a:sym typeface="Times New Roman"/>
              </a:rPr>
              <a:t>]</a:t>
            </a:r>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i ← j – </a:t>
            </a:r>
            <a:r>
              <a:rPr lang="en-US" sz="2400" b="0" i="0" u="none">
                <a:solidFill>
                  <a:srgbClr val="009999"/>
                </a:solidFill>
                <a:latin typeface="Times New Roman"/>
                <a:ea typeface="Times New Roman"/>
                <a:cs typeface="Times New Roman"/>
                <a:sym typeface="Times New Roman"/>
              </a:rPr>
              <a:t>1</a:t>
            </a:r>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while	 </a:t>
            </a:r>
            <a:r>
              <a:rPr lang="en-US" sz="2400" b="0" i="1" u="none">
                <a:solidFill>
                  <a:srgbClr val="009999"/>
                </a:solidFill>
                <a:latin typeface="Times New Roman"/>
                <a:ea typeface="Times New Roman"/>
                <a:cs typeface="Times New Roman"/>
                <a:sym typeface="Times New Roman"/>
              </a:rPr>
              <a:t>i &gt; </a:t>
            </a:r>
            <a:r>
              <a:rPr lang="en-US" sz="2400" b="0" i="0" u="none">
                <a:solidFill>
                  <a:srgbClr val="009999"/>
                </a:solidFill>
                <a:latin typeface="Times New Roman"/>
                <a:ea typeface="Times New Roman"/>
                <a:cs typeface="Times New Roman"/>
                <a:sym typeface="Times New Roman"/>
              </a:rPr>
              <a:t>0</a:t>
            </a:r>
            <a:r>
              <a:rPr lang="en-US" sz="2400" b="0" i="0" u="none">
                <a:solidFill>
                  <a:schemeClr val="dk1"/>
                </a:solidFill>
                <a:latin typeface="Times New Roman"/>
                <a:ea typeface="Times New Roman"/>
                <a:cs typeface="Times New Roman"/>
                <a:sym typeface="Times New Roman"/>
              </a:rPr>
              <a:t> and </a:t>
            </a:r>
            <a:r>
              <a:rPr lang="en-US" sz="2400" b="0" i="1" u="none">
                <a:solidFill>
                  <a:srgbClr val="009999"/>
                </a:solidFill>
                <a:latin typeface="Times New Roman"/>
                <a:ea typeface="Times New Roman"/>
                <a:cs typeface="Times New Roman"/>
                <a:sym typeface="Times New Roman"/>
              </a:rPr>
              <a:t>A</a:t>
            </a:r>
            <a:r>
              <a:rPr lang="en-US" sz="2400" b="0" i="0" u="none">
                <a:solidFill>
                  <a:srgbClr val="009999"/>
                </a:solidFill>
                <a:latin typeface="Times New Roman"/>
                <a:ea typeface="Times New Roman"/>
                <a:cs typeface="Times New Roman"/>
                <a:sym typeface="Times New Roman"/>
              </a:rPr>
              <a:t>[</a:t>
            </a:r>
            <a:r>
              <a:rPr lang="en-US" sz="2400" b="0" i="1" u="none">
                <a:solidFill>
                  <a:srgbClr val="009999"/>
                </a:solidFill>
                <a:latin typeface="Times New Roman"/>
                <a:ea typeface="Times New Roman"/>
                <a:cs typeface="Times New Roman"/>
                <a:sym typeface="Times New Roman"/>
              </a:rPr>
              <a:t>i</a:t>
            </a:r>
            <a:r>
              <a:rPr lang="en-US" sz="2400" b="0" i="0" u="none">
                <a:solidFill>
                  <a:srgbClr val="009999"/>
                </a:solidFill>
                <a:latin typeface="Times New Roman"/>
                <a:ea typeface="Times New Roman"/>
                <a:cs typeface="Times New Roman"/>
                <a:sym typeface="Times New Roman"/>
              </a:rPr>
              <a:t>] &gt; </a:t>
            </a:r>
            <a:r>
              <a:rPr lang="en-US" sz="2400" b="0" i="1" u="none">
                <a:solidFill>
                  <a:srgbClr val="009999"/>
                </a:solidFill>
                <a:latin typeface="Times New Roman"/>
                <a:ea typeface="Times New Roman"/>
                <a:cs typeface="Times New Roman"/>
                <a:sym typeface="Times New Roman"/>
              </a:rPr>
              <a:t>key</a:t>
            </a:r>
            <a:endParaRPr sz="2400" b="0" i="0" u="none">
              <a:solidFill>
                <a:srgbClr val="009999"/>
              </a:solidFill>
              <a:latin typeface="Times New Roman"/>
              <a:ea typeface="Times New Roman"/>
              <a:cs typeface="Times New Roman"/>
              <a:sym typeface="Times New Roman"/>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do</a:t>
            </a: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A</a:t>
            </a:r>
            <a:r>
              <a:rPr lang="en-US" sz="2400" b="0" i="0" u="none">
                <a:solidFill>
                  <a:srgbClr val="009999"/>
                </a:solidFill>
                <a:latin typeface="Times New Roman"/>
                <a:ea typeface="Times New Roman"/>
                <a:cs typeface="Times New Roman"/>
                <a:sym typeface="Times New Roman"/>
              </a:rPr>
              <a:t>[</a:t>
            </a:r>
            <a:r>
              <a:rPr lang="en-US" sz="2400" b="0" i="1" u="none">
                <a:solidFill>
                  <a:srgbClr val="009999"/>
                </a:solidFill>
                <a:latin typeface="Times New Roman"/>
                <a:ea typeface="Times New Roman"/>
                <a:cs typeface="Times New Roman"/>
                <a:sym typeface="Times New Roman"/>
              </a:rPr>
              <a:t>i+</a:t>
            </a:r>
            <a:r>
              <a:rPr lang="en-US" sz="2400" b="0" i="0" u="none">
                <a:solidFill>
                  <a:srgbClr val="009999"/>
                </a:solidFill>
                <a:latin typeface="Times New Roman"/>
                <a:ea typeface="Times New Roman"/>
                <a:cs typeface="Times New Roman"/>
                <a:sym typeface="Times New Roman"/>
              </a:rPr>
              <a:t>1] ← </a:t>
            </a:r>
            <a:r>
              <a:rPr lang="en-US" sz="2400" b="0" i="1" u="none">
                <a:solidFill>
                  <a:srgbClr val="009999"/>
                </a:solidFill>
                <a:latin typeface="Times New Roman"/>
                <a:ea typeface="Times New Roman"/>
                <a:cs typeface="Times New Roman"/>
                <a:sym typeface="Times New Roman"/>
              </a:rPr>
              <a:t>A</a:t>
            </a:r>
            <a:r>
              <a:rPr lang="en-US" sz="2400" b="0" i="0" u="none">
                <a:solidFill>
                  <a:srgbClr val="009999"/>
                </a:solidFill>
                <a:latin typeface="Times New Roman"/>
                <a:ea typeface="Times New Roman"/>
                <a:cs typeface="Times New Roman"/>
                <a:sym typeface="Times New Roman"/>
              </a:rPr>
              <a:t>[</a:t>
            </a:r>
            <a:r>
              <a:rPr lang="en-US" sz="2400" b="0" i="1" u="none">
                <a:solidFill>
                  <a:srgbClr val="009999"/>
                </a:solidFill>
                <a:latin typeface="Times New Roman"/>
                <a:ea typeface="Times New Roman"/>
                <a:cs typeface="Times New Roman"/>
                <a:sym typeface="Times New Roman"/>
              </a:rPr>
              <a:t>i</a:t>
            </a:r>
            <a:r>
              <a:rPr lang="en-US" sz="2400" b="0" i="0" u="none">
                <a:solidFill>
                  <a:srgbClr val="009999"/>
                </a:solidFill>
                <a:latin typeface="Times New Roman"/>
                <a:ea typeface="Times New Roman"/>
                <a:cs typeface="Times New Roman"/>
                <a:sym typeface="Times New Roman"/>
              </a:rPr>
              <a:t>]</a:t>
            </a:r>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i ← i – </a:t>
            </a:r>
            <a:r>
              <a:rPr lang="en-US" sz="2400" b="0" i="0" u="none">
                <a:solidFill>
                  <a:srgbClr val="009999"/>
                </a:solidFill>
                <a:latin typeface="Times New Roman"/>
                <a:ea typeface="Times New Roman"/>
                <a:cs typeface="Times New Roman"/>
                <a:sym typeface="Times New Roman"/>
              </a:rPr>
              <a:t>1</a:t>
            </a:r>
            <a:endParaRPr/>
          </a:p>
          <a:p>
            <a:pPr marL="182562" marR="0" lvl="0" indent="-182562" algn="l" rtl="0">
              <a:lnSpc>
                <a:spcPct val="90000"/>
              </a:lnSpc>
              <a:spcBef>
                <a:spcPts val="0"/>
              </a:spcBef>
              <a:spcAft>
                <a:spcPts val="0"/>
              </a:spcAft>
              <a:buClr>
                <a:schemeClr val="accent1"/>
              </a:buClr>
              <a:buSzPts val="2040"/>
              <a:buFont typeface="Noto Sans Symbols"/>
              <a:buNone/>
            </a:pPr>
            <a:r>
              <a:rPr lang="en-US" sz="2400" b="0" i="0" u="none">
                <a:solidFill>
                  <a:schemeClr val="dk1"/>
                </a:solidFill>
                <a:latin typeface="Times New Roman"/>
                <a:ea typeface="Times New Roman"/>
                <a:cs typeface="Times New Roman"/>
                <a:sym typeface="Times New Roman"/>
              </a:rPr>
              <a:t>			</a:t>
            </a:r>
            <a:r>
              <a:rPr lang="en-US" sz="2400" b="0" i="1" u="none">
                <a:solidFill>
                  <a:srgbClr val="009999"/>
                </a:solidFill>
                <a:latin typeface="Times New Roman"/>
                <a:ea typeface="Times New Roman"/>
                <a:cs typeface="Times New Roman"/>
                <a:sym typeface="Times New Roman"/>
              </a:rPr>
              <a:t>A</a:t>
            </a:r>
            <a:r>
              <a:rPr lang="en-US" sz="2400" b="0" i="0" u="none">
                <a:solidFill>
                  <a:srgbClr val="009999"/>
                </a:solidFill>
                <a:latin typeface="Times New Roman"/>
                <a:ea typeface="Times New Roman"/>
                <a:cs typeface="Times New Roman"/>
                <a:sym typeface="Times New Roman"/>
              </a:rPr>
              <a:t>[</a:t>
            </a:r>
            <a:r>
              <a:rPr lang="en-US" sz="2400" b="0" i="1" u="none">
                <a:solidFill>
                  <a:srgbClr val="009999"/>
                </a:solidFill>
                <a:latin typeface="Times New Roman"/>
                <a:ea typeface="Times New Roman"/>
                <a:cs typeface="Times New Roman"/>
                <a:sym typeface="Times New Roman"/>
              </a:rPr>
              <a:t>i+</a:t>
            </a:r>
            <a:r>
              <a:rPr lang="en-US" sz="2400" b="0" i="0" u="none">
                <a:solidFill>
                  <a:srgbClr val="009999"/>
                </a:solidFill>
                <a:latin typeface="Times New Roman"/>
                <a:ea typeface="Times New Roman"/>
                <a:cs typeface="Times New Roman"/>
                <a:sym typeface="Times New Roman"/>
              </a:rPr>
              <a:t>1] = </a:t>
            </a:r>
            <a:r>
              <a:rPr lang="en-US" sz="2400" b="0" i="1" u="none">
                <a:solidFill>
                  <a:srgbClr val="009999"/>
                </a:solidFill>
                <a:latin typeface="Times New Roman"/>
                <a:ea typeface="Times New Roman"/>
                <a:cs typeface="Times New Roman"/>
                <a:sym typeface="Times New Roman"/>
              </a:rPr>
              <a:t>key</a:t>
            </a:r>
            <a:endParaRPr/>
          </a:p>
        </p:txBody>
      </p:sp>
      <p:sp>
        <p:nvSpPr>
          <p:cNvPr id="635" name="Google Shape;635;p35"/>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imes New Roman"/>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636" name="Google Shape;636;p35"/>
          <p:cNvSpPr txBox="1"/>
          <p:nvPr/>
        </p:nvSpPr>
        <p:spPr>
          <a:xfrm>
            <a:off x="201612" y="4405312"/>
            <a:ext cx="8704262" cy="1477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000000"/>
                </a:solidFill>
                <a:latin typeface="Arial"/>
                <a:ea typeface="Arial"/>
                <a:cs typeface="Arial"/>
                <a:sym typeface="Arial"/>
              </a:rPr>
              <a:t>What is the estimated running time?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000000"/>
                </a:solidFill>
                <a:latin typeface="Arial"/>
                <a:ea typeface="Arial"/>
                <a:cs typeface="Arial"/>
                <a:sym typeface="Arial"/>
              </a:rPr>
              <a:t>Depends on arrangement of numbers in the input array. </a:t>
            </a:r>
            <a:r>
              <a:rPr lang="en-US" sz="1800" b="1" i="1" u="none" strike="noStrike" cap="none">
                <a:solidFill>
                  <a:srgbClr val="000000"/>
                </a:solidFill>
                <a:latin typeface="Arial"/>
                <a:ea typeface="Arial"/>
                <a:cs typeface="Arial"/>
                <a:sym typeface="Arial"/>
              </a:rPr>
              <a:t>We are typically interested in the runtime of an algorithm in the </a:t>
            </a:r>
            <a:r>
              <a:rPr lang="en-US" sz="1800" b="1" i="1" u="sng" strike="noStrike" cap="none">
                <a:solidFill>
                  <a:srgbClr val="000000"/>
                </a:solidFill>
                <a:latin typeface="Arial"/>
                <a:ea typeface="Arial"/>
                <a:cs typeface="Arial"/>
                <a:sym typeface="Arial"/>
              </a:rPr>
              <a:t>worst case</a:t>
            </a:r>
            <a:r>
              <a:rPr lang="en-US" sz="1800" b="1" i="1" u="none" strike="noStrike" cap="none">
                <a:solidFill>
                  <a:srgbClr val="000000"/>
                </a:solidFill>
                <a:latin typeface="Arial"/>
                <a:ea typeface="Arial"/>
                <a:cs typeface="Arial"/>
                <a:sym typeface="Arial"/>
              </a:rPr>
              <a:t> scenario</a:t>
            </a:r>
            <a:r>
              <a:rPr lang="en-US" sz="1800" b="0" i="1"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Because it provides us a guarantee that the algorithm won’t take any longer than this for </a:t>
            </a:r>
            <a:r>
              <a:rPr lang="en-US" sz="1800" b="0" i="0" u="sng" strike="noStrike" cap="none">
                <a:solidFill>
                  <a:srgbClr val="000000"/>
                </a:solidFill>
                <a:latin typeface="Arial"/>
                <a:ea typeface="Arial"/>
                <a:cs typeface="Arial"/>
                <a:sym typeface="Arial"/>
              </a:rPr>
              <a:t>any</a:t>
            </a:r>
            <a:r>
              <a:rPr lang="en-US" sz="1800" b="0" i="0" u="none" strike="noStrike" cap="none">
                <a:solidFill>
                  <a:srgbClr val="000000"/>
                </a:solidFill>
                <a:latin typeface="Arial"/>
                <a:ea typeface="Arial"/>
                <a:cs typeface="Arial"/>
                <a:sym typeface="Arial"/>
              </a:rPr>
              <a:t> type of input.</a:t>
            </a:r>
            <a:endParaRPr sz="1400" b="0" i="0" u="none" strike="noStrike" cap="none">
              <a:solidFill>
                <a:srgbClr val="000000"/>
              </a:solidFill>
              <a:latin typeface="Arial"/>
              <a:ea typeface="Arial"/>
              <a:cs typeface="Arial"/>
              <a:sym typeface="Arial"/>
            </a:endParaRPr>
          </a:p>
        </p:txBody>
      </p:sp>
      <p:sp>
        <p:nvSpPr>
          <p:cNvPr id="637" name="Google Shape;637;p35"/>
          <p:cNvSpPr txBox="1"/>
          <p:nvPr/>
        </p:nvSpPr>
        <p:spPr>
          <a:xfrm>
            <a:off x="1857375" y="6061075"/>
            <a:ext cx="565785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1800"/>
              <a:buFont typeface="Calibri"/>
              <a:buNone/>
            </a:pPr>
            <a:r>
              <a:rPr lang="en-US" sz="1800" b="1" i="0" u="none" strike="noStrike" cap="none">
                <a:solidFill>
                  <a:srgbClr val="7030A0"/>
                </a:solidFill>
                <a:latin typeface="Calibri"/>
                <a:ea typeface="Calibri"/>
                <a:cs typeface="Calibri"/>
                <a:sym typeface="Calibri"/>
              </a:rPr>
              <a:t>How can you arrange the input numbers so that this algorithm becomes most inefficient (worst case)?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7">
                                            <p:txEl>
                                              <p:pRg st="0" end="0"/>
                                            </p:txEl>
                                          </p:spTgt>
                                        </p:tgtEl>
                                        <p:attrNameLst>
                                          <p:attrName>style.visibility</p:attrName>
                                        </p:attrNameLst>
                                      </p:cBhvr>
                                      <p:to>
                                        <p:strVal val="visible"/>
                                      </p:to>
                                    </p:set>
                                    <p:animEffect transition="in" filter="fade">
                                      <p:cBhvr>
                                        <p:cTn id="7" dur="2000"/>
                                        <p:tgtEl>
                                          <p:spTgt spid="6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6"/>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Analyzing Algorithms</a:t>
            </a:r>
            <a:endParaRPr sz="4200" b="1" i="0" u="none" strike="noStrike" cap="none">
              <a:latin typeface="Georgia"/>
              <a:ea typeface="Georgia"/>
              <a:cs typeface="Georgia"/>
              <a:sym typeface="Georgia"/>
            </a:endParaRPr>
          </a:p>
        </p:txBody>
      </p:sp>
      <p:sp>
        <p:nvSpPr>
          <p:cNvPr id="643" name="Google Shape;643;p36"/>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accent1"/>
              </a:buClr>
              <a:buSzPts val="1700"/>
              <a:buFont typeface="Arial"/>
              <a:buChar char="•"/>
            </a:pPr>
            <a:r>
              <a:rPr lang="en-US" sz="2000" b="0" i="0" u="none">
                <a:solidFill>
                  <a:schemeClr val="dk1"/>
                </a:solidFill>
                <a:latin typeface="Trebuchet MS"/>
                <a:ea typeface="Trebuchet MS"/>
                <a:cs typeface="Trebuchet MS"/>
                <a:sym typeface="Trebuchet MS"/>
              </a:rPr>
              <a:t>Analyzing an algorithm means predicting the resources that the algorithm requires.</a:t>
            </a:r>
            <a:endParaRPr/>
          </a:p>
          <a:p>
            <a:pPr marL="914400" marR="0" lvl="1" indent="-457200" algn="l" rtl="0">
              <a:lnSpc>
                <a:spcPct val="90000"/>
              </a:lnSpc>
              <a:spcBef>
                <a:spcPts val="400"/>
              </a:spcBef>
              <a:spcAft>
                <a:spcPts val="0"/>
              </a:spcAft>
              <a:buClr>
                <a:schemeClr val="accent1"/>
              </a:buClr>
              <a:buSzPts val="1530"/>
              <a:buFont typeface="Arial"/>
              <a:buChar char="•"/>
            </a:pPr>
            <a:r>
              <a:rPr lang="en-US" sz="1800" b="0" i="0" u="none" strike="noStrike" cap="none">
                <a:solidFill>
                  <a:schemeClr val="dk1"/>
                </a:solidFill>
                <a:latin typeface="Trebuchet MS"/>
                <a:ea typeface="Trebuchet MS"/>
                <a:cs typeface="Trebuchet MS"/>
                <a:sym typeface="Trebuchet MS"/>
              </a:rPr>
              <a:t>Typically time and memory</a:t>
            </a:r>
            <a:endParaRPr/>
          </a:p>
          <a:p>
            <a:pPr marL="457200" marR="0" lvl="0" indent="-457200" algn="l" rtl="0">
              <a:lnSpc>
                <a:spcPct val="90000"/>
              </a:lnSpc>
              <a:spcBef>
                <a:spcPts val="1200"/>
              </a:spcBef>
              <a:spcAft>
                <a:spcPts val="0"/>
              </a:spcAft>
              <a:buClr>
                <a:schemeClr val="accent1"/>
              </a:buClr>
              <a:buSzPts val="1700"/>
              <a:buFont typeface="Arial"/>
              <a:buChar char="•"/>
            </a:pPr>
            <a:r>
              <a:rPr lang="en-US" sz="2000" b="0" i="0" u="none">
                <a:solidFill>
                  <a:schemeClr val="dk1"/>
                </a:solidFill>
                <a:latin typeface="Trebuchet MS"/>
                <a:ea typeface="Trebuchet MS"/>
                <a:cs typeface="Trebuchet MS"/>
                <a:sym typeface="Trebuchet MS"/>
              </a:rPr>
              <a:t>Before we can analyze an algorithm, we need a model of implementation technologies that we will use.</a:t>
            </a:r>
            <a:endParaRPr/>
          </a:p>
          <a:p>
            <a:pPr marL="914400" marR="0" lvl="1" indent="-457200" algn="l" rtl="0">
              <a:lnSpc>
                <a:spcPct val="90000"/>
              </a:lnSpc>
              <a:spcBef>
                <a:spcPts val="400"/>
              </a:spcBef>
              <a:spcAft>
                <a:spcPts val="0"/>
              </a:spcAft>
              <a:buClr>
                <a:schemeClr val="accent1"/>
              </a:buClr>
              <a:buSzPts val="1530"/>
              <a:buFont typeface="Arial"/>
              <a:buChar char="•"/>
            </a:pPr>
            <a:r>
              <a:rPr lang="en-US" sz="1800" b="0" i="0" u="none" strike="noStrike" cap="none">
                <a:solidFill>
                  <a:schemeClr val="dk1"/>
                </a:solidFill>
                <a:latin typeface="Trebuchet MS"/>
                <a:ea typeface="Trebuchet MS"/>
                <a:cs typeface="Trebuchet MS"/>
                <a:sym typeface="Trebuchet MS"/>
              </a:rPr>
              <a:t>Random Access Machine Model </a:t>
            </a:r>
            <a:endParaRPr/>
          </a:p>
          <a:p>
            <a:pPr marL="182563" marR="0" lvl="0" indent="-85407" algn="l" rtl="0">
              <a:lnSpc>
                <a:spcPct val="90000"/>
              </a:lnSpc>
              <a:spcBef>
                <a:spcPts val="1200"/>
              </a:spcBef>
              <a:spcAft>
                <a:spcPts val="0"/>
              </a:spcAft>
              <a:buClr>
                <a:schemeClr val="accent1"/>
              </a:buClr>
              <a:buSzPts val="1530"/>
              <a:buFont typeface="Noto Sans Symbols"/>
              <a:buNone/>
            </a:pPr>
            <a:endParaRPr sz="1800" b="0" i="0" u="none" strike="noStrike" cap="none">
              <a:solidFill>
                <a:schemeClr val="dk1"/>
              </a:solidFill>
              <a:latin typeface="Trebuchet MS"/>
              <a:ea typeface="Trebuchet MS"/>
              <a:cs typeface="Trebuchet MS"/>
              <a:sym typeface="Trebuchet MS"/>
            </a:endParaRPr>
          </a:p>
        </p:txBody>
      </p:sp>
      <p:sp>
        <p:nvSpPr>
          <p:cNvPr id="644" name="Google Shape;644;p36"/>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imes New Roman"/>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7"/>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Random Access Machine model</a:t>
            </a:r>
            <a:endParaRPr sz="4200" b="1" i="0" u="none" strike="noStrike" cap="none">
              <a:latin typeface="Georgia"/>
              <a:ea typeface="Georgia"/>
              <a:cs typeface="Georgia"/>
              <a:sym typeface="Georgia"/>
            </a:endParaRPr>
          </a:p>
        </p:txBody>
      </p:sp>
      <p:sp>
        <p:nvSpPr>
          <p:cNvPr id="650" name="Google Shape;650;p37"/>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accent1"/>
              </a:buClr>
              <a:buSzPts val="1700"/>
              <a:buFont typeface="Arial"/>
              <a:buChar char="•"/>
            </a:pPr>
            <a:r>
              <a:rPr lang="en-US" sz="2000" b="0" i="0" u="none">
                <a:solidFill>
                  <a:schemeClr val="dk1"/>
                </a:solidFill>
                <a:latin typeface="Trebuchet MS"/>
                <a:ea typeface="Trebuchet MS"/>
                <a:cs typeface="Trebuchet MS"/>
                <a:sym typeface="Trebuchet MS"/>
              </a:rPr>
              <a:t>Single Processor</a:t>
            </a:r>
            <a:endParaRPr/>
          </a:p>
          <a:p>
            <a:pPr marL="457200" marR="0" lvl="0" indent="-457200" algn="l" rtl="0">
              <a:lnSpc>
                <a:spcPct val="90000"/>
              </a:lnSpc>
              <a:spcBef>
                <a:spcPts val="1200"/>
              </a:spcBef>
              <a:spcAft>
                <a:spcPts val="0"/>
              </a:spcAft>
              <a:buClr>
                <a:schemeClr val="accent1"/>
              </a:buClr>
              <a:buSzPts val="1700"/>
              <a:buFont typeface="Arial"/>
              <a:buChar char="•"/>
            </a:pPr>
            <a:r>
              <a:rPr lang="en-US" sz="2000" b="0" i="0" u="none">
                <a:solidFill>
                  <a:schemeClr val="dk1"/>
                </a:solidFill>
                <a:latin typeface="Trebuchet MS"/>
                <a:ea typeface="Trebuchet MS"/>
                <a:cs typeface="Trebuchet MS"/>
                <a:sym typeface="Trebuchet MS"/>
              </a:rPr>
              <a:t>Instructions are executed one after another, with no concurrent operations</a:t>
            </a:r>
            <a:endParaRPr/>
          </a:p>
          <a:p>
            <a:pPr marL="457200" marR="0" lvl="0" indent="-457200" algn="l" rtl="0">
              <a:lnSpc>
                <a:spcPct val="90000"/>
              </a:lnSpc>
              <a:spcBef>
                <a:spcPts val="1200"/>
              </a:spcBef>
              <a:spcAft>
                <a:spcPts val="0"/>
              </a:spcAft>
              <a:buClr>
                <a:schemeClr val="accent1"/>
              </a:buClr>
              <a:buSzPts val="1700"/>
              <a:buFont typeface="Arial"/>
              <a:buChar char="•"/>
            </a:pPr>
            <a:r>
              <a:rPr lang="en-US" sz="2000" b="0" i="0" u="none">
                <a:solidFill>
                  <a:schemeClr val="dk1"/>
                </a:solidFill>
                <a:latin typeface="Trebuchet MS"/>
                <a:ea typeface="Trebuchet MS"/>
                <a:cs typeface="Trebuchet MS"/>
                <a:sym typeface="Trebuchet MS"/>
              </a:rPr>
              <a:t>The following instructions take a constant amount of time</a:t>
            </a:r>
            <a:endParaRPr/>
          </a:p>
          <a:p>
            <a:pPr marL="914400" marR="0" lvl="1" indent="-457200" algn="l" rtl="0">
              <a:lnSpc>
                <a:spcPct val="90000"/>
              </a:lnSpc>
              <a:spcBef>
                <a:spcPts val="400"/>
              </a:spcBef>
              <a:spcAft>
                <a:spcPts val="0"/>
              </a:spcAft>
              <a:buClr>
                <a:schemeClr val="accent1"/>
              </a:buClr>
              <a:buSzPts val="1530"/>
              <a:buFont typeface="Arial"/>
              <a:buChar char="•"/>
            </a:pPr>
            <a:r>
              <a:rPr lang="en-US" sz="1800" b="0" i="0" u="none" strike="noStrike" cap="none">
                <a:solidFill>
                  <a:schemeClr val="dk1"/>
                </a:solidFill>
                <a:latin typeface="Trebuchet MS"/>
                <a:ea typeface="Trebuchet MS"/>
                <a:cs typeface="Trebuchet MS"/>
                <a:sym typeface="Trebuchet MS"/>
              </a:rPr>
              <a:t>Arithmetic: add, subtract, multiply, divide, remainder, floor, ceiling etc…</a:t>
            </a:r>
            <a:endParaRPr/>
          </a:p>
          <a:p>
            <a:pPr marL="914400" marR="0" lvl="1" indent="-457200" algn="l" rtl="0">
              <a:lnSpc>
                <a:spcPct val="90000"/>
              </a:lnSpc>
              <a:spcBef>
                <a:spcPts val="600"/>
              </a:spcBef>
              <a:spcAft>
                <a:spcPts val="0"/>
              </a:spcAft>
              <a:buClr>
                <a:schemeClr val="accent1"/>
              </a:buClr>
              <a:buSzPts val="1530"/>
              <a:buFont typeface="Arial"/>
              <a:buChar char="•"/>
            </a:pPr>
            <a:r>
              <a:rPr lang="en-US" sz="1800" b="0" i="0" u="none" strike="noStrike" cap="none">
                <a:solidFill>
                  <a:schemeClr val="dk1"/>
                </a:solidFill>
                <a:latin typeface="Trebuchet MS"/>
                <a:ea typeface="Trebuchet MS"/>
                <a:cs typeface="Trebuchet MS"/>
                <a:sym typeface="Trebuchet MS"/>
              </a:rPr>
              <a:t>Data movement: load, store, copy</a:t>
            </a:r>
            <a:endParaRPr/>
          </a:p>
          <a:p>
            <a:pPr marL="914400" marR="0" lvl="1" indent="-457200" algn="l" rtl="0">
              <a:lnSpc>
                <a:spcPct val="90000"/>
              </a:lnSpc>
              <a:spcBef>
                <a:spcPts val="600"/>
              </a:spcBef>
              <a:spcAft>
                <a:spcPts val="0"/>
              </a:spcAft>
              <a:buClr>
                <a:schemeClr val="accent1"/>
              </a:buClr>
              <a:buSzPts val="1530"/>
              <a:buFont typeface="Arial"/>
              <a:buChar char="•"/>
            </a:pPr>
            <a:r>
              <a:rPr lang="en-US" sz="1800" b="0" i="0" u="none" strike="noStrike" cap="none">
                <a:solidFill>
                  <a:schemeClr val="dk1"/>
                </a:solidFill>
                <a:latin typeface="Trebuchet MS"/>
                <a:ea typeface="Trebuchet MS"/>
                <a:cs typeface="Trebuchet MS"/>
                <a:sym typeface="Trebuchet MS"/>
              </a:rPr>
              <a:t>Control: conditional/unconditional branch, subroutine call, return</a:t>
            </a:r>
            <a:endParaRPr/>
          </a:p>
          <a:p>
            <a:pPr marL="914400" marR="0" lvl="1" indent="-457200" algn="l" rtl="0">
              <a:lnSpc>
                <a:spcPct val="90000"/>
              </a:lnSpc>
              <a:spcBef>
                <a:spcPts val="600"/>
              </a:spcBef>
              <a:spcAft>
                <a:spcPts val="0"/>
              </a:spcAft>
              <a:buClr>
                <a:schemeClr val="accent1"/>
              </a:buClr>
              <a:buSzPts val="1530"/>
              <a:buFont typeface="Arial"/>
              <a:buChar char="•"/>
            </a:pPr>
            <a:r>
              <a:rPr lang="en-US" sz="1800" b="0" i="0" u="none" strike="noStrike" cap="none">
                <a:solidFill>
                  <a:schemeClr val="dk1"/>
                </a:solidFill>
                <a:latin typeface="Trebuchet MS"/>
                <a:ea typeface="Trebuchet MS"/>
                <a:cs typeface="Trebuchet MS"/>
                <a:sym typeface="Trebuchet MS"/>
              </a:rPr>
              <a:t>Data type: Integer and Float</a:t>
            </a:r>
            <a:endParaRPr/>
          </a:p>
          <a:p>
            <a:pPr marL="182563" marR="0" lvl="0" indent="-85407" algn="l" rtl="0">
              <a:lnSpc>
                <a:spcPct val="90000"/>
              </a:lnSpc>
              <a:spcBef>
                <a:spcPts val="1400"/>
              </a:spcBef>
              <a:spcAft>
                <a:spcPts val="0"/>
              </a:spcAft>
              <a:buClr>
                <a:schemeClr val="accent1"/>
              </a:buClr>
              <a:buSzPts val="1530"/>
              <a:buFont typeface="Noto Sans Symbols"/>
              <a:buNone/>
            </a:pPr>
            <a:endParaRPr sz="1800" b="0" i="0" u="none" strike="noStrike" cap="none">
              <a:solidFill>
                <a:schemeClr val="dk1"/>
              </a:solidFill>
              <a:latin typeface="Trebuchet MS"/>
              <a:ea typeface="Trebuchet MS"/>
              <a:cs typeface="Trebuchet MS"/>
              <a:sym typeface="Trebuchet MS"/>
            </a:endParaRPr>
          </a:p>
        </p:txBody>
      </p:sp>
      <p:sp>
        <p:nvSpPr>
          <p:cNvPr id="651" name="Google Shape;651;p37"/>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imes New Roman"/>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8"/>
          <p:cNvSpPr txBox="1">
            <a:spLocks noGrp="1"/>
          </p:cNvSpPr>
          <p:nvPr>
            <p:ph type="title" idx="4294967295"/>
          </p:nvPr>
        </p:nvSpPr>
        <p:spPr>
          <a:xfrm>
            <a:off x="685800" y="484632"/>
            <a:ext cx="7772400" cy="45516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Insertion Sort: Running Time</a:t>
            </a:r>
            <a:endParaRPr/>
          </a:p>
        </p:txBody>
      </p:sp>
      <p:sp>
        <p:nvSpPr>
          <p:cNvPr id="657" name="Google Shape;657;p38"/>
          <p:cNvSpPr txBox="1">
            <a:spLocks noGrp="1"/>
          </p:cNvSpPr>
          <p:nvPr>
            <p:ph type="body" idx="4294967295"/>
          </p:nvPr>
        </p:nvSpPr>
        <p:spPr>
          <a:xfrm>
            <a:off x="155574" y="939800"/>
            <a:ext cx="8797925" cy="3349891"/>
          </a:xfrm>
          <a:prstGeom prst="rect">
            <a:avLst/>
          </a:prstGeom>
          <a:blipFill rotWithShape="1">
            <a:blip r:embed="rId3">
              <a:alphaModFix/>
            </a:blip>
            <a:stretch>
              <a:fillRect l="-1107" t="-2543" b="-14176"/>
            </a:stretch>
          </a:blipFill>
          <a:ln>
            <a:noFill/>
          </a:ln>
        </p:spPr>
        <p:txBody>
          <a:bodyPr spcFirstLastPara="1" wrap="square" lIns="91425" tIns="45700" rIns="91425" bIns="45700" anchor="t" anchorCtr="0">
            <a:noAutofit/>
          </a:bodyPr>
          <a:lstStyle/>
          <a:p>
            <a:pPr marL="182880" marR="0" lvl="0" indent="-182880" algn="l" rtl="0">
              <a:lnSpc>
                <a:spcPct val="90000"/>
              </a:lnSpc>
              <a:spcBef>
                <a:spcPts val="0"/>
              </a:spcBef>
              <a:spcAft>
                <a:spcPts val="0"/>
              </a:spcAft>
              <a:buClr>
                <a:schemeClr val="accent1"/>
              </a:buClr>
              <a:buSzPts val="1700"/>
              <a:buFont typeface="Noto Sans Symbols"/>
              <a:buChar char="▪"/>
            </a:pPr>
            <a:r>
              <a:rPr lang="en-US" sz="2000" b="0" i="0" u="none" strike="noStrike" cap="none">
                <a:latin typeface="Trebuchet MS"/>
                <a:ea typeface="Trebuchet MS"/>
                <a:cs typeface="Trebuchet MS"/>
                <a:sym typeface="Trebuchet MS"/>
              </a:rPr>
              <a:t> </a:t>
            </a:r>
            <a:endParaRPr/>
          </a:p>
        </p:txBody>
      </p:sp>
      <p:sp>
        <p:nvSpPr>
          <p:cNvPr id="658" name="Google Shape;658;p38"/>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imes New Roman"/>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659" name="Google Shape;659;p38"/>
          <p:cNvSpPr txBox="1"/>
          <p:nvPr/>
        </p:nvSpPr>
        <p:spPr>
          <a:xfrm>
            <a:off x="361482" y="4391290"/>
            <a:ext cx="8386108" cy="1058175"/>
          </a:xfrm>
          <a:prstGeom prst="rect">
            <a:avLst/>
          </a:prstGeom>
          <a:blipFill rotWithShape="1">
            <a:blip r:embed="rId4">
              <a:alphaModFix/>
            </a:blip>
            <a:stretch>
              <a:fillRect l="-94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660" name="Google Shape;660;p38"/>
          <p:cNvSpPr txBox="1"/>
          <p:nvPr/>
        </p:nvSpPr>
        <p:spPr>
          <a:xfrm>
            <a:off x="173037" y="5440362"/>
            <a:ext cx="8820150"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Here </a:t>
            </a:r>
            <a:r>
              <a:rPr lang="en-US" sz="1800" b="0" i="1" u="none" strike="noStrike" cap="none">
                <a:solidFill>
                  <a:srgbClr val="000000"/>
                </a:solidFill>
                <a:latin typeface="Times New Roman"/>
                <a:ea typeface="Times New Roman"/>
                <a:cs typeface="Times New Roman"/>
                <a:sym typeface="Times New Roman"/>
              </a:rPr>
              <a:t>t</a:t>
            </a:r>
            <a:r>
              <a:rPr lang="en-US" sz="1800" b="0" i="1" u="none" strike="noStrike" cap="none" baseline="-25000">
                <a:solidFill>
                  <a:srgbClr val="000000"/>
                </a:solidFill>
                <a:latin typeface="Times New Roman"/>
                <a:ea typeface="Times New Roman"/>
                <a:cs typeface="Times New Roman"/>
                <a:sym typeface="Times New Roman"/>
              </a:rPr>
              <a:t>j</a:t>
            </a:r>
            <a:r>
              <a:rPr lang="en-US" sz="1800" b="0" i="0" u="none" strike="noStrike" cap="none">
                <a:solidFill>
                  <a:srgbClr val="000000"/>
                </a:solidFill>
                <a:latin typeface="Times New Roman"/>
                <a:ea typeface="Times New Roman"/>
                <a:cs typeface="Times New Roman"/>
                <a:sym typeface="Times New Roman"/>
              </a:rPr>
              <a:t> = no. of times the condition of while loop is tested for the current value of 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In the </a:t>
            </a:r>
            <a:r>
              <a:rPr lang="en-US" sz="1800" b="1" i="0" u="none" strike="noStrike" cap="none">
                <a:solidFill>
                  <a:srgbClr val="000000"/>
                </a:solidFill>
                <a:latin typeface="Times New Roman"/>
                <a:ea typeface="Times New Roman"/>
                <a:cs typeface="Times New Roman"/>
                <a:sym typeface="Times New Roman"/>
              </a:rPr>
              <a:t>worst case </a:t>
            </a:r>
            <a:r>
              <a:rPr lang="en-US" sz="1800" b="0" i="0" u="none" strike="noStrike" cap="none">
                <a:solidFill>
                  <a:srgbClr val="000000"/>
                </a:solidFill>
                <a:latin typeface="Times New Roman"/>
                <a:ea typeface="Times New Roman"/>
                <a:cs typeface="Times New Roman"/>
                <a:sym typeface="Times New Roman"/>
              </a:rPr>
              <a:t>(when input is reverse-sorted),  in each iteration of the for loop, all the </a:t>
            </a:r>
            <a:r>
              <a:rPr lang="en-US" sz="1800" b="0" i="1" u="none" strike="noStrike" cap="none">
                <a:solidFill>
                  <a:srgbClr val="000000"/>
                </a:solidFill>
                <a:latin typeface="Times New Roman"/>
                <a:ea typeface="Times New Roman"/>
                <a:cs typeface="Times New Roman"/>
                <a:sym typeface="Times New Roman"/>
              </a:rPr>
              <a:t>j-1</a:t>
            </a:r>
            <a:r>
              <a:rPr lang="en-US" sz="1800" b="0" i="0" u="none" strike="noStrike" cap="none">
                <a:solidFill>
                  <a:srgbClr val="000000"/>
                </a:solidFill>
                <a:latin typeface="Times New Roman"/>
                <a:ea typeface="Times New Roman"/>
                <a:cs typeface="Times New Roman"/>
                <a:sym typeface="Times New Roman"/>
              </a:rPr>
              <a:t> elements need to be right shifted and the key will be inserted in the front of them, </a:t>
            </a:r>
            <a:r>
              <a:rPr lang="en-US" sz="1800" b="0" i="1" u="none" strike="noStrike" cap="none">
                <a:solidFill>
                  <a:srgbClr val="000000"/>
                </a:solidFill>
                <a:latin typeface="Times New Roman"/>
                <a:ea typeface="Times New Roman"/>
                <a:cs typeface="Times New Roman"/>
                <a:sym typeface="Times New Roman"/>
              </a:rPr>
              <a:t>i.e., </a:t>
            </a:r>
            <a:r>
              <a:rPr lang="en-US" sz="1800" b="0" i="0" u="none" strike="noStrike" cap="none">
                <a:solidFill>
                  <a:srgbClr val="000000"/>
                </a:solidFill>
                <a:latin typeface="Times New Roman"/>
                <a:ea typeface="Times New Roman"/>
                <a:cs typeface="Times New Roman"/>
                <a:sym typeface="Times New Roman"/>
              </a:rPr>
              <a:t> </a:t>
            </a:r>
            <a:r>
              <a:rPr lang="en-US" sz="1800" b="0" i="1" u="none" strike="noStrike" cap="none">
                <a:solidFill>
                  <a:srgbClr val="000000"/>
                </a:solidFill>
                <a:latin typeface="Times New Roman"/>
                <a:ea typeface="Times New Roman"/>
                <a:cs typeface="Times New Roman"/>
                <a:sym typeface="Times New Roman"/>
              </a:rPr>
              <a:t>t</a:t>
            </a:r>
            <a:r>
              <a:rPr lang="en-US" sz="1800" b="0" i="1" u="none" strike="noStrike" cap="none" baseline="-25000">
                <a:solidFill>
                  <a:srgbClr val="000000"/>
                </a:solidFill>
                <a:latin typeface="Times New Roman"/>
                <a:ea typeface="Times New Roman"/>
                <a:cs typeface="Times New Roman"/>
                <a:sym typeface="Times New Roman"/>
              </a:rPr>
              <a:t>j</a:t>
            </a:r>
            <a:r>
              <a:rPr lang="en-US" sz="1800" b="0" i="1" u="none" strike="noStrike" cap="none">
                <a:solidFill>
                  <a:srgbClr val="000000"/>
                </a:solidFill>
                <a:latin typeface="Times New Roman"/>
                <a:ea typeface="Times New Roman"/>
                <a:cs typeface="Times New Roman"/>
                <a:sym typeface="Times New Roman"/>
              </a:rPr>
              <a:t>=j.  Us</a:t>
            </a:r>
            <a:r>
              <a:rPr lang="en-US" sz="1800" b="0" i="0" u="none" strike="noStrike" cap="none">
                <a:solidFill>
                  <a:srgbClr val="000000"/>
                </a:solidFill>
                <a:latin typeface="Times New Roman"/>
                <a:ea typeface="Times New Roman"/>
                <a:cs typeface="Times New Roman"/>
                <a:sym typeface="Times New Roman"/>
              </a:rPr>
              <a:t>ing this in the above equation, we get: T(n) = An</a:t>
            </a:r>
            <a:r>
              <a:rPr lang="en-US" sz="1800" b="0" i="0" u="none" strike="noStrike" cap="none" baseline="30000">
                <a:solidFill>
                  <a:srgbClr val="000000"/>
                </a:solidFill>
                <a:latin typeface="Times New Roman"/>
                <a:ea typeface="Times New Roman"/>
                <a:cs typeface="Times New Roman"/>
                <a:sym typeface="Times New Roman"/>
              </a:rPr>
              <a:t>2</a:t>
            </a:r>
            <a:r>
              <a:rPr lang="en-US" sz="1800" b="0" i="0" u="none" strike="noStrike" cap="none">
                <a:solidFill>
                  <a:srgbClr val="000000"/>
                </a:solidFill>
                <a:latin typeface="Times New Roman"/>
                <a:ea typeface="Times New Roman"/>
                <a:cs typeface="Times New Roman"/>
                <a:sym typeface="Times New Roman"/>
              </a:rPr>
              <a:t>+Bn+C, where A, B, C are constants.</a:t>
            </a:r>
            <a:endParaRPr sz="1400" b="0" i="0" u="none" strike="noStrike" cap="none">
              <a:solidFill>
                <a:srgbClr val="000000"/>
              </a:solidFill>
              <a:latin typeface="Arial"/>
              <a:ea typeface="Arial"/>
              <a:cs typeface="Arial"/>
              <a:sym typeface="Arial"/>
            </a:endParaRPr>
          </a:p>
        </p:txBody>
      </p:sp>
      <p:sp>
        <p:nvSpPr>
          <p:cNvPr id="661" name="Google Shape;661;p38"/>
          <p:cNvSpPr txBox="1"/>
          <p:nvPr/>
        </p:nvSpPr>
        <p:spPr>
          <a:xfrm>
            <a:off x="869950" y="6529387"/>
            <a:ext cx="8135937"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030A0"/>
              </a:buClr>
              <a:buSzPts val="1800"/>
              <a:buFont typeface="Times New Roman"/>
              <a:buNone/>
            </a:pPr>
            <a:r>
              <a:rPr lang="en-US" sz="1800" b="1" i="0" u="none" strike="noStrike" cap="none">
                <a:solidFill>
                  <a:srgbClr val="7030A0"/>
                </a:solidFill>
                <a:latin typeface="Times New Roman"/>
                <a:ea typeface="Times New Roman"/>
                <a:cs typeface="Times New Roman"/>
                <a:sym typeface="Times New Roman"/>
              </a:rPr>
              <a:t>What is T(n) in the best case (when the input numbers are already sorted)?</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1">
                                            <p:txEl>
                                              <p:pRg st="0" end="0"/>
                                            </p:txEl>
                                          </p:spTgt>
                                        </p:tgtEl>
                                        <p:attrNameLst>
                                          <p:attrName>style.visibility</p:attrName>
                                        </p:attrNameLst>
                                      </p:cBhvr>
                                      <p:to>
                                        <p:strVal val="visible"/>
                                      </p:to>
                                    </p:set>
                                    <p:animEffect transition="in" filter="fade">
                                      <p:cBhvr>
                                        <p:cTn id="7" dur="2000"/>
                                        <p:tgtEl>
                                          <p:spTgt spid="6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Algorithm (Brief timeline: old)</a:t>
            </a:r>
            <a:endParaRPr sz="4200" b="1" i="0" u="none" strike="noStrike" cap="none">
              <a:latin typeface="Georgia"/>
              <a:ea typeface="Georgia"/>
              <a:cs typeface="Georgia"/>
              <a:sym typeface="Georgia"/>
            </a:endParaRPr>
          </a:p>
        </p:txBody>
      </p:sp>
      <p:pic>
        <p:nvPicPr>
          <p:cNvPr id="111" name="Google Shape;111;p4"/>
          <p:cNvPicPr preferRelativeResize="0">
            <a:picLocks noGrp="1"/>
          </p:cNvPicPr>
          <p:nvPr>
            <p:ph type="body" idx="1"/>
          </p:nvPr>
        </p:nvPicPr>
        <p:blipFill rotWithShape="1">
          <a:blip r:embed="rId3">
            <a:alphaModFix/>
          </a:blip>
          <a:srcRect/>
          <a:stretch/>
        </p:blipFill>
        <p:spPr>
          <a:xfrm>
            <a:off x="292100" y="1524000"/>
            <a:ext cx="8523287" cy="4584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9"/>
          <p:cNvSpPr txBox="1">
            <a:spLocks noGrp="1"/>
          </p:cNvSpPr>
          <p:nvPr>
            <p:ph type="title" idx="4294967295"/>
          </p:nvPr>
        </p:nvSpPr>
        <p:spPr>
          <a:xfrm>
            <a:off x="685800" y="484632"/>
            <a:ext cx="7772400" cy="1609344"/>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Insertion Sort: Running Time (Best case)</a:t>
            </a:r>
            <a:endParaRPr sz="4200" b="1" i="0" u="none" strike="noStrike" cap="none">
              <a:latin typeface="Georgia"/>
              <a:ea typeface="Georgia"/>
              <a:cs typeface="Georgia"/>
              <a:sym typeface="Georgia"/>
            </a:endParaRPr>
          </a:p>
        </p:txBody>
      </p:sp>
      <p:sp>
        <p:nvSpPr>
          <p:cNvPr id="667" name="Google Shape;667;p39"/>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imes New Roman"/>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668" name="Google Shape;668;p39"/>
          <p:cNvSpPr txBox="1">
            <a:spLocks noGrp="1"/>
          </p:cNvSpPr>
          <p:nvPr>
            <p:ph type="body" idx="1"/>
          </p:nvPr>
        </p:nvSpPr>
        <p:spPr>
          <a:xfrm>
            <a:off x="685800" y="2120900"/>
            <a:ext cx="7772400" cy="850900"/>
          </a:xfrm>
          <a:prstGeom prst="rect">
            <a:avLst/>
          </a:prstGeom>
          <a:noFill/>
          <a:ln>
            <a:noFill/>
          </a:ln>
        </p:spPr>
        <p:txBody>
          <a:bodyPr spcFirstLastPara="1" wrap="square" lIns="91425" tIns="45700" rIns="91425" bIns="45700" anchor="t" anchorCtr="0">
            <a:noAutofit/>
          </a:bodyPr>
          <a:lstStyle/>
          <a:p>
            <a:pPr marL="182562" marR="0" lvl="0" indent="-182562" algn="l" rtl="0">
              <a:lnSpc>
                <a:spcPct val="90000"/>
              </a:lnSpc>
              <a:spcBef>
                <a:spcPts val="0"/>
              </a:spcBef>
              <a:spcAft>
                <a:spcPts val="0"/>
              </a:spcAft>
              <a:buClr>
                <a:schemeClr val="accent1"/>
              </a:buClr>
              <a:buSzPts val="1700"/>
              <a:buFont typeface="Noto Sans Symbols"/>
              <a:buChar char="▪"/>
            </a:pPr>
            <a:r>
              <a:rPr lang="en-US" sz="2000" b="0" i="0" u="none">
                <a:solidFill>
                  <a:schemeClr val="dk1"/>
                </a:solidFill>
                <a:latin typeface="Trebuchet MS"/>
                <a:ea typeface="Trebuchet MS"/>
                <a:cs typeface="Trebuchet MS"/>
                <a:sym typeface="Trebuchet MS"/>
              </a:rPr>
              <a:t>The best case is when the input is already in the sorted manner.</a:t>
            </a:r>
            <a:endParaRPr/>
          </a:p>
          <a:p>
            <a:pPr marL="182562" marR="0" lvl="0" indent="-182562" algn="l" rtl="0">
              <a:lnSpc>
                <a:spcPct val="90000"/>
              </a:lnSpc>
              <a:spcBef>
                <a:spcPts val="1200"/>
              </a:spcBef>
              <a:spcAft>
                <a:spcPts val="0"/>
              </a:spcAft>
              <a:buClr>
                <a:schemeClr val="accent1"/>
              </a:buClr>
              <a:buSzPts val="1700"/>
              <a:buFont typeface="Noto Sans Symbols"/>
              <a:buChar char="▪"/>
            </a:pPr>
            <a:r>
              <a:rPr lang="en-US" sz="2000" b="0" i="0" u="none">
                <a:solidFill>
                  <a:schemeClr val="dk1"/>
                </a:solidFill>
                <a:latin typeface="Trebuchet MS"/>
                <a:ea typeface="Trebuchet MS"/>
                <a:cs typeface="Trebuchet MS"/>
                <a:sym typeface="Trebuchet MS"/>
              </a:rPr>
              <a:t>Thus </a:t>
            </a:r>
            <a:r>
              <a:rPr lang="en-US" sz="2000" b="0" i="1" u="none">
                <a:solidFill>
                  <a:schemeClr val="dk1"/>
                </a:solidFill>
                <a:latin typeface="Trebuchet MS"/>
                <a:ea typeface="Trebuchet MS"/>
                <a:cs typeface="Trebuchet MS"/>
                <a:sym typeface="Trebuchet MS"/>
              </a:rPr>
              <a:t>t</a:t>
            </a:r>
            <a:r>
              <a:rPr lang="en-US" sz="2000" b="0" i="1" u="none" baseline="-25000">
                <a:solidFill>
                  <a:schemeClr val="dk1"/>
                </a:solidFill>
                <a:latin typeface="Trebuchet MS"/>
                <a:ea typeface="Trebuchet MS"/>
                <a:cs typeface="Trebuchet MS"/>
                <a:sym typeface="Trebuchet MS"/>
              </a:rPr>
              <a:t>j</a:t>
            </a:r>
            <a:r>
              <a:rPr lang="en-US" sz="2000" b="0" i="1" u="none">
                <a:solidFill>
                  <a:schemeClr val="dk1"/>
                </a:solidFill>
                <a:latin typeface="Trebuchet MS"/>
                <a:ea typeface="Trebuchet MS"/>
                <a:cs typeface="Trebuchet MS"/>
                <a:sym typeface="Trebuchet MS"/>
              </a:rPr>
              <a:t> = 1</a:t>
            </a:r>
            <a:endParaRPr/>
          </a:p>
        </p:txBody>
      </p:sp>
      <p:sp>
        <p:nvSpPr>
          <p:cNvPr id="669" name="Google Shape;669;p39"/>
          <p:cNvSpPr txBox="1"/>
          <p:nvPr/>
        </p:nvSpPr>
        <p:spPr>
          <a:xfrm>
            <a:off x="609600" y="3657600"/>
            <a:ext cx="8229600" cy="154696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670" name="Google Shape;670;p39"/>
          <p:cNvSpPr txBox="1"/>
          <p:nvPr/>
        </p:nvSpPr>
        <p:spPr>
          <a:xfrm>
            <a:off x="685800" y="5562600"/>
            <a:ext cx="8153400" cy="1077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This can be expressed as </a:t>
            </a:r>
            <a:r>
              <a:rPr lang="en-US" sz="3200" b="0" i="1" u="none" strike="noStrike" cap="none">
                <a:solidFill>
                  <a:schemeClr val="dk1"/>
                </a:solidFill>
                <a:latin typeface="Times New Roman"/>
                <a:ea typeface="Times New Roman"/>
                <a:cs typeface="Times New Roman"/>
                <a:sym typeface="Times New Roman"/>
              </a:rPr>
              <a:t>T(n) = an + b</a:t>
            </a:r>
            <a:r>
              <a:rPr lang="en-US" sz="3200" b="0" i="0" u="none" strike="noStrike" cap="none">
                <a:solidFill>
                  <a:schemeClr val="dk1"/>
                </a:solidFill>
                <a:latin typeface="Times New Roman"/>
                <a:ea typeface="Times New Roman"/>
                <a:cs typeface="Times New Roman"/>
                <a:sym typeface="Times New Roman"/>
              </a:rPr>
              <a:t>, thus </a:t>
            </a:r>
            <a:r>
              <a:rPr lang="en-US" sz="3200" b="0" i="1" u="none" strike="noStrike" cap="none">
                <a:solidFill>
                  <a:schemeClr val="dk1"/>
                </a:solidFill>
                <a:latin typeface="Times New Roman"/>
                <a:ea typeface="Times New Roman"/>
                <a:cs typeface="Times New Roman"/>
                <a:sym typeface="Times New Roman"/>
              </a:rPr>
              <a:t>T(n) = 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0"/>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Insertion Sort: Running Time (Worst  case)</a:t>
            </a:r>
            <a:endParaRPr sz="4200" b="1" i="0" u="none" strike="noStrike" cap="none">
              <a:latin typeface="Georgia"/>
              <a:ea typeface="Georgia"/>
              <a:cs typeface="Georgia"/>
              <a:sym typeface="Georgia"/>
            </a:endParaRPr>
          </a:p>
        </p:txBody>
      </p:sp>
      <p:sp>
        <p:nvSpPr>
          <p:cNvPr id="676" name="Google Shape;676;p40"/>
          <p:cNvSpPr txBox="1">
            <a:spLocks noGrp="1"/>
          </p:cNvSpPr>
          <p:nvPr>
            <p:ph type="body" idx="1"/>
          </p:nvPr>
        </p:nvSpPr>
        <p:spPr>
          <a:xfrm>
            <a:off x="685800" y="2120900"/>
            <a:ext cx="7772400" cy="1841500"/>
          </a:xfrm>
          <a:prstGeom prst="rect">
            <a:avLst/>
          </a:prstGeom>
          <a:noFill/>
          <a:ln>
            <a:noFill/>
          </a:ln>
        </p:spPr>
        <p:txBody>
          <a:bodyPr spcFirstLastPara="1" wrap="square" lIns="91425" tIns="45700" rIns="91425" bIns="45700" anchor="t" anchorCtr="0">
            <a:noAutofit/>
          </a:bodyPr>
          <a:lstStyle/>
          <a:p>
            <a:pPr marL="182562" marR="0" lvl="0" indent="-182562" algn="l" rtl="0">
              <a:lnSpc>
                <a:spcPct val="90000"/>
              </a:lnSpc>
              <a:spcBef>
                <a:spcPts val="0"/>
              </a:spcBef>
              <a:spcAft>
                <a:spcPts val="0"/>
              </a:spcAft>
              <a:buClr>
                <a:schemeClr val="accent1"/>
              </a:buClr>
              <a:buSzPts val="1700"/>
              <a:buFont typeface="Noto Sans Symbols"/>
              <a:buChar char="▪"/>
            </a:pPr>
            <a:r>
              <a:rPr lang="en-US" sz="2000" b="0" i="0" u="none">
                <a:solidFill>
                  <a:schemeClr val="dk1"/>
                </a:solidFill>
                <a:latin typeface="Trebuchet MS"/>
                <a:ea typeface="Trebuchet MS"/>
                <a:cs typeface="Trebuchet MS"/>
                <a:sym typeface="Trebuchet MS"/>
              </a:rPr>
              <a:t>The worst case results when the array is in the reverse order (in this case decreasing order)</a:t>
            </a:r>
            <a:endParaRPr/>
          </a:p>
          <a:p>
            <a:pPr marL="182562" marR="0" lvl="0" indent="-182562" algn="l" rtl="0">
              <a:lnSpc>
                <a:spcPct val="90000"/>
              </a:lnSpc>
              <a:spcBef>
                <a:spcPts val="1200"/>
              </a:spcBef>
              <a:spcAft>
                <a:spcPts val="0"/>
              </a:spcAft>
              <a:buClr>
                <a:schemeClr val="accent1"/>
              </a:buClr>
              <a:buSzPts val="1700"/>
              <a:buFont typeface="Noto Sans Symbols"/>
              <a:buChar char="▪"/>
            </a:pPr>
            <a:r>
              <a:rPr lang="en-US" sz="2000" b="0" i="0" u="none">
                <a:solidFill>
                  <a:schemeClr val="dk1"/>
                </a:solidFill>
                <a:latin typeface="Trebuchet MS"/>
                <a:ea typeface="Trebuchet MS"/>
                <a:cs typeface="Trebuchet MS"/>
                <a:sym typeface="Trebuchet MS"/>
              </a:rPr>
              <a:t>In this situation, we must compare each element A[j] with each element in the entire sorted sub-array A[1… j-1]</a:t>
            </a:r>
            <a:endParaRPr/>
          </a:p>
          <a:p>
            <a:pPr marL="457200" marR="0" lvl="1" indent="-182561" algn="l" rtl="0">
              <a:lnSpc>
                <a:spcPct val="90000"/>
              </a:lnSpc>
              <a:spcBef>
                <a:spcPts val="400"/>
              </a:spcBef>
              <a:spcAft>
                <a:spcPts val="0"/>
              </a:spcAft>
              <a:buClr>
                <a:schemeClr val="accent1"/>
              </a:buClr>
              <a:buSzPts val="1530"/>
              <a:buFont typeface="Noto Sans Symbols"/>
              <a:buChar char="▪"/>
            </a:pPr>
            <a:r>
              <a:rPr lang="en-US" sz="1800" b="0" i="0" u="none" strike="noStrike" cap="none">
                <a:solidFill>
                  <a:schemeClr val="dk1"/>
                </a:solidFill>
                <a:latin typeface="Trebuchet MS"/>
                <a:ea typeface="Trebuchet MS"/>
                <a:cs typeface="Trebuchet MS"/>
                <a:sym typeface="Trebuchet MS"/>
              </a:rPr>
              <a:t>This results </a:t>
            </a:r>
            <a:r>
              <a:rPr lang="en-US" sz="1800" b="0" i="1" u="none" strike="noStrike" cap="none">
                <a:solidFill>
                  <a:schemeClr val="dk1"/>
                </a:solidFill>
                <a:latin typeface="Trebuchet MS"/>
                <a:ea typeface="Trebuchet MS"/>
                <a:cs typeface="Trebuchet MS"/>
                <a:sym typeface="Trebuchet MS"/>
              </a:rPr>
              <a:t>t</a:t>
            </a:r>
            <a:r>
              <a:rPr lang="en-US" sz="1800" b="0" i="1" u="none" strike="noStrike" cap="none" baseline="-25000">
                <a:solidFill>
                  <a:schemeClr val="dk1"/>
                </a:solidFill>
                <a:latin typeface="Trebuchet MS"/>
                <a:ea typeface="Trebuchet MS"/>
                <a:cs typeface="Trebuchet MS"/>
                <a:sym typeface="Trebuchet MS"/>
              </a:rPr>
              <a:t>j</a:t>
            </a:r>
            <a:r>
              <a:rPr lang="en-US" sz="1800" b="0" i="1" u="none" strike="noStrike" cap="none">
                <a:solidFill>
                  <a:schemeClr val="dk1"/>
                </a:solidFill>
                <a:latin typeface="Trebuchet MS"/>
                <a:ea typeface="Trebuchet MS"/>
                <a:cs typeface="Trebuchet MS"/>
                <a:sym typeface="Trebuchet MS"/>
              </a:rPr>
              <a:t> = j</a:t>
            </a:r>
            <a:endParaRPr/>
          </a:p>
        </p:txBody>
      </p:sp>
      <p:sp>
        <p:nvSpPr>
          <p:cNvPr id="677" name="Google Shape;677;p40"/>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Trebuchet MS"/>
              <a:buNone/>
            </a:pPr>
            <a:r>
              <a:rPr lang="en-US" sz="1100" b="1" i="0" u="none" strike="noStrike" cap="none">
                <a:solidFill>
                  <a:srgbClr val="FFFFFF"/>
                </a:solidFill>
                <a:latin typeface="Trebuchet MS"/>
                <a:ea typeface="Trebuchet MS"/>
                <a:cs typeface="Trebuchet MS"/>
                <a:sym typeface="Trebuchet MS"/>
              </a:rPr>
              <a:t>L1.</a:t>
            </a:r>
            <a:fld id="{00000000-1234-1234-1234-123412341234}" type="slidenum">
              <a:rPr lang="en-US" sz="1100" b="1" i="0" u="none" strike="noStrike" cap="none">
                <a:solidFill>
                  <a:srgbClr val="FFFFFF"/>
                </a:solidFill>
                <a:latin typeface="Trebuchet MS"/>
                <a:ea typeface="Trebuchet MS"/>
                <a:cs typeface="Trebuchet MS"/>
                <a:sym typeface="Trebuchet MS"/>
              </a:rPr>
              <a:t>41</a:t>
            </a:fld>
            <a:endParaRPr sz="1400" b="0" i="0" u="none" strike="noStrike" cap="none">
              <a:solidFill>
                <a:srgbClr val="000000"/>
              </a:solidFill>
              <a:latin typeface="Arial"/>
              <a:ea typeface="Arial"/>
              <a:cs typeface="Arial"/>
              <a:sym typeface="Arial"/>
            </a:endParaRPr>
          </a:p>
        </p:txBody>
      </p:sp>
      <p:sp>
        <p:nvSpPr>
          <p:cNvPr id="678" name="Google Shape;678;p40"/>
          <p:cNvSpPr txBox="1"/>
          <p:nvPr/>
        </p:nvSpPr>
        <p:spPr>
          <a:xfrm>
            <a:off x="533400" y="5205220"/>
            <a:ext cx="4343400" cy="1492396"/>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1"/>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Insertion Sort: Running Time (Worst  case)</a:t>
            </a:r>
            <a:endParaRPr sz="4200" b="1" i="0" u="none" strike="noStrike" cap="none">
              <a:latin typeface="Georgia"/>
              <a:ea typeface="Georgia"/>
              <a:cs typeface="Georgia"/>
              <a:sym typeface="Georgia"/>
            </a:endParaRPr>
          </a:p>
        </p:txBody>
      </p:sp>
      <p:sp>
        <p:nvSpPr>
          <p:cNvPr id="684" name="Google Shape;684;p41"/>
          <p:cNvSpPr txBox="1">
            <a:spLocks noGrp="1"/>
          </p:cNvSpPr>
          <p:nvPr>
            <p:ph type="body" idx="4294967295"/>
          </p:nvPr>
        </p:nvSpPr>
        <p:spPr>
          <a:xfrm>
            <a:off x="685800" y="2120900"/>
            <a:ext cx="7772400" cy="2603500"/>
          </a:xfrm>
          <a:prstGeom prst="rect">
            <a:avLst/>
          </a:prstGeom>
          <a:blipFill rotWithShape="1">
            <a:blip r:embed="rId3">
              <a:alphaModFix/>
            </a:blip>
            <a:stretch>
              <a:fillRect l="-389" t="-2808"/>
            </a:stretch>
          </a:blipFill>
          <a:ln>
            <a:noFill/>
          </a:ln>
        </p:spPr>
        <p:txBody>
          <a:bodyPr spcFirstLastPara="1" wrap="square" lIns="91425" tIns="45700" rIns="91425" bIns="45700" anchor="t" anchorCtr="0">
            <a:noAutofit/>
          </a:bodyPr>
          <a:lstStyle/>
          <a:p>
            <a:pPr marL="182563" marR="0" lvl="0" indent="-182563" algn="l" rtl="0">
              <a:lnSpc>
                <a:spcPct val="90000"/>
              </a:lnSpc>
              <a:spcBef>
                <a:spcPts val="0"/>
              </a:spcBef>
              <a:spcAft>
                <a:spcPts val="0"/>
              </a:spcAft>
              <a:buClr>
                <a:schemeClr val="accent1"/>
              </a:buClr>
              <a:buSzPts val="1700"/>
              <a:buFont typeface="Noto Sans Symbols"/>
              <a:buChar char="▪"/>
            </a:pPr>
            <a:r>
              <a:rPr lang="en-US" sz="2000" b="0" i="0" u="none" strike="noStrike" cap="none">
                <a:latin typeface="Trebuchet MS"/>
                <a:ea typeface="Trebuchet MS"/>
                <a:cs typeface="Trebuchet MS"/>
                <a:sym typeface="Trebuchet MS"/>
              </a:rPr>
              <a:t> </a:t>
            </a:r>
            <a:endParaRPr/>
          </a:p>
        </p:txBody>
      </p:sp>
      <p:sp>
        <p:nvSpPr>
          <p:cNvPr id="685" name="Google Shape;685;p41"/>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Trebuchet MS"/>
              <a:buNone/>
            </a:pPr>
            <a:r>
              <a:rPr lang="en-US" sz="1100" b="1" i="0" u="none" strike="noStrike" cap="none">
                <a:solidFill>
                  <a:srgbClr val="FFFFFF"/>
                </a:solidFill>
                <a:latin typeface="Trebuchet MS"/>
                <a:ea typeface="Trebuchet MS"/>
                <a:cs typeface="Trebuchet MS"/>
                <a:sym typeface="Trebuchet MS"/>
              </a:rPr>
              <a:t>L1.</a:t>
            </a:r>
            <a:fld id="{00000000-1234-1234-1234-123412341234}" type="slidenum">
              <a:rPr lang="en-US" sz="1100" b="1" i="0" u="none" strike="noStrike" cap="none">
                <a:solidFill>
                  <a:srgbClr val="FFFFFF"/>
                </a:solidFill>
                <a:latin typeface="Trebuchet MS"/>
                <a:ea typeface="Trebuchet MS"/>
                <a:cs typeface="Trebuchet MS"/>
                <a:sym typeface="Trebuchet MS"/>
              </a:rPr>
              <a:t>42</a:t>
            </a:fld>
            <a:endParaRPr sz="1400" b="0" i="0" u="none" strike="noStrike" cap="none">
              <a:solidFill>
                <a:srgbClr val="000000"/>
              </a:solidFill>
              <a:latin typeface="Arial"/>
              <a:ea typeface="Arial"/>
              <a:cs typeface="Arial"/>
              <a:sym typeface="Arial"/>
            </a:endParaRPr>
          </a:p>
        </p:txBody>
      </p:sp>
      <p:sp>
        <p:nvSpPr>
          <p:cNvPr id="686" name="Google Shape;686;p41"/>
          <p:cNvSpPr txBox="1"/>
          <p:nvPr/>
        </p:nvSpPr>
        <p:spPr>
          <a:xfrm>
            <a:off x="914400" y="4953000"/>
            <a:ext cx="7543800" cy="1077218"/>
          </a:xfrm>
          <a:prstGeom prst="rect">
            <a:avLst/>
          </a:prstGeom>
          <a:blipFill rotWithShape="1">
            <a:blip r:embed="rId4">
              <a:alphaModFix/>
            </a:blip>
            <a:stretch>
              <a:fillRect l="-2016" t="-7953" b="-1704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g9f4cfa067e_0_7"/>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Asymptotic Analysis</a:t>
            </a:r>
            <a:endParaRPr/>
          </a:p>
        </p:txBody>
      </p:sp>
      <p:sp>
        <p:nvSpPr>
          <p:cNvPr id="692" name="Google Shape;692;g9f4cfa067e_0_7"/>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To compare two algorithms with running times </a:t>
            </a:r>
            <a:r>
              <a:rPr lang="en-US" i="1"/>
              <a:t>f(n)</a:t>
            </a:r>
            <a:r>
              <a:rPr lang="en-US"/>
              <a:t> and </a:t>
            </a:r>
            <a:r>
              <a:rPr lang="en-US" i="1"/>
              <a:t>g(n),</a:t>
            </a:r>
            <a:r>
              <a:rPr lang="en-US"/>
              <a:t> we need a </a:t>
            </a:r>
            <a:r>
              <a:rPr lang="en-US" b="1"/>
              <a:t>rough measure</a:t>
            </a:r>
            <a:r>
              <a:rPr lang="en-US"/>
              <a:t> that characterizes </a:t>
            </a:r>
            <a:r>
              <a:rPr lang="en-US" b="1"/>
              <a:t>how fast each function grows.</a:t>
            </a:r>
            <a:endParaRPr/>
          </a:p>
          <a:p>
            <a:pPr marL="0" lvl="0" indent="0" algn="l" rtl="0">
              <a:lnSpc>
                <a:spcPct val="90000"/>
              </a:lnSpc>
              <a:spcBef>
                <a:spcPts val="1000"/>
              </a:spcBef>
              <a:spcAft>
                <a:spcPts val="0"/>
              </a:spcAft>
              <a:buClr>
                <a:schemeClr val="dk1"/>
              </a:buClr>
              <a:buSzPts val="2800"/>
              <a:buNone/>
            </a:pPr>
            <a:r>
              <a:rPr lang="en-US" i="1" u="sng"/>
              <a:t>Hint:</a:t>
            </a:r>
            <a:r>
              <a:rPr lang="en-US"/>
              <a:t> use </a:t>
            </a:r>
            <a:r>
              <a:rPr lang="en-US" i="1"/>
              <a:t>rate of growth</a:t>
            </a:r>
            <a:r>
              <a:rPr lang="en-US"/>
              <a:t> </a:t>
            </a:r>
            <a:endParaRPr/>
          </a:p>
          <a:p>
            <a:pPr marL="0" lvl="0" indent="0" algn="l" rtl="0">
              <a:lnSpc>
                <a:spcPct val="90000"/>
              </a:lnSpc>
              <a:spcBef>
                <a:spcPts val="1000"/>
              </a:spcBef>
              <a:spcAft>
                <a:spcPts val="0"/>
              </a:spcAft>
              <a:buClr>
                <a:schemeClr val="dk1"/>
              </a:buClr>
              <a:buSzPts val="2800"/>
              <a:buNone/>
            </a:pPr>
            <a:r>
              <a:rPr lang="en-US"/>
              <a:t>Compare functions in the limit, that is, </a:t>
            </a:r>
            <a:r>
              <a:rPr lang="en-US" b="1"/>
              <a:t>asymptotically!</a:t>
            </a:r>
            <a:endParaRPr/>
          </a:p>
          <a:p>
            <a:pPr marL="457200" lvl="1" indent="0" algn="l" rtl="0">
              <a:lnSpc>
                <a:spcPct val="90000"/>
              </a:lnSpc>
              <a:spcBef>
                <a:spcPts val="500"/>
              </a:spcBef>
              <a:spcAft>
                <a:spcPts val="0"/>
              </a:spcAft>
              <a:buClr>
                <a:schemeClr val="dk1"/>
              </a:buClr>
              <a:buSzPts val="2400"/>
              <a:buFont typeface="Calibri"/>
              <a:buNone/>
            </a:pPr>
            <a:r>
              <a:rPr lang="en-US"/>
              <a:t>(i.e., for large values of </a:t>
            </a:r>
            <a:r>
              <a:rPr lang="en-US" i="1"/>
              <a:t>n</a:t>
            </a:r>
            <a:r>
              <a:rPr lang="en-US"/>
              <a:t>)</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9f4cfa067e_0_94"/>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Rate of Growth</a:t>
            </a:r>
            <a:endParaRPr/>
          </a:p>
        </p:txBody>
      </p:sp>
      <p:sp>
        <p:nvSpPr>
          <p:cNvPr id="698" name="Google Shape;698;g9f4cfa067e_0_94"/>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Consider the example of buying </a:t>
            </a:r>
            <a:r>
              <a:rPr lang="en-US" i="1"/>
              <a:t>elephants</a:t>
            </a:r>
            <a:r>
              <a:rPr lang="en-US"/>
              <a:t> and </a:t>
            </a:r>
            <a:r>
              <a:rPr lang="en-US" i="1"/>
              <a:t>goldfish:</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alibri"/>
              <a:buNone/>
            </a:pPr>
            <a:r>
              <a:rPr lang="en-US"/>
              <a:t>		</a:t>
            </a:r>
            <a:r>
              <a:rPr lang="en-US" b="1"/>
              <a:t>Cost</a:t>
            </a:r>
            <a:r>
              <a:rPr lang="en-US"/>
              <a:t>: cost_of_elephants + cost_of_goldfish</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alibri"/>
              <a:buNone/>
            </a:pPr>
            <a:r>
              <a:rPr lang="en-US"/>
              <a:t>		</a:t>
            </a:r>
            <a:r>
              <a:rPr lang="en-US" b="1"/>
              <a:t>Cost</a:t>
            </a:r>
            <a:r>
              <a:rPr lang="en-US"/>
              <a:t> ~ cost_of_elephants </a:t>
            </a:r>
            <a:r>
              <a:rPr lang="en-US">
                <a:solidFill>
                  <a:srgbClr val="DD0111"/>
                </a:solidFill>
              </a:rPr>
              <a:t>(approximation)</a:t>
            </a:r>
            <a:endParaRPr/>
          </a:p>
          <a:p>
            <a:pPr marL="0" lvl="0" indent="0" algn="l" rtl="0">
              <a:lnSpc>
                <a:spcPct val="90000"/>
              </a:lnSpc>
              <a:spcBef>
                <a:spcPts val="1000"/>
              </a:spcBef>
              <a:spcAft>
                <a:spcPts val="0"/>
              </a:spcAft>
              <a:buClr>
                <a:schemeClr val="dk1"/>
              </a:buClr>
              <a:buSzPts val="2800"/>
              <a:buNone/>
            </a:pPr>
            <a:r>
              <a:rPr lang="en-US"/>
              <a:t>The low order terms, as well as constants in a function are relatively insignificant for </a:t>
            </a:r>
            <a:r>
              <a:rPr lang="en-US" b="1"/>
              <a:t>large</a:t>
            </a:r>
            <a:r>
              <a:rPr lang="en-US"/>
              <a:t> </a:t>
            </a:r>
            <a:r>
              <a:rPr lang="en-US" i="1"/>
              <a:t>n</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alibri"/>
              <a:buNone/>
            </a:pPr>
            <a:r>
              <a:rPr lang="en-US"/>
              <a:t>		 	</a:t>
            </a:r>
            <a:r>
              <a:rPr lang="en-US" i="1">
                <a:solidFill>
                  <a:srgbClr val="DD0111"/>
                </a:solidFill>
              </a:rPr>
              <a:t>6n</a:t>
            </a:r>
            <a:r>
              <a:rPr lang="en-US">
                <a:solidFill>
                  <a:srgbClr val="DD0111"/>
                </a:solidFill>
              </a:rPr>
              <a:t> + 4    </a:t>
            </a:r>
            <a:r>
              <a:rPr lang="en-US"/>
              <a:t> ~     </a:t>
            </a:r>
            <a:r>
              <a:rPr lang="en-US">
                <a:solidFill>
                  <a:srgbClr val="DD0111"/>
                </a:solidFill>
              </a:rPr>
              <a:t>n</a:t>
            </a:r>
            <a:r>
              <a:rPr lang="en-US"/>
              <a:t> </a:t>
            </a:r>
            <a:endParaRPr/>
          </a:p>
          <a:p>
            <a:pPr marL="0" lvl="0" indent="0" algn="l" rtl="0">
              <a:lnSpc>
                <a:spcPct val="90000"/>
              </a:lnSpc>
              <a:spcBef>
                <a:spcPts val="1000"/>
              </a:spcBef>
              <a:spcAft>
                <a:spcPts val="0"/>
              </a:spcAft>
              <a:buClr>
                <a:srgbClr val="DD0111"/>
              </a:buClr>
              <a:buSzPts val="2800"/>
              <a:buFont typeface="Calibri"/>
              <a:buNone/>
            </a:pPr>
            <a:r>
              <a:rPr lang="en-US" i="1">
                <a:solidFill>
                  <a:srgbClr val="DD0111"/>
                </a:solidFill>
              </a:rPr>
              <a:t>			n</a:t>
            </a:r>
            <a:r>
              <a:rPr lang="en-US" baseline="30000">
                <a:solidFill>
                  <a:srgbClr val="DD0111"/>
                </a:solidFill>
              </a:rPr>
              <a:t>4</a:t>
            </a:r>
            <a:r>
              <a:rPr lang="en-US">
                <a:solidFill>
                  <a:srgbClr val="DD0111"/>
                </a:solidFill>
              </a:rPr>
              <a:t> + 100</a:t>
            </a:r>
            <a:r>
              <a:rPr lang="en-US" i="1">
                <a:solidFill>
                  <a:srgbClr val="DD0111"/>
                </a:solidFill>
              </a:rPr>
              <a:t>n</a:t>
            </a:r>
            <a:r>
              <a:rPr lang="en-US" baseline="30000">
                <a:solidFill>
                  <a:srgbClr val="DD0111"/>
                </a:solidFill>
              </a:rPr>
              <a:t>2</a:t>
            </a:r>
            <a:r>
              <a:rPr lang="en-US">
                <a:solidFill>
                  <a:srgbClr val="DD0111"/>
                </a:solidFill>
              </a:rPr>
              <a:t> + 10</a:t>
            </a:r>
            <a:r>
              <a:rPr lang="en-US" i="1">
                <a:solidFill>
                  <a:srgbClr val="DD0111"/>
                </a:solidFill>
              </a:rPr>
              <a:t>n</a:t>
            </a:r>
            <a:r>
              <a:rPr lang="en-US">
                <a:solidFill>
                  <a:srgbClr val="DD0111"/>
                </a:solidFill>
              </a:rPr>
              <a:t> + 50</a:t>
            </a:r>
            <a:r>
              <a:rPr lang="en-US"/>
              <a:t>    ~     </a:t>
            </a:r>
            <a:r>
              <a:rPr lang="en-US" i="1">
                <a:solidFill>
                  <a:srgbClr val="DD0111"/>
                </a:solidFill>
              </a:rPr>
              <a:t>n</a:t>
            </a:r>
            <a:r>
              <a:rPr lang="en-US" baseline="30000">
                <a:solidFill>
                  <a:srgbClr val="DD0111"/>
                </a:solidFill>
              </a:rPr>
              <a:t>4</a:t>
            </a:r>
            <a:endParaRPr/>
          </a:p>
          <a:p>
            <a:pPr marL="0" lvl="0" indent="0" algn="l" rtl="0">
              <a:lnSpc>
                <a:spcPct val="90000"/>
              </a:lnSpc>
              <a:spcBef>
                <a:spcPts val="1000"/>
              </a:spcBef>
              <a:spcAft>
                <a:spcPts val="0"/>
              </a:spcAft>
              <a:buClr>
                <a:schemeClr val="dk1"/>
              </a:buClr>
              <a:buSzPts val="2800"/>
              <a:buFont typeface="Calibri"/>
              <a:buNone/>
            </a:pPr>
            <a:endParaRPr baseline="30000"/>
          </a:p>
          <a:p>
            <a:pPr marL="0" lvl="0" indent="0" algn="l" rtl="0">
              <a:lnSpc>
                <a:spcPct val="90000"/>
              </a:lnSpc>
              <a:spcBef>
                <a:spcPts val="1000"/>
              </a:spcBef>
              <a:spcAft>
                <a:spcPts val="0"/>
              </a:spcAft>
              <a:buClr>
                <a:schemeClr val="dk1"/>
              </a:buClr>
              <a:buSzPts val="2800"/>
              <a:buFont typeface="Calibri"/>
              <a:buNone/>
            </a:pPr>
            <a:r>
              <a:rPr lang="en-US" i="1"/>
              <a:t> 	i.e., </a:t>
            </a:r>
            <a:r>
              <a:rPr lang="en-US"/>
              <a:t>we say that</a:t>
            </a:r>
            <a:r>
              <a:rPr lang="en-US" i="1"/>
              <a:t> </a:t>
            </a:r>
            <a:r>
              <a:rPr lang="en-US" i="1">
                <a:solidFill>
                  <a:srgbClr val="DD0111"/>
                </a:solidFill>
              </a:rPr>
              <a:t>n</a:t>
            </a:r>
            <a:r>
              <a:rPr lang="en-US" baseline="30000">
                <a:solidFill>
                  <a:srgbClr val="DD0111"/>
                </a:solidFill>
              </a:rPr>
              <a:t>4</a:t>
            </a:r>
            <a:r>
              <a:rPr lang="en-US">
                <a:solidFill>
                  <a:srgbClr val="DD0111"/>
                </a:solidFill>
              </a:rPr>
              <a:t> + 100</a:t>
            </a:r>
            <a:r>
              <a:rPr lang="en-US" i="1">
                <a:solidFill>
                  <a:srgbClr val="DD0111"/>
                </a:solidFill>
              </a:rPr>
              <a:t>n</a:t>
            </a:r>
            <a:r>
              <a:rPr lang="en-US" baseline="30000">
                <a:solidFill>
                  <a:srgbClr val="DD0111"/>
                </a:solidFill>
              </a:rPr>
              <a:t>2</a:t>
            </a:r>
            <a:r>
              <a:rPr lang="en-US">
                <a:solidFill>
                  <a:srgbClr val="DD0111"/>
                </a:solidFill>
              </a:rPr>
              <a:t> + 10</a:t>
            </a:r>
            <a:r>
              <a:rPr lang="en-US" i="1">
                <a:solidFill>
                  <a:srgbClr val="DD0111"/>
                </a:solidFill>
              </a:rPr>
              <a:t>n</a:t>
            </a:r>
            <a:r>
              <a:rPr lang="en-US">
                <a:solidFill>
                  <a:srgbClr val="DD0111"/>
                </a:solidFill>
              </a:rPr>
              <a:t> + 50</a:t>
            </a:r>
            <a:r>
              <a:rPr lang="en-US"/>
              <a:t> and </a:t>
            </a:r>
            <a:r>
              <a:rPr lang="en-US" i="1">
                <a:solidFill>
                  <a:srgbClr val="DD0111"/>
                </a:solidFill>
              </a:rPr>
              <a:t>n</a:t>
            </a:r>
            <a:r>
              <a:rPr lang="en-US" baseline="30000">
                <a:solidFill>
                  <a:srgbClr val="DD0111"/>
                </a:solidFill>
              </a:rPr>
              <a:t>4</a:t>
            </a:r>
            <a:r>
              <a:rPr lang="en-US"/>
              <a:t> have the same  </a:t>
            </a:r>
            <a:r>
              <a:rPr lang="en-US" b="1"/>
              <a:t>rate of growth</a:t>
            </a:r>
            <a:r>
              <a:rPr lang="en-US" u="sng"/>
              <a:t> </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g9f4cfa067e_0_181"/>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Big-O Notation</a:t>
            </a:r>
            <a:endParaRPr/>
          </a:p>
        </p:txBody>
      </p:sp>
      <p:sp>
        <p:nvSpPr>
          <p:cNvPr id="704" name="Google Shape;704;g9f4cfa067e_0_181"/>
          <p:cNvSpPr txBox="1">
            <a:spLocks noGrp="1"/>
          </p:cNvSpPr>
          <p:nvPr>
            <p:ph type="body" idx="1"/>
          </p:nvPr>
        </p:nvSpPr>
        <p:spPr>
          <a:xfrm>
            <a:off x="685800" y="2120900"/>
            <a:ext cx="7772400" cy="4051200"/>
          </a:xfrm>
          <a:prstGeom prst="rect">
            <a:avLst/>
          </a:prstGeom>
          <a:blipFill rotWithShape="1">
            <a:blip r:embed="rId3">
              <a:alphaModFix/>
            </a:blip>
            <a:stretch>
              <a:fillRect l="-1249" t="-2559" r="-1659"/>
            </a:stretch>
          </a:blip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g9f4cfa067e_0_268"/>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Visualizing Orders of Growth</a:t>
            </a:r>
            <a:endParaRPr/>
          </a:p>
        </p:txBody>
      </p:sp>
      <p:sp>
        <p:nvSpPr>
          <p:cNvPr id="710" name="Google Shape;710;g9f4cfa067e_0_268"/>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On a graph, as you go to the right, a faster growing function </a:t>
            </a:r>
            <a:r>
              <a:rPr lang="en-US" u="sng"/>
              <a:t>eventually</a:t>
            </a:r>
            <a:r>
              <a:rPr lang="en-US"/>
              <a:t> becomes larger.</a:t>
            </a:r>
            <a:endParaRPr/>
          </a:p>
        </p:txBody>
      </p:sp>
      <p:cxnSp>
        <p:nvCxnSpPr>
          <p:cNvPr id="711" name="Google Shape;711;g9f4cfa067e_0_268"/>
          <p:cNvCxnSpPr/>
          <p:nvPr/>
        </p:nvCxnSpPr>
        <p:spPr>
          <a:xfrm rot="10800000">
            <a:off x="2859732" y="2479344"/>
            <a:ext cx="0" cy="3048000"/>
          </a:xfrm>
          <a:prstGeom prst="straightConnector1">
            <a:avLst/>
          </a:prstGeom>
          <a:noFill/>
          <a:ln w="38100" cap="flat" cmpd="sng">
            <a:solidFill>
              <a:schemeClr val="dk1"/>
            </a:solidFill>
            <a:prstDash val="solid"/>
            <a:round/>
            <a:headEnd type="none" w="med" len="med"/>
            <a:tailEnd type="none" w="med" len="med"/>
          </a:ln>
        </p:spPr>
      </p:cxnSp>
      <p:cxnSp>
        <p:nvCxnSpPr>
          <p:cNvPr id="712" name="Google Shape;712;g9f4cfa067e_0_268"/>
          <p:cNvCxnSpPr/>
          <p:nvPr/>
        </p:nvCxnSpPr>
        <p:spPr>
          <a:xfrm>
            <a:off x="2859732" y="5527344"/>
            <a:ext cx="2971800" cy="0"/>
          </a:xfrm>
          <a:prstGeom prst="straightConnector1">
            <a:avLst/>
          </a:prstGeom>
          <a:noFill/>
          <a:ln w="38100" cap="flat" cmpd="sng">
            <a:solidFill>
              <a:schemeClr val="dk1"/>
            </a:solidFill>
            <a:prstDash val="solid"/>
            <a:round/>
            <a:headEnd type="none" w="med" len="med"/>
            <a:tailEnd type="none" w="med" len="med"/>
          </a:ln>
        </p:spPr>
      </p:cxnSp>
      <p:cxnSp>
        <p:nvCxnSpPr>
          <p:cNvPr id="713" name="Google Shape;713;g9f4cfa067e_0_268"/>
          <p:cNvCxnSpPr/>
          <p:nvPr/>
        </p:nvCxnSpPr>
        <p:spPr>
          <a:xfrm rot="10800000" flipH="1">
            <a:off x="2859732" y="2631744"/>
            <a:ext cx="2895600" cy="2438400"/>
          </a:xfrm>
          <a:prstGeom prst="straightConnector1">
            <a:avLst/>
          </a:prstGeom>
          <a:noFill/>
          <a:ln w="38100" cap="flat" cmpd="sng">
            <a:solidFill>
              <a:schemeClr val="dk1"/>
            </a:solidFill>
            <a:prstDash val="solid"/>
            <a:round/>
            <a:headEnd type="none" w="med" len="med"/>
            <a:tailEnd type="none" w="med" len="med"/>
          </a:ln>
        </p:spPr>
      </p:cxnSp>
      <p:sp>
        <p:nvSpPr>
          <p:cNvPr id="714" name="Google Shape;714;g9f4cfa067e_0_268"/>
          <p:cNvSpPr/>
          <p:nvPr/>
        </p:nvSpPr>
        <p:spPr>
          <a:xfrm>
            <a:off x="2859732" y="2403144"/>
            <a:ext cx="1752600" cy="3048000"/>
          </a:xfrm>
          <a:custGeom>
            <a:avLst/>
            <a:gdLst/>
            <a:ahLst/>
            <a:cxnLst/>
            <a:rect l="l" t="t" r="r" b="b"/>
            <a:pathLst>
              <a:path w="1104" h="1920" extrusionOk="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g9f4cfa067e_0_268"/>
          <p:cNvSpPr txBox="1"/>
          <p:nvPr/>
        </p:nvSpPr>
        <p:spPr>
          <a:xfrm>
            <a:off x="5145732" y="2936544"/>
            <a:ext cx="17223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chemeClr val="dk1"/>
                </a:solidFill>
                <a:latin typeface="Times New Roman"/>
                <a:ea typeface="Times New Roman"/>
                <a:cs typeface="Times New Roman"/>
                <a:sym typeface="Times New Roman"/>
              </a:rPr>
              <a:t>f</a:t>
            </a:r>
            <a:r>
              <a:rPr lang="en-US" sz="2400" baseline="-25000">
                <a:solidFill>
                  <a:schemeClr val="dk1"/>
                </a:solidFill>
                <a:latin typeface="Times New Roman"/>
                <a:ea typeface="Times New Roman"/>
                <a:cs typeface="Times New Roman"/>
                <a:sym typeface="Times New Roman"/>
              </a:rPr>
              <a:t>A</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n</a:t>
            </a:r>
            <a:r>
              <a:rPr lang="en-US" sz="2400">
                <a:solidFill>
                  <a:schemeClr val="dk1"/>
                </a:solidFill>
                <a:latin typeface="Times New Roman"/>
                <a:ea typeface="Times New Roman"/>
                <a:cs typeface="Times New Roman"/>
                <a:sym typeface="Times New Roman"/>
              </a:rPr>
              <a:t>)=30</a:t>
            </a:r>
            <a:r>
              <a:rPr lang="en-US" sz="2400" i="1">
                <a:solidFill>
                  <a:schemeClr val="dk1"/>
                </a:solidFill>
                <a:latin typeface="Times New Roman"/>
                <a:ea typeface="Times New Roman"/>
                <a:cs typeface="Times New Roman"/>
                <a:sym typeface="Times New Roman"/>
              </a:rPr>
              <a:t>n</a:t>
            </a:r>
            <a:r>
              <a:rPr lang="en-US" sz="2400">
                <a:solidFill>
                  <a:schemeClr val="dk1"/>
                </a:solidFill>
                <a:latin typeface="Times New Roman"/>
                <a:ea typeface="Times New Roman"/>
                <a:cs typeface="Times New Roman"/>
                <a:sym typeface="Times New Roman"/>
              </a:rPr>
              <a:t>+8</a:t>
            </a:r>
            <a:endParaRPr sz="2400" i="1">
              <a:solidFill>
                <a:schemeClr val="dk1"/>
              </a:solidFill>
              <a:latin typeface="Times New Roman"/>
              <a:ea typeface="Times New Roman"/>
              <a:cs typeface="Times New Roman"/>
              <a:sym typeface="Times New Roman"/>
            </a:endParaRPr>
          </a:p>
        </p:txBody>
      </p:sp>
      <p:sp>
        <p:nvSpPr>
          <p:cNvPr id="716" name="Google Shape;716;g9f4cfa067e_0_268"/>
          <p:cNvSpPr txBox="1"/>
          <p:nvPr/>
        </p:nvSpPr>
        <p:spPr>
          <a:xfrm>
            <a:off x="3469332" y="5527344"/>
            <a:ext cx="20574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Increasing </a:t>
            </a:r>
            <a:r>
              <a:rPr lang="en-US" sz="2400" i="1">
                <a:solidFill>
                  <a:schemeClr val="dk1"/>
                </a:solidFill>
                <a:latin typeface="Times New Roman"/>
                <a:ea typeface="Times New Roman"/>
                <a:cs typeface="Times New Roman"/>
                <a:sym typeface="Times New Roman"/>
              </a:rPr>
              <a:t>n </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717" name="Google Shape;717;g9f4cfa067e_0_268"/>
          <p:cNvSpPr txBox="1"/>
          <p:nvPr/>
        </p:nvSpPr>
        <p:spPr>
          <a:xfrm>
            <a:off x="4002732" y="4384344"/>
            <a:ext cx="1508100"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i="1">
                <a:solidFill>
                  <a:srgbClr val="FF0000"/>
                </a:solidFill>
                <a:latin typeface="Times New Roman"/>
                <a:ea typeface="Times New Roman"/>
                <a:cs typeface="Times New Roman"/>
                <a:sym typeface="Times New Roman"/>
              </a:rPr>
              <a:t>f</a:t>
            </a:r>
            <a:r>
              <a:rPr lang="en-US" sz="2400" baseline="-25000">
                <a:solidFill>
                  <a:srgbClr val="FF0000"/>
                </a:solidFill>
                <a:latin typeface="Times New Roman"/>
                <a:ea typeface="Times New Roman"/>
                <a:cs typeface="Times New Roman"/>
                <a:sym typeface="Times New Roman"/>
              </a:rPr>
              <a:t>B</a:t>
            </a:r>
            <a:r>
              <a:rPr lang="en-US" sz="2400">
                <a:solidFill>
                  <a:srgbClr val="FF0000"/>
                </a:solidFill>
                <a:latin typeface="Times New Roman"/>
                <a:ea typeface="Times New Roman"/>
                <a:cs typeface="Times New Roman"/>
                <a:sym typeface="Times New Roman"/>
              </a:rPr>
              <a:t>(</a:t>
            </a:r>
            <a:r>
              <a:rPr lang="en-US" sz="2400" i="1">
                <a:solidFill>
                  <a:srgbClr val="FF0000"/>
                </a:solidFill>
                <a:latin typeface="Times New Roman"/>
                <a:ea typeface="Times New Roman"/>
                <a:cs typeface="Times New Roman"/>
                <a:sym typeface="Times New Roman"/>
              </a:rPr>
              <a:t>n</a:t>
            </a:r>
            <a:r>
              <a:rPr lang="en-US" sz="2400">
                <a:solidFill>
                  <a:srgbClr val="FF0000"/>
                </a:solidFill>
                <a:latin typeface="Times New Roman"/>
                <a:ea typeface="Times New Roman"/>
                <a:cs typeface="Times New Roman"/>
                <a:sym typeface="Times New Roman"/>
              </a:rPr>
              <a:t>)=</a:t>
            </a:r>
            <a:r>
              <a:rPr lang="en-US" sz="2400" i="1">
                <a:solidFill>
                  <a:srgbClr val="FF0000"/>
                </a:solidFill>
                <a:latin typeface="Times New Roman"/>
                <a:ea typeface="Times New Roman"/>
                <a:cs typeface="Times New Roman"/>
                <a:sym typeface="Times New Roman"/>
              </a:rPr>
              <a:t>n</a:t>
            </a:r>
            <a:r>
              <a:rPr lang="en-US" sz="2400" baseline="30000">
                <a:solidFill>
                  <a:srgbClr val="FF0000"/>
                </a:solidFill>
                <a:latin typeface="Times New Roman"/>
                <a:ea typeface="Times New Roman"/>
                <a:cs typeface="Times New Roman"/>
                <a:sym typeface="Times New Roman"/>
              </a:rPr>
              <a:t>2</a:t>
            </a:r>
            <a:r>
              <a:rPr lang="en-US" sz="2400">
                <a:solidFill>
                  <a:srgbClr val="FF0000"/>
                </a:solidFill>
                <a:latin typeface="Times New Roman"/>
                <a:ea typeface="Times New Roman"/>
                <a:cs typeface="Times New Roman"/>
                <a:sym typeface="Times New Roman"/>
              </a:rPr>
              <a:t>+1</a:t>
            </a:r>
            <a:endParaRPr sz="2400" i="1">
              <a:solidFill>
                <a:schemeClr val="dk1"/>
              </a:solidFill>
              <a:latin typeface="Times New Roman"/>
              <a:ea typeface="Times New Roman"/>
              <a:cs typeface="Times New Roman"/>
              <a:sym typeface="Times New Roman"/>
            </a:endParaRPr>
          </a:p>
        </p:txBody>
      </p:sp>
      <p:sp>
        <p:nvSpPr>
          <p:cNvPr id="718" name="Google Shape;718;g9f4cfa067e_0_268"/>
          <p:cNvSpPr txBox="1"/>
          <p:nvPr/>
        </p:nvSpPr>
        <p:spPr>
          <a:xfrm rot="-5400000">
            <a:off x="1546501" y="3831175"/>
            <a:ext cx="2169300" cy="461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Running time→</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fade">
                                      <p:cBhvr>
                                        <p:cTn id="7" dur="500"/>
                                        <p:tgtEl>
                                          <p:spTgt spid="7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
                                        </p:tgtEl>
                                        <p:attrNameLst>
                                          <p:attrName>style.visibility</p:attrName>
                                        </p:attrNameLst>
                                      </p:cBhvr>
                                      <p:to>
                                        <p:strVal val="visible"/>
                                      </p:to>
                                    </p:set>
                                    <p:animEffect transition="in" filter="fade">
                                      <p:cBhvr>
                                        <p:cTn id="12"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g9f4cfa067e_0_363"/>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Calibri"/>
              <a:buNone/>
            </a:pPr>
            <a:r>
              <a:rPr lang="en-US" sz="4000"/>
              <a:t>Growth of Functions</a:t>
            </a:r>
            <a:endParaRPr/>
          </a:p>
        </p:txBody>
      </p:sp>
      <p:pic>
        <p:nvPicPr>
          <p:cNvPr id="724" name="Google Shape;724;g9f4cfa067e_0_363" descr="relative growth rate table"/>
          <p:cNvPicPr preferRelativeResize="0"/>
          <p:nvPr/>
        </p:nvPicPr>
        <p:blipFill rotWithShape="1">
          <a:blip r:embed="rId3">
            <a:alphaModFix/>
          </a:blip>
          <a:srcRect/>
          <a:stretch/>
        </p:blipFill>
        <p:spPr>
          <a:xfrm>
            <a:off x="381000" y="1727200"/>
            <a:ext cx="8382000" cy="3073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9f4cfa067e_0_450"/>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Complexity Graphs</a:t>
            </a:r>
            <a:endParaRPr/>
          </a:p>
        </p:txBody>
      </p:sp>
      <p:pic>
        <p:nvPicPr>
          <p:cNvPr id="731" name="Google Shape;731;g9f4cfa067e_0_450" descr="E:\CSE830\MATLAB\Lec3\COMPLEX1.GIF"/>
          <p:cNvPicPr preferRelativeResize="0"/>
          <p:nvPr/>
        </p:nvPicPr>
        <p:blipFill rotWithShape="1">
          <a:blip r:embed="rId3">
            <a:alphaModFix/>
          </a:blip>
          <a:srcRect/>
          <a:stretch/>
        </p:blipFill>
        <p:spPr>
          <a:xfrm>
            <a:off x="609600" y="1524000"/>
            <a:ext cx="7715250" cy="5143500"/>
          </a:xfrm>
          <a:prstGeom prst="rect">
            <a:avLst/>
          </a:prstGeom>
          <a:noFill/>
          <a:ln>
            <a:noFill/>
          </a:ln>
        </p:spPr>
      </p:pic>
      <p:sp>
        <p:nvSpPr>
          <p:cNvPr id="732" name="Google Shape;732;g9f4cfa067e_0_450"/>
          <p:cNvSpPr txBox="1"/>
          <p:nvPr/>
        </p:nvSpPr>
        <p:spPr>
          <a:xfrm>
            <a:off x="6248400" y="4343400"/>
            <a:ext cx="11064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b="0">
                <a:solidFill>
                  <a:schemeClr val="dk1"/>
                </a:solidFill>
                <a:latin typeface="Arial"/>
                <a:ea typeface="Arial"/>
                <a:cs typeface="Arial"/>
                <a:sym typeface="Arial"/>
              </a:rPr>
              <a:t>log(n)</a:t>
            </a:r>
            <a:endParaRPr sz="2000" b="0">
              <a:solidFill>
                <a:schemeClr val="dk1"/>
              </a:solidFill>
              <a:latin typeface="Arial"/>
              <a:ea typeface="Arial"/>
              <a:cs typeface="Arial"/>
              <a:sym typeface="Arial"/>
            </a:endParaRPr>
          </a:p>
        </p:txBody>
      </p:sp>
      <p:pic>
        <p:nvPicPr>
          <p:cNvPr id="733" name="Google Shape;733;g9f4cfa067e_0_450"/>
          <p:cNvPicPr preferRelativeResize="0"/>
          <p:nvPr/>
        </p:nvPicPr>
        <p:blipFill rotWithShape="1">
          <a:blip r:embed="rId4">
            <a:alphaModFix/>
          </a:blip>
          <a:srcRect/>
          <a:stretch/>
        </p:blipFill>
        <p:spPr>
          <a:xfrm>
            <a:off x="6019800" y="2438400"/>
            <a:ext cx="577849" cy="55086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g9f4cfa067e_0_540"/>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Complexity Graphs</a:t>
            </a:r>
            <a:endParaRPr/>
          </a:p>
        </p:txBody>
      </p:sp>
      <p:pic>
        <p:nvPicPr>
          <p:cNvPr id="740" name="Google Shape;740;g9f4cfa067e_0_540" descr="E:\CSE830\MATLAB\Lec3\COMPLEX2.GIF"/>
          <p:cNvPicPr preferRelativeResize="0"/>
          <p:nvPr/>
        </p:nvPicPr>
        <p:blipFill rotWithShape="1">
          <a:blip r:embed="rId3">
            <a:alphaModFix/>
          </a:blip>
          <a:srcRect/>
          <a:stretch/>
        </p:blipFill>
        <p:spPr>
          <a:xfrm>
            <a:off x="914400" y="1676400"/>
            <a:ext cx="7543800" cy="5029200"/>
          </a:xfrm>
          <a:prstGeom prst="rect">
            <a:avLst/>
          </a:prstGeom>
          <a:noFill/>
          <a:ln>
            <a:noFill/>
          </a:ln>
        </p:spPr>
      </p:pic>
      <p:sp>
        <p:nvSpPr>
          <p:cNvPr id="741" name="Google Shape;741;g9f4cfa067e_0_540"/>
          <p:cNvSpPr txBox="1"/>
          <p:nvPr/>
        </p:nvSpPr>
        <p:spPr>
          <a:xfrm>
            <a:off x="7696200" y="5611813"/>
            <a:ext cx="8403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000"/>
              <a:buFont typeface="Arial"/>
              <a:buNone/>
            </a:pPr>
            <a:r>
              <a:rPr lang="en-US" sz="2000">
                <a:solidFill>
                  <a:schemeClr val="dk1"/>
                </a:solidFill>
                <a:latin typeface="Arial"/>
                <a:ea typeface="Arial"/>
                <a:cs typeface="Arial"/>
                <a:sym typeface="Arial"/>
              </a:rPr>
              <a:t>log(n)</a:t>
            </a:r>
            <a:endParaRPr/>
          </a:p>
        </p:txBody>
      </p:sp>
      <p:pic>
        <p:nvPicPr>
          <p:cNvPr id="742" name="Google Shape;742;g9f4cfa067e_0_540"/>
          <p:cNvPicPr preferRelativeResize="0"/>
          <p:nvPr/>
        </p:nvPicPr>
        <p:blipFill rotWithShape="1">
          <a:blip r:embed="rId4">
            <a:alphaModFix/>
          </a:blip>
          <a:srcRect/>
          <a:stretch/>
        </p:blipFill>
        <p:spPr>
          <a:xfrm>
            <a:off x="7696200" y="5105400"/>
            <a:ext cx="380999" cy="361951"/>
          </a:xfrm>
          <a:prstGeom prst="rect">
            <a:avLst/>
          </a:prstGeom>
          <a:noFill/>
          <a:ln>
            <a:noFill/>
          </a:ln>
        </p:spPr>
      </p:pic>
      <p:sp>
        <p:nvSpPr>
          <p:cNvPr id="743" name="Google Shape;743;g9f4cfa067e_0_540"/>
          <p:cNvSpPr txBox="1"/>
          <p:nvPr/>
        </p:nvSpPr>
        <p:spPr>
          <a:xfrm>
            <a:off x="7239000" y="3733800"/>
            <a:ext cx="3849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endParaRPr sz="2000">
              <a:solidFill>
                <a:schemeClr val="dk1"/>
              </a:solidFill>
              <a:latin typeface="Arial"/>
              <a:ea typeface="Arial"/>
              <a:cs typeface="Arial"/>
              <a:sym typeface="Arial"/>
            </a:endParaRPr>
          </a:p>
        </p:txBody>
      </p:sp>
      <p:sp>
        <p:nvSpPr>
          <p:cNvPr id="744" name="Google Shape;744;g9f4cfa067e_0_540"/>
          <p:cNvSpPr txBox="1"/>
          <p:nvPr/>
        </p:nvSpPr>
        <p:spPr>
          <a:xfrm>
            <a:off x="5791200" y="2514600"/>
            <a:ext cx="14061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 log(n)</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Algorithm(Brief timeline: New Era)</a:t>
            </a:r>
            <a:endParaRPr sz="4200" b="1" i="0" u="none" strike="noStrike" cap="none">
              <a:latin typeface="Georgia"/>
              <a:ea typeface="Georgia"/>
              <a:cs typeface="Georgia"/>
              <a:sym typeface="Georgia"/>
            </a:endParaRPr>
          </a:p>
        </p:txBody>
      </p:sp>
      <p:pic>
        <p:nvPicPr>
          <p:cNvPr id="117" name="Google Shape;117;p5"/>
          <p:cNvPicPr preferRelativeResize="0">
            <a:picLocks noGrp="1"/>
          </p:cNvPicPr>
          <p:nvPr>
            <p:ph type="body" idx="1"/>
          </p:nvPr>
        </p:nvPicPr>
        <p:blipFill rotWithShape="1">
          <a:blip r:embed="rId3">
            <a:alphaModFix/>
          </a:blip>
          <a:srcRect/>
          <a:stretch/>
        </p:blipFill>
        <p:spPr>
          <a:xfrm>
            <a:off x="292100" y="1524000"/>
            <a:ext cx="8523287" cy="4584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750" name="Google Shape;750;g9f4cfa067e_0_632" descr="E:\CSE830\MATLAB\Lec3\COMPLEX3.GIF"/>
          <p:cNvPicPr preferRelativeResize="0"/>
          <p:nvPr/>
        </p:nvPicPr>
        <p:blipFill rotWithShape="1">
          <a:blip r:embed="rId3">
            <a:alphaModFix/>
          </a:blip>
          <a:srcRect/>
          <a:stretch/>
        </p:blipFill>
        <p:spPr>
          <a:xfrm>
            <a:off x="685800" y="1524000"/>
            <a:ext cx="7734301" cy="5156201"/>
          </a:xfrm>
          <a:prstGeom prst="rect">
            <a:avLst/>
          </a:prstGeom>
          <a:noFill/>
          <a:ln>
            <a:noFill/>
          </a:ln>
        </p:spPr>
      </p:pic>
      <p:sp>
        <p:nvSpPr>
          <p:cNvPr id="751" name="Google Shape;751;g9f4cfa067e_0_632"/>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Complexity Graphs</a:t>
            </a:r>
            <a:endParaRPr/>
          </a:p>
        </p:txBody>
      </p:sp>
      <p:sp>
        <p:nvSpPr>
          <p:cNvPr id="752" name="Google Shape;752;g9f4cfa067e_0_632"/>
          <p:cNvSpPr txBox="1"/>
          <p:nvPr/>
        </p:nvSpPr>
        <p:spPr>
          <a:xfrm>
            <a:off x="2286000" y="1981200"/>
            <a:ext cx="6699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10</a:t>
            </a:r>
            <a:endParaRPr sz="2000">
              <a:solidFill>
                <a:schemeClr val="dk1"/>
              </a:solidFill>
              <a:latin typeface="Arial"/>
              <a:ea typeface="Arial"/>
              <a:cs typeface="Arial"/>
              <a:sym typeface="Arial"/>
            </a:endParaRPr>
          </a:p>
        </p:txBody>
      </p:sp>
      <p:sp>
        <p:nvSpPr>
          <p:cNvPr id="753" name="Google Shape;753;g9f4cfa067e_0_632"/>
          <p:cNvSpPr txBox="1"/>
          <p:nvPr/>
        </p:nvSpPr>
        <p:spPr>
          <a:xfrm>
            <a:off x="7772400" y="5791200"/>
            <a:ext cx="1053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000"/>
              <a:buFont typeface="Arial"/>
              <a:buNone/>
            </a:pPr>
            <a:r>
              <a:rPr lang="en-US" sz="2000">
                <a:solidFill>
                  <a:schemeClr val="dk1"/>
                </a:solidFill>
                <a:latin typeface="Arial"/>
                <a:ea typeface="Arial"/>
                <a:cs typeface="Arial"/>
                <a:sym typeface="Arial"/>
              </a:rPr>
              <a:t>n log(n)</a:t>
            </a:r>
            <a:endParaRPr/>
          </a:p>
        </p:txBody>
      </p:sp>
      <p:sp>
        <p:nvSpPr>
          <p:cNvPr id="754" name="Google Shape;754;g9f4cfa067e_0_632"/>
          <p:cNvSpPr txBox="1"/>
          <p:nvPr/>
        </p:nvSpPr>
        <p:spPr>
          <a:xfrm>
            <a:off x="6858000" y="2057400"/>
            <a:ext cx="5367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sp>
        <p:nvSpPr>
          <p:cNvPr id="755" name="Google Shape;755;g9f4cfa067e_0_632"/>
          <p:cNvSpPr txBox="1"/>
          <p:nvPr/>
        </p:nvSpPr>
        <p:spPr>
          <a:xfrm>
            <a:off x="7162800" y="5181600"/>
            <a:ext cx="5367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2</a:t>
            </a:r>
            <a:endParaRPr sz="20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pic>
        <p:nvPicPr>
          <p:cNvPr id="761" name="Google Shape;761;g9f4cfa067e_0_724" descr="E:\CSE830\MATLAB\Lec3\COMPLEX4.GIF"/>
          <p:cNvPicPr preferRelativeResize="0"/>
          <p:nvPr/>
        </p:nvPicPr>
        <p:blipFill rotWithShape="1">
          <a:blip r:embed="rId3">
            <a:alphaModFix/>
          </a:blip>
          <a:srcRect/>
          <a:stretch/>
        </p:blipFill>
        <p:spPr>
          <a:xfrm>
            <a:off x="533400" y="1524000"/>
            <a:ext cx="7791451" cy="5194301"/>
          </a:xfrm>
          <a:prstGeom prst="rect">
            <a:avLst/>
          </a:prstGeom>
          <a:noFill/>
          <a:ln>
            <a:noFill/>
          </a:ln>
        </p:spPr>
      </p:pic>
      <p:sp>
        <p:nvSpPr>
          <p:cNvPr id="762" name="Google Shape;762;g9f4cfa067e_0_724"/>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Complexity Graphs </a:t>
            </a:r>
            <a:r>
              <a:rPr lang="en-US" sz="3240"/>
              <a:t>(log scale)</a:t>
            </a:r>
            <a:endParaRPr sz="3959"/>
          </a:p>
        </p:txBody>
      </p:sp>
      <p:sp>
        <p:nvSpPr>
          <p:cNvPr id="763" name="Google Shape;763;g9f4cfa067e_0_724"/>
          <p:cNvSpPr txBox="1"/>
          <p:nvPr/>
        </p:nvSpPr>
        <p:spPr>
          <a:xfrm>
            <a:off x="7543800" y="4191000"/>
            <a:ext cx="6699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10</a:t>
            </a:r>
            <a:endParaRPr sz="2000">
              <a:solidFill>
                <a:schemeClr val="dk1"/>
              </a:solidFill>
              <a:latin typeface="Arial"/>
              <a:ea typeface="Arial"/>
              <a:cs typeface="Arial"/>
              <a:sym typeface="Arial"/>
            </a:endParaRPr>
          </a:p>
        </p:txBody>
      </p:sp>
      <p:sp>
        <p:nvSpPr>
          <p:cNvPr id="764" name="Google Shape;764;g9f4cfa067e_0_724"/>
          <p:cNvSpPr txBox="1"/>
          <p:nvPr/>
        </p:nvSpPr>
        <p:spPr>
          <a:xfrm>
            <a:off x="7543800" y="2438400"/>
            <a:ext cx="6699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20</a:t>
            </a:r>
            <a:endParaRPr sz="2000">
              <a:solidFill>
                <a:schemeClr val="dk1"/>
              </a:solidFill>
              <a:latin typeface="Arial"/>
              <a:ea typeface="Arial"/>
              <a:cs typeface="Arial"/>
              <a:sym typeface="Arial"/>
            </a:endParaRPr>
          </a:p>
        </p:txBody>
      </p:sp>
      <p:sp>
        <p:nvSpPr>
          <p:cNvPr id="765" name="Google Shape;765;g9f4cfa067e_0_724"/>
          <p:cNvSpPr txBox="1"/>
          <p:nvPr/>
        </p:nvSpPr>
        <p:spPr>
          <a:xfrm>
            <a:off x="3429000" y="2057400"/>
            <a:ext cx="5181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n</a:t>
            </a:r>
            <a:endParaRPr sz="2000">
              <a:solidFill>
                <a:schemeClr val="dk1"/>
              </a:solidFill>
              <a:latin typeface="Arial"/>
              <a:ea typeface="Arial"/>
              <a:cs typeface="Arial"/>
              <a:sym typeface="Arial"/>
            </a:endParaRPr>
          </a:p>
        </p:txBody>
      </p:sp>
      <p:sp>
        <p:nvSpPr>
          <p:cNvPr id="766" name="Google Shape;766;g9f4cfa067e_0_724"/>
          <p:cNvSpPr txBox="1"/>
          <p:nvPr/>
        </p:nvSpPr>
        <p:spPr>
          <a:xfrm>
            <a:off x="7613650" y="5486400"/>
            <a:ext cx="8304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1.1</a:t>
            </a:r>
            <a:r>
              <a:rPr lang="en-US" sz="2800" baseline="30000">
                <a:solidFill>
                  <a:schemeClr val="dk1"/>
                </a:solidFill>
                <a:latin typeface="Arial"/>
                <a:ea typeface="Arial"/>
                <a:cs typeface="Arial"/>
                <a:sym typeface="Arial"/>
              </a:rPr>
              <a:t>n</a:t>
            </a:r>
            <a:endParaRPr sz="2000">
              <a:solidFill>
                <a:schemeClr val="dk1"/>
              </a:solidFill>
              <a:latin typeface="Arial"/>
              <a:ea typeface="Arial"/>
              <a:cs typeface="Arial"/>
              <a:sym typeface="Arial"/>
            </a:endParaRPr>
          </a:p>
        </p:txBody>
      </p:sp>
      <p:sp>
        <p:nvSpPr>
          <p:cNvPr id="767" name="Google Shape;767;g9f4cfa067e_0_724"/>
          <p:cNvSpPr txBox="1"/>
          <p:nvPr/>
        </p:nvSpPr>
        <p:spPr>
          <a:xfrm>
            <a:off x="7772400" y="3276600"/>
            <a:ext cx="5301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2</a:t>
            </a:r>
            <a:r>
              <a:rPr lang="en-US" sz="2800" baseline="30000">
                <a:solidFill>
                  <a:schemeClr val="dk1"/>
                </a:solidFill>
                <a:latin typeface="Arial"/>
                <a:ea typeface="Arial"/>
                <a:cs typeface="Arial"/>
                <a:sym typeface="Arial"/>
              </a:rPr>
              <a:t>n</a:t>
            </a:r>
            <a:endParaRPr sz="2000">
              <a:solidFill>
                <a:schemeClr val="dk1"/>
              </a:solidFill>
              <a:latin typeface="Arial"/>
              <a:ea typeface="Arial"/>
              <a:cs typeface="Arial"/>
              <a:sym typeface="Arial"/>
            </a:endParaRPr>
          </a:p>
        </p:txBody>
      </p:sp>
      <p:sp>
        <p:nvSpPr>
          <p:cNvPr id="768" name="Google Shape;768;g9f4cfa067e_0_724"/>
          <p:cNvSpPr txBox="1"/>
          <p:nvPr/>
        </p:nvSpPr>
        <p:spPr>
          <a:xfrm>
            <a:off x="7772400" y="1752600"/>
            <a:ext cx="530100" cy="52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2800"/>
              <a:buFont typeface="Arial"/>
              <a:buNone/>
            </a:pPr>
            <a:r>
              <a:rPr lang="en-US" sz="2800">
                <a:solidFill>
                  <a:schemeClr val="dk1"/>
                </a:solidFill>
                <a:latin typeface="Arial"/>
                <a:ea typeface="Arial"/>
                <a:cs typeface="Arial"/>
                <a:sym typeface="Arial"/>
              </a:rPr>
              <a:t>3</a:t>
            </a:r>
            <a:r>
              <a:rPr lang="en-US" sz="2800" baseline="30000">
                <a:solidFill>
                  <a:schemeClr val="dk1"/>
                </a:solidFill>
                <a:latin typeface="Arial"/>
                <a:ea typeface="Arial"/>
                <a:cs typeface="Arial"/>
                <a:sym typeface="Arial"/>
              </a:rPr>
              <a:t>n</a:t>
            </a:r>
            <a:endParaRPr sz="20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9f4cfa067e_0_818"/>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Asymptotic Notations</a:t>
            </a:r>
            <a:endParaRPr sz="3959"/>
          </a:p>
        </p:txBody>
      </p:sp>
      <p:sp>
        <p:nvSpPr>
          <p:cNvPr id="774" name="Google Shape;774;g9f4cfa067e_0_818"/>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533400" lvl="0" indent="-533400" algn="l" rtl="0">
              <a:lnSpc>
                <a:spcPct val="180000"/>
              </a:lnSpc>
              <a:spcBef>
                <a:spcPts val="0"/>
              </a:spcBef>
              <a:spcAft>
                <a:spcPts val="0"/>
              </a:spcAft>
              <a:buClr>
                <a:schemeClr val="dk1"/>
              </a:buClr>
              <a:buSzPts val="2800"/>
              <a:buNone/>
            </a:pPr>
            <a:r>
              <a:rPr lang="en-US"/>
              <a:t>O notation: asymptotic “upper bound”: </a:t>
            </a:r>
            <a:endParaRPr/>
          </a:p>
          <a:p>
            <a:pPr marL="533400" lvl="0" indent="-533400" algn="l" rtl="0">
              <a:lnSpc>
                <a:spcPct val="180000"/>
              </a:lnSpc>
              <a:spcBef>
                <a:spcPts val="1000"/>
              </a:spcBef>
              <a:spcAft>
                <a:spcPts val="0"/>
              </a:spcAft>
              <a:buClr>
                <a:schemeClr val="dk1"/>
              </a:buClr>
              <a:buSzPts val="2800"/>
              <a:buNone/>
            </a:pPr>
            <a:r>
              <a:rPr lang="en-US"/>
              <a:t>Ω notation: asymptotic “lower bound”: </a:t>
            </a:r>
            <a:endParaRPr/>
          </a:p>
          <a:p>
            <a:pPr marL="533400" lvl="0" indent="-533400" algn="l" rtl="0">
              <a:lnSpc>
                <a:spcPct val="180000"/>
              </a:lnSpc>
              <a:spcBef>
                <a:spcPts val="1000"/>
              </a:spcBef>
              <a:spcAft>
                <a:spcPts val="0"/>
              </a:spcAft>
              <a:buClr>
                <a:schemeClr val="dk1"/>
              </a:buClr>
              <a:buSzPts val="2800"/>
              <a:buNone/>
            </a:pPr>
            <a:r>
              <a:rPr lang="en-US"/>
              <a:t>Θ notation: asymptotic “tight bound”: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9f4cfa067e_0_905"/>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Asymptotic Notations</a:t>
            </a:r>
            <a:endParaRPr sz="3959"/>
          </a:p>
        </p:txBody>
      </p:sp>
      <p:pic>
        <p:nvPicPr>
          <p:cNvPr id="780" name="Google Shape;780;g9f4cfa067e_0_905"/>
          <p:cNvPicPr preferRelativeResize="0"/>
          <p:nvPr/>
        </p:nvPicPr>
        <p:blipFill rotWithShape="1">
          <a:blip r:embed="rId3">
            <a:alphaModFix/>
          </a:blip>
          <a:srcRect/>
          <a:stretch/>
        </p:blipFill>
        <p:spPr>
          <a:xfrm>
            <a:off x="686593" y="1797050"/>
            <a:ext cx="7735887" cy="4379913"/>
          </a:xfrm>
          <a:prstGeom prst="rect">
            <a:avLst/>
          </a:prstGeom>
          <a:noFill/>
          <a:ln>
            <a:noFill/>
          </a:ln>
        </p:spPr>
      </p:pic>
      <p:sp>
        <p:nvSpPr>
          <p:cNvPr id="781" name="Google Shape;781;g9f4cfa067e_0_905"/>
          <p:cNvSpPr txBox="1">
            <a:spLocks noGrp="1"/>
          </p:cNvSpPr>
          <p:nvPr>
            <p:ph type="body" idx="4294967295"/>
          </p:nvPr>
        </p:nvSpPr>
        <p:spPr>
          <a:xfrm>
            <a:off x="155575" y="996287"/>
            <a:ext cx="8797800" cy="51807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Corsiva"/>
                <a:ea typeface="Corsiva"/>
                <a:cs typeface="Corsiva"/>
                <a:sym typeface="Corsiva"/>
              </a:rPr>
              <a:t>O-notation</a:t>
            </a:r>
            <a:endParaRPr/>
          </a:p>
          <a:p>
            <a:pPr marL="228600" lvl="0" indent="-76200" algn="l" rtl="0">
              <a:lnSpc>
                <a:spcPct val="90000"/>
              </a:lnSpc>
              <a:spcBef>
                <a:spcPts val="1000"/>
              </a:spcBef>
              <a:spcAft>
                <a:spcPts val="0"/>
              </a:spcAft>
              <a:buClr>
                <a:schemeClr val="dk1"/>
              </a:buClr>
              <a:buSzPts val="2400"/>
              <a:buNone/>
            </a:pPr>
            <a:endParaRPr sz="2400"/>
          </a:p>
        </p:txBody>
      </p:sp>
      <p:sp>
        <p:nvSpPr>
          <p:cNvPr id="782" name="Google Shape;782;g9f4cfa067e_0_905"/>
          <p:cNvSpPr/>
          <p:nvPr/>
        </p:nvSpPr>
        <p:spPr>
          <a:xfrm>
            <a:off x="4429125" y="2563813"/>
            <a:ext cx="4122600" cy="3735300"/>
          </a:xfrm>
          <a:prstGeom prst="rect">
            <a:avLst/>
          </a:prstGeom>
          <a:noFill/>
          <a:ln>
            <a:noFill/>
          </a:ln>
        </p:spPr>
        <p:txBody>
          <a:bodyPr spcFirstLastPara="1" wrap="square" lIns="91425" tIns="45700" rIns="91425" bIns="45700" anchor="t" anchorCtr="0">
            <a:noAutofit/>
          </a:bodyPr>
          <a:lstStyle/>
          <a:p>
            <a:pPr marL="342900" marR="0" lvl="0" indent="-190500" algn="l" rtl="0">
              <a:spcBef>
                <a:spcPts val="0"/>
              </a:spcBef>
              <a:spcAft>
                <a:spcPts val="0"/>
              </a:spcAft>
              <a:buClr>
                <a:schemeClr val="accent2"/>
              </a:buClr>
              <a:buSzPts val="2400"/>
              <a:buFont typeface="Arial"/>
              <a:buNone/>
            </a:pPr>
            <a:endParaRPr sz="2400">
              <a:solidFill>
                <a:schemeClr val="accent2"/>
              </a:solidFill>
              <a:latin typeface="Corsiva"/>
              <a:ea typeface="Corsiva"/>
              <a:cs typeface="Corsiva"/>
              <a:sym typeface="Corsiva"/>
            </a:endParaRPr>
          </a:p>
        </p:txBody>
      </p:sp>
      <p:sp>
        <p:nvSpPr>
          <p:cNvPr id="783" name="Google Shape;783;g9f4cfa067e_0_905"/>
          <p:cNvSpPr/>
          <p:nvPr/>
        </p:nvSpPr>
        <p:spPr>
          <a:xfrm>
            <a:off x="4541637" y="2511526"/>
            <a:ext cx="3900600" cy="1716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accent2"/>
              </a:buClr>
              <a:buSzPts val="2000"/>
              <a:buFont typeface="Comic Sans MS"/>
              <a:buNone/>
            </a:pPr>
            <a:r>
              <a:rPr lang="en-US" sz="2000">
                <a:solidFill>
                  <a:schemeClr val="accent2"/>
                </a:solidFill>
                <a:latin typeface="Comic Sans MS"/>
                <a:ea typeface="Comic Sans MS"/>
                <a:cs typeface="Comic Sans MS"/>
                <a:sym typeface="Comic Sans MS"/>
              </a:rPr>
              <a:t>    </a:t>
            </a:r>
            <a:r>
              <a:rPr lang="en-US" sz="2000">
                <a:solidFill>
                  <a:srgbClr val="DD0111"/>
                </a:solidFill>
                <a:latin typeface="Comic Sans MS"/>
                <a:ea typeface="Comic Sans MS"/>
                <a:cs typeface="Comic Sans MS"/>
                <a:sym typeface="Comic Sans MS"/>
              </a:rPr>
              <a:t>O(g(n))</a:t>
            </a:r>
            <a:r>
              <a:rPr lang="en-US" sz="2000">
                <a:solidFill>
                  <a:srgbClr val="DD0111"/>
                </a:solidFill>
                <a:latin typeface="Arial"/>
                <a:ea typeface="Arial"/>
                <a:cs typeface="Arial"/>
                <a:sym typeface="Arial"/>
              </a:rPr>
              <a:t> is the set of functions with smaller or same order of growth as </a:t>
            </a:r>
            <a:r>
              <a:rPr lang="en-US" sz="2000">
                <a:solidFill>
                  <a:srgbClr val="DD0111"/>
                </a:solidFill>
                <a:latin typeface="Comic Sans MS"/>
                <a:ea typeface="Comic Sans MS"/>
                <a:cs typeface="Comic Sans MS"/>
                <a:sym typeface="Comic Sans MS"/>
              </a:rPr>
              <a:t>g(n)</a:t>
            </a:r>
            <a:endParaRPr/>
          </a:p>
        </p:txBody>
      </p:sp>
      <p:sp>
        <p:nvSpPr>
          <p:cNvPr id="784" name="Google Shape;784;g9f4cfa067e_0_905"/>
          <p:cNvSpPr txBox="1"/>
          <p:nvPr/>
        </p:nvSpPr>
        <p:spPr>
          <a:xfrm>
            <a:off x="3946967" y="4004838"/>
            <a:ext cx="5196900" cy="1615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a:solidFill>
                  <a:schemeClr val="dk1"/>
                </a:solidFill>
                <a:latin typeface="Calibri"/>
                <a:ea typeface="Calibri"/>
                <a:cs typeface="Calibri"/>
                <a:sym typeface="Calibri"/>
              </a:rPr>
              <a:t>Examples:</a:t>
            </a:r>
            <a:endParaRPr/>
          </a:p>
          <a:p>
            <a:pPr marL="0" marR="0" lvl="0" indent="0" algn="l" rtl="0">
              <a:lnSpc>
                <a:spcPct val="150000"/>
              </a:lnSpc>
              <a:spcBef>
                <a:spcPts val="0"/>
              </a:spcBef>
              <a:spcAft>
                <a:spcPts val="0"/>
              </a:spcAft>
              <a:buNone/>
            </a:pPr>
            <a:r>
              <a:rPr lang="en-US" sz="1800" i="1">
                <a:solidFill>
                  <a:schemeClr val="dk1"/>
                </a:solidFill>
                <a:latin typeface="Calibri"/>
                <a:ea typeface="Calibri"/>
                <a:cs typeface="Calibri"/>
                <a:sym typeface="Calibri"/>
              </a:rPr>
              <a:t>T(n) = 3n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+10nlgn+8 is O(n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 O(n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 O(n</a:t>
            </a:r>
            <a:r>
              <a:rPr lang="en-US" sz="1800" i="1" baseline="30000">
                <a:solidFill>
                  <a:schemeClr val="dk1"/>
                </a:solidFill>
                <a:latin typeface="Calibri"/>
                <a:ea typeface="Calibri"/>
                <a:cs typeface="Calibri"/>
                <a:sym typeface="Calibri"/>
              </a:rPr>
              <a:t>3</a:t>
            </a:r>
            <a:r>
              <a:rPr lang="en-US" sz="1800" i="1">
                <a:solidFill>
                  <a:schemeClr val="dk1"/>
                </a:solidFill>
                <a:latin typeface="Calibri"/>
                <a:ea typeface="Calibri"/>
                <a:cs typeface="Calibri"/>
                <a:sym typeface="Calibri"/>
              </a:rPr>
              <a:t>), O(n</a:t>
            </a:r>
            <a:r>
              <a:rPr lang="en-US" sz="1800" i="1" baseline="30000">
                <a:solidFill>
                  <a:schemeClr val="dk1"/>
                </a:solidFill>
                <a:latin typeface="Calibri"/>
                <a:ea typeface="Calibri"/>
                <a:cs typeface="Calibri"/>
                <a:sym typeface="Calibri"/>
              </a:rPr>
              <a:t>4</a:t>
            </a:r>
            <a:r>
              <a:rPr lang="en-US" sz="1800" i="1">
                <a:solidFill>
                  <a:schemeClr val="dk1"/>
                </a:solidFill>
                <a:latin typeface="Calibri"/>
                <a:ea typeface="Calibri"/>
                <a:cs typeface="Calibri"/>
                <a:sym typeface="Calibri"/>
              </a:rPr>
              <a:t>), …</a:t>
            </a:r>
            <a:endParaRPr/>
          </a:p>
          <a:p>
            <a:pPr marL="0" marR="0" lvl="0" indent="0" algn="l" rtl="0">
              <a:lnSpc>
                <a:spcPct val="150000"/>
              </a:lnSpc>
              <a:spcBef>
                <a:spcPts val="0"/>
              </a:spcBef>
              <a:spcAft>
                <a:spcPts val="0"/>
              </a:spcAft>
              <a:buNone/>
            </a:pPr>
            <a:r>
              <a:rPr lang="en-US" sz="1800" i="1">
                <a:solidFill>
                  <a:schemeClr val="dk1"/>
                </a:solidFill>
                <a:latin typeface="Calibri"/>
                <a:ea typeface="Calibri"/>
                <a:cs typeface="Calibri"/>
                <a:sym typeface="Calibri"/>
              </a:rPr>
              <a:t>T’(n) = 52n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+3n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lgn+8 is O(n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 O(n</a:t>
            </a:r>
            <a:r>
              <a:rPr lang="en-US" sz="1800" i="1" baseline="30000">
                <a:solidFill>
                  <a:schemeClr val="dk1"/>
                </a:solidFill>
                <a:latin typeface="Calibri"/>
                <a:ea typeface="Calibri"/>
                <a:cs typeface="Calibri"/>
                <a:sym typeface="Calibri"/>
              </a:rPr>
              <a:t>3</a:t>
            </a:r>
            <a:r>
              <a:rPr lang="en-US" sz="1800" i="1">
                <a:solidFill>
                  <a:schemeClr val="dk1"/>
                </a:solidFill>
                <a:latin typeface="Calibri"/>
                <a:ea typeface="Calibri"/>
                <a:cs typeface="Calibri"/>
                <a:sym typeface="Calibri"/>
              </a:rPr>
              <a:t>), O(n</a:t>
            </a:r>
            <a:r>
              <a:rPr lang="en-US" sz="1800" i="1" baseline="30000">
                <a:solidFill>
                  <a:schemeClr val="dk1"/>
                </a:solidFill>
                <a:latin typeface="Calibri"/>
                <a:ea typeface="Calibri"/>
                <a:cs typeface="Calibri"/>
                <a:sym typeface="Calibri"/>
              </a:rPr>
              <a:t>4</a:t>
            </a:r>
            <a:r>
              <a:rPr lang="en-US" sz="1800" i="1">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4"/>
                                        </p:tgtEl>
                                        <p:attrNameLst>
                                          <p:attrName>style.visibility</p:attrName>
                                        </p:attrNameLst>
                                      </p:cBhvr>
                                      <p:to>
                                        <p:strVal val="visible"/>
                                      </p:to>
                                    </p:set>
                                    <p:animEffect transition="in" filter="fade">
                                      <p:cBhvr>
                                        <p:cTn id="7" dur="500"/>
                                        <p:tgtEl>
                                          <p:spTgt spid="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g9f4cfa067e_0_996"/>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Asymptotic Notations</a:t>
            </a:r>
            <a:endParaRPr sz="3959"/>
          </a:p>
        </p:txBody>
      </p:sp>
      <p:pic>
        <p:nvPicPr>
          <p:cNvPr id="790" name="Google Shape;790;g9f4cfa067e_0_996"/>
          <p:cNvPicPr preferRelativeResize="0"/>
          <p:nvPr/>
        </p:nvPicPr>
        <p:blipFill rotWithShape="1">
          <a:blip r:embed="rId3">
            <a:alphaModFix/>
          </a:blip>
          <a:srcRect/>
          <a:stretch/>
        </p:blipFill>
        <p:spPr>
          <a:xfrm>
            <a:off x="744536" y="1660525"/>
            <a:ext cx="7620000" cy="4565650"/>
          </a:xfrm>
          <a:prstGeom prst="rect">
            <a:avLst/>
          </a:prstGeom>
          <a:noFill/>
          <a:ln>
            <a:noFill/>
          </a:ln>
        </p:spPr>
      </p:pic>
      <p:sp>
        <p:nvSpPr>
          <p:cNvPr id="791" name="Google Shape;791;g9f4cfa067e_0_996"/>
          <p:cNvSpPr txBox="1">
            <a:spLocks noGrp="1"/>
          </p:cNvSpPr>
          <p:nvPr>
            <p:ph type="body" idx="4294967295"/>
          </p:nvPr>
        </p:nvSpPr>
        <p:spPr>
          <a:xfrm>
            <a:off x="155574" y="1019175"/>
            <a:ext cx="8797800" cy="50769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Corsiva"/>
                <a:ea typeface="Corsiva"/>
                <a:cs typeface="Corsiva"/>
                <a:sym typeface="Corsiva"/>
              </a:rPr>
              <a:t>Ω - notation</a:t>
            </a:r>
            <a:endParaRPr/>
          </a:p>
        </p:txBody>
      </p:sp>
      <p:sp>
        <p:nvSpPr>
          <p:cNvPr id="792" name="Google Shape;792;g9f4cfa067e_0_996"/>
          <p:cNvSpPr/>
          <p:nvPr/>
        </p:nvSpPr>
        <p:spPr>
          <a:xfrm>
            <a:off x="4506913" y="2453652"/>
            <a:ext cx="3900600" cy="1716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accent2"/>
              </a:buClr>
              <a:buSzPts val="2000"/>
              <a:buFont typeface="Comic Sans MS"/>
              <a:buNone/>
            </a:pPr>
            <a:r>
              <a:rPr lang="en-US" sz="2000">
                <a:solidFill>
                  <a:schemeClr val="accent2"/>
                </a:solidFill>
                <a:latin typeface="Comic Sans MS"/>
                <a:ea typeface="Comic Sans MS"/>
                <a:cs typeface="Comic Sans MS"/>
                <a:sym typeface="Comic Sans MS"/>
              </a:rPr>
              <a:t>    </a:t>
            </a:r>
            <a:r>
              <a:rPr lang="en-US" sz="2000">
                <a:solidFill>
                  <a:srgbClr val="DD0111"/>
                </a:solidFill>
                <a:latin typeface="Comic Sans MS"/>
                <a:ea typeface="Comic Sans MS"/>
                <a:cs typeface="Comic Sans MS"/>
                <a:sym typeface="Comic Sans MS"/>
              </a:rPr>
              <a:t>Ω(g(n))</a:t>
            </a:r>
            <a:r>
              <a:rPr lang="en-US" sz="2000">
                <a:solidFill>
                  <a:srgbClr val="DD0111"/>
                </a:solidFill>
                <a:latin typeface="Arial"/>
                <a:ea typeface="Arial"/>
                <a:cs typeface="Arial"/>
                <a:sym typeface="Arial"/>
              </a:rPr>
              <a:t> is the set of functions with larger or same order of growth as </a:t>
            </a:r>
            <a:r>
              <a:rPr lang="en-US" sz="2000">
                <a:solidFill>
                  <a:srgbClr val="DD0111"/>
                </a:solidFill>
                <a:latin typeface="Comic Sans MS"/>
                <a:ea typeface="Comic Sans MS"/>
                <a:cs typeface="Comic Sans MS"/>
                <a:sym typeface="Comic Sans MS"/>
              </a:rPr>
              <a:t>g(n)</a:t>
            </a:r>
            <a:endParaRPr/>
          </a:p>
        </p:txBody>
      </p:sp>
      <p:sp>
        <p:nvSpPr>
          <p:cNvPr id="793" name="Google Shape;793;g9f4cfa067e_0_996"/>
          <p:cNvSpPr txBox="1"/>
          <p:nvPr/>
        </p:nvSpPr>
        <p:spPr>
          <a:xfrm>
            <a:off x="3900673" y="3854366"/>
            <a:ext cx="5382300" cy="1615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a:solidFill>
                  <a:schemeClr val="dk1"/>
                </a:solidFill>
                <a:latin typeface="Calibri"/>
                <a:ea typeface="Calibri"/>
                <a:cs typeface="Calibri"/>
                <a:sym typeface="Calibri"/>
              </a:rPr>
              <a:t>Examples:</a:t>
            </a:r>
            <a:endParaRPr/>
          </a:p>
          <a:p>
            <a:pPr marL="0" marR="0" lvl="0" indent="0" algn="l" rtl="0">
              <a:lnSpc>
                <a:spcPct val="150000"/>
              </a:lnSpc>
              <a:spcBef>
                <a:spcPts val="0"/>
              </a:spcBef>
              <a:spcAft>
                <a:spcPts val="0"/>
              </a:spcAft>
              <a:buNone/>
            </a:pPr>
            <a:r>
              <a:rPr lang="en-US" sz="1800" i="1">
                <a:solidFill>
                  <a:schemeClr val="dk1"/>
                </a:solidFill>
                <a:latin typeface="Calibri"/>
                <a:ea typeface="Calibri"/>
                <a:cs typeface="Calibri"/>
                <a:sym typeface="Calibri"/>
              </a:rPr>
              <a:t>T(n)=3n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+10nlgn+8 is Ω(n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 Ω(nlgn), Ω(n), Ω(nlgn),Ω(1)</a:t>
            </a:r>
            <a:endParaRPr/>
          </a:p>
          <a:p>
            <a:pPr marL="0" marR="0" lvl="0" indent="0" algn="l" rtl="0">
              <a:lnSpc>
                <a:spcPct val="150000"/>
              </a:lnSpc>
              <a:spcBef>
                <a:spcPts val="0"/>
              </a:spcBef>
              <a:spcAft>
                <a:spcPts val="0"/>
              </a:spcAft>
              <a:buNone/>
            </a:pPr>
            <a:r>
              <a:rPr lang="en-US" sz="1800" i="1">
                <a:solidFill>
                  <a:schemeClr val="dk1"/>
                </a:solidFill>
                <a:latin typeface="Calibri"/>
                <a:ea typeface="Calibri"/>
                <a:cs typeface="Calibri"/>
                <a:sym typeface="Calibri"/>
              </a:rPr>
              <a:t>T’(n) = 52n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+3n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lgn+8 is Ω(n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 Ω(n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 Ω(n), …</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3"/>
                                        </p:tgtEl>
                                        <p:attrNameLst>
                                          <p:attrName>style.visibility</p:attrName>
                                        </p:attrNameLst>
                                      </p:cBhvr>
                                      <p:to>
                                        <p:strVal val="visible"/>
                                      </p:to>
                                    </p:set>
                                    <p:animEffect transition="in" filter="fade">
                                      <p:cBhvr>
                                        <p:cTn id="7" dur="500"/>
                                        <p:tgtEl>
                                          <p:spTgt spid="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g9f4cfa067e_0_1086"/>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Asymptotic Notations</a:t>
            </a:r>
            <a:endParaRPr/>
          </a:p>
        </p:txBody>
      </p:sp>
      <p:sp>
        <p:nvSpPr>
          <p:cNvPr id="799" name="Google Shape;799;g9f4cfa067e_0_1086"/>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latin typeface="Corsiva"/>
                <a:ea typeface="Corsiva"/>
                <a:cs typeface="Corsiva"/>
                <a:sym typeface="Corsiva"/>
              </a:rPr>
              <a:t>Θ-notation</a:t>
            </a:r>
            <a:endParaRPr/>
          </a:p>
        </p:txBody>
      </p:sp>
      <p:pic>
        <p:nvPicPr>
          <p:cNvPr id="800" name="Google Shape;800;g9f4cfa067e_0_1086"/>
          <p:cNvPicPr preferRelativeResize="0"/>
          <p:nvPr/>
        </p:nvPicPr>
        <p:blipFill rotWithShape="1">
          <a:blip r:embed="rId3">
            <a:alphaModFix/>
          </a:blip>
          <a:srcRect/>
          <a:stretch/>
        </p:blipFill>
        <p:spPr>
          <a:xfrm>
            <a:off x="285750" y="2574925"/>
            <a:ext cx="5676899" cy="3871913"/>
          </a:xfrm>
          <a:prstGeom prst="rect">
            <a:avLst/>
          </a:prstGeom>
          <a:noFill/>
          <a:ln>
            <a:noFill/>
          </a:ln>
        </p:spPr>
      </p:pic>
      <p:pic>
        <p:nvPicPr>
          <p:cNvPr id="801" name="Google Shape;801;g9f4cfa067e_0_1086"/>
          <p:cNvPicPr preferRelativeResize="0"/>
          <p:nvPr/>
        </p:nvPicPr>
        <p:blipFill rotWithShape="1">
          <a:blip r:embed="rId4">
            <a:alphaModFix/>
          </a:blip>
          <a:srcRect/>
          <a:stretch/>
        </p:blipFill>
        <p:spPr>
          <a:xfrm>
            <a:off x="285750" y="1614488"/>
            <a:ext cx="8048626" cy="858837"/>
          </a:xfrm>
          <a:prstGeom prst="rect">
            <a:avLst/>
          </a:prstGeom>
          <a:noFill/>
          <a:ln>
            <a:noFill/>
          </a:ln>
        </p:spPr>
      </p:pic>
      <p:sp>
        <p:nvSpPr>
          <p:cNvPr id="802" name="Google Shape;802;g9f4cfa067e_0_1086"/>
          <p:cNvSpPr/>
          <p:nvPr/>
        </p:nvSpPr>
        <p:spPr>
          <a:xfrm>
            <a:off x="3576578" y="2394976"/>
            <a:ext cx="5567400" cy="1644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accent2"/>
              </a:buClr>
              <a:buSzPts val="2000"/>
              <a:buFont typeface="Comic Sans MS"/>
              <a:buNone/>
            </a:pPr>
            <a:r>
              <a:rPr lang="en-US" sz="2000">
                <a:solidFill>
                  <a:schemeClr val="accent2"/>
                </a:solidFill>
                <a:latin typeface="Comic Sans MS"/>
                <a:ea typeface="Comic Sans MS"/>
                <a:cs typeface="Comic Sans MS"/>
                <a:sym typeface="Comic Sans MS"/>
              </a:rPr>
              <a:t>    </a:t>
            </a:r>
            <a:r>
              <a:rPr lang="en-US" sz="2000">
                <a:solidFill>
                  <a:srgbClr val="DD0111"/>
                </a:solidFill>
                <a:latin typeface="Comic Sans MS"/>
                <a:ea typeface="Comic Sans MS"/>
                <a:cs typeface="Comic Sans MS"/>
                <a:sym typeface="Comic Sans MS"/>
              </a:rPr>
              <a:t>Θ(g(n))</a:t>
            </a:r>
            <a:r>
              <a:rPr lang="en-US" sz="2000">
                <a:solidFill>
                  <a:srgbClr val="DD0111"/>
                </a:solidFill>
                <a:latin typeface="Arial"/>
                <a:ea typeface="Arial"/>
                <a:cs typeface="Arial"/>
                <a:sym typeface="Arial"/>
              </a:rPr>
              <a:t> is the set of functions with the same order of growth as </a:t>
            </a:r>
            <a:r>
              <a:rPr lang="en-US" sz="2000">
                <a:solidFill>
                  <a:srgbClr val="DD0111"/>
                </a:solidFill>
                <a:latin typeface="Comic Sans MS"/>
                <a:ea typeface="Comic Sans MS"/>
                <a:cs typeface="Comic Sans MS"/>
                <a:sym typeface="Comic Sans MS"/>
              </a:rPr>
              <a:t>g(n)</a:t>
            </a:r>
            <a:endParaRPr/>
          </a:p>
          <a:p>
            <a:pPr marL="342900" marR="0" lvl="0" indent="-342900" algn="l" rtl="0">
              <a:lnSpc>
                <a:spcPct val="150000"/>
              </a:lnSpc>
              <a:spcBef>
                <a:spcPts val="400"/>
              </a:spcBef>
              <a:spcAft>
                <a:spcPts val="0"/>
              </a:spcAft>
              <a:buClr>
                <a:srgbClr val="DD0111"/>
              </a:buClr>
              <a:buSzPts val="2000"/>
              <a:buFont typeface="Arial"/>
              <a:buNone/>
            </a:pPr>
            <a:r>
              <a:rPr lang="en-US" sz="2000" i="1">
                <a:solidFill>
                  <a:srgbClr val="DD0111"/>
                </a:solidFill>
                <a:latin typeface="Arial"/>
                <a:ea typeface="Arial"/>
                <a:cs typeface="Arial"/>
                <a:sym typeface="Arial"/>
              </a:rPr>
              <a:t>* f(n)</a:t>
            </a:r>
            <a:r>
              <a:rPr lang="en-US" sz="2000">
                <a:solidFill>
                  <a:srgbClr val="DD0111"/>
                </a:solidFill>
                <a:latin typeface="Arial"/>
                <a:ea typeface="Arial"/>
                <a:cs typeface="Arial"/>
                <a:sym typeface="Arial"/>
              </a:rPr>
              <a:t> is both </a:t>
            </a:r>
            <a:r>
              <a:rPr lang="en-US" sz="2000" i="1">
                <a:solidFill>
                  <a:srgbClr val="DD0111"/>
                </a:solidFill>
                <a:latin typeface="Arial"/>
                <a:ea typeface="Arial"/>
                <a:cs typeface="Arial"/>
                <a:sym typeface="Arial"/>
              </a:rPr>
              <a:t>O(g(n)) &amp; Ω(g(n)) ↔ </a:t>
            </a:r>
            <a:r>
              <a:rPr lang="en-US" sz="2000">
                <a:solidFill>
                  <a:srgbClr val="DD0111"/>
                </a:solidFill>
                <a:latin typeface="Arial"/>
                <a:ea typeface="Arial"/>
                <a:cs typeface="Arial"/>
                <a:sym typeface="Arial"/>
              </a:rPr>
              <a:t>f(n) is Θ(g(n)) </a:t>
            </a:r>
            <a:endParaRPr sz="2000">
              <a:solidFill>
                <a:srgbClr val="DD0111"/>
              </a:solidFill>
              <a:latin typeface="Arial"/>
              <a:ea typeface="Arial"/>
              <a:cs typeface="Arial"/>
              <a:sym typeface="Arial"/>
            </a:endParaRPr>
          </a:p>
          <a:p>
            <a:pPr marL="342900" marR="0" lvl="0" indent="-190500" algn="l" rtl="0">
              <a:lnSpc>
                <a:spcPct val="150000"/>
              </a:lnSpc>
              <a:spcBef>
                <a:spcPts val="480"/>
              </a:spcBef>
              <a:spcAft>
                <a:spcPts val="0"/>
              </a:spcAft>
              <a:buClr>
                <a:schemeClr val="accent2"/>
              </a:buClr>
              <a:buSzPts val="2400"/>
              <a:buFont typeface="Arial"/>
              <a:buNone/>
            </a:pPr>
            <a:endParaRPr sz="2400">
              <a:solidFill>
                <a:srgbClr val="DD0111"/>
              </a:solidFill>
              <a:latin typeface="Arial"/>
              <a:ea typeface="Arial"/>
              <a:cs typeface="Arial"/>
              <a:sym typeface="Arial"/>
            </a:endParaRPr>
          </a:p>
        </p:txBody>
      </p:sp>
      <p:sp>
        <p:nvSpPr>
          <p:cNvPr id="803" name="Google Shape;803;g9f4cfa067e_0_1086"/>
          <p:cNvSpPr txBox="1"/>
          <p:nvPr/>
        </p:nvSpPr>
        <p:spPr>
          <a:xfrm>
            <a:off x="3946967" y="4236332"/>
            <a:ext cx="5196900" cy="1615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a:solidFill>
                  <a:schemeClr val="dk1"/>
                </a:solidFill>
                <a:latin typeface="Calibri"/>
                <a:ea typeface="Calibri"/>
                <a:cs typeface="Calibri"/>
                <a:sym typeface="Calibri"/>
              </a:rPr>
              <a:t>Examples:</a:t>
            </a:r>
            <a:endParaRPr/>
          </a:p>
          <a:p>
            <a:pPr marL="0" marR="0" lvl="0" indent="0" algn="l" rtl="0">
              <a:lnSpc>
                <a:spcPct val="150000"/>
              </a:lnSpc>
              <a:spcBef>
                <a:spcPts val="0"/>
              </a:spcBef>
              <a:spcAft>
                <a:spcPts val="0"/>
              </a:spcAft>
              <a:buNone/>
            </a:pPr>
            <a:r>
              <a:rPr lang="en-US" sz="1800" i="1">
                <a:solidFill>
                  <a:schemeClr val="dk1"/>
                </a:solidFill>
                <a:latin typeface="Calibri"/>
                <a:ea typeface="Calibri"/>
                <a:cs typeface="Calibri"/>
                <a:sym typeface="Calibri"/>
              </a:rPr>
              <a:t>T(n) = 3n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+10nlgn+8 is Θ(n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a:t>
            </a:r>
            <a:endParaRPr/>
          </a:p>
          <a:p>
            <a:pPr marL="0" marR="0" lvl="0" indent="0" algn="l" rtl="0">
              <a:lnSpc>
                <a:spcPct val="150000"/>
              </a:lnSpc>
              <a:spcBef>
                <a:spcPts val="0"/>
              </a:spcBef>
              <a:spcAft>
                <a:spcPts val="0"/>
              </a:spcAft>
              <a:buNone/>
            </a:pPr>
            <a:r>
              <a:rPr lang="en-US" sz="1800" i="1">
                <a:solidFill>
                  <a:schemeClr val="dk1"/>
                </a:solidFill>
                <a:latin typeface="Calibri"/>
                <a:ea typeface="Calibri"/>
                <a:cs typeface="Calibri"/>
                <a:sym typeface="Calibri"/>
              </a:rPr>
              <a:t>T’(n) = 52n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+3n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lgn+8 is Θ(n</a:t>
            </a:r>
            <a:r>
              <a:rPr lang="en-US" sz="1800" i="1" baseline="30000">
                <a:solidFill>
                  <a:schemeClr val="dk1"/>
                </a:solidFill>
                <a:latin typeface="Calibri"/>
                <a:ea typeface="Calibri"/>
                <a:cs typeface="Calibri"/>
                <a:sym typeface="Calibri"/>
              </a:rPr>
              <a:t>2</a:t>
            </a:r>
            <a:r>
              <a:rPr lang="en-US" sz="1800" i="1">
                <a:solidFill>
                  <a:schemeClr val="dk1"/>
                </a:solidFill>
                <a:latin typeface="Calibri"/>
                <a:ea typeface="Calibri"/>
                <a:cs typeface="Calibri"/>
                <a:sym typeface="Calibri"/>
              </a:rPr>
              <a:t>lgn)</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3"/>
                                        </p:tgtEl>
                                        <p:attrNameLst>
                                          <p:attrName>style.visibility</p:attrName>
                                        </p:attrNameLst>
                                      </p:cBhvr>
                                      <p:to>
                                        <p:strVal val="visible"/>
                                      </p:to>
                                    </p:set>
                                    <p:animEffect transition="in" filter="fade">
                                      <p:cBhvr>
                                        <p:cTn id="7" dur="500"/>
                                        <p:tgtEl>
                                          <p:spTgt spid="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g9f4cfa067e_0_1177"/>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Big-O Visualization</a:t>
            </a:r>
            <a:endParaRPr/>
          </a:p>
        </p:txBody>
      </p:sp>
      <p:pic>
        <p:nvPicPr>
          <p:cNvPr id="809" name="Google Shape;809;g9f4cfa067e_0_1177" descr="bigO"/>
          <p:cNvPicPr preferRelativeResize="0">
            <a:picLocks noGrp="1"/>
          </p:cNvPicPr>
          <p:nvPr>
            <p:ph type="body" idx="1"/>
          </p:nvPr>
        </p:nvPicPr>
        <p:blipFill rotWithShape="1">
          <a:blip r:embed="rId3">
            <a:alphaModFix/>
          </a:blip>
          <a:srcRect/>
          <a:stretch/>
        </p:blipFill>
        <p:spPr>
          <a:xfrm>
            <a:off x="1168400" y="1471613"/>
            <a:ext cx="6594600" cy="4560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g9f4cfa067e_0_1264"/>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15" name="Google Shape;815;g9f4cfa067e_0_1264"/>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i&lt;10000;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g9f4cfa067e_0_1351"/>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21" name="Google Shape;821;g9f4cfa067e_0_1351"/>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i&lt;10000;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22" name="Google Shape;822;g9f4cfa067e_0_1351"/>
          <p:cNvSpPr txBox="1"/>
          <p:nvPr/>
        </p:nvSpPr>
        <p:spPr>
          <a:xfrm>
            <a:off x="6680200" y="2292823"/>
            <a:ext cx="996300" cy="5847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g9f4cfa067e_0_1439"/>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28" name="Google Shape;828;g9f4cfa067e_0_1439"/>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i&lt;n;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Algorithm(Brief timeline: New Era)</a:t>
            </a:r>
            <a:endParaRPr sz="4200" b="1" i="0" u="none" strike="noStrike" cap="none">
              <a:latin typeface="Georgia"/>
              <a:ea typeface="Georgia"/>
              <a:cs typeface="Georgia"/>
              <a:sym typeface="Georgia"/>
            </a:endParaRPr>
          </a:p>
        </p:txBody>
      </p:sp>
      <p:pic>
        <p:nvPicPr>
          <p:cNvPr id="123" name="Google Shape;123;p6"/>
          <p:cNvPicPr preferRelativeResize="0">
            <a:picLocks noGrp="1"/>
          </p:cNvPicPr>
          <p:nvPr>
            <p:ph type="body" idx="1"/>
          </p:nvPr>
        </p:nvPicPr>
        <p:blipFill rotWithShape="1">
          <a:blip r:embed="rId3">
            <a:alphaModFix/>
          </a:blip>
          <a:srcRect/>
          <a:stretch/>
        </p:blipFill>
        <p:spPr>
          <a:xfrm>
            <a:off x="292100" y="1524000"/>
            <a:ext cx="8523287" cy="45847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g9f4cfa067e_0_1526"/>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34" name="Google Shape;834;g9f4cfa067e_0_1526"/>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i&lt;n;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35" name="Google Shape;835;g9f4cfa067e_0_1526"/>
          <p:cNvSpPr txBox="1"/>
          <p:nvPr/>
        </p:nvSpPr>
        <p:spPr>
          <a:xfrm>
            <a:off x="6680200" y="2292823"/>
            <a:ext cx="996300" cy="5847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g9f4cfa067e_0_1614"/>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41" name="Google Shape;841;g9f4cfa067e_0_1614"/>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i&lt;n;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j&lt;n; j++)</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arr[i][j];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g9f4cfa067e_0_1701"/>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47" name="Google Shape;847;g9f4cfa067e_0_1701"/>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i&lt;n;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j&lt;n; j++)</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arr[i][j];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48" name="Google Shape;848;g9f4cfa067e_0_1701"/>
          <p:cNvSpPr txBox="1"/>
          <p:nvPr/>
        </p:nvSpPr>
        <p:spPr>
          <a:xfrm>
            <a:off x="7066413" y="2395262"/>
            <a:ext cx="1311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O</a:t>
            </a:r>
            <a:r>
              <a:rPr lang="en-US" sz="2400" b="1">
                <a:solidFill>
                  <a:schemeClr val="dk1"/>
                </a:solidFill>
                <a:latin typeface="Times New Roman"/>
                <a:ea typeface="Times New Roman"/>
                <a:cs typeface="Times New Roman"/>
                <a:sym typeface="Times New Roman"/>
              </a:rPr>
              <a:t>(n</a:t>
            </a:r>
            <a:r>
              <a:rPr lang="en-US" sz="2400" b="1" baseline="30000">
                <a:solidFill>
                  <a:schemeClr val="dk1"/>
                </a:solidFill>
                <a:latin typeface="Times New Roman"/>
                <a:ea typeface="Times New Roman"/>
                <a:cs typeface="Times New Roman"/>
                <a:sym typeface="Times New Roman"/>
              </a:rPr>
              <a:t>2</a:t>
            </a:r>
            <a:r>
              <a:rPr lang="en-US" sz="2400" b="1">
                <a:solidFill>
                  <a:schemeClr val="dk1"/>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g9f4cfa067e_0_1789"/>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54" name="Google Shape;854;g9f4cfa067e_0_1789"/>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for(i=1; i&lt;=n; i=i*2)</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g9f4cfa067e_0_1876"/>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60" name="Google Shape;860;g9f4cfa067e_0_1876"/>
          <p:cNvSpPr txBox="1">
            <a:spLocks noGrp="1"/>
          </p:cNvSpPr>
          <p:nvPr>
            <p:ph type="body" idx="1"/>
          </p:nvPr>
        </p:nvSpPr>
        <p:spPr>
          <a:xfrm>
            <a:off x="155575" y="939800"/>
            <a:ext cx="8988300" cy="5237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 = 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for(i=1; i&lt;=n; i=i*2)</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count++;</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61" name="Google Shape;861;g9f4cfa067e_0_1876"/>
          <p:cNvSpPr txBox="1"/>
          <p:nvPr/>
        </p:nvSpPr>
        <p:spPr>
          <a:xfrm>
            <a:off x="5827922" y="2071171"/>
            <a:ext cx="1311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O</a:t>
            </a:r>
            <a:r>
              <a:rPr lang="en-US" sz="2400" b="1">
                <a:solidFill>
                  <a:schemeClr val="dk1"/>
                </a:solidFill>
                <a:latin typeface="Times New Roman"/>
                <a:ea typeface="Times New Roman"/>
                <a:cs typeface="Times New Roman"/>
                <a:sym typeface="Times New Roman"/>
              </a:rPr>
              <a:t>(lg n)</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g9f4cfa067e_0_1964"/>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67" name="Google Shape;867;g9f4cfa067e_0_1964"/>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for(i=1; i&lt;n; i=i*2)</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j&lt;n; j++)</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g9f4cfa067e_0_1969"/>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73" name="Google Shape;873;g9f4cfa067e_0_1969"/>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for(i=1; i&lt;n; i=i*2)</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j&lt;n; j++)</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74" name="Google Shape;874;g9f4cfa067e_0_1969"/>
          <p:cNvSpPr txBox="1"/>
          <p:nvPr/>
        </p:nvSpPr>
        <p:spPr>
          <a:xfrm>
            <a:off x="5827922" y="2071171"/>
            <a:ext cx="15915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O</a:t>
            </a:r>
            <a:r>
              <a:rPr lang="en-US" sz="2400" b="1">
                <a:solidFill>
                  <a:schemeClr val="dk1"/>
                </a:solidFill>
                <a:latin typeface="Times New Roman"/>
                <a:ea typeface="Times New Roman"/>
                <a:cs typeface="Times New Roman"/>
                <a:sym typeface="Times New Roman"/>
              </a:rPr>
              <a:t>(n lg n)</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g9f4cfa067e_0_1975"/>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80" name="Google Shape;880;g9f4cfa067e_0_1975"/>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for(i=1; i&lt;=n; </a:t>
            </a:r>
            <a:r>
              <a:rPr lang="en-US" b="1">
                <a:latin typeface="Courier New"/>
                <a:ea typeface="Courier New"/>
                <a:cs typeface="Courier New"/>
                <a:sym typeface="Courier New"/>
              </a:rPr>
              <a:t>i=i*4</a:t>
            </a:r>
            <a:r>
              <a:rPr lang="en-US">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j&lt;=n; </a:t>
            </a:r>
            <a:r>
              <a:rPr lang="en-US" b="1">
                <a:latin typeface="Courier New"/>
                <a:ea typeface="Courier New"/>
                <a:cs typeface="Courier New"/>
                <a:sym typeface="Courier New"/>
              </a:rPr>
              <a:t>j*=2</a:t>
            </a:r>
            <a:r>
              <a:rPr lang="en-US">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81" name="Google Shape;881;g9f4cfa067e_0_1975"/>
          <p:cNvSpPr txBox="1"/>
          <p:nvPr/>
        </p:nvSpPr>
        <p:spPr>
          <a:xfrm>
            <a:off x="1174898" y="4062017"/>
            <a:ext cx="50754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Asympotic Tight Bound: </a:t>
            </a:r>
            <a:r>
              <a:rPr lang="en-US" sz="2400" b="1" i="1">
                <a:solidFill>
                  <a:schemeClr val="dk1"/>
                </a:solidFill>
                <a:latin typeface="Times New Roman"/>
                <a:ea typeface="Times New Roman"/>
                <a:cs typeface="Times New Roman"/>
                <a:sym typeface="Times New Roman"/>
              </a:rPr>
              <a:t>Θ(lg n)</a:t>
            </a:r>
            <a:endParaRPr sz="2400" b="1" i="1">
              <a:solidFill>
                <a:schemeClr val="dk1"/>
              </a:solidFill>
              <a:latin typeface="Times New Roman"/>
              <a:ea typeface="Times New Roman"/>
              <a:cs typeface="Times New Roman"/>
              <a:sym typeface="Times New Roman"/>
            </a:endParaRPr>
          </a:p>
        </p:txBody>
      </p:sp>
      <p:sp>
        <p:nvSpPr>
          <p:cNvPr id="882" name="Google Shape;882;g9f4cfa067e_0_1975"/>
          <p:cNvSpPr txBox="1"/>
          <p:nvPr/>
        </p:nvSpPr>
        <p:spPr>
          <a:xfrm>
            <a:off x="6234965" y="4075519"/>
            <a:ext cx="1311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WHY?</a:t>
            </a:r>
            <a:endParaRPr sz="2400" b="1" i="1">
              <a:solidFill>
                <a:srgbClr val="FF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2">
                                            <p:txEl>
                                              <p:pRg st="0" end="0"/>
                                            </p:txEl>
                                          </p:spTgt>
                                        </p:tgtEl>
                                        <p:attrNameLst>
                                          <p:attrName>style.visibility</p:attrName>
                                        </p:attrNameLst>
                                      </p:cBhvr>
                                      <p:to>
                                        <p:strVal val="visible"/>
                                      </p:to>
                                    </p:set>
                                    <p:animEffect transition="in" filter="fade">
                                      <p:cBhvr>
                                        <p:cTn id="7" dur="2000"/>
                                        <p:tgtEl>
                                          <p:spTgt spid="8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1"/>
                                        </p:tgtEl>
                                        <p:attrNameLst>
                                          <p:attrName>style.visibility</p:attrName>
                                        </p:attrNameLst>
                                      </p:cBhvr>
                                      <p:to>
                                        <p:strVal val="visible"/>
                                      </p:to>
                                    </p:set>
                                    <p:animEffect transition="in" filter="fade">
                                      <p:cBhvr>
                                        <p:cTn id="12" dur="500"/>
                                        <p:tgtEl>
                                          <p:spTgt spid="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g9f4cfa067e_0_1982"/>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88" name="Google Shape;888;g9f4cfa067e_0_1982"/>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for(i=1; i&lt;n; i=i*2)</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a:t>
            </a:r>
            <a:r>
              <a:rPr lang="en-US" b="1">
                <a:latin typeface="Courier New"/>
                <a:ea typeface="Courier New"/>
                <a:cs typeface="Courier New"/>
                <a:sym typeface="Courier New"/>
              </a:rPr>
              <a:t>j&lt;i</a:t>
            </a:r>
            <a:r>
              <a:rPr lang="en-US">
                <a:latin typeface="Courier New"/>
                <a:ea typeface="Courier New"/>
                <a:cs typeface="Courier New"/>
                <a:sym typeface="Courier New"/>
              </a:rPr>
              <a:t>; j++)</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g9f4cfa067e_0_1987"/>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894" name="Google Shape;894;g9f4cfa067e_0_1987"/>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0;</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for(i=1; i&lt;n; i=i*2)</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for(j=0; </a:t>
            </a:r>
            <a:r>
              <a:rPr lang="en-US" b="1">
                <a:latin typeface="Courier New"/>
                <a:ea typeface="Courier New"/>
                <a:cs typeface="Courier New"/>
                <a:sym typeface="Courier New"/>
              </a:rPr>
              <a:t>j&lt;i</a:t>
            </a:r>
            <a:r>
              <a:rPr lang="en-US">
                <a:latin typeface="Courier New"/>
                <a:ea typeface="Courier New"/>
                <a:cs typeface="Courier New"/>
                <a:sym typeface="Courier New"/>
              </a:rPr>
              <a:t>; j++)</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sum += i*j;</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895" name="Google Shape;895;g9f4cfa067e_0_1987"/>
          <p:cNvSpPr txBox="1"/>
          <p:nvPr/>
        </p:nvSpPr>
        <p:spPr>
          <a:xfrm>
            <a:off x="1174898" y="4062017"/>
            <a:ext cx="45777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Loose Upper Bound</a:t>
            </a:r>
            <a:r>
              <a:rPr lang="en-US" sz="2400" b="1" i="1">
                <a:solidFill>
                  <a:schemeClr val="dk1"/>
                </a:solidFill>
                <a:latin typeface="Times New Roman"/>
                <a:ea typeface="Times New Roman"/>
                <a:cs typeface="Times New Roman"/>
                <a:sym typeface="Times New Roman"/>
              </a:rPr>
              <a:t>: O(n lg n)</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Tight Upper Bound: </a:t>
            </a:r>
            <a:r>
              <a:rPr lang="en-US" sz="2400" b="1" i="1">
                <a:solidFill>
                  <a:schemeClr val="dk1"/>
                </a:solidFill>
                <a:latin typeface="Times New Roman"/>
                <a:ea typeface="Times New Roman"/>
                <a:cs typeface="Times New Roman"/>
                <a:sym typeface="Times New Roman"/>
              </a:rPr>
              <a:t>O(n)</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Asympotic Tight Bound: </a:t>
            </a:r>
            <a:r>
              <a:rPr lang="en-US" sz="2400" b="1" i="1">
                <a:solidFill>
                  <a:schemeClr val="dk1"/>
                </a:solidFill>
                <a:latin typeface="Times New Roman"/>
                <a:ea typeface="Times New Roman"/>
                <a:cs typeface="Times New Roman"/>
                <a:sym typeface="Times New Roman"/>
              </a:rPr>
              <a:t>Θ(n)</a:t>
            </a:r>
            <a:endParaRPr sz="2400" b="1" i="1">
              <a:solidFill>
                <a:schemeClr val="dk1"/>
              </a:solidFill>
              <a:latin typeface="Times New Roman"/>
              <a:ea typeface="Times New Roman"/>
              <a:cs typeface="Times New Roman"/>
              <a:sym typeface="Times New Roman"/>
            </a:endParaRPr>
          </a:p>
        </p:txBody>
      </p:sp>
      <p:sp>
        <p:nvSpPr>
          <p:cNvPr id="896" name="Google Shape;896;g9f4cfa067e_0_1987"/>
          <p:cNvSpPr txBox="1"/>
          <p:nvPr/>
        </p:nvSpPr>
        <p:spPr>
          <a:xfrm>
            <a:off x="6223390" y="4480635"/>
            <a:ext cx="1311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WHY?</a:t>
            </a:r>
            <a:endParaRPr sz="2400" b="1" i="1">
              <a:solidFill>
                <a:srgbClr val="FF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6">
                                            <p:txEl>
                                              <p:pRg st="0" end="0"/>
                                            </p:txEl>
                                          </p:spTgt>
                                        </p:tgtEl>
                                        <p:attrNameLst>
                                          <p:attrName>style.visibility</p:attrName>
                                        </p:attrNameLst>
                                      </p:cBhvr>
                                      <p:to>
                                        <p:strVal val="visible"/>
                                      </p:to>
                                    </p:set>
                                    <p:animEffect transition="in" filter="fade">
                                      <p:cBhvr>
                                        <p:cTn id="7" dur="2000"/>
                                        <p:tgtEl>
                                          <p:spTgt spid="8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idx="4294967295"/>
          </p:nvPr>
        </p:nvSpPr>
        <p:spPr>
          <a:xfrm>
            <a:off x="685800" y="484632"/>
            <a:ext cx="7772400" cy="65836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3780"/>
              <a:buFont typeface="Georgia"/>
              <a:buNone/>
            </a:pPr>
            <a:r>
              <a:rPr lang="en-US" sz="3780" b="1" i="0" u="none" strike="noStrike" cap="none">
                <a:latin typeface="Georgia"/>
                <a:ea typeface="Georgia"/>
                <a:cs typeface="Georgia"/>
                <a:sym typeface="Georgia"/>
              </a:rPr>
              <a:t>Algorithm Description</a:t>
            </a:r>
            <a:endParaRPr sz="3780" b="1" i="0" u="none" strike="noStrike" cap="none">
              <a:latin typeface="Georgia"/>
              <a:ea typeface="Georgia"/>
              <a:cs typeface="Georgia"/>
              <a:sym typeface="Georgia"/>
            </a:endParaRPr>
          </a:p>
        </p:txBody>
      </p:sp>
      <p:sp>
        <p:nvSpPr>
          <p:cNvPr id="129" name="Google Shape;129;p7"/>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pic>
        <p:nvPicPr>
          <p:cNvPr id="130" name="Google Shape;130;p7" descr="http://i.ytimg.com/vi/vOEN65nm4YU/maxresdefault.jpg"/>
          <p:cNvPicPr preferRelativeResize="0"/>
          <p:nvPr/>
        </p:nvPicPr>
        <p:blipFill rotWithShape="1">
          <a:blip r:embed="rId3">
            <a:alphaModFix/>
          </a:blip>
          <a:srcRect l="13124" r="12881"/>
          <a:stretch/>
        </p:blipFill>
        <p:spPr>
          <a:xfrm>
            <a:off x="914400" y="1312862"/>
            <a:ext cx="7294562" cy="5545137"/>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g9f4cfa067e_0_1994"/>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902" name="Google Shape;902;g9f4cfa067e_0_1994"/>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char someString[10];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gets(someString);</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i&lt;strlen(someString);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someString[i] -= 32;</a:t>
            </a: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g9f4cfa067e_0_1999"/>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Some Examples</a:t>
            </a:r>
            <a:endParaRPr sz="3240"/>
          </a:p>
        </p:txBody>
      </p:sp>
      <p:sp>
        <p:nvSpPr>
          <p:cNvPr id="908" name="Google Shape;908;g9f4cfa067e_0_1999"/>
          <p:cNvSpPr txBox="1">
            <a:spLocks noGrp="1"/>
          </p:cNvSpPr>
          <p:nvPr>
            <p:ph type="body" idx="1"/>
          </p:nvPr>
        </p:nvSpPr>
        <p:spPr>
          <a:xfrm>
            <a:off x="685800" y="2120900"/>
            <a:ext cx="7772400" cy="40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Determine the time complexity for the following algorithm.</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char someString[10];</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gets(someString);</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for(i=0; i&lt;strlen(someString); i++)</a:t>
            </a:r>
            <a:endParaRPr/>
          </a:p>
          <a:p>
            <a:pPr marL="0" lvl="0" indent="0" algn="l" rtl="0">
              <a:lnSpc>
                <a:spcPct val="90000"/>
              </a:lnSpc>
              <a:spcBef>
                <a:spcPts val="1000"/>
              </a:spcBef>
              <a:spcAft>
                <a:spcPts val="0"/>
              </a:spcAft>
              <a:buClr>
                <a:schemeClr val="dk1"/>
              </a:buClr>
              <a:buSzPts val="2800"/>
              <a:buFont typeface="Courier New"/>
              <a:buNone/>
            </a:pPr>
            <a:r>
              <a:rPr lang="en-US">
                <a:latin typeface="Courier New"/>
                <a:ea typeface="Courier New"/>
                <a:cs typeface="Courier New"/>
                <a:sym typeface="Courier New"/>
              </a:rPr>
              <a:t> 		someString[i] -= 32;</a:t>
            </a:r>
            <a:endParaRPr i="1"/>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909" name="Google Shape;909;g9f4cfa067e_0_1999"/>
          <p:cNvSpPr txBox="1"/>
          <p:nvPr/>
        </p:nvSpPr>
        <p:spPr>
          <a:xfrm>
            <a:off x="7417179" y="2973606"/>
            <a:ext cx="996300" cy="584700"/>
          </a:xfrm>
          <a:prstGeom prst="rect">
            <a:avLst/>
          </a:prstGeom>
          <a:blipFill rotWithShape="1">
            <a:blip r:embed="rId3">
              <a:alphaModFix/>
            </a:blip>
            <a:stretch>
              <a:fillRect r="-122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g9f4cfa067e_0_2005"/>
          <p:cNvSpPr txBox="1">
            <a:spLocks noGrp="1"/>
          </p:cNvSpPr>
          <p:nvPr>
            <p:ph type="title"/>
          </p:nvPr>
        </p:nvSpPr>
        <p:spPr>
          <a:xfrm>
            <a:off x="685800" y="484187"/>
            <a:ext cx="7772400" cy="16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959"/>
              <a:buFont typeface="Calibri"/>
              <a:buNone/>
            </a:pPr>
            <a:r>
              <a:rPr lang="en-US" sz="3959"/>
              <a:t>Types of Analysis</a:t>
            </a:r>
            <a:endParaRPr/>
          </a:p>
        </p:txBody>
      </p:sp>
      <p:sp>
        <p:nvSpPr>
          <p:cNvPr id="915" name="Google Shape;915;g9f4cfa067e_0_2005"/>
          <p:cNvSpPr txBox="1">
            <a:spLocks noGrp="1"/>
          </p:cNvSpPr>
          <p:nvPr>
            <p:ph type="body" idx="1"/>
          </p:nvPr>
        </p:nvSpPr>
        <p:spPr>
          <a:xfrm>
            <a:off x="685800" y="2120900"/>
            <a:ext cx="7772400" cy="4051200"/>
          </a:xfrm>
          <a:prstGeom prst="rect">
            <a:avLst/>
          </a:prstGeom>
          <a:blipFill rotWithShape="1">
            <a:blip r:embed="rId3">
              <a:alphaModFix/>
            </a:blip>
            <a:stretch>
              <a:fillRect l="-1249" t="-3139" b="-819"/>
            </a:stretch>
          </a:blip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idx="4294967295"/>
          </p:nvPr>
        </p:nvSpPr>
        <p:spPr>
          <a:xfrm>
            <a:off x="800100" y="304800"/>
            <a:ext cx="75438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a:latin typeface="Georgia"/>
                <a:ea typeface="Georgia"/>
                <a:cs typeface="Georgia"/>
                <a:sym typeface="Georgia"/>
              </a:rPr>
              <a:t>Algorithm challenge 1</a:t>
            </a:r>
            <a:endParaRPr/>
          </a:p>
        </p:txBody>
      </p:sp>
      <p:sp>
        <p:nvSpPr>
          <p:cNvPr id="136" name="Google Shape;136;p8"/>
          <p:cNvSpPr txBox="1">
            <a:spLocks noGrp="1"/>
          </p:cNvSpPr>
          <p:nvPr>
            <p:ph type="body" idx="1"/>
          </p:nvPr>
        </p:nvSpPr>
        <p:spPr>
          <a:xfrm>
            <a:off x="685800" y="2120900"/>
            <a:ext cx="7772400" cy="4051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700"/>
              <a:buFont typeface="Noto Sans Symbols"/>
              <a:buNone/>
            </a:pPr>
            <a:r>
              <a:rPr lang="en-US" sz="2000" b="0" i="0" u="none" dirty="0">
                <a:solidFill>
                  <a:schemeClr val="dk1"/>
                </a:solidFill>
                <a:latin typeface="Trebuchet MS"/>
                <a:ea typeface="Trebuchet MS"/>
                <a:cs typeface="Trebuchet MS"/>
                <a:sym typeface="Trebuchet MS"/>
              </a:rPr>
              <a:t>Can you come up with an algorithm to compute the GCD (Greatest Common Divisor) of two integers.</a:t>
            </a:r>
            <a:endParaRPr dirty="0"/>
          </a:p>
        </p:txBody>
      </p:sp>
      <p:sp>
        <p:nvSpPr>
          <p:cNvPr id="137" name="Google Shape;137;p8"/>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L1.</a:t>
            </a:r>
            <a:fld id="{00000000-1234-1234-1234-123412341234}" type="slidenum">
              <a:rPr lang="en-US" sz="1400" b="1" i="0" u="none" strike="noStrike" cap="none">
                <a:solidFill>
                  <a:schemeClr val="dk1"/>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idx="4294967295"/>
          </p:nvPr>
        </p:nvSpPr>
        <p:spPr>
          <a:xfrm>
            <a:off x="685800" y="484188"/>
            <a:ext cx="7772400" cy="1609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SzPts val="4200"/>
              <a:buFont typeface="Georgia"/>
              <a:buNone/>
            </a:pPr>
            <a:r>
              <a:rPr lang="en-US" sz="4200" b="1" i="0" u="none" strike="noStrike" cap="none" dirty="0">
                <a:latin typeface="Georgia"/>
                <a:ea typeface="Georgia"/>
                <a:cs typeface="Georgia"/>
                <a:sym typeface="Georgia"/>
              </a:rPr>
              <a:t>Algorithm Challenge 2</a:t>
            </a:r>
            <a:endParaRPr sz="4200" b="1" i="0" u="none" strike="noStrike" cap="none" dirty="0">
              <a:latin typeface="Georgia"/>
              <a:ea typeface="Georgia"/>
              <a:cs typeface="Georgia"/>
              <a:sym typeface="Georgia"/>
            </a:endParaRPr>
          </a:p>
        </p:txBody>
      </p:sp>
      <p:sp>
        <p:nvSpPr>
          <p:cNvPr id="144" name="Google Shape;144;p9"/>
          <p:cNvSpPr txBox="1"/>
          <p:nvPr/>
        </p:nvSpPr>
        <p:spPr>
          <a:xfrm>
            <a:off x="8483600" y="6272212"/>
            <a:ext cx="47942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Trebuchet MS"/>
              <a:buNone/>
            </a:pPr>
            <a:r>
              <a:rPr lang="en-US" sz="1100" b="1" i="0" u="none" strike="noStrike" cap="none">
                <a:solidFill>
                  <a:srgbClr val="FFFFFF"/>
                </a:solidFill>
                <a:latin typeface="Trebuchet MS"/>
                <a:ea typeface="Trebuchet MS"/>
                <a:cs typeface="Trebuchet MS"/>
                <a:sym typeface="Trebuchet MS"/>
              </a:rPr>
              <a:t>L1.</a:t>
            </a:r>
            <a:fld id="{00000000-1234-1234-1234-123412341234}" type="slidenum">
              <a:rPr lang="en-US" sz="1100" b="1" i="0" u="none" strike="noStrike" cap="none">
                <a:solidFill>
                  <a:srgbClr val="FFFFFF"/>
                </a:solidFill>
                <a:latin typeface="Trebuchet MS"/>
                <a:ea typeface="Trebuchet MS"/>
                <a:cs typeface="Trebuchet MS"/>
                <a:sym typeface="Trebuchet MS"/>
              </a:rPr>
              <a:t>9</a:t>
            </a:fld>
            <a:endParaRPr sz="1400" b="0" i="0" u="none" strike="noStrike" cap="none">
              <a:solidFill>
                <a:srgbClr val="000000"/>
              </a:solidFill>
              <a:latin typeface="Arial"/>
              <a:ea typeface="Arial"/>
              <a:cs typeface="Arial"/>
              <a:sym typeface="Arial"/>
            </a:endParaRPr>
          </a:p>
        </p:txBody>
      </p:sp>
      <p:sp>
        <p:nvSpPr>
          <p:cNvPr id="3" name="Text Placeholder 2"/>
          <p:cNvSpPr>
            <a:spLocks noGrp="1" noChangeArrowheads="1"/>
          </p:cNvSpPr>
          <p:nvPr>
            <p:ph type="body" idx="1"/>
          </p:nvPr>
        </p:nvSpPr>
        <p:spPr bwMode="auto">
          <a:xfrm>
            <a:off x="289711" y="2277377"/>
            <a:ext cx="8673314"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rebuchet MS" panose="020B0603020202020204" pitchFamily="34" charset="0"/>
              </a:rPr>
              <a:t>You are given all numbers between 1,2,…,n except one. Your task is to find the missing number.</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1" i="0" u="none" strike="noStrike" cap="none" normalizeH="0" baseline="0" dirty="0" smtClean="0">
                <a:ln>
                  <a:noFill/>
                </a:ln>
                <a:solidFill>
                  <a:srgbClr val="000000"/>
                </a:solidFill>
                <a:effectLst/>
                <a:latin typeface="Trebuchet MS" panose="020B0603020202020204" pitchFamily="34" charset="0"/>
              </a:rPr>
              <a:t>Input</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rPr>
              <a:t>The first input line contains an integer</a:t>
            </a:r>
            <a:r>
              <a:rPr lang="en-US" sz="1400" dirty="0">
                <a:solidFill>
                  <a:srgbClr val="000000"/>
                </a:solidFill>
                <a:latin typeface="Trebuchet MS" panose="020B0603020202020204" pitchFamily="34" charset="0"/>
              </a:rPr>
              <a:t> </a:t>
            </a:r>
            <a:r>
              <a:rPr kumimoji="0" lang="en-US" sz="1400" b="0" i="0" u="none" strike="noStrike" cap="none" normalizeH="0" baseline="0" dirty="0" smtClean="0">
                <a:ln>
                  <a:noFill/>
                </a:ln>
                <a:solidFill>
                  <a:srgbClr val="000000"/>
                </a:solidFill>
                <a:effectLst/>
                <a:latin typeface="Trebuchet MS" panose="020B0603020202020204" pitchFamily="34" charset="0"/>
              </a:rPr>
              <a:t>n.</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rPr>
              <a:t>The second line contains n−1n−1 numbers. Each number is distinct and between 11 and </a:t>
            </a:r>
            <a:r>
              <a:rPr kumimoji="0" lang="en-US" sz="1400" b="0" i="0" u="none" strike="noStrike" cap="none" normalizeH="0" baseline="0" dirty="0" err="1" smtClean="0">
                <a:ln>
                  <a:noFill/>
                </a:ln>
                <a:solidFill>
                  <a:srgbClr val="000000"/>
                </a:solidFill>
                <a:effectLst/>
                <a:latin typeface="Trebuchet MS" panose="020B0603020202020204" pitchFamily="34" charset="0"/>
              </a:rPr>
              <a:t>nn</a:t>
            </a:r>
            <a:r>
              <a:rPr kumimoji="0" lang="en-US" sz="1400" b="0" i="0" u="none" strike="noStrike" cap="none" normalizeH="0" baseline="0" dirty="0" smtClean="0">
                <a:ln>
                  <a:noFill/>
                </a:ln>
                <a:solidFill>
                  <a:srgbClr val="000000"/>
                </a:solidFill>
                <a:effectLst/>
                <a:latin typeface="Trebuchet MS" panose="020B0603020202020204" pitchFamily="34" charset="0"/>
              </a:rPr>
              <a:t> (inclusive).</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1" i="0" u="none" strike="noStrike" cap="none" normalizeH="0" baseline="0" dirty="0" smtClean="0">
                <a:ln>
                  <a:noFill/>
                </a:ln>
                <a:solidFill>
                  <a:srgbClr val="000000"/>
                </a:solidFill>
                <a:effectLst/>
                <a:latin typeface="Trebuchet MS" panose="020B0603020202020204" pitchFamily="34" charset="0"/>
              </a:rPr>
              <a:t>Output</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rPr>
              <a:t>Print the missing number.</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1" i="0" u="none" strike="noStrike" cap="none" normalizeH="0" baseline="0" dirty="0" smtClean="0">
                <a:ln>
                  <a:noFill/>
                </a:ln>
                <a:solidFill>
                  <a:srgbClr val="000000"/>
                </a:solidFill>
                <a:effectLst/>
                <a:latin typeface="Trebuchet MS" panose="020B0603020202020204" pitchFamily="34" charset="0"/>
              </a:rPr>
              <a:t>Example</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rPr>
              <a:t>Input:</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cs typeface="Courier New" panose="02070309020205020404" pitchFamily="49" charset="0"/>
              </a:rPr>
              <a:t>5</a:t>
            </a:r>
            <a:br>
              <a:rPr kumimoji="0" lang="en-US" sz="1400" b="0" i="0" u="none" strike="noStrike" cap="none" normalizeH="0" baseline="0" dirty="0" smtClean="0">
                <a:ln>
                  <a:noFill/>
                </a:ln>
                <a:solidFill>
                  <a:srgbClr val="000000"/>
                </a:solidFill>
                <a:effectLst/>
                <a:latin typeface="Trebuchet MS" panose="020B0603020202020204" pitchFamily="34"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Trebuchet MS" panose="020B0603020202020204" pitchFamily="34" charset="0"/>
                <a:cs typeface="Courier New" panose="02070309020205020404" pitchFamily="49" charset="0"/>
              </a:rPr>
              <a:t>2 3 1 5</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rPr>
              <a:t>Output:</a:t>
            </a:r>
            <a:r>
              <a:rPr kumimoji="0" lang="en-US" sz="1400" b="0" i="0" u="none" strike="noStrike" cap="none" normalizeH="0" baseline="0" dirty="0" smtClean="0">
                <a:ln>
                  <a:noFill/>
                </a:ln>
                <a:solidFill>
                  <a:schemeClr val="tx1"/>
                </a:solidFill>
                <a:effectLst/>
                <a:latin typeface="Trebuchet MS" panose="020B0603020202020204" pitchFamily="34" charset="0"/>
              </a:rPr>
              <a:t/>
            </a:r>
            <a:br>
              <a:rPr kumimoji="0" lang="en-US" sz="1400" b="0" i="0" u="none" strike="noStrike" cap="none" normalizeH="0" baseline="0" dirty="0" smtClean="0">
                <a:ln>
                  <a:noFill/>
                </a:ln>
                <a:solidFill>
                  <a:schemeClr val="tx1"/>
                </a:solidFill>
                <a:effectLst/>
                <a:latin typeface="Trebuchet MS" panose="020B0603020202020204" pitchFamily="34" charset="0"/>
              </a:rPr>
            </a:br>
            <a:r>
              <a:rPr kumimoji="0" lang="en-US" sz="1400" b="0" i="0" u="none" strike="noStrike" cap="none" normalizeH="0" baseline="0" dirty="0" smtClean="0">
                <a:ln>
                  <a:noFill/>
                </a:ln>
                <a:solidFill>
                  <a:srgbClr val="000000"/>
                </a:solidFill>
                <a:effectLst/>
                <a:latin typeface="Trebuchet MS" panose="020B0603020202020204" pitchFamily="34" charset="0"/>
                <a:cs typeface="Courier New" panose="02070309020205020404" pitchFamily="49" charset="0"/>
              </a:rPr>
              <a:t>4</a:t>
            </a:r>
            <a:r>
              <a:rPr kumimoji="0" lang="en-US" sz="1400" b="0" i="0" u="none" strike="noStrike" cap="none" normalizeH="0" baseline="0" dirty="0" smtClean="0">
                <a:ln>
                  <a:noFill/>
                </a:ln>
                <a:solidFill>
                  <a:schemeClr val="tx1"/>
                </a:solidFill>
                <a:effectLst/>
                <a:latin typeface="Trebuchet MS" panose="020B0603020202020204"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1988</Words>
  <Application>Microsoft Office PowerPoint</Application>
  <PresentationFormat>On-screen Show (4:3)</PresentationFormat>
  <Paragraphs>593</Paragraphs>
  <Slides>72</Slides>
  <Notes>71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72</vt:i4>
      </vt:variant>
    </vt:vector>
  </HeadingPairs>
  <TitlesOfParts>
    <vt:vector size="83" baseType="lpstr">
      <vt:lpstr>Noto Sans Symbols</vt:lpstr>
      <vt:lpstr>Comic Sans MS</vt:lpstr>
      <vt:lpstr>Arial</vt:lpstr>
      <vt:lpstr>Courier New</vt:lpstr>
      <vt:lpstr>Trebuchet MS</vt:lpstr>
      <vt:lpstr>Calibri</vt:lpstr>
      <vt:lpstr>Corsiva</vt:lpstr>
      <vt:lpstr>Times New Roman</vt:lpstr>
      <vt:lpstr>Georgia</vt:lpstr>
      <vt:lpstr>1_Wood Type</vt:lpstr>
      <vt:lpstr>Wood Type</vt:lpstr>
      <vt:lpstr>Design and Analysis of Algorithms CSE 373 </vt:lpstr>
      <vt:lpstr>What is an Algorithm?</vt:lpstr>
      <vt:lpstr>Algorithm</vt:lpstr>
      <vt:lpstr>Algorithm (Brief timeline: old)</vt:lpstr>
      <vt:lpstr>Algorithm(Brief timeline: New Era)</vt:lpstr>
      <vt:lpstr>Algorithm(Brief timeline: New Era)</vt:lpstr>
      <vt:lpstr>Algorithm Description</vt:lpstr>
      <vt:lpstr>Algorithm challenge 1</vt:lpstr>
      <vt:lpstr>Algorithm Challenge 2</vt:lpstr>
      <vt:lpstr>Algorithm Challenge 3</vt:lpstr>
      <vt:lpstr>What is this course about?</vt:lpstr>
      <vt:lpstr>Design and Analysis of Algorithms</vt:lpstr>
      <vt:lpstr>Why designing and analysis of algorithm is important?</vt:lpstr>
      <vt:lpstr>Why designing and analysis of algorithm is important?</vt:lpstr>
      <vt:lpstr>The Problem of Sorting</vt:lpstr>
      <vt:lpstr>Sorting Algorithms</vt:lpstr>
      <vt:lpstr>Stability of a sort</vt:lpstr>
      <vt:lpstr>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C++ Implementation of Insertion Sort</vt:lpstr>
      <vt:lpstr>C++ Implementation of Insertion Sort</vt:lpstr>
      <vt:lpstr>Print Function</vt:lpstr>
      <vt:lpstr>Output</vt:lpstr>
      <vt:lpstr>Running time</vt:lpstr>
      <vt:lpstr>Kinds of analyses</vt:lpstr>
      <vt:lpstr>Insertion Sort</vt:lpstr>
      <vt:lpstr>Analyzing Algorithms</vt:lpstr>
      <vt:lpstr>Random Access Machine model</vt:lpstr>
      <vt:lpstr>Insertion Sort: Running Time</vt:lpstr>
      <vt:lpstr>Insertion Sort: Running Time (Best case)</vt:lpstr>
      <vt:lpstr>Insertion Sort: Running Time (Worst  case)</vt:lpstr>
      <vt:lpstr>Insertion Sort: Running Time (Worst  case)</vt:lpstr>
      <vt:lpstr>Asymptotic Analysis</vt:lpstr>
      <vt:lpstr>Rate of Growth</vt:lpstr>
      <vt:lpstr>Big-O Notation</vt:lpstr>
      <vt:lpstr>Visualizing Orders of Growth</vt:lpstr>
      <vt:lpstr>Growth of Functions</vt:lpstr>
      <vt:lpstr>Complexity Graphs</vt:lpstr>
      <vt:lpstr>Complexity Graphs</vt:lpstr>
      <vt:lpstr>Complexity Graphs</vt:lpstr>
      <vt:lpstr>Complexity Graphs (log scale)</vt:lpstr>
      <vt:lpstr>Asymptotic Notations</vt:lpstr>
      <vt:lpstr>Asymptotic Notations</vt:lpstr>
      <vt:lpstr>Asymptotic Notations</vt:lpstr>
      <vt:lpstr>Asymptotic Notations</vt:lpstr>
      <vt:lpstr>Big-O Visualization</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Types of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CSE 373 </dc:title>
  <cp:lastModifiedBy>ASUS</cp:lastModifiedBy>
  <cp:revision>1</cp:revision>
  <dcterms:modified xsi:type="dcterms:W3CDTF">2022-06-03T17:01:37Z</dcterms:modified>
</cp:coreProperties>
</file>