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62" r:id="rId24"/>
    <p:sldId id="344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261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70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70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0888" indent="-28733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4113" indent="-2301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7663" indent="-2301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9625" indent="-2301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6825" indent="-2301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4025" indent="-2301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1225" indent="-2301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8425" indent="-2301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D040BC-9C10-4D74-9C15-4719FD6A86D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201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Talk about how mathematical induction works.</a:t>
            </a:r>
          </a:p>
        </p:txBody>
      </p:sp>
    </p:spTree>
    <p:extLst>
      <p:ext uri="{BB962C8B-B14F-4D97-AF65-F5344CB8AC3E}">
        <p14:creationId xmlns:p14="http://schemas.microsoft.com/office/powerpoint/2010/main" val="7320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br>
              <a:rPr lang="en-US" dirty="0" smtClean="0"/>
            </a:br>
            <a:r>
              <a:rPr lang="en-US" sz="3200" dirty="0" smtClean="0"/>
              <a:t>Divide and Conquer (</a:t>
            </a:r>
            <a:r>
              <a:rPr lang="en-US" sz="3200" smtClean="0"/>
              <a:t>Mergesort)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02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0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94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09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47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01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4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24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7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4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Recursive in structure  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Divide</a:t>
            </a:r>
            <a:r>
              <a:rPr lang="en-US" altLang="en-US" dirty="0" smtClean="0"/>
              <a:t> the problem into independent sub-problems that are similar to the original but smaller in size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Conquer</a:t>
            </a:r>
            <a:r>
              <a:rPr lang="en-US" altLang="en-US" dirty="0" smtClean="0"/>
              <a:t> the sub-problems by solving them </a:t>
            </a:r>
            <a:r>
              <a:rPr lang="en-US" altLang="en-US" dirty="0" smtClean="0">
                <a:solidFill>
                  <a:schemeClr val="hlink"/>
                </a:solidFill>
              </a:rPr>
              <a:t>recursively</a:t>
            </a:r>
            <a:r>
              <a:rPr lang="en-US" altLang="en-US" dirty="0" smtClean="0"/>
              <a:t>.  If they are small enough, just solve them in a straightforward manner.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Combine</a:t>
            </a:r>
            <a:r>
              <a:rPr lang="en-US" altLang="en-US" dirty="0" smtClean="0"/>
              <a:t> the solutions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5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4" y="346075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106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203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80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67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064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446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733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37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A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p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q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r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1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+ 1</a:t>
            </a:r>
            <a:endParaRPr lang="en-US" altLang="en-US" sz="1800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2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</a:t>
            </a:r>
            <a:endParaRPr lang="en-US" altLang="en-US" sz="1800" b="1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[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j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k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 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600" dirty="0" smtClean="0">
                <a:sym typeface="Symbol" panose="05050102010706020507" pitchFamily="18" charset="2"/>
              </a:rPr>
              <a:t>[</a:t>
            </a:r>
            <a:r>
              <a:rPr lang="en-US" altLang="en-US" sz="1600" i="1" dirty="0" smtClean="0">
                <a:sym typeface="Symbol" panose="05050102010706020507" pitchFamily="18" charset="2"/>
              </a:rPr>
              <a:t>k</a:t>
            </a:r>
            <a:r>
              <a:rPr lang="en-US" altLang="en-US" sz="1600" dirty="0" smtClean="0">
                <a:sym typeface="Symbol" panose="05050102010706020507" pitchFamily="18" charset="2"/>
              </a:rPr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</p:txBody>
      </p:sp>
      <p:grpSp>
        <p:nvGrpSpPr>
          <p:cNvPr id="430091" name="Group 11"/>
          <p:cNvGrpSpPr>
            <a:grpSpLocks/>
          </p:cNvGrpSpPr>
          <p:nvPr/>
        </p:nvGrpSpPr>
        <p:grpSpPr bwMode="auto">
          <a:xfrm>
            <a:off x="2152413" y="3249613"/>
            <a:ext cx="6538913" cy="2222500"/>
            <a:chOff x="1502" y="2049"/>
            <a:chExt cx="4119" cy="1400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3275" y="2693"/>
              <a:ext cx="2346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C3300"/>
                  </a:solidFill>
                </a:rPr>
                <a:t>Sentinels</a:t>
              </a:r>
              <a:r>
                <a:rPr lang="en-US" altLang="en-US"/>
                <a:t>, to avoid having to</a:t>
              </a:r>
            </a:p>
            <a:p>
              <a:r>
                <a:rPr lang="en-US" altLang="en-US"/>
                <a:t>check if either subarray is</a:t>
              </a:r>
            </a:p>
            <a:p>
              <a:r>
                <a:rPr lang="en-US" altLang="en-US"/>
                <a:t>fully copied at </a:t>
              </a:r>
              <a:r>
                <a:rPr lang="en-US" altLang="en-US">
                  <a:solidFill>
                    <a:srgbClr val="CC3300"/>
                  </a:solidFill>
                </a:rPr>
                <a:t>each step</a:t>
              </a:r>
              <a:r>
                <a:rPr lang="en-US" altLang="en-US"/>
                <a:t>.</a:t>
              </a:r>
              <a:endParaRPr lang="en-US" altLang="en-US" b="1"/>
            </a:p>
          </p:txBody>
        </p:sp>
        <p:sp>
          <p:nvSpPr>
            <p:cNvPr id="11271" name="Freeform 6"/>
            <p:cNvSpPr>
              <a:spLocks/>
            </p:cNvSpPr>
            <p:nvPr/>
          </p:nvSpPr>
          <p:spPr bwMode="auto">
            <a:xfrm>
              <a:off x="1502" y="2049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Freeform 7"/>
            <p:cNvSpPr>
              <a:spLocks/>
            </p:cNvSpPr>
            <p:nvPr/>
          </p:nvSpPr>
          <p:spPr bwMode="auto">
            <a:xfrm>
              <a:off x="1521" y="2238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Time complexity of Merge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538118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A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p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q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r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)	//Let r-p+1 = 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1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+ 1	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(1)</a:t>
            </a:r>
            <a:endParaRPr lang="en-US" altLang="en-US" sz="1800" b="1" dirty="0" smtClean="0"/>
          </a:p>
          <a:p>
            <a:pPr marL="609600" indent="-609600"/>
            <a:r>
              <a:rPr lang="en-US" altLang="en-US" sz="1800" dirty="0" smtClean="0"/>
              <a:t>2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	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(1)</a:t>
            </a:r>
            <a:endParaRPr lang="en-US" altLang="en-US" sz="1800" b="1" i="1" dirty="0" smtClean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(q-p+1)</a:t>
            </a:r>
            <a:endParaRPr lang="en-US" altLang="en-US" sz="1800" b="1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[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 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(r-q)</a:t>
            </a:r>
            <a:endParaRPr lang="en-US" altLang="en-US" sz="1800" b="1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j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k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	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(r-p+1) = 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(n)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 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  <a:endParaRPr lang="en-US" altLang="en-US" sz="1800" b="1" dirty="0" smtClean="0"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400" b="1" dirty="0" smtClean="0">
                <a:sym typeface="Symbol" panose="05050102010706020507" pitchFamily="18" charset="2"/>
              </a:rPr>
              <a:t>//Total time: </a:t>
            </a:r>
            <a:r>
              <a:rPr lang="el-GR" altLang="en-US" sz="24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2400" b="1" dirty="0" smtClean="0">
                <a:sym typeface="Symbol" panose="05050102010706020507" pitchFamily="18" charset="2"/>
              </a:rPr>
              <a:t>(n)</a:t>
            </a: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Example:  Merge Sort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u="sng" smtClean="0">
                <a:solidFill>
                  <a:srgbClr val="CC3300"/>
                </a:solidFill>
              </a:rPr>
              <a:t>Sorting Problem</a:t>
            </a:r>
            <a:r>
              <a:rPr lang="en-US" altLang="en-US" sz="2800" b="1" u="sng" smtClean="0">
                <a:solidFill>
                  <a:srgbClr val="CC3300"/>
                </a:solidFill>
              </a:rPr>
              <a:t>:</a:t>
            </a:r>
            <a:r>
              <a:rPr lang="en-US" altLang="en-US" sz="2800" smtClean="0">
                <a:solidFill>
                  <a:srgbClr val="CC99FF"/>
                </a:solidFill>
              </a:rPr>
              <a:t> </a:t>
            </a:r>
            <a:r>
              <a:rPr lang="en-US" altLang="en-US" sz="2800" smtClean="0"/>
              <a:t>Sort a sequence of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elements into non-decreasing order.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i="1" smtClean="0"/>
          </a:p>
          <a:p>
            <a:r>
              <a:rPr lang="en-US" altLang="en-US" sz="2800" b="1" i="1" smtClean="0">
                <a:solidFill>
                  <a:srgbClr val="CC3300"/>
                </a:solidFill>
              </a:rPr>
              <a:t>Divide</a:t>
            </a:r>
            <a:r>
              <a:rPr lang="en-US" altLang="en-US" sz="2800" b="1" smtClean="0">
                <a:solidFill>
                  <a:srgbClr val="CC3300"/>
                </a:solidFill>
              </a:rPr>
              <a:t>:</a:t>
            </a:r>
            <a:r>
              <a:rPr lang="en-US" altLang="en-US" sz="2800" smtClean="0"/>
              <a:t>  Divide the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-element sequence to be sorted into two subsequences of </a:t>
            </a:r>
            <a:r>
              <a:rPr lang="en-US" altLang="en-US" sz="2800" i="1" smtClean="0"/>
              <a:t>n/2</a:t>
            </a:r>
            <a:r>
              <a:rPr lang="en-US" altLang="en-US" sz="2800" smtClean="0"/>
              <a:t> elements each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r>
              <a:rPr lang="en-US" altLang="en-US" sz="2800" b="1" i="1" smtClean="0">
                <a:solidFill>
                  <a:srgbClr val="CC3300"/>
                </a:solidFill>
              </a:rPr>
              <a:t>Conquer:</a:t>
            </a:r>
            <a:r>
              <a:rPr lang="en-US" altLang="en-US" sz="2800" smtClean="0"/>
              <a:t>  Sort the two subsequences recursively using merge sort.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r>
              <a:rPr lang="en-US" altLang="en-US" sz="2800" b="1" i="1" smtClean="0">
                <a:solidFill>
                  <a:srgbClr val="CC3300"/>
                </a:solidFill>
              </a:rPr>
              <a:t>Combine</a:t>
            </a:r>
            <a:r>
              <a:rPr lang="en-US" altLang="en-US" sz="2800" b="1" smtClean="0">
                <a:solidFill>
                  <a:srgbClr val="CC3300"/>
                </a:solidFill>
              </a:rPr>
              <a:t>:</a:t>
            </a:r>
            <a:r>
              <a:rPr lang="en-US" altLang="en-US" sz="2800" smtClean="0">
                <a:solidFill>
                  <a:srgbClr val="CC99FF"/>
                </a:solidFill>
              </a:rPr>
              <a:t> </a:t>
            </a:r>
            <a:r>
              <a:rPr lang="en-US" altLang="en-US" sz="2800" smtClean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23703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Sort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chemeClr val="hlink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0863" y="2924175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7919" y="1028701"/>
            <a:ext cx="8188967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// </a:t>
            </a:r>
            <a:r>
              <a:rPr lang="en-US" altLang="en-US" dirty="0">
                <a:latin typeface="Times New Roman" panose="02020603050405020304" pitchFamily="18" charset="0"/>
              </a:rPr>
              <a:t>sort A[</a:t>
            </a:r>
            <a:r>
              <a:rPr lang="en-US" altLang="en-US" dirty="0" err="1">
                <a:latin typeface="Times New Roman" panose="02020603050405020304" pitchFamily="18" charset="0"/>
              </a:rPr>
              <a:t>p..r</a:t>
            </a:r>
            <a:r>
              <a:rPr lang="en-US" altLang="en-US" dirty="0">
                <a:latin typeface="Times New Roman" panose="02020603050405020304" pitchFamily="18" charset="0"/>
              </a:rPr>
              <a:t>] by divide &amp; conquer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	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//divide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combine: merge </a:t>
            </a:r>
            <a:r>
              <a:rPr lang="en-US" altLang="en-US" dirty="0">
                <a:latin typeface="Times New Roman" panose="02020603050405020304" pitchFamily="18" charset="0"/>
              </a:rPr>
              <a:t>A[p..q] with A[q+1..r] 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27920" y="3558381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C3300"/>
                </a:solidFill>
              </a:rPr>
              <a:t>Initial Call:</a:t>
            </a:r>
            <a:r>
              <a:rPr lang="en-US" altLang="en-US" dirty="0"/>
              <a:t> </a:t>
            </a:r>
            <a:r>
              <a:rPr lang="en-US" altLang="en-US" dirty="0" err="1"/>
              <a:t>MergeSort</a:t>
            </a:r>
            <a:r>
              <a:rPr lang="en-US" altLang="en-US" dirty="0"/>
              <a:t>(A, 1, n)</a:t>
            </a:r>
          </a:p>
        </p:txBody>
      </p:sp>
    </p:spTree>
    <p:extLst>
      <p:ext uri="{BB962C8B-B14F-4D97-AF65-F5344CB8AC3E}">
        <p14:creationId xmlns:p14="http://schemas.microsoft.com/office/powerpoint/2010/main" val="27151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Analysis of Merge Sort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en-US" sz="2800" b="1" dirty="0" smtClean="0"/>
                  <a:t>Time complexity of divide and conquer approach:</a:t>
                </a:r>
                <a:r>
                  <a:rPr lang="en-US" altLang="en-US" sz="2800" dirty="0" smtClean="0"/>
                  <a:t> The original problem is divided into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800" dirty="0" smtClean="0"/>
                  <a:t> sub-problems</a:t>
                </a:r>
                <a:r>
                  <a:rPr lang="en-US" altLang="en-US" dirty="0" smtClean="0"/>
                  <a:t>, each of which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 smtClean="0"/>
                  <a:t> the size of the original. The cost for dividing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and the cost for combining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en-US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			                                                    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Merge Sort:</a:t>
                </a:r>
              </a:p>
              <a:p>
                <a:r>
                  <a:rPr lang="en-US" altLang="en-US" sz="2600" dirty="0"/>
                  <a:t>[Divide] 	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altLang="en-US" sz="2600" i="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en-US" sz="2600" dirty="0"/>
              </a:p>
              <a:p>
                <a:r>
                  <a:rPr lang="en-US" altLang="en-US" sz="2600" dirty="0"/>
                  <a:t>[Conquer] 	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2 ∗ 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en-US" sz="2600" dirty="0"/>
              </a:p>
              <a:p>
                <a:r>
                  <a:rPr lang="en-US" altLang="en-US" sz="2600" dirty="0"/>
                  <a:t>[Combine] 	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altLang="en-US" sz="2600" i="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en-US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			                                                    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en-US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b="0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901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Analysis of Merge Sort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 smtClean="0"/>
              <a:t>Statement			Cost</a:t>
            </a: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 dirty="0" smtClean="0"/>
              <a:t>So T(n) = 	</a:t>
            </a:r>
            <a:r>
              <a:rPr lang="en-US" altLang="en-US" sz="2800" dirty="0" smtClean="0">
                <a:sym typeface="Symbol" panose="05050102010706020507" pitchFamily="18" charset="2"/>
              </a:rPr>
              <a:t>(1) when n = 1, and 	             	</a:t>
            </a:r>
            <a:r>
              <a:rPr lang="en-US" altLang="en-US" sz="2800" dirty="0" smtClean="0"/>
              <a:t>2T(n/2) + </a:t>
            </a:r>
            <a:r>
              <a:rPr lang="en-US" altLang="en-US" sz="2800" dirty="0" smtClean="0">
                <a:sym typeface="Symbol" panose="05050102010706020507" pitchFamily="18" charset="2"/>
              </a:rPr>
              <a:t>(n) when n &gt; 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395549"/>
            <a:ext cx="7772400" cy="23082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MergeSort (A, p, r)                                         </a:t>
            </a:r>
            <a:r>
              <a:rPr lang="en-US" altLang="en-US" sz="2400" b="1" i="0">
                <a:latin typeface="Times New Roman" panose="02020603050405020304" pitchFamily="18" charset="0"/>
              </a:rPr>
              <a:t>T(n)</a:t>
            </a:r>
            <a:endParaRPr lang="en-US" altLang="en-US" i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>
                <a:latin typeface="Times New Roman" panose="02020603050405020304" pitchFamily="18" charset="0"/>
              </a:rPr>
              <a:t>if </a:t>
            </a:r>
            <a:r>
              <a:rPr lang="en-US" altLang="en-US" sz="240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i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>
                <a:latin typeface="Times New Roman" panose="02020603050405020304" pitchFamily="18" charset="0"/>
              </a:rPr>
              <a:t>    then</a:t>
            </a:r>
            <a:r>
              <a:rPr lang="en-US" altLang="en-US" sz="2400">
                <a:latin typeface="Times New Roman" panose="02020603050405020304" pitchFamily="18" charset="0"/>
              </a:rPr>
              <a:t> q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 (p+r)/2			       	</a:t>
            </a:r>
            <a:r>
              <a:rPr kumimoji="1" lang="en-US" altLang="en-US" sz="2400" b="1" i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MergeSort (A, p, q)				</a:t>
            </a:r>
            <a:r>
              <a:rPr lang="en-US" altLang="en-US" sz="2400" b="1" i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</a:p>
          <a:p>
            <a:pPr>
              <a:buFontTx/>
              <a:buAutoNum type="arabicPlain"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MergeSort (A, q+1, r)			</a:t>
            </a:r>
            <a:r>
              <a:rPr lang="en-US" altLang="en-US" sz="2400" b="1" i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	</a:t>
            </a:r>
            <a:r>
              <a:rPr kumimoji="1" lang="en-US" altLang="en-US" sz="2400" b="1" i="0">
                <a:latin typeface="Courier New" panose="02070309020205020404" pitchFamily="49" charset="0"/>
                <a:sym typeface="Symbol" panose="05050102010706020507" pitchFamily="18" charset="2"/>
              </a:rPr>
              <a:t>(n)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Recurrence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Recurrence relations arise when we analyze the running time of iterative or recursive algorithms.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chemeClr val="hlink"/>
                </a:solidFill>
              </a:rPr>
              <a:t>Ex:</a:t>
            </a:r>
            <a:r>
              <a:rPr lang="en-US" altLang="en-US" sz="2400" dirty="0" smtClean="0"/>
              <a:t> Divide and Conquer.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= 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dirty="0" smtClean="0">
                <a:solidFill>
                  <a:srgbClr val="CC3300"/>
                </a:solidFill>
              </a:rPr>
              <a:t>(1)</a:t>
            </a:r>
            <a:r>
              <a:rPr lang="en-US" altLang="en-US" i="1" dirty="0" smtClean="0">
                <a:solidFill>
                  <a:srgbClr val="CC3300"/>
                </a:solidFill>
              </a:rPr>
              <a:t>				</a:t>
            </a:r>
            <a:r>
              <a:rPr lang="en-US" altLang="en-US" dirty="0" smtClean="0">
                <a:solidFill>
                  <a:srgbClr val="CC3300"/>
                </a:solidFill>
              </a:rPr>
              <a:t>if</a:t>
            </a:r>
            <a:r>
              <a:rPr lang="en-US" altLang="en-US" i="1" dirty="0" smtClean="0">
                <a:solidFill>
                  <a:srgbClr val="CC3300"/>
                </a:solidFill>
              </a:rPr>
              <a:t> n 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 c</a:t>
            </a:r>
            <a:endParaRPr lang="en-US" altLang="en-US" i="1" dirty="0" smtClean="0">
              <a:solidFill>
                <a:srgbClr val="CC33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= a 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/</a:t>
            </a:r>
            <a:r>
              <a:rPr lang="en-US" altLang="en-US" i="1" dirty="0" smtClean="0">
                <a:solidFill>
                  <a:srgbClr val="CC3300"/>
                </a:solidFill>
              </a:rPr>
              <a:t>b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+ D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+ C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		</a:t>
            </a:r>
            <a:r>
              <a:rPr lang="en-US" altLang="en-US" dirty="0" smtClean="0">
                <a:solidFill>
                  <a:srgbClr val="CC3300"/>
                </a:solidFill>
              </a:rPr>
              <a:t>otherwise</a:t>
            </a:r>
            <a:endParaRPr lang="en-US" altLang="en-US" dirty="0">
              <a:solidFill>
                <a:srgbClr val="CC3300"/>
              </a:solidFill>
            </a:endParaRPr>
          </a:p>
          <a:p>
            <a:r>
              <a:rPr lang="en-US" altLang="en-US" b="1" dirty="0"/>
              <a:t>Solution Methods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Substitution Method.</a:t>
            </a:r>
          </a:p>
          <a:p>
            <a:pPr lvl="1"/>
            <a:r>
              <a:rPr lang="en-US" altLang="en-US" dirty="0"/>
              <a:t>Recursion-tree Method.</a:t>
            </a:r>
          </a:p>
          <a:p>
            <a:pPr lvl="1"/>
            <a:r>
              <a:rPr lang="en-US" altLang="en-US" dirty="0"/>
              <a:t>Master Method</a:t>
            </a:r>
            <a:r>
              <a:rPr lang="en-US" altLang="en-US" dirty="0" smtClean="0"/>
              <a:t>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8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Substitution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800" b="1" u="sng" smtClean="0">
                <a:solidFill>
                  <a:srgbClr val="CC3300"/>
                </a:solidFill>
              </a:rPr>
              <a:t>Guess</a:t>
            </a:r>
            <a:r>
              <a:rPr lang="en-US" altLang="en-US" sz="2800" smtClean="0"/>
              <a:t> the form of the solution, then </a:t>
            </a:r>
            <a:br>
              <a:rPr lang="en-US" altLang="en-US" sz="2800" smtClean="0"/>
            </a:br>
            <a:r>
              <a:rPr lang="en-US" altLang="en-US" sz="2800" b="1" u="sng" smtClean="0">
                <a:solidFill>
                  <a:srgbClr val="CC3300"/>
                </a:solidFill>
              </a:rPr>
              <a:t>use mathematical induction</a:t>
            </a:r>
            <a:r>
              <a:rPr lang="en-US" altLang="en-US" sz="2800" smtClean="0"/>
              <a:t> to show it correct.</a:t>
            </a:r>
          </a:p>
          <a:p>
            <a:pPr lvl="1">
              <a:spcBef>
                <a:spcPct val="40000"/>
              </a:spcBef>
            </a:pPr>
            <a:r>
              <a:rPr lang="en-US" altLang="en-US" sz="2400" smtClean="0">
                <a:solidFill>
                  <a:schemeClr val="hlink"/>
                </a:solidFill>
              </a:rPr>
              <a:t>Substitute guessed answer</a:t>
            </a:r>
            <a:r>
              <a:rPr lang="en-US" altLang="en-US" sz="2400" smtClean="0"/>
              <a:t> for the function when the inductive hypothesis is applied to smaller values – hence, the name.</a:t>
            </a:r>
          </a:p>
          <a:p>
            <a:pPr>
              <a:spcBef>
                <a:spcPct val="40000"/>
              </a:spcBef>
            </a:pPr>
            <a:r>
              <a:rPr lang="en-US" altLang="en-US" sz="2800" smtClean="0"/>
              <a:t>Works well when the solution is easy to guess.</a:t>
            </a:r>
          </a:p>
          <a:p>
            <a:pPr>
              <a:spcBef>
                <a:spcPct val="40000"/>
              </a:spcBef>
            </a:pPr>
            <a:r>
              <a:rPr lang="en-US" altLang="en-US" sz="2800" smtClean="0"/>
              <a:t>No general way to guess the correct solution.</a:t>
            </a:r>
          </a:p>
        </p:txBody>
      </p:sp>
    </p:spTree>
    <p:extLst>
      <p:ext uri="{BB962C8B-B14F-4D97-AF65-F5344CB8AC3E}">
        <p14:creationId xmlns:p14="http://schemas.microsoft.com/office/powerpoint/2010/main" val="1764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Example – Exact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3300"/>
                </a:solidFill>
              </a:rPr>
              <a:t>Recurrence: 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1                         if  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 smtClean="0"/>
              <a:t>                        T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2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/2) + </a:t>
            </a:r>
            <a:r>
              <a:rPr lang="en-US" altLang="en-US" i="1" dirty="0" smtClean="0"/>
              <a:t>n   </a:t>
            </a:r>
            <a:r>
              <a:rPr lang="en-US" altLang="en-US" dirty="0" smtClean="0"/>
              <a:t>    if  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&gt; 1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657225" y="2606675"/>
            <a:ext cx="7564438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s"/>
            </a:pPr>
            <a:r>
              <a:rPr lang="en-US" altLang="en-US" sz="2800" u="sng">
                <a:solidFill>
                  <a:srgbClr val="CC3300"/>
                </a:solidFill>
              </a:rPr>
              <a:t>Guess:</a:t>
            </a:r>
            <a:r>
              <a:rPr lang="en-US" altLang="en-US" sz="2800"/>
              <a:t>  T(n) = n lg n + n.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s"/>
            </a:pPr>
            <a:r>
              <a:rPr lang="en-US" altLang="en-US" sz="2800" u="sng">
                <a:solidFill>
                  <a:srgbClr val="CC3300"/>
                </a:solidFill>
              </a:rPr>
              <a:t>Induction:</a:t>
            </a:r>
            <a:r>
              <a:rPr lang="en-US" altLang="en-US" sz="2800">
                <a:solidFill>
                  <a:srgbClr val="CC3300"/>
                </a:solidFill>
              </a:rPr>
              <a:t>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1">
                <a:solidFill>
                  <a:schemeClr val="hlink"/>
                </a:solidFill>
              </a:rPr>
              <a:t>Basis: </a:t>
            </a:r>
            <a:r>
              <a:rPr lang="en-US" altLang="en-US"/>
              <a:t>n = 1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n lgn + n = 1 = T(n).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1">
                <a:solidFill>
                  <a:schemeClr val="hlink"/>
                </a:solidFill>
              </a:rPr>
              <a:t>Hypothesis:</a:t>
            </a:r>
            <a:r>
              <a:rPr lang="en-US" altLang="en-US"/>
              <a:t> T(k) = k lg k + k for all k &lt; n.</a:t>
            </a:r>
            <a:endParaRPr lang="en-US" altLang="en-US" b="1">
              <a:solidFill>
                <a:schemeClr val="hlink"/>
              </a:solidFill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1">
                <a:solidFill>
                  <a:schemeClr val="hlink"/>
                </a:solidFill>
              </a:rPr>
              <a:t>Inductive Step: </a:t>
            </a:r>
            <a:r>
              <a:rPr lang="en-US" altLang="en-US"/>
              <a:t>T(n)  = 2 T(n/2) + n</a:t>
            </a:r>
          </a:p>
          <a:p>
            <a:pPr lvl="2">
              <a:spcBef>
                <a:spcPct val="20000"/>
              </a:spcBef>
            </a:pPr>
            <a:r>
              <a:rPr lang="en-US" altLang="en-US" b="1">
                <a:solidFill>
                  <a:schemeClr val="hlink"/>
                </a:solidFill>
              </a:rPr>
              <a:t>                                       </a:t>
            </a:r>
            <a:r>
              <a:rPr lang="en-US" altLang="en-US" b="1"/>
              <a:t>= </a:t>
            </a:r>
            <a:r>
              <a:rPr lang="en-US" altLang="en-US"/>
              <a:t>2 ((n/2)lg(n/2) + (n/2)) + n</a:t>
            </a:r>
          </a:p>
          <a:p>
            <a:pPr lvl="2">
              <a:spcBef>
                <a:spcPct val="20000"/>
              </a:spcBef>
            </a:pPr>
            <a:r>
              <a:rPr lang="en-US" altLang="en-US"/>
              <a:t>                                       = n (lg(n/2)) + 2n</a:t>
            </a:r>
          </a:p>
          <a:p>
            <a:pPr lvl="2">
              <a:spcBef>
                <a:spcPct val="20000"/>
              </a:spcBef>
            </a:pPr>
            <a:r>
              <a:rPr lang="en-US" altLang="en-US"/>
              <a:t>                                       = n lg n – n + 2n</a:t>
            </a:r>
          </a:p>
          <a:p>
            <a:pPr lvl="2">
              <a:spcBef>
                <a:spcPct val="20000"/>
              </a:spcBef>
            </a:pPr>
            <a:r>
              <a:rPr lang="en-US" altLang="en-US"/>
              <a:t>                                       = n lg n + n</a:t>
            </a:r>
          </a:p>
        </p:txBody>
      </p:sp>
    </p:spTree>
    <p:extLst>
      <p:ext uri="{BB962C8B-B14F-4D97-AF65-F5344CB8AC3E}">
        <p14:creationId xmlns:p14="http://schemas.microsoft.com/office/powerpoint/2010/main" val="817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build="p" bldLvl="3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Recursion-tree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Making a </a:t>
            </a:r>
            <a:r>
              <a:rPr lang="en-US" altLang="en-US" dirty="0" smtClean="0">
                <a:solidFill>
                  <a:srgbClr val="CC3300"/>
                </a:solidFill>
              </a:rPr>
              <a:t>good guess</a:t>
            </a:r>
            <a:r>
              <a:rPr lang="en-US" altLang="en-US" dirty="0" smtClean="0"/>
              <a:t> in substitution method is sometimes </a:t>
            </a:r>
            <a:r>
              <a:rPr lang="en-US" altLang="en-US" dirty="0" smtClean="0">
                <a:solidFill>
                  <a:srgbClr val="CC3300"/>
                </a:solidFill>
              </a:rPr>
              <a:t>difficult</a:t>
            </a:r>
            <a:endParaRPr lang="en-US" altLang="en-US" dirty="0" smtClean="0"/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b="1" dirty="0" smtClean="0">
                <a:solidFill>
                  <a:srgbClr val="CC3300"/>
                </a:solidFill>
              </a:rPr>
              <a:t>recursion trees</a:t>
            </a:r>
            <a:r>
              <a:rPr lang="en-US" altLang="en-US" dirty="0" smtClean="0"/>
              <a:t> to devise good guesses.</a:t>
            </a:r>
          </a:p>
          <a:p>
            <a:r>
              <a:rPr lang="en-US" altLang="en-US" dirty="0" smtClean="0"/>
              <a:t>Recursion Trees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Show successive expansions of recurrences using trees.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Keep track of the time spent on the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 of a divide and conquer algorithm.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Help organize the algebraic bookkeeping necessary to solve a recurrence.</a:t>
            </a:r>
          </a:p>
        </p:txBody>
      </p:sp>
    </p:spTree>
    <p:extLst>
      <p:ext uri="{BB962C8B-B14F-4D97-AF65-F5344CB8AC3E}">
        <p14:creationId xmlns:p14="http://schemas.microsoft.com/office/powerpoint/2010/main" val="40048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– Example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Running time of Merge Sort:</a:t>
            </a:r>
          </a:p>
          <a:p>
            <a:pPr lvl="2" algn="ctr">
              <a:buFontTx/>
              <a:buNone/>
            </a:pP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)</a:t>
            </a:r>
            <a:r>
              <a:rPr lang="en-US" altLang="en-US" sz="2800" i="1" smtClean="0">
                <a:solidFill>
                  <a:srgbClr val="CC3300"/>
                </a:solidFill>
              </a:rPr>
              <a:t> = </a:t>
            </a:r>
            <a:r>
              <a:rPr lang="en-US" altLang="en-US" sz="280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smtClean="0">
                <a:solidFill>
                  <a:srgbClr val="CC3300"/>
                </a:solidFill>
              </a:rPr>
              <a:t>(1)</a:t>
            </a:r>
            <a:r>
              <a:rPr lang="en-US" altLang="en-US" sz="2800" i="1" smtClean="0">
                <a:solidFill>
                  <a:srgbClr val="CC3300"/>
                </a:solidFill>
              </a:rPr>
              <a:t> 			</a:t>
            </a:r>
            <a:r>
              <a:rPr lang="en-US" altLang="en-US" sz="2800" smtClean="0">
                <a:solidFill>
                  <a:srgbClr val="CC3300"/>
                </a:solidFill>
              </a:rPr>
              <a:t>if</a:t>
            </a:r>
            <a:r>
              <a:rPr lang="en-US" altLang="en-US" sz="2800" i="1" smtClean="0">
                <a:solidFill>
                  <a:srgbClr val="CC3300"/>
                </a:solidFill>
              </a:rPr>
              <a:t> n = </a:t>
            </a:r>
            <a:r>
              <a:rPr lang="en-US" altLang="en-US" sz="2800" smtClean="0">
                <a:solidFill>
                  <a:srgbClr val="CC3300"/>
                </a:solidFill>
              </a:rPr>
              <a:t>1</a:t>
            </a:r>
            <a:endParaRPr lang="en-US" altLang="en-US" sz="2800" i="1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)</a:t>
            </a:r>
            <a:r>
              <a:rPr lang="en-US" altLang="en-US" sz="2800" i="1" smtClean="0">
                <a:solidFill>
                  <a:srgbClr val="CC3300"/>
                </a:solidFill>
              </a:rPr>
              <a:t> = </a:t>
            </a:r>
            <a:r>
              <a:rPr lang="en-US" altLang="en-US" sz="2800" smtClean="0">
                <a:solidFill>
                  <a:srgbClr val="CC3300"/>
                </a:solidFill>
              </a:rPr>
              <a:t>2</a:t>
            </a: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/2)</a:t>
            </a:r>
            <a:r>
              <a:rPr lang="en-US" altLang="en-US" sz="2800" i="1" smtClean="0">
                <a:solidFill>
                  <a:srgbClr val="CC3300"/>
                </a:solidFill>
              </a:rPr>
              <a:t> + </a:t>
            </a:r>
            <a:r>
              <a:rPr lang="en-US" altLang="en-US" sz="280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)</a:t>
            </a:r>
            <a:r>
              <a:rPr lang="en-US" altLang="en-US" sz="2800" i="1" smtClean="0">
                <a:solidFill>
                  <a:srgbClr val="CC3300"/>
                </a:solidFill>
              </a:rPr>
              <a:t> 	</a:t>
            </a:r>
            <a:r>
              <a:rPr lang="en-US" altLang="en-US" sz="2800" smtClean="0">
                <a:solidFill>
                  <a:srgbClr val="CC3300"/>
                </a:solidFill>
              </a:rPr>
              <a:t>if</a:t>
            </a:r>
            <a:r>
              <a:rPr lang="en-US" altLang="en-US" sz="2800" i="1" smtClean="0">
                <a:solidFill>
                  <a:srgbClr val="CC3300"/>
                </a:solidFill>
              </a:rPr>
              <a:t> n &gt; </a:t>
            </a:r>
            <a:r>
              <a:rPr lang="en-US" altLang="en-US" sz="2800" smtClean="0">
                <a:solidFill>
                  <a:srgbClr val="CC3300"/>
                </a:solidFill>
              </a:rPr>
              <a:t>1</a:t>
            </a:r>
            <a:endParaRPr lang="en-US" altLang="en-US" sz="2800" i="1" smtClean="0">
              <a:solidFill>
                <a:srgbClr val="CC3300"/>
              </a:solidFill>
            </a:endParaRPr>
          </a:p>
          <a:p>
            <a:r>
              <a:rPr lang="en-US" altLang="en-US" smtClean="0"/>
              <a:t>Rewrite the recurrence as</a:t>
            </a:r>
          </a:p>
          <a:p>
            <a:pPr lvl="2" algn="ctr">
              <a:buFontTx/>
              <a:buNone/>
            </a:pP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)</a:t>
            </a:r>
            <a:r>
              <a:rPr lang="en-US" altLang="en-US" sz="2800" i="1" smtClean="0">
                <a:solidFill>
                  <a:srgbClr val="CC3300"/>
                </a:solidFill>
              </a:rPr>
              <a:t> = </a:t>
            </a:r>
            <a:r>
              <a:rPr lang="en-US" altLang="en-US" sz="2800" b="1" i="1" smtClean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800" i="1" smtClean="0">
                <a:solidFill>
                  <a:srgbClr val="CC3300"/>
                </a:solidFill>
              </a:rPr>
              <a:t> 			</a:t>
            </a:r>
            <a:r>
              <a:rPr lang="en-US" altLang="en-US" sz="2800" smtClean="0">
                <a:solidFill>
                  <a:srgbClr val="CC3300"/>
                </a:solidFill>
              </a:rPr>
              <a:t>if</a:t>
            </a:r>
            <a:r>
              <a:rPr lang="en-US" altLang="en-US" sz="2800" i="1" smtClean="0">
                <a:solidFill>
                  <a:srgbClr val="CC3300"/>
                </a:solidFill>
              </a:rPr>
              <a:t> n = </a:t>
            </a:r>
            <a:r>
              <a:rPr lang="en-US" altLang="en-US" sz="2800" smtClean="0">
                <a:solidFill>
                  <a:srgbClr val="CC3300"/>
                </a:solidFill>
              </a:rPr>
              <a:t>1</a:t>
            </a:r>
            <a:endParaRPr lang="en-US" altLang="en-US" sz="2800" i="1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)</a:t>
            </a:r>
            <a:r>
              <a:rPr lang="en-US" altLang="en-US" sz="2800" i="1" smtClean="0">
                <a:solidFill>
                  <a:srgbClr val="CC3300"/>
                </a:solidFill>
              </a:rPr>
              <a:t> = </a:t>
            </a:r>
            <a:r>
              <a:rPr lang="en-US" altLang="en-US" sz="2800" smtClean="0">
                <a:solidFill>
                  <a:srgbClr val="CC3300"/>
                </a:solidFill>
              </a:rPr>
              <a:t>2</a:t>
            </a:r>
            <a:r>
              <a:rPr lang="en-US" altLang="en-US" sz="2800" i="1" smtClean="0">
                <a:solidFill>
                  <a:srgbClr val="CC3300"/>
                </a:solidFill>
              </a:rPr>
              <a:t>T</a:t>
            </a:r>
            <a:r>
              <a:rPr lang="en-US" altLang="en-US" sz="2800" smtClean="0">
                <a:solidFill>
                  <a:srgbClr val="CC3300"/>
                </a:solidFill>
              </a:rPr>
              <a:t>(</a:t>
            </a:r>
            <a:r>
              <a:rPr lang="en-US" altLang="en-US" sz="2800" i="1" smtClean="0">
                <a:solidFill>
                  <a:srgbClr val="CC3300"/>
                </a:solidFill>
              </a:rPr>
              <a:t>n</a:t>
            </a:r>
            <a:r>
              <a:rPr lang="en-US" altLang="en-US" sz="2800" smtClean="0">
                <a:solidFill>
                  <a:srgbClr val="CC3300"/>
                </a:solidFill>
              </a:rPr>
              <a:t>/2)</a:t>
            </a:r>
            <a:r>
              <a:rPr lang="en-US" altLang="en-US" sz="2800" i="1" smtClean="0">
                <a:solidFill>
                  <a:srgbClr val="CC3300"/>
                </a:solidFill>
              </a:rPr>
              <a:t> + </a:t>
            </a:r>
            <a:r>
              <a:rPr lang="en-US" altLang="en-US" sz="2800" b="1" i="1" smtClean="0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800" i="1" smtClean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i="1" smtClean="0">
                <a:solidFill>
                  <a:srgbClr val="CC3300"/>
                </a:solidFill>
              </a:rPr>
              <a:t> 	</a:t>
            </a:r>
            <a:r>
              <a:rPr lang="en-US" altLang="en-US" sz="2800" smtClean="0">
                <a:solidFill>
                  <a:srgbClr val="CC3300"/>
                </a:solidFill>
              </a:rPr>
              <a:t>if</a:t>
            </a:r>
            <a:r>
              <a:rPr lang="en-US" altLang="en-US" sz="2800" i="1" smtClean="0">
                <a:solidFill>
                  <a:srgbClr val="CC3300"/>
                </a:solidFill>
              </a:rPr>
              <a:t> n &gt; </a:t>
            </a:r>
            <a:r>
              <a:rPr lang="en-US" altLang="en-US" sz="2800" smtClean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r>
              <a:rPr lang="en-US" altLang="en-US" sz="2800" b="1" i="1" smtClean="0">
                <a:solidFill>
                  <a:schemeClr val="hlink"/>
                </a:solidFill>
              </a:rPr>
              <a:t>c </a:t>
            </a:r>
            <a:r>
              <a:rPr lang="en-US" altLang="en-US" sz="2800" b="1" smtClean="0">
                <a:solidFill>
                  <a:schemeClr val="hlink"/>
                </a:solidFill>
              </a:rPr>
              <a:t>&gt; 0</a:t>
            </a:r>
            <a:r>
              <a:rPr lang="en-US" altLang="en-US" sz="2800" smtClean="0">
                <a:solidFill>
                  <a:schemeClr val="hlink"/>
                </a:solidFill>
              </a:rPr>
              <a:t>:</a:t>
            </a:r>
            <a:r>
              <a:rPr lang="en-US" altLang="en-US" sz="2800" smtClean="0">
                <a:solidFill>
                  <a:srgbClr val="CC3300"/>
                </a:solidFill>
              </a:rPr>
              <a:t>  </a:t>
            </a:r>
            <a:r>
              <a:rPr lang="en-US" altLang="en-US" sz="2800" smtClean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800" smtClean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800" smtClean="0"/>
              <a:t>     combine steps.</a:t>
            </a:r>
            <a:endParaRPr lang="en-US" alt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16771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244146" y="1282265"/>
            <a:ext cx="437881" cy="401177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431926" y="1273680"/>
            <a:ext cx="437881" cy="402894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694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472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93553" y="710823"/>
            <a:ext cx="17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Unsorted</a:t>
            </a:r>
            <a:endParaRPr lang="en-US" sz="28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342327" y="-2638129"/>
            <a:ext cx="437881" cy="8208136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32797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98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32801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85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8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9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4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5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6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32780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32781" name="AutoShape 27"/>
            <p:cNvCxnSpPr>
              <a:cxnSpLocks noChangeShapeType="1"/>
              <a:stCxn id="32780" idx="2"/>
              <a:endCxn id="32799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2" name="AutoShape 28"/>
            <p:cNvCxnSpPr>
              <a:cxnSpLocks noChangeShapeType="1"/>
              <a:stCxn id="32780" idx="3"/>
              <a:endCxn id="32784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3" name="AutoShape 29"/>
            <p:cNvCxnSpPr>
              <a:cxnSpLocks noChangeShapeType="1"/>
              <a:stCxn id="32780" idx="2"/>
              <a:endCxn id="32787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2777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778" name="AutoShape 32"/>
            <p:cNvCxnSpPr>
              <a:cxnSpLocks noChangeShapeType="1"/>
              <a:stCxn id="32777" idx="0"/>
              <a:endCxn id="32801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9" name="AutoShape 33"/>
            <p:cNvCxnSpPr>
              <a:cxnSpLocks noChangeShapeType="1"/>
              <a:stCxn id="32777" idx="3"/>
              <a:endCxn id="32793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672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38125" y="1411288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001713" y="1851025"/>
            <a:ext cx="3432175" cy="4830763"/>
            <a:chOff x="659" y="978"/>
            <a:chExt cx="2162" cy="3043"/>
          </a:xfrm>
        </p:grpSpPr>
        <p:sp>
          <p:nvSpPr>
            <p:cNvPr id="33810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0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1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2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3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39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0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1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2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3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3797" name="Text Box 39"/>
          <p:cNvSpPr txBox="1">
            <a:spLocks noChangeArrowheads="1"/>
          </p:cNvSpPr>
          <p:nvPr/>
        </p:nvSpPr>
        <p:spPr bwMode="auto">
          <a:xfrm>
            <a:off x="4075113" y="21621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Line 40"/>
          <p:cNvSpPr>
            <a:spLocks noChangeShapeType="1"/>
          </p:cNvSpPr>
          <p:nvPr/>
        </p:nvSpPr>
        <p:spPr bwMode="auto">
          <a:xfrm>
            <a:off x="3222625" y="21590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41"/>
          <p:cNvSpPr>
            <a:spLocks noChangeShapeType="1"/>
          </p:cNvSpPr>
          <p:nvPr/>
        </p:nvSpPr>
        <p:spPr bwMode="auto">
          <a:xfrm>
            <a:off x="3989388" y="35417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42"/>
          <p:cNvSpPr>
            <a:spLocks noChangeShapeType="1"/>
          </p:cNvSpPr>
          <p:nvPr/>
        </p:nvSpPr>
        <p:spPr bwMode="auto">
          <a:xfrm>
            <a:off x="4395788" y="47752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43"/>
          <p:cNvSpPr>
            <a:spLocks noChangeShapeType="1"/>
          </p:cNvSpPr>
          <p:nvPr/>
        </p:nvSpPr>
        <p:spPr bwMode="auto">
          <a:xfrm flipV="1">
            <a:off x="4699000" y="64389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44"/>
          <p:cNvSpPr txBox="1">
            <a:spLocks noChangeArrowheads="1"/>
          </p:cNvSpPr>
          <p:nvPr/>
        </p:nvSpPr>
        <p:spPr bwMode="auto">
          <a:xfrm>
            <a:off x="192088" y="40655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lg n</a:t>
            </a:r>
          </a:p>
        </p:txBody>
      </p:sp>
      <p:sp>
        <p:nvSpPr>
          <p:cNvPr id="33803" name="Line 45"/>
          <p:cNvSpPr>
            <a:spLocks noChangeShapeType="1"/>
          </p:cNvSpPr>
          <p:nvPr/>
        </p:nvSpPr>
        <p:spPr bwMode="auto">
          <a:xfrm flipV="1">
            <a:off x="508000" y="20208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46"/>
          <p:cNvSpPr>
            <a:spLocks noChangeShapeType="1"/>
          </p:cNvSpPr>
          <p:nvPr/>
        </p:nvSpPr>
        <p:spPr bwMode="auto">
          <a:xfrm flipH="1">
            <a:off x="523875" y="47196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47"/>
          <p:cNvSpPr txBox="1">
            <a:spLocks noChangeArrowheads="1"/>
          </p:cNvSpPr>
          <p:nvPr/>
        </p:nvSpPr>
        <p:spPr bwMode="auto">
          <a:xfrm>
            <a:off x="7567613" y="1892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6" name="Text Box 48"/>
          <p:cNvSpPr txBox="1">
            <a:spLocks noChangeArrowheads="1"/>
          </p:cNvSpPr>
          <p:nvPr/>
        </p:nvSpPr>
        <p:spPr bwMode="auto">
          <a:xfrm>
            <a:off x="7567613" y="3317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7" name="Text Box 49"/>
          <p:cNvSpPr txBox="1">
            <a:spLocks noChangeArrowheads="1"/>
          </p:cNvSpPr>
          <p:nvPr/>
        </p:nvSpPr>
        <p:spPr bwMode="auto">
          <a:xfrm>
            <a:off x="7567613" y="4578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8" name="Text Box 50"/>
          <p:cNvSpPr txBox="1">
            <a:spLocks noChangeArrowheads="1"/>
          </p:cNvSpPr>
          <p:nvPr/>
        </p:nvSpPr>
        <p:spPr bwMode="auto">
          <a:xfrm>
            <a:off x="7567613" y="6199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9" name="Text Box 51"/>
          <p:cNvSpPr txBox="1">
            <a:spLocks noChangeArrowheads="1"/>
          </p:cNvSpPr>
          <p:nvPr/>
        </p:nvSpPr>
        <p:spPr bwMode="auto">
          <a:xfrm>
            <a:off x="4648200" y="64008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Total           : cnlgn+cn</a:t>
            </a:r>
          </a:p>
        </p:txBody>
      </p:sp>
    </p:spTree>
    <p:extLst>
      <p:ext uri="{BB962C8B-B14F-4D97-AF65-F5344CB8AC3E}">
        <p14:creationId xmlns:p14="http://schemas.microsoft.com/office/powerpoint/2010/main" val="37077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023467"/>
            <a:ext cx="8797925" cy="5069828"/>
          </a:xfrm>
        </p:spPr>
      </p:pic>
    </p:spTree>
    <p:extLst>
      <p:ext uri="{BB962C8B-B14F-4D97-AF65-F5344CB8AC3E}">
        <p14:creationId xmlns:p14="http://schemas.microsoft.com/office/powerpoint/2010/main" val="155995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5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25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79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subsequences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87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2423</Words>
  <Application>Microsoft Office PowerPoint</Application>
  <PresentationFormat>On-screen Show (4:3)</PresentationFormat>
  <Paragraphs>1634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Gungsuh</vt:lpstr>
      <vt:lpstr>Impact</vt:lpstr>
      <vt:lpstr>Monotype Sorts</vt:lpstr>
      <vt:lpstr>Symbol</vt:lpstr>
      <vt:lpstr>Times New Roman</vt:lpstr>
      <vt:lpstr>Verdana</vt:lpstr>
      <vt:lpstr>Wingdings</vt:lpstr>
      <vt:lpstr>Office Theme</vt:lpstr>
      <vt:lpstr>Lecture 02 Divide and Conquer (Mergesort)</vt:lpstr>
      <vt:lpstr>Divide and Conquer</vt:lpstr>
      <vt:lpstr>Example:  Merge Sort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Merging two sorted subsequences</vt:lpstr>
      <vt:lpstr>Time complexity of Merge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Analysis of Merge Sort</vt:lpstr>
      <vt:lpstr>Analysis of Merge Sort</vt:lpstr>
      <vt:lpstr>Recurrence Relations</vt:lpstr>
      <vt:lpstr>Substitution Method</vt:lpstr>
      <vt:lpstr>Example – Exact Function</vt:lpstr>
      <vt:lpstr>Recursion-tree Method</vt:lpstr>
      <vt:lpstr>Recursion Tree – Example </vt:lpstr>
      <vt:lpstr>Recursion Tree for Merge Sort</vt:lpstr>
      <vt:lpstr>Recursion Tree for Merge Sort</vt:lpstr>
      <vt:lpstr>Master Theorem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ASUS</cp:lastModifiedBy>
  <cp:revision>83</cp:revision>
  <dcterms:created xsi:type="dcterms:W3CDTF">2014-09-11T18:03:18Z</dcterms:created>
  <dcterms:modified xsi:type="dcterms:W3CDTF">2021-06-30T03:02:03Z</dcterms:modified>
</cp:coreProperties>
</file>