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y="6858000" cx="9144000"/>
  <p:notesSz cx="6858000" cy="9144000"/>
  <p:embeddedFontLst>
    <p:embeddedFont>
      <p:font typeface="Corsiva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663BDC-F3E1-455C-B153-1C1907E43765}">
  <a:tblStyle styleId="{7A663BDC-F3E1-455C-B153-1C1907E437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E541435-F421-4622-AACE-3CA97A5BBE3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font" Target="fonts/Corsiva-regular.fntdata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Corsiva-bold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Corsiva-boldItalic.fntdata"/><Relationship Id="rId90" Type="http://schemas.openxmlformats.org/officeDocument/2006/relationships/font" Target="fonts/Corsiva-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00" name="Google Shape;2100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1" name="Google Shape;2101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08" name="Google Shape;2108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9" name="Google Shape;210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20" name="Google Shape;2120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1" name="Google Shape;212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33" name="Google Shape;2133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4" name="Google Shape;2134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91" name="Google Shape;2191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2" name="Google Shape;2192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2" name="Google Shape;2202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3" name="Google Shape;220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9" name="Google Shape;2229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0" name="Google Shape;2230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3" name="Google Shape;2313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4" name="Google Shape;2314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0" name="Google Shape;2340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1" name="Google Shape;2341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86" name="Google Shape;2386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7" name="Google Shape;2387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474" name="Google Shape;2474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5" name="Google Shape;2475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02" name="Google Shape;2502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3" name="Google Shape;250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10" name="Google Shape;2510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1" name="Google Shape;2511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  <a:defRPr b="0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5574" y="5443538"/>
            <a:ext cx="43529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0335" y="106136"/>
            <a:ext cx="4359729" cy="326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1935956" y="-840581"/>
            <a:ext cx="5237163" cy="87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27025" y="3671888"/>
            <a:ext cx="8237538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8" name="Google Shape;128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9" name="Google Shape;129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 rot="5400000">
            <a:off x="1927226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3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3" type="body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4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27025" y="989013"/>
            <a:ext cx="8237538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</a:pPr>
            <a:r>
              <a:rPr lang="en-US"/>
              <a:t>Lecture 04</a:t>
            </a:r>
            <a:br>
              <a:rPr lang="en-US"/>
            </a:br>
            <a:r>
              <a:rPr lang="en-US" sz="3200"/>
              <a:t>Heap+Heapsort</a:t>
            </a:r>
            <a:endParaRPr sz="8000"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155574" y="5443538"/>
            <a:ext cx="5008609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/>
              <a:t>CSE373: Design and Analysis of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Operations: Heapify()</a:t>
            </a:r>
            <a:endParaRPr/>
          </a:p>
        </p:txBody>
      </p:sp>
      <p:sp>
        <p:nvSpPr>
          <p:cNvPr id="445" name="Google Shape;445;p3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Heapify()</a:t>
            </a:r>
            <a:r>
              <a:rPr lang="en-US"/>
              <a:t>: maintain the heap property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Given:</a:t>
            </a:r>
            <a:r>
              <a:rPr lang="en-US"/>
              <a:t> a node </a:t>
            </a:r>
            <a:r>
              <a:rPr i="1" lang="en-US"/>
              <a:t>i</a:t>
            </a:r>
            <a:r>
              <a:rPr lang="en-US"/>
              <a:t> in the heap with children </a:t>
            </a:r>
            <a:r>
              <a:rPr i="1" lang="en-US"/>
              <a:t>l</a:t>
            </a:r>
            <a:r>
              <a:rPr lang="en-US"/>
              <a:t> and </a:t>
            </a:r>
            <a:r>
              <a:rPr i="1" lang="en-US"/>
              <a:t>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Given:</a:t>
            </a:r>
            <a:r>
              <a:rPr lang="en-US"/>
              <a:t> two subtrees rooted at </a:t>
            </a:r>
            <a:r>
              <a:rPr i="1" lang="en-US"/>
              <a:t>l</a:t>
            </a:r>
            <a:r>
              <a:rPr lang="en-US"/>
              <a:t> and </a:t>
            </a:r>
            <a:r>
              <a:rPr i="1" lang="en-US"/>
              <a:t>r</a:t>
            </a:r>
            <a:r>
              <a:rPr lang="en-US"/>
              <a:t>, assumed to be heaps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Problem:</a:t>
            </a:r>
            <a:r>
              <a:rPr lang="en-US"/>
              <a:t> The subtree rooted at </a:t>
            </a:r>
            <a:r>
              <a:rPr i="1" lang="en-US"/>
              <a:t>i </a:t>
            </a:r>
            <a:r>
              <a:rPr lang="en-US"/>
              <a:t>may violate the heap property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/>
              <a:t>Action:</a:t>
            </a:r>
            <a:r>
              <a:rPr lang="en-US"/>
              <a:t> let the value of the parent node “float down” so subtree at </a:t>
            </a:r>
            <a:r>
              <a:rPr i="1" lang="en-US"/>
              <a:t>i</a:t>
            </a:r>
            <a:r>
              <a:rPr lang="en-US"/>
              <a:t> satisfies the heap property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May lead to the subtree at the child not being a heap.</a:t>
            </a:r>
            <a:endParaRPr>
              <a:solidFill>
                <a:srgbClr val="CC0000"/>
              </a:solidFill>
            </a:endParaRPr>
          </a:p>
          <a:p>
            <a:pPr indent="-342900" lvl="1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C0000"/>
                </a:solidFill>
              </a:rPr>
              <a:t>Recursively fix the children</a:t>
            </a:r>
            <a:r>
              <a:rPr lang="en-US" sz="2000"/>
              <a:t> until all of them satisfy the max-heap property.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</a:t>
            </a:r>
            <a:r>
              <a:rPr lang="en-US" sz="2400" u="sng"/>
              <a:t>only</a:t>
            </a:r>
            <a:r>
              <a:rPr lang="en-US" sz="2400"/>
              <a:t>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451" name="Google Shape;451;p40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452" name="Google Shape;452;p40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54" name="Google Shape;454;p40"/>
            <p:cNvCxnSpPr>
              <a:stCxn id="452" idx="3"/>
              <a:endCxn id="453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5" name="Google Shape;455;p40"/>
            <p:cNvCxnSpPr>
              <a:stCxn id="452" idx="5"/>
              <a:endCxn id="456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7" name="Google Shape;457;p40"/>
            <p:cNvCxnSpPr>
              <a:stCxn id="453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8" name="Google Shape;458;p40"/>
            <p:cNvCxnSpPr>
              <a:stCxn id="453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56" name="Google Shape;456;p40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61" name="Google Shape;461;p40"/>
            <p:cNvCxnSpPr>
              <a:stCxn id="456" idx="3"/>
              <a:endCxn id="460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2" name="Google Shape;462;p40"/>
            <p:cNvCxnSpPr>
              <a:stCxn id="456" idx="5"/>
              <a:endCxn id="459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3" name="Google Shape;463;p40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66" name="Google Shape;466;p40"/>
            <p:cNvCxnSpPr>
              <a:stCxn id="463" idx="3"/>
              <a:endCxn id="465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7" name="Google Shape;467;p40"/>
            <p:cNvCxnSpPr>
              <a:stCxn id="463" idx="5"/>
              <a:endCxn id="464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8" name="Google Shape;468;p40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470" name="Google Shape;470;p40"/>
            <p:cNvCxnSpPr>
              <a:stCxn id="468" idx="3"/>
              <a:endCxn id="469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71" name="Google Shape;471;p4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Illustration of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477" name="Google Shape;477;p41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478" name="Google Shape;478;p41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80" name="Google Shape;480;p41"/>
            <p:cNvCxnSpPr>
              <a:stCxn id="478" idx="3"/>
              <a:endCxn id="47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1" name="Google Shape;481;p41"/>
            <p:cNvCxnSpPr>
              <a:stCxn id="478" idx="5"/>
              <a:endCxn id="48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3" name="Google Shape;483;p41"/>
            <p:cNvCxnSpPr>
              <a:stCxn id="47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4" name="Google Shape;484;p41"/>
            <p:cNvCxnSpPr>
              <a:stCxn id="47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2" name="Google Shape;482;p41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87" name="Google Shape;487;p41"/>
            <p:cNvCxnSpPr>
              <a:stCxn id="482" idx="3"/>
              <a:endCxn id="48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8" name="Google Shape;488;p41"/>
            <p:cNvCxnSpPr>
              <a:stCxn id="482" idx="5"/>
              <a:endCxn id="48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89" name="Google Shape;489;p41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92" name="Google Shape;492;p41"/>
            <p:cNvCxnSpPr>
              <a:stCxn id="489" idx="3"/>
              <a:endCxn id="49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93" name="Google Shape;493;p41"/>
            <p:cNvCxnSpPr>
              <a:stCxn id="489" idx="5"/>
              <a:endCxn id="49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94" name="Google Shape;494;p41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496" name="Google Shape;496;p41"/>
            <p:cNvCxnSpPr>
              <a:stCxn id="494" idx="3"/>
              <a:endCxn id="49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97" name="Google Shape;497;p41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3029623" y="4143816"/>
            <a:ext cx="2946308" cy="1985634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506" name="Google Shape;506;p42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07" name="Google Shape;507;p42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09" name="Google Shape;509;p42"/>
            <p:cNvCxnSpPr>
              <a:stCxn id="507" idx="3"/>
              <a:endCxn id="508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0" name="Google Shape;510;p42"/>
            <p:cNvCxnSpPr>
              <a:stCxn id="507" idx="5"/>
              <a:endCxn id="511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2" name="Google Shape;512;p42"/>
            <p:cNvCxnSpPr>
              <a:stCxn id="508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3" name="Google Shape;513;p42"/>
            <p:cNvCxnSpPr>
              <a:stCxn id="508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16" name="Google Shape;516;p42"/>
            <p:cNvCxnSpPr>
              <a:stCxn id="511" idx="3"/>
              <a:endCxn id="515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7" name="Google Shape;517;p42"/>
            <p:cNvCxnSpPr>
              <a:stCxn id="511" idx="5"/>
              <a:endCxn id="514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18" name="Google Shape;518;p42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21" name="Google Shape;521;p42"/>
            <p:cNvCxnSpPr>
              <a:stCxn id="518" idx="3"/>
              <a:endCxn id="520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2" name="Google Shape;522;p42"/>
            <p:cNvCxnSpPr>
              <a:stCxn id="518" idx="5"/>
              <a:endCxn id="519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23" name="Google Shape;523;p42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525" name="Google Shape;525;p42"/>
            <p:cNvCxnSpPr>
              <a:stCxn id="523" idx="3"/>
              <a:endCxn id="524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26" name="Google Shape;526;p42"/>
          <p:cNvSpPr/>
          <p:nvPr/>
        </p:nvSpPr>
        <p:spPr>
          <a:xfrm rot="-2051768">
            <a:off x="4096678" y="4059034"/>
            <a:ext cx="1779021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3029623" y="4143816"/>
            <a:ext cx="2946308" cy="1985634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537" name="Google Shape;537;p43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38" name="Google Shape;538;p43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cxnSp>
          <p:nvCxnSpPr>
            <p:cNvPr id="540" name="Google Shape;540;p43"/>
            <p:cNvCxnSpPr>
              <a:stCxn id="538" idx="3"/>
              <a:endCxn id="53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1" name="Google Shape;541;p43"/>
            <p:cNvCxnSpPr>
              <a:stCxn id="538" idx="5"/>
              <a:endCxn id="54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3" name="Google Shape;543;p43"/>
            <p:cNvCxnSpPr>
              <a:stCxn id="53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4" name="Google Shape;544;p43"/>
            <p:cNvCxnSpPr>
              <a:stCxn id="53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2" name="Google Shape;542;p43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47" name="Google Shape;547;p43"/>
            <p:cNvCxnSpPr>
              <a:stCxn id="542" idx="3"/>
              <a:endCxn id="54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8" name="Google Shape;548;p43"/>
            <p:cNvCxnSpPr>
              <a:stCxn id="542" idx="5"/>
              <a:endCxn id="54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49" name="Google Shape;549;p43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52" name="Google Shape;552;p43"/>
            <p:cNvCxnSpPr>
              <a:stCxn id="549" idx="3"/>
              <a:endCxn id="55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3" name="Google Shape;553;p43"/>
            <p:cNvCxnSpPr>
              <a:stCxn id="549" idx="5"/>
              <a:endCxn id="55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54" name="Google Shape;554;p43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556" name="Google Shape;556;p43"/>
            <p:cNvCxnSpPr>
              <a:stCxn id="554" idx="3"/>
              <a:endCxn id="55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57" name="Google Shape;557;p4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3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3"/>
          <p:cNvSpPr/>
          <p:nvPr/>
        </p:nvSpPr>
        <p:spPr>
          <a:xfrm>
            <a:off x="4193454" y="4781137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4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567" name="Google Shape;567;p44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568" name="Google Shape;568;p44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cxnSp>
          <p:nvCxnSpPr>
            <p:cNvPr id="570" name="Google Shape;570;p44"/>
            <p:cNvCxnSpPr>
              <a:stCxn id="568" idx="3"/>
              <a:endCxn id="56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1" name="Google Shape;571;p44"/>
            <p:cNvCxnSpPr>
              <a:stCxn id="568" idx="5"/>
              <a:endCxn id="57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3" name="Google Shape;573;p44"/>
            <p:cNvCxnSpPr>
              <a:stCxn id="56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4" name="Google Shape;574;p44"/>
            <p:cNvCxnSpPr>
              <a:stCxn id="56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2" name="Google Shape;572;p44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77" name="Google Shape;577;p44"/>
            <p:cNvCxnSpPr>
              <a:stCxn id="572" idx="3"/>
              <a:endCxn id="57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8" name="Google Shape;578;p44"/>
            <p:cNvCxnSpPr>
              <a:stCxn id="572" idx="5"/>
              <a:endCxn id="57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79" name="Google Shape;579;p44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582" name="Google Shape;582;p44"/>
            <p:cNvCxnSpPr>
              <a:stCxn id="579" idx="3"/>
              <a:endCxn id="58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3" name="Google Shape;583;p44"/>
            <p:cNvCxnSpPr>
              <a:stCxn id="579" idx="5"/>
              <a:endCxn id="58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84" name="Google Shape;584;p44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586" name="Google Shape;586;p44"/>
            <p:cNvCxnSpPr>
              <a:stCxn id="584" idx="3"/>
              <a:endCxn id="58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87" name="Google Shape;587;p44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44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4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4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4193454" y="4781137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599" name="Google Shape;599;p4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600" name="Google Shape;600;p45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02" name="Google Shape;602;p45"/>
            <p:cNvCxnSpPr>
              <a:stCxn id="600" idx="3"/>
              <a:endCxn id="601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3" name="Google Shape;603;p45"/>
            <p:cNvCxnSpPr>
              <a:stCxn id="600" idx="5"/>
              <a:endCxn id="604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5" name="Google Shape;605;p45"/>
            <p:cNvCxnSpPr>
              <a:stCxn id="601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6" name="Google Shape;606;p45"/>
            <p:cNvCxnSpPr>
              <a:stCxn id="601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4" name="Google Shape;604;p45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09" name="Google Shape;609;p45"/>
            <p:cNvCxnSpPr>
              <a:stCxn id="604" idx="3"/>
              <a:endCxn id="608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0" name="Google Shape;610;p45"/>
            <p:cNvCxnSpPr>
              <a:stCxn id="604" idx="5"/>
              <a:endCxn id="607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1" name="Google Shape;611;p45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14" name="Google Shape;614;p45"/>
            <p:cNvCxnSpPr>
              <a:stCxn id="611" idx="3"/>
              <a:endCxn id="613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15" name="Google Shape;615;p45"/>
            <p:cNvCxnSpPr>
              <a:stCxn id="611" idx="5"/>
              <a:endCxn id="612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6" name="Google Shape;616;p45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618" name="Google Shape;618;p45"/>
            <p:cNvCxnSpPr>
              <a:stCxn id="616" idx="3"/>
              <a:endCxn id="617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19" name="Google Shape;619;p4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5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5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5"/>
          <p:cNvSpPr/>
          <p:nvPr/>
        </p:nvSpPr>
        <p:spPr>
          <a:xfrm>
            <a:off x="4193455" y="5560604"/>
            <a:ext cx="1124920" cy="557566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630" name="Google Shape;630;p46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2" name="Google Shape;632;p46"/>
            <p:cNvCxnSpPr>
              <a:stCxn id="630" idx="3"/>
              <a:endCxn id="631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3" name="Google Shape;633;p46"/>
            <p:cNvCxnSpPr>
              <a:stCxn id="630" idx="5"/>
              <a:endCxn id="634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5" name="Google Shape;635;p46"/>
            <p:cNvCxnSpPr>
              <a:stCxn id="631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36" name="Google Shape;636;p46"/>
            <p:cNvCxnSpPr>
              <a:stCxn id="631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34" name="Google Shape;634;p46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9" name="Google Shape;639;p46"/>
            <p:cNvCxnSpPr>
              <a:stCxn id="634" idx="3"/>
              <a:endCxn id="638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0" name="Google Shape;640;p46"/>
            <p:cNvCxnSpPr>
              <a:stCxn id="634" idx="5"/>
              <a:endCxn id="637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41" name="Google Shape;641;p46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44" name="Google Shape;644;p46"/>
            <p:cNvCxnSpPr>
              <a:stCxn id="641" idx="3"/>
              <a:endCxn id="643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45" name="Google Shape;645;p46"/>
            <p:cNvCxnSpPr>
              <a:stCxn id="641" idx="5"/>
              <a:endCxn id="642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46" name="Google Shape;646;p46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648" name="Google Shape;648;p46"/>
            <p:cNvCxnSpPr>
              <a:stCxn id="646" idx="3"/>
              <a:endCxn id="647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49" name="Google Shape;649;p46"/>
          <p:cNvSpPr/>
          <p:nvPr/>
        </p:nvSpPr>
        <p:spPr>
          <a:xfrm rot="-3803542">
            <a:off x="4288989" y="5394016"/>
            <a:ext cx="1224176" cy="395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6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4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0784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6"/>
          <p:cNvSpPr/>
          <p:nvPr/>
        </p:nvSpPr>
        <p:spPr>
          <a:xfrm>
            <a:off x="3094942" y="4793973"/>
            <a:ext cx="1700869" cy="1337033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6"/>
          <p:cNvSpPr/>
          <p:nvPr/>
        </p:nvSpPr>
        <p:spPr>
          <a:xfrm>
            <a:off x="5318374" y="4143129"/>
            <a:ext cx="2175179" cy="1304706"/>
          </a:xfrm>
          <a:prstGeom prst="triangle">
            <a:avLst>
              <a:gd fmla="val 50000" name="adj"/>
            </a:avLst>
          </a:prstGeom>
          <a:solidFill>
            <a:srgbClr val="92D050">
              <a:alpha val="34901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6"/>
          <p:cNvSpPr/>
          <p:nvPr/>
        </p:nvSpPr>
        <p:spPr>
          <a:xfrm>
            <a:off x="4193455" y="5560604"/>
            <a:ext cx="1124920" cy="557566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"/>
          <p:cNvSpPr txBox="1"/>
          <p:nvPr>
            <p:ph idx="1" type="body"/>
          </p:nvPr>
        </p:nvSpPr>
        <p:spPr>
          <a:xfrm>
            <a:off x="353192" y="990600"/>
            <a:ext cx="8592396" cy="214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Suppose that, the order property is violated by the </a:t>
            </a:r>
            <a:r>
              <a:rPr b="1" lang="en-US" sz="2400"/>
              <a:t>root node</a:t>
            </a:r>
            <a:r>
              <a:rPr lang="en-US" sz="2400"/>
              <a:t> only (not any other node, they are in place)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Repair the structure so that it becomes a heap again (called Heapify operation), that is, move the element down from the root position until it ends up in a position where the heap property is satisfied</a:t>
            </a:r>
            <a:endParaRPr/>
          </a:p>
        </p:txBody>
      </p:sp>
      <p:grpSp>
        <p:nvGrpSpPr>
          <p:cNvPr id="661" name="Google Shape;661;p47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662" name="Google Shape;662;p47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64" name="Google Shape;664;p47"/>
            <p:cNvCxnSpPr>
              <a:stCxn id="662" idx="3"/>
              <a:endCxn id="663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5" name="Google Shape;665;p47"/>
            <p:cNvCxnSpPr>
              <a:stCxn id="662" idx="5"/>
              <a:endCxn id="666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7" name="Google Shape;667;p47"/>
            <p:cNvCxnSpPr>
              <a:stCxn id="663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68" name="Google Shape;668;p47"/>
            <p:cNvCxnSpPr>
              <a:stCxn id="663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66" name="Google Shape;666;p47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71" name="Google Shape;671;p47"/>
            <p:cNvCxnSpPr>
              <a:stCxn id="666" idx="3"/>
              <a:endCxn id="670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72" name="Google Shape;672;p47"/>
            <p:cNvCxnSpPr>
              <a:stCxn id="666" idx="5"/>
              <a:endCxn id="669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3" name="Google Shape;673;p47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76" name="Google Shape;676;p47"/>
            <p:cNvCxnSpPr>
              <a:stCxn id="673" idx="3"/>
              <a:endCxn id="675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77" name="Google Shape;677;p47"/>
            <p:cNvCxnSpPr>
              <a:stCxn id="673" idx="5"/>
              <a:endCxn id="674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8" name="Google Shape;678;p47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80" name="Google Shape;680;p47"/>
            <p:cNvCxnSpPr>
              <a:stCxn id="678" idx="3"/>
              <a:endCxn id="679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681" name="Google Shape;681;p4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The Heapify</a:t>
            </a:r>
            <a:r>
              <a:rPr lang="en-US" sz="3959">
                <a:solidFill>
                  <a:schemeClr val="dk2"/>
                </a:solidFill>
              </a:rPr>
              <a:t> </a:t>
            </a:r>
            <a:r>
              <a:rPr lang="en-US" sz="3959"/>
              <a:t>operation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2605835" y="3310634"/>
            <a:ext cx="5640985" cy="2847787"/>
          </a:xfrm>
          <a:prstGeom prst="triangle">
            <a:avLst>
              <a:gd fmla="val 50000" name="adj"/>
            </a:avLst>
          </a:prstGeom>
          <a:solidFill>
            <a:srgbClr val="92D05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Procedure MaxHeapify</a:t>
            </a:r>
            <a:endParaRPr/>
          </a:p>
        </p:txBody>
      </p:sp>
      <p:sp>
        <p:nvSpPr>
          <p:cNvPr id="688" name="Google Shape;688;p48"/>
          <p:cNvSpPr/>
          <p:nvPr/>
        </p:nvSpPr>
        <p:spPr>
          <a:xfrm>
            <a:off x="312738" y="1600200"/>
            <a:ext cx="5651500" cy="501332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MaxHeapify(A, 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l ← left(i)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r ← right(i)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 ≤ heap-size[A] and A[l] &gt; A[i]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← 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← i</a:t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≤ heap-size[A]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A[r] &gt; A[largest]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 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← 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largest≠  i</a:t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 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exchange A[i] ↔ A[largest]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           MaxHeapify(A, largest)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48"/>
          <p:cNvSpPr txBox="1"/>
          <p:nvPr/>
        </p:nvSpPr>
        <p:spPr>
          <a:xfrm>
            <a:off x="6308725" y="1560513"/>
            <a:ext cx="26098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Assumption: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Left(i) and Right(i) are max-heaps.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Sorting Revisited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 far we’ve talked about two algorithms to sort an array of numbers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the advantage of merge sort?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Answer: O(n lg n) worst-case running time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the advantage of insertion sort?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Answer: sorts in place (in-place sorting means sorting without extra space requirement)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Also: When array “nearly sorted”, runs fast in practice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Next on the agenda: </a:t>
            </a:r>
            <a:r>
              <a:rPr i="1" lang="en-US">
                <a:solidFill>
                  <a:schemeClr val="dk2"/>
                </a:solidFill>
              </a:rPr>
              <a:t>Heapsort</a:t>
            </a:r>
            <a:endParaRPr i="1">
              <a:solidFill>
                <a:schemeClr val="dk2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Combines advantages of both previous algorithms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Procedure MaxHeapify</a:t>
            </a:r>
            <a:endParaRPr/>
          </a:p>
        </p:txBody>
      </p:sp>
      <p:sp>
        <p:nvSpPr>
          <p:cNvPr id="695" name="Google Shape;695;p49"/>
          <p:cNvSpPr/>
          <p:nvPr/>
        </p:nvSpPr>
        <p:spPr>
          <a:xfrm>
            <a:off x="312738" y="1600200"/>
            <a:ext cx="5651500" cy="501332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MaxHeapify(A, 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l ← left(i)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r ← right(i)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 ≤ heap-size[A] and A[l] &gt; A[i]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← 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← i</a:t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≤ heap-size[A]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A[r] &gt; A[largest]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 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 ← 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largest≠  i</a:t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  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exchange A[i] ↔ A[largest]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            MaxHeapify(A, largest)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6372225" y="2624138"/>
            <a:ext cx="24780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Time to fix node i and its children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Θ(1)</a:t>
            </a:r>
            <a:endParaRPr/>
          </a:p>
        </p:txBody>
      </p:sp>
      <p:sp>
        <p:nvSpPr>
          <p:cNvPr id="697" name="Google Shape;697;p49"/>
          <p:cNvSpPr/>
          <p:nvPr/>
        </p:nvSpPr>
        <p:spPr>
          <a:xfrm>
            <a:off x="6126163" y="2055223"/>
            <a:ext cx="112713" cy="3892731"/>
          </a:xfrm>
          <a:prstGeom prst="rightBrace">
            <a:avLst>
              <a:gd fmla="val 324832" name="adj1"/>
              <a:gd fmla="val 50671" name="adj2"/>
            </a:avLst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6342063" y="4913313"/>
            <a:ext cx="2478087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Time to fix the subtree rooted at one of i’s children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T(size of subree at largest)</a:t>
            </a:r>
            <a:endParaRPr sz="20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6134419" y="6148250"/>
            <a:ext cx="45719" cy="296093"/>
          </a:xfrm>
          <a:prstGeom prst="rightBrace">
            <a:avLst>
              <a:gd fmla="val 52530" name="adj1"/>
              <a:gd fmla="val 50000" name="adj2"/>
            </a:avLst>
          </a:prstGeom>
          <a:noFill/>
          <a:ln cap="flat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9"/>
          <p:cNvSpPr txBox="1"/>
          <p:nvPr/>
        </p:nvSpPr>
        <p:spPr>
          <a:xfrm>
            <a:off x="7267575" y="3937000"/>
            <a:ext cx="930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Running Time for MaxHeapify(</a:t>
            </a:r>
            <a:r>
              <a:rPr i="1" lang="en-US" sz="3959"/>
              <a:t>A</a:t>
            </a:r>
            <a:r>
              <a:rPr lang="en-US" sz="3959"/>
              <a:t>, i)</a:t>
            </a:r>
            <a:endParaRPr/>
          </a:p>
        </p:txBody>
      </p:sp>
      <p:sp>
        <p:nvSpPr>
          <p:cNvPr id="706" name="Google Shape;706;p50"/>
          <p:cNvSpPr txBox="1"/>
          <p:nvPr>
            <p:ph idx="1" type="body"/>
          </p:nvPr>
        </p:nvSpPr>
        <p:spPr>
          <a:xfrm>
            <a:off x="436563" y="1501775"/>
            <a:ext cx="8248650" cy="497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MaxHeapify takes</a:t>
            </a:r>
            <a:r>
              <a:rPr i="1" lang="en-US" sz="2800"/>
              <a:t> O</a:t>
            </a:r>
            <a:r>
              <a:rPr lang="en-US" sz="2800"/>
              <a:t>(</a:t>
            </a:r>
            <a:r>
              <a:rPr i="1" lang="en-US" sz="2800"/>
              <a:t>h</a:t>
            </a:r>
            <a:r>
              <a:rPr baseline="-25000" i="1" lang="en-US" sz="2800"/>
              <a:t>i</a:t>
            </a:r>
            <a:r>
              <a:rPr lang="en-US" sz="2800"/>
              <a:t>)</a:t>
            </a:r>
            <a:r>
              <a:rPr i="1" lang="en-US" sz="2800"/>
              <a:t> </a:t>
            </a:r>
            <a:r>
              <a:rPr lang="en-US" sz="2800"/>
              <a:t>where</a:t>
            </a:r>
            <a:r>
              <a:rPr i="1" lang="en-US" sz="2800"/>
              <a:t> h</a:t>
            </a:r>
            <a:r>
              <a:rPr baseline="-25000" i="1" lang="en-US" sz="2800"/>
              <a:t>i</a:t>
            </a:r>
            <a:r>
              <a:rPr i="1" lang="en-US" sz="2800"/>
              <a:t> </a:t>
            </a:r>
            <a:r>
              <a:rPr lang="en-US" sz="2800"/>
              <a:t>is the height of the node i where MaxHeapify is applied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MaxHeapify is applied on the root node, then it will take O(h) time where h is the height of the whole tree which is O(lgn) (</a:t>
            </a:r>
            <a:r>
              <a:rPr b="1" lang="en-US"/>
              <a:t>Why?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#nodes in the last level of a complete binary tree is at most 2</a:t>
            </a:r>
            <a:r>
              <a:rPr baseline="30000" lang="en-US" sz="2400"/>
              <a:t>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Therefore </a:t>
            </a:r>
            <a:r>
              <a:rPr i="1" lang="en-US" sz="2400"/>
              <a:t>2</a:t>
            </a:r>
            <a:r>
              <a:rPr baseline="30000" i="1" lang="en-US" sz="2400"/>
              <a:t>h</a:t>
            </a:r>
            <a:r>
              <a:rPr i="1" lang="en-US" sz="2400"/>
              <a:t> ≤ 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	=&gt; h ≤ lg 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	=&gt; h ≤ </a:t>
            </a:r>
            <a:r>
              <a:rPr lang="en-US" sz="2400"/>
              <a:t>⎣</a:t>
            </a:r>
            <a:r>
              <a:rPr i="1" lang="en-US" sz="2400"/>
              <a:t>lg n</a:t>
            </a:r>
            <a:r>
              <a:rPr lang="en-US" sz="2400"/>
              <a:t>⎦ since h must be an integer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aseline="30000" lang="en-US" sz="2400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Converting an array to a Max-Heap</a:t>
            </a:r>
            <a:endParaRPr/>
          </a:p>
        </p:txBody>
      </p:sp>
      <p:sp>
        <p:nvSpPr>
          <p:cNvPr id="712" name="Google Shape;712;p51"/>
          <p:cNvSpPr txBox="1"/>
          <p:nvPr>
            <p:ph idx="1" type="body"/>
          </p:nvPr>
        </p:nvSpPr>
        <p:spPr>
          <a:xfrm>
            <a:off x="319088" y="1473200"/>
            <a:ext cx="84582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Use </a:t>
            </a:r>
            <a:r>
              <a:rPr i="1" lang="en-US" sz="2800">
                <a:solidFill>
                  <a:srgbClr val="CC0000"/>
                </a:solidFill>
              </a:rPr>
              <a:t>MaxHeapify</a:t>
            </a:r>
            <a:r>
              <a:rPr lang="en-US" sz="2800"/>
              <a:t> to </a:t>
            </a:r>
            <a:r>
              <a:rPr lang="en-US" sz="2800">
                <a:solidFill>
                  <a:schemeClr val="hlink"/>
                </a:solidFill>
              </a:rPr>
              <a:t>convert an array</a:t>
            </a:r>
            <a:r>
              <a:rPr lang="en-US" sz="2800"/>
              <a:t> </a:t>
            </a:r>
            <a:r>
              <a:rPr i="1" lang="en-US" sz="2800"/>
              <a:t>A</a:t>
            </a:r>
            <a:r>
              <a:rPr lang="en-US" sz="2800"/>
              <a:t> </a:t>
            </a:r>
            <a:r>
              <a:rPr lang="en-US" sz="2800">
                <a:solidFill>
                  <a:schemeClr val="hlink"/>
                </a:solidFill>
              </a:rPr>
              <a:t>into a max-heap</a:t>
            </a:r>
            <a:r>
              <a:rPr lang="en-US" sz="280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800"/>
              <a:buNone/>
            </a:pPr>
            <a:r>
              <a:rPr lang="en-US" sz="2800" u="sng">
                <a:solidFill>
                  <a:srgbClr val="CC0000"/>
                </a:solidFill>
              </a:rPr>
              <a:t>How?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Call MaxHeapify on each element in a bottom-up manner starting from the lowest parent (which is at index </a:t>
            </a:r>
            <a:r>
              <a:rPr lang="en-US"/>
              <a:t>⎣</a:t>
            </a:r>
            <a:r>
              <a:rPr i="1" lang="en-US"/>
              <a:t>n/2</a:t>
            </a:r>
            <a:r>
              <a:rPr lang="en-US"/>
              <a:t>⎦</a:t>
            </a:r>
            <a:r>
              <a:rPr lang="en-US" sz="2800"/>
              <a:t>).</a:t>
            </a:r>
            <a:endParaRPr/>
          </a:p>
        </p:txBody>
      </p:sp>
      <p:sp>
        <p:nvSpPr>
          <p:cNvPr id="713" name="Google Shape;713;p51"/>
          <p:cNvSpPr/>
          <p:nvPr/>
        </p:nvSpPr>
        <p:spPr>
          <a:xfrm>
            <a:off x="593725" y="3933825"/>
            <a:ext cx="6670675" cy="23145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2800"/>
              <a:buFont typeface="Noto Sans Symbols"/>
              <a:buNone/>
            </a:pPr>
            <a:r>
              <a:rPr lang="en-US" sz="28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BuildMaxHeap(A)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heap-size[A] ← length[A]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b="1"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← ⎣length[A]/2⎦ </a:t>
            </a:r>
            <a:r>
              <a:rPr b="1"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1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  </a:t>
            </a:r>
            <a:r>
              <a:rPr b="1"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 sz="28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MaxHeapify(A, i)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719" name="Google Shape;719;p5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20" name="Google Shape;720;p52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726" name="Google Shape;726;p5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27" name="Google Shape;727;p53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728" name="Google Shape;728;p53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729" name="Google Shape;729;p53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53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53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53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53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53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5" name="Google Shape;735;p5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745" name="Google Shape;745;p53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46" name="Google Shape;746;p53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53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53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53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3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53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53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53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53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760" name="Google Shape;760;p5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61" name="Google Shape;761;p54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62" name="Google Shape;762;p54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 sz="180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Google Shape;763;p54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764" name="Google Shape;764;p54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54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54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54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54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54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0" name="Google Shape;770;p54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780" name="Google Shape;780;p54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81" name="Google Shape;781;p54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54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54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54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54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54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54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4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54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795" name="Google Shape;795;p5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96" name="Google Shape;796;p55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7" name="Google Shape;797;p55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 sz="180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8" name="Google Shape;798;p55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799" name="Google Shape;799;p55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55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55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55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55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55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5" name="Google Shape;805;p55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15" name="Google Shape;815;p55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16" name="Google Shape;816;p55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55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55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5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55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5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5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5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5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830" name="Google Shape;830;p5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831" name="Google Shape;831;p56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2" name="Google Shape;832;p56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833" name="Google Shape;833;p56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834" name="Google Shape;834;p56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56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56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56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56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56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0" name="Google Shape;840;p56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41" name="Google Shape;841;p56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842" name="Google Shape;842;p56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843" name="Google Shape;843;p56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845" name="Google Shape;845;p56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50" name="Google Shape;850;p56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51" name="Google Shape;851;p56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6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6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6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6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6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6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6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56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865" name="Google Shape;865;p5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866" name="Google Shape;866;p57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7" name="Google Shape;867;p57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868" name="Google Shape;868;p57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869" name="Google Shape;869;p57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57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57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57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57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57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5" name="Google Shape;875;p57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7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881" name="Google Shape;881;p57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883" name="Google Shape;883;p57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884" name="Google Shape;884;p57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885" name="Google Shape;885;p57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86" name="Google Shape;886;p57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7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7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7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7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7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7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7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7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900" name="Google Shape;900;p5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901" name="Google Shape;901;p58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2" name="Google Shape;902;p58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903" name="Google Shape;903;p58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904" name="Google Shape;904;p58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58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58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58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58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58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0" name="Google Shape;910;p58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8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8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913" name="Google Shape;913;p58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916" name="Google Shape;916;p58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917" name="Google Shape;917;p58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918" name="Google Shape;918;p58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919" name="Google Shape;919;p58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920" name="Google Shape;920;p58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21" name="Google Shape;921;p58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8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8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8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8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8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8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8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8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 complete binary tree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935" name="Google Shape;935;p5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936" name="Google Shape;936;p59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7" name="Google Shape;937;p59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938" name="Google Shape;938;p59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939" name="Google Shape;939;p59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59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59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59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59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59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5" name="Google Shape;945;p59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59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56" name="Google Shape;956;p59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9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9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9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9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9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9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9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9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970" name="Google Shape;970;p6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971" name="Google Shape;971;p60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2" name="Google Shape;972;p60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973" name="Google Shape;973;p60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974" name="Google Shape;974;p60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60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60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60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60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60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0" name="Google Shape;980;p60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60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84" name="Google Shape;984;p60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985" name="Google Shape;985;p60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986" name="Google Shape;986;p60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987" name="Google Shape;987;p60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60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989" name="Google Shape;989;p60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60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91" name="Google Shape;991;p60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60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60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60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60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60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60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60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60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005" name="Google Shape;1005;p6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06" name="Google Shape;1006;p61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7" name="Google Shape;1007;p61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008" name="Google Shape;1008;p61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009" name="Google Shape;1009;p61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61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61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61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61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61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5" name="Google Shape;1015;p61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61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61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18" name="Google Shape;1018;p61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61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61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21" name="Google Shape;1021;p61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22" name="Google Shape;1022;p61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61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24" name="Google Shape;1024;p61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61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26" name="Google Shape;1026;p61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61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61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61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61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61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61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61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61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040" name="Google Shape;1040;p6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41" name="Google Shape;1041;p62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42" name="Google Shape;1042;p62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043" name="Google Shape;1043;p62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044" name="Google Shape;1044;p62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62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62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62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62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62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0" name="Google Shape;1050;p62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62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61" name="Google Shape;1061;p62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62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62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62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62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62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62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62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62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075" name="Google Shape;1075;p6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76" name="Google Shape;1076;p63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7" name="Google Shape;1077;p63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078" name="Google Shape;1078;p63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079" name="Google Shape;1079;p63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63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63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63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63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63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5" name="Google Shape;1085;p6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6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6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088" name="Google Shape;1088;p6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6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90" name="Google Shape;1090;p6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91" name="Google Shape;1091;p6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92" name="Google Shape;1092;p6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6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094" name="Google Shape;1094;p6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63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96" name="Google Shape;1096;p63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63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63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63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63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63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63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63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63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110" name="Google Shape;1110;p6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11" name="Google Shape;1111;p64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2" name="Google Shape;1112;p64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113" name="Google Shape;1113;p64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114" name="Google Shape;1114;p64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64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64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64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64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64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0" name="Google Shape;1120;p64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64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64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129" name="Google Shape;1129;p64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64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31" name="Google Shape;1131;p64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64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64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64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64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64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64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64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64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145" name="Google Shape;1145;p6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46" name="Google Shape;1146;p65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7" name="Google Shape;1147;p65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148" name="Google Shape;1148;p65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149" name="Google Shape;1149;p65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65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65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65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65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65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5" name="Google Shape;1155;p65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65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66" name="Google Shape;1166;p65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65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65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65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65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65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65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65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65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180" name="Google Shape;1180;p6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81" name="Google Shape;1181;p66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2" name="Google Shape;1182;p66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183" name="Google Shape;1183;p66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184" name="Google Shape;1184;p66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66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66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66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66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66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0" name="Google Shape;1190;p66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66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93" name="Google Shape;1193;p66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66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195" name="Google Shape;1195;p66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96" name="Google Shape;1196;p66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66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6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199" name="Google Shape;1199;p66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66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01" name="Google Shape;1201;p66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6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66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66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6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66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66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66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66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6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Building a heap</a:t>
            </a:r>
            <a:endParaRPr sz="3959"/>
          </a:p>
        </p:txBody>
      </p:sp>
      <p:sp>
        <p:nvSpPr>
          <p:cNvPr id="1215" name="Google Shape;1215;p6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216" name="Google Shape;1216;p67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7" name="Google Shape;1217;p67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grpSp>
        <p:nvGrpSpPr>
          <p:cNvPr id="1218" name="Google Shape;1218;p67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219" name="Google Shape;1219;p67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67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67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67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67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67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5" name="Google Shape;1225;p67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67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36" name="Google Shape;1236;p67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67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67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67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67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67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67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67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67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50" name="Google Shape;1250;p68"/>
          <p:cNvSpPr txBox="1"/>
          <p:nvPr/>
        </p:nvSpPr>
        <p:spPr>
          <a:xfrm>
            <a:off x="223168" y="2905035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BuildMaxHeap(A)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heap-size[A] ← length[A]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⎣length[A]/2⎦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80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MaxHeapify(A, i)</a:t>
            </a:r>
            <a:endParaRPr/>
          </a:p>
        </p:txBody>
      </p:sp>
      <p:sp>
        <p:nvSpPr>
          <p:cNvPr id="1251" name="Google Shape;1251;p6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Time complexity of Building a Heap</a:t>
            </a:r>
            <a:endParaRPr sz="3959"/>
          </a:p>
        </p:txBody>
      </p:sp>
      <p:graphicFrame>
        <p:nvGraphicFramePr>
          <p:cNvPr id="1252" name="Google Shape;1252;p68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53" name="Google Shape;1253;p68"/>
          <p:cNvSpPr txBox="1"/>
          <p:nvPr/>
        </p:nvSpPr>
        <p:spPr>
          <a:xfrm>
            <a:off x="233014" y="5704436"/>
            <a:ext cx="82499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O(N logN) [Loose upper bound]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We can prove that it is O(N) [tighter upper bound]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68"/>
          <p:cNvSpPr txBox="1"/>
          <p:nvPr/>
        </p:nvSpPr>
        <p:spPr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5" name="Google Shape;1255;p68"/>
          <p:cNvSpPr txBox="1"/>
          <p:nvPr/>
        </p:nvSpPr>
        <p:spPr>
          <a:xfrm>
            <a:off x="3138257" y="5019666"/>
            <a:ext cx="14221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O(logN)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6" name="Google Shape;1256;p68"/>
          <p:cNvSpPr/>
          <p:nvPr/>
        </p:nvSpPr>
        <p:spPr>
          <a:xfrm>
            <a:off x="535115" y="3701740"/>
            <a:ext cx="2964574" cy="309783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7" name="Google Shape;1257;p68"/>
          <p:cNvCxnSpPr/>
          <p:nvPr/>
        </p:nvCxnSpPr>
        <p:spPr>
          <a:xfrm flipH="1">
            <a:off x="3369514" y="3330485"/>
            <a:ext cx="236572" cy="3349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8" name="Google Shape;1258;p68"/>
          <p:cNvSpPr/>
          <p:nvPr/>
        </p:nvSpPr>
        <p:spPr>
          <a:xfrm>
            <a:off x="717081" y="4096695"/>
            <a:ext cx="2108006" cy="286083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" name="Google Shape;1259;p68"/>
          <p:cNvCxnSpPr>
            <a:endCxn id="1258" idx="2"/>
          </p:cNvCxnSpPr>
          <p:nvPr/>
        </p:nvCxnSpPr>
        <p:spPr>
          <a:xfrm rot="10800000">
            <a:off x="1771084" y="4382778"/>
            <a:ext cx="1060800" cy="44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60" name="Google Shape;1260;p68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261" name="Google Shape;1261;p68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68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68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68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68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68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7" name="Google Shape;1267;p68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68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78" name="Google Shape;1278;p68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68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68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68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68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68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68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68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68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 complete binary tree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grpSp>
        <p:nvGrpSpPr>
          <p:cNvPr id="207" name="Google Shape;207;p33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08" name="Google Shape;208;p33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0" name="Google Shape;210;p33"/>
            <p:cNvCxnSpPr>
              <a:stCxn id="208" idx="3"/>
              <a:endCxn id="20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1" name="Google Shape;211;p33"/>
            <p:cNvCxnSpPr>
              <a:stCxn id="208" idx="5"/>
              <a:endCxn id="21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33"/>
            <p:cNvCxnSpPr>
              <a:stCxn id="20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4" name="Google Shape;214;p33"/>
            <p:cNvCxnSpPr>
              <a:stCxn id="20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2" name="Google Shape;212;p33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17" name="Google Shape;217;p33"/>
            <p:cNvCxnSpPr>
              <a:stCxn id="212" idx="3"/>
              <a:endCxn id="21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33"/>
            <p:cNvCxnSpPr>
              <a:stCxn id="212" idx="5"/>
              <a:endCxn id="21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9" name="Google Shape;219;p33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22" name="Google Shape;222;p33"/>
            <p:cNvCxnSpPr>
              <a:stCxn id="219" idx="3"/>
              <a:endCxn id="22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3" name="Google Shape;223;p33"/>
            <p:cNvCxnSpPr>
              <a:stCxn id="219" idx="5"/>
              <a:endCxn id="22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4" name="Google Shape;224;p33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26" name="Google Shape;226;p33"/>
            <p:cNvCxnSpPr>
              <a:stCxn id="224" idx="3"/>
              <a:endCxn id="22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7" name="Google Shape;227;p3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33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229" name="Google Shape;229;p33"/>
            <p:cNvSpPr/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31" name="Google Shape;231;p33"/>
            <p:cNvCxnSpPr>
              <a:stCxn id="229" idx="3"/>
              <a:endCxn id="230" idx="7"/>
            </p:cNvCxnSpPr>
            <p:nvPr/>
          </p:nvCxnSpPr>
          <p:spPr>
            <a:xfrm flipH="1">
              <a:off x="6228392" y="3238261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2" name="Google Shape;232;p33"/>
            <p:cNvCxnSpPr>
              <a:stCxn id="229" idx="5"/>
              <a:endCxn id="233" idx="1"/>
            </p:cNvCxnSpPr>
            <p:nvPr/>
          </p:nvCxnSpPr>
          <p:spPr>
            <a:xfrm>
              <a:off x="7171503" y="3238261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33"/>
            <p:cNvCxnSpPr>
              <a:stCxn id="230" idx="3"/>
            </p:cNvCxnSpPr>
            <p:nvPr/>
          </p:nvCxnSpPr>
          <p:spPr>
            <a:xfrm flipH="1">
              <a:off x="5628210" y="3887550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5" name="Google Shape;235;p33"/>
            <p:cNvCxnSpPr>
              <a:stCxn id="230" idx="5"/>
            </p:cNvCxnSpPr>
            <p:nvPr/>
          </p:nvCxnSpPr>
          <p:spPr>
            <a:xfrm>
              <a:off x="6228421" y="3887550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3" name="Google Shape;233;p33"/>
            <p:cNvSpPr/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38" name="Google Shape;238;p33"/>
            <p:cNvCxnSpPr>
              <a:stCxn id="233" idx="3"/>
              <a:endCxn id="237" idx="7"/>
            </p:cNvCxnSpPr>
            <p:nvPr/>
          </p:nvCxnSpPr>
          <p:spPr>
            <a:xfrm flipH="1">
              <a:off x="7523325" y="3889347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9" name="Google Shape;239;p33"/>
            <p:cNvCxnSpPr>
              <a:stCxn id="233" idx="5"/>
              <a:endCxn id="236" idx="1"/>
            </p:cNvCxnSpPr>
            <p:nvPr/>
          </p:nvCxnSpPr>
          <p:spPr>
            <a:xfrm>
              <a:off x="8123536" y="3889347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0" name="Google Shape;240;p33"/>
            <p:cNvSpPr/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43" name="Google Shape;243;p33"/>
            <p:cNvCxnSpPr>
              <a:stCxn id="240" idx="3"/>
              <a:endCxn id="242" idx="0"/>
            </p:cNvCxnSpPr>
            <p:nvPr/>
          </p:nvCxnSpPr>
          <p:spPr>
            <a:xfrm flipH="1">
              <a:off x="5208568" y="4557623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4" name="Google Shape;244;p33"/>
            <p:cNvCxnSpPr>
              <a:stCxn id="240" idx="5"/>
              <a:endCxn id="241" idx="0"/>
            </p:cNvCxnSpPr>
            <p:nvPr/>
          </p:nvCxnSpPr>
          <p:spPr>
            <a:xfrm>
              <a:off x="5675579" y="4557623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5" name="Google Shape;245;p33"/>
            <p:cNvSpPr/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247" name="Google Shape;247;p33"/>
            <p:cNvCxnSpPr>
              <a:stCxn id="245" idx="3"/>
              <a:endCxn id="246" idx="0"/>
            </p:cNvCxnSpPr>
            <p:nvPr/>
          </p:nvCxnSpPr>
          <p:spPr>
            <a:xfrm flipH="1">
              <a:off x="6335949" y="4557623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48" name="Google Shape;248;p33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3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Time complexity of Building a Heap</a:t>
            </a:r>
            <a:endParaRPr sz="3959"/>
          </a:p>
        </p:txBody>
      </p:sp>
      <p:pic>
        <p:nvPicPr>
          <p:cNvPr id="1292" name="Google Shape;129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20" y="1066456"/>
            <a:ext cx="8135591" cy="51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7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Time complexity of Building a Heap</a:t>
            </a:r>
            <a:endParaRPr sz="3959"/>
          </a:p>
        </p:txBody>
      </p:sp>
      <p:pic>
        <p:nvPicPr>
          <p:cNvPr id="1298" name="Google Shape;129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07" y="815016"/>
            <a:ext cx="8545778" cy="432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7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7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7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70"/>
          <p:cNvSpPr/>
          <p:nvPr/>
        </p:nvSpPr>
        <p:spPr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7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4" name="Google Shape;130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438" y="5183436"/>
            <a:ext cx="59150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70"/>
          <p:cNvSpPr/>
          <p:nvPr/>
        </p:nvSpPr>
        <p:spPr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70"/>
          <p:cNvSpPr txBox="1"/>
          <p:nvPr/>
        </p:nvSpPr>
        <p:spPr>
          <a:xfrm>
            <a:off x="2599982" y="6092328"/>
            <a:ext cx="4395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≤ 2n = O(n)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2" name="Google Shape;1312;p7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313" name="Google Shape;1313;p71"/>
          <p:cNvSpPr/>
          <p:nvPr/>
        </p:nvSpPr>
        <p:spPr>
          <a:xfrm>
            <a:off x="1459706" y="2121693"/>
            <a:ext cx="6189662" cy="2873375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 u="sng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HeapSort(A)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Build-Max-Heap(A)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← length[A] </a:t>
            </a:r>
            <a:r>
              <a:rPr b="1"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 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exchange </a:t>
            </a:r>
            <a:r>
              <a:rPr lang="en-US" sz="20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A[1] ↔ A[i]</a:t>
            </a: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           heap-size[A] ← heap-size[A] – 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1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            MaxHeapify(A, 1)</a:t>
            </a:r>
            <a:endParaRPr sz="20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aseline="30000" sz="2400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7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319" name="Google Shape;1319;p7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320" name="Google Shape;1320;p72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21" name="Google Shape;1321;p72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322" name="Google Shape;1322;p72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72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72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72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72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72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8" name="Google Shape;1328;p72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329" name="Google Shape;1329;p72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1330" name="Google Shape;1330;p72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331" name="Google Shape;1331;p72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332" name="Google Shape;1332;p72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333" name="Google Shape;1333;p72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334" name="Google Shape;1334;p72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35" name="Google Shape;1335;p72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336" name="Google Shape;1336;p72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37" name="Google Shape;1337;p72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338" name="Google Shape;1338;p72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339" name="Google Shape;1339;p72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72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72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72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72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72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72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72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72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7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353" name="Google Shape;1353;p7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4" name="Google Shape;1354;p73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5" name="Google Shape;1355;p73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356" name="Google Shape;1356;p73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357" name="Google Shape;1357;p73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73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73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73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73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73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3" name="Google Shape;1363;p7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364" name="Google Shape;1364;p7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1365" name="Google Shape;1365;p7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366" name="Google Shape;1366;p7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367" name="Google Shape;1367;p7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368" name="Google Shape;1368;p7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369" name="Google Shape;1369;p7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70" name="Google Shape;1370;p7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371" name="Google Shape;1371;p7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72" name="Google Shape;1372;p7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373" name="Google Shape;1373;p73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374" name="Google Shape;1374;p73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73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73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73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73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73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73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73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73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388" name="Google Shape;1388;p7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9" name="Google Shape;1389;p74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0" name="Google Shape;1390;p74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1" name="Google Shape;1391;p74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2" name="Google Shape;1392;p74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393" name="Google Shape;1393;p74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74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74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74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74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74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9" name="Google Shape;1399;p74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00" name="Google Shape;1400;p74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/>
            </a:p>
          </p:txBody>
        </p:sp>
        <p:sp>
          <p:nvSpPr>
            <p:cNvPr id="1401" name="Google Shape;1401;p74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402" name="Google Shape;1402;p74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03" name="Google Shape;1403;p74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1404" name="Google Shape;1404;p74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405" name="Google Shape;1405;p74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06" name="Google Shape;1406;p74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07" name="Google Shape;1407;p74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408" name="Google Shape;1408;p74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409" name="Google Shape;1409;p74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10" name="Google Shape;1410;p74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74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74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74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74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74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74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74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74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424" name="Google Shape;1424;p7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5" name="Google Shape;1425;p75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6" name="Google Shape;1426;p75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27" name="Google Shape;1427;p75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8" name="Google Shape;1428;p75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429" name="Google Shape;1429;p75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75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75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75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75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75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75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436" name="Google Shape;1436;p75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37" name="Google Shape;1437;p75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38" name="Google Shape;1438;p75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75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440" name="Google Shape;1440;p75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41" name="Google Shape;1441;p75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75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75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444" name="Google Shape;1444;p75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45" name="Google Shape;1445;p75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46" name="Google Shape;1446;p75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75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75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75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75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75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75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75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75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460" name="Google Shape;1460;p7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461" name="Google Shape;1461;p76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62" name="Google Shape;1462;p76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76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4" name="Google Shape;1464;p76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465" name="Google Shape;1465;p76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76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76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76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76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76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76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472" name="Google Shape;1472;p76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73" name="Google Shape;1473;p76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474" name="Google Shape;1474;p76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76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476" name="Google Shape;1476;p76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77" name="Google Shape;1477;p76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480" name="Google Shape;1480;p76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481" name="Google Shape;1481;p76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82" name="Google Shape;1482;p76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76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76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76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76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76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76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76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76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496" name="Google Shape;1496;p7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497" name="Google Shape;1497;p77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98" name="Google Shape;1498;p77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77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0" name="Google Shape;1500;p77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501" name="Google Shape;1501;p77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77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77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77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77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77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7" name="Google Shape;1507;p77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508" name="Google Shape;1508;p77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09" name="Google Shape;1509;p77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10" name="Google Shape;1510;p77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77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512" name="Google Shape;1512;p77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13" name="Google Shape;1513;p77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77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77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516" name="Google Shape;1516;p77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17" name="Google Shape;1517;p77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18" name="Google Shape;1518;p77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77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77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77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77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77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77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77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77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7" name="Google Shape;1527;p77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7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533" name="Google Shape;1533;p7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34" name="Google Shape;1534;p78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5" name="Google Shape;1535;p78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78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7" name="Google Shape;1537;p78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538" name="Google Shape;1538;p78"/>
            <p:cNvCxnSpPr/>
            <p:nvPr/>
          </p:nvCxnSpPr>
          <p:spPr>
            <a:xfrm flipH="1" rot="10800000">
              <a:off x="851" y="1653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78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78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78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78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78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4" name="Google Shape;1544;p78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545" name="Google Shape;1545;p78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6" name="Google Shape;1546;p78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47" name="Google Shape;1547;p78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78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549" name="Google Shape;1549;p78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78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78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78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553" name="Google Shape;1553;p78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54" name="Google Shape;1554;p78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5" name="Google Shape;1555;p78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78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78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78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78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78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78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78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78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4" name="Google Shape;1564;p78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 complete binary tree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grpSp>
        <p:nvGrpSpPr>
          <p:cNvPr id="255" name="Google Shape;255;p34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56" name="Google Shape;256;p34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58" name="Google Shape;258;p34"/>
            <p:cNvCxnSpPr>
              <a:stCxn id="256" idx="3"/>
              <a:endCxn id="257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9" name="Google Shape;259;p34"/>
            <p:cNvCxnSpPr>
              <a:stCxn id="256" idx="5"/>
              <a:endCxn id="260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1" name="Google Shape;261;p34"/>
            <p:cNvCxnSpPr>
              <a:stCxn id="257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34"/>
            <p:cNvCxnSpPr>
              <a:stCxn id="257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0" name="Google Shape;260;p34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65" name="Google Shape;265;p34"/>
            <p:cNvCxnSpPr>
              <a:stCxn id="260" idx="3"/>
              <a:endCxn id="264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6" name="Google Shape;266;p34"/>
            <p:cNvCxnSpPr>
              <a:stCxn id="260" idx="5"/>
              <a:endCxn id="263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7" name="Google Shape;267;p34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70" name="Google Shape;270;p34"/>
            <p:cNvCxnSpPr>
              <a:stCxn id="267" idx="3"/>
              <a:endCxn id="269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1" name="Google Shape;271;p34"/>
            <p:cNvCxnSpPr>
              <a:stCxn id="267" idx="5"/>
              <a:endCxn id="268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2" name="Google Shape;272;p34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74" name="Google Shape;274;p34"/>
            <p:cNvCxnSpPr>
              <a:stCxn id="272" idx="3"/>
              <a:endCxn id="273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5" name="Google Shape;275;p34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4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277" name="Google Shape;277;p34"/>
            <p:cNvSpPr/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79" name="Google Shape;279;p34"/>
            <p:cNvCxnSpPr>
              <a:stCxn id="277" idx="3"/>
              <a:endCxn id="278" idx="7"/>
            </p:cNvCxnSpPr>
            <p:nvPr/>
          </p:nvCxnSpPr>
          <p:spPr>
            <a:xfrm flipH="1">
              <a:off x="6228392" y="3238261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0" name="Google Shape;280;p34"/>
            <p:cNvCxnSpPr>
              <a:stCxn id="277" idx="5"/>
              <a:endCxn id="281" idx="1"/>
            </p:cNvCxnSpPr>
            <p:nvPr/>
          </p:nvCxnSpPr>
          <p:spPr>
            <a:xfrm>
              <a:off x="7171503" y="3238261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2" name="Google Shape;282;p34"/>
            <p:cNvCxnSpPr>
              <a:stCxn id="278" idx="3"/>
            </p:cNvCxnSpPr>
            <p:nvPr/>
          </p:nvCxnSpPr>
          <p:spPr>
            <a:xfrm flipH="1">
              <a:off x="5628210" y="3887550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34"/>
            <p:cNvCxnSpPr>
              <a:stCxn id="278" idx="5"/>
            </p:cNvCxnSpPr>
            <p:nvPr/>
          </p:nvCxnSpPr>
          <p:spPr>
            <a:xfrm>
              <a:off x="6228421" y="3887550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1" name="Google Shape;281;p34"/>
            <p:cNvSpPr/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86" name="Google Shape;286;p34"/>
            <p:cNvCxnSpPr>
              <a:stCxn id="281" idx="3"/>
              <a:endCxn id="285" idx="7"/>
            </p:cNvCxnSpPr>
            <p:nvPr/>
          </p:nvCxnSpPr>
          <p:spPr>
            <a:xfrm flipH="1">
              <a:off x="7523325" y="3889347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7" name="Google Shape;287;p34"/>
            <p:cNvCxnSpPr>
              <a:stCxn id="281" idx="5"/>
              <a:endCxn id="284" idx="1"/>
            </p:cNvCxnSpPr>
            <p:nvPr/>
          </p:nvCxnSpPr>
          <p:spPr>
            <a:xfrm>
              <a:off x="8123536" y="3889347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8" name="Google Shape;288;p34"/>
            <p:cNvSpPr/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1" name="Google Shape;291;p34"/>
            <p:cNvCxnSpPr>
              <a:stCxn id="288" idx="3"/>
              <a:endCxn id="290" idx="0"/>
            </p:cNvCxnSpPr>
            <p:nvPr/>
          </p:nvCxnSpPr>
          <p:spPr>
            <a:xfrm flipH="1">
              <a:off x="5208568" y="4557623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2" name="Google Shape;292;p34"/>
            <p:cNvCxnSpPr>
              <a:stCxn id="288" idx="5"/>
              <a:endCxn id="289" idx="0"/>
            </p:cNvCxnSpPr>
            <p:nvPr/>
          </p:nvCxnSpPr>
          <p:spPr>
            <a:xfrm>
              <a:off x="5675579" y="4557623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3" name="Google Shape;293;p34"/>
            <p:cNvSpPr/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295" name="Google Shape;295;p34"/>
            <p:cNvCxnSpPr>
              <a:stCxn id="293" idx="3"/>
              <a:endCxn id="294" idx="0"/>
            </p:cNvCxnSpPr>
            <p:nvPr/>
          </p:nvCxnSpPr>
          <p:spPr>
            <a:xfrm flipH="1">
              <a:off x="6335949" y="4557623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6" name="Google Shape;296;p3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34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Shape property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4"/>
          <p:cNvCxnSpPr>
            <a:stCxn id="298" idx="1"/>
            <a:endCxn id="297" idx="3"/>
          </p:cNvCxnSpPr>
          <p:nvPr/>
        </p:nvCxnSpPr>
        <p:spPr>
          <a:xfrm rot="10800000">
            <a:off x="3257564" y="1163007"/>
            <a:ext cx="37464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34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shape of all heaps with a given number of elements is the same.</a:t>
            </a:r>
            <a:endParaRPr/>
          </a:p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7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570" name="Google Shape;1570;p7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71" name="Google Shape;1571;p79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2" name="Google Shape;1572;p79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79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4" name="Google Shape;1574;p79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575" name="Google Shape;1575;p79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79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79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79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79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0" name="Google Shape;1580;p79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581" name="Google Shape;1581;p79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82" name="Google Shape;1582;p79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79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589" name="Google Shape;1589;p79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90" name="Google Shape;1590;p79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91" name="Google Shape;1591;p79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79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79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79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79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79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79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79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79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0" name="Google Shape;1600;p79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8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606" name="Google Shape;1606;p8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607" name="Google Shape;1607;p80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8" name="Google Shape;1608;p80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8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0" name="Google Shape;1610;p80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611" name="Google Shape;1611;p80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80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80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80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80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6" name="Google Shape;1616;p80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617" name="Google Shape;1617;p80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18" name="Google Shape;1618;p80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619" name="Google Shape;1619;p80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80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621" name="Google Shape;1621;p80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80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80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80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625" name="Google Shape;1625;p80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26" name="Google Shape;1626;p80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27" name="Google Shape;1627;p80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80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80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80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80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80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80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80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80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6" name="Google Shape;1636;p80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8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642" name="Google Shape;1642;p8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643" name="Google Shape;1643;p81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44" name="Google Shape;1644;p81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81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6" name="Google Shape;1646;p81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647" name="Google Shape;1647;p81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81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81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81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81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2" name="Google Shape;1652;p81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53" name="Google Shape;1653;p81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54" name="Google Shape;1654;p81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655" name="Google Shape;1655;p81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656" name="Google Shape;1656;p81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657" name="Google Shape;1657;p81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81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81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81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661" name="Google Shape;1661;p81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62" name="Google Shape;1662;p81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63" name="Google Shape;1663;p81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81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81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81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81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81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81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81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81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2" name="Google Shape;1672;p8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8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678" name="Google Shape;1678;p8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679" name="Google Shape;1679;p82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0" name="Google Shape;1680;p82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82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2" name="Google Shape;1682;p82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683" name="Google Shape;1683;p82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82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82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82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82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8" name="Google Shape;1688;p82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689" name="Google Shape;1689;p82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90" name="Google Shape;1690;p82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91" name="Google Shape;1691;p82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692" name="Google Shape;1692;p82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693" name="Google Shape;1693;p82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82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82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82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697" name="Google Shape;1697;p82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98" name="Google Shape;1698;p82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99" name="Google Shape;1699;p82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82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82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82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82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82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82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82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82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8" name="Google Shape;1708;p82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8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714" name="Google Shape;1714;p8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715" name="Google Shape;1715;p83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16" name="Google Shape;1716;p83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83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8" name="Google Shape;1718;p83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719" name="Google Shape;1719;p83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0" name="Google Shape;1720;p83"/>
            <p:cNvCxnSpPr/>
            <p:nvPr/>
          </p:nvCxnSpPr>
          <p:spPr>
            <a:xfrm flipH="1" rot="5400000">
              <a:off x="417" y="161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1" name="Google Shape;1721;p83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2" name="Google Shape;1722;p83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3" name="Google Shape;1723;p83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4" name="Google Shape;1724;p8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725" name="Google Shape;1725;p8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726" name="Google Shape;1726;p8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727" name="Google Shape;1727;p8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728" name="Google Shape;1728;p8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729" name="Google Shape;1729;p8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8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8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8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733" name="Google Shape;1733;p8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734" name="Google Shape;1734;p83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735" name="Google Shape;1735;p83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83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83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83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83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83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83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83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83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4" name="Google Shape;1744;p83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i=10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8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750" name="Google Shape;1750;p8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751" name="Google Shape;1751;p84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2" name="Google Shape;1752;p84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i=9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3" name="Google Shape;1753;p84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5" name="Google Shape;1755;p84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756" name="Google Shape;1756;p84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84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84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9" name="Google Shape;1759;p84"/>
            <p:cNvCxnSpPr/>
            <p:nvPr/>
          </p:nvCxnSpPr>
          <p:spPr>
            <a:xfrm flipH="1" rot="10800000">
              <a:off x="243" y="937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0" name="Google Shape;1760;p84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761" name="Google Shape;1761;p84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762" name="Google Shape;1762;p84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84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764" name="Google Shape;1764;p84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765" name="Google Shape;1765;p84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84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84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84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84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770" name="Google Shape;1770;p84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771" name="Google Shape;1771;p84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84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84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84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84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84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84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84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84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8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785" name="Google Shape;1785;p8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786" name="Google Shape;1786;p85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87" name="Google Shape;1787;p85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i=8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8" name="Google Shape;1788;p85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85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0" name="Google Shape;1790;p85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791" name="Google Shape;1791;p85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2" name="Google Shape;1792;p85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85"/>
            <p:cNvCxnSpPr/>
            <p:nvPr/>
          </p:nvCxnSpPr>
          <p:spPr>
            <a:xfrm flipH="1" rot="5400000">
              <a:off x="1154" y="909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85"/>
            <p:cNvCxnSpPr/>
            <p:nvPr/>
          </p:nvCxnSpPr>
          <p:spPr>
            <a:xfrm flipH="1" rot="10800000">
              <a:off x="450" y="937"/>
              <a:ext cx="801" cy="7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5" name="Google Shape;1795;p85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796" name="Google Shape;1796;p85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85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85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799" name="Google Shape;1799;p85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800" name="Google Shape;1800;p85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85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85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85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85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85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06" name="Google Shape;1806;p85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85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85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85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85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85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85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85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85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820" name="Google Shape;1820;p8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21" name="Google Shape;1821;p86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2" name="Google Shape;1822;p86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i=7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3" name="Google Shape;1823;p86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86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5" name="Google Shape;1825;p86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826" name="Google Shape;1826;p86"/>
            <p:cNvCxnSpPr/>
            <p:nvPr/>
          </p:nvCxnSpPr>
          <p:spPr>
            <a:xfrm flipH="1" rot="10800000">
              <a:off x="1318" y="1366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86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86"/>
            <p:cNvCxnSpPr/>
            <p:nvPr/>
          </p:nvCxnSpPr>
          <p:spPr>
            <a:xfrm flipH="1" rot="5400000">
              <a:off x="1160" y="903"/>
              <a:ext cx="533" cy="5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86"/>
            <p:cNvCxnSpPr/>
            <p:nvPr/>
          </p:nvCxnSpPr>
          <p:spPr>
            <a:xfrm flipH="1" rot="10800000">
              <a:off x="450" y="937"/>
              <a:ext cx="801" cy="7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0" name="Google Shape;1830;p86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831" name="Google Shape;1831;p86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86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86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86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86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86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86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86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86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840" name="Google Shape;1840;p86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41" name="Google Shape;1841;p86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86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86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86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86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86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86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86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86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8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855" name="Google Shape;1855;p8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56" name="Google Shape;1856;p87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57" name="Google Shape;1857;p87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i=6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8" name="Google Shape;1858;p87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87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0" name="Google Shape;1860;p87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861" name="Google Shape;1861;p87"/>
            <p:cNvCxnSpPr/>
            <p:nvPr/>
          </p:nvCxnSpPr>
          <p:spPr>
            <a:xfrm flipH="1" rot="5400000">
              <a:off x="758" y="1361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87"/>
            <p:cNvCxnSpPr/>
            <p:nvPr/>
          </p:nvCxnSpPr>
          <p:spPr>
            <a:xfrm flipH="1" rot="5400000">
              <a:off x="1160" y="903"/>
              <a:ext cx="533" cy="5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87"/>
            <p:cNvCxnSpPr/>
            <p:nvPr/>
          </p:nvCxnSpPr>
          <p:spPr>
            <a:xfrm flipH="1" rot="10800000">
              <a:off x="450" y="937"/>
              <a:ext cx="801" cy="7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4" name="Google Shape;1864;p87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87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87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868" name="Google Shape;1868;p87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87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871" name="Google Shape;1871;p87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87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874" name="Google Shape;1874;p87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75" name="Google Shape;1875;p87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87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87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87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87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87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87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87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87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8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889" name="Google Shape;1889;p8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90" name="Google Shape;1890;p88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1" name="Google Shape;1891;p88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2" name="Google Shape;1892;p88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88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4" name="Google Shape;1894;p88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895" name="Google Shape;1895;p88"/>
            <p:cNvCxnSpPr/>
            <p:nvPr/>
          </p:nvCxnSpPr>
          <p:spPr>
            <a:xfrm flipH="1" rot="5400000">
              <a:off x="1160" y="903"/>
              <a:ext cx="533" cy="5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6" name="Google Shape;1896;p88"/>
            <p:cNvCxnSpPr/>
            <p:nvPr/>
          </p:nvCxnSpPr>
          <p:spPr>
            <a:xfrm flipH="1" rot="10800000">
              <a:off x="450" y="937"/>
              <a:ext cx="801" cy="7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7" name="Google Shape;1897;p88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898" name="Google Shape;1898;p88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88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88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88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902" name="Google Shape;1902;p88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88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88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88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906" name="Google Shape;1906;p88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907" name="Google Shape;1907;p88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08" name="Google Shape;1908;p88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88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88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88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88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88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88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88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88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353192" y="990600"/>
            <a:ext cx="8592396" cy="177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 complete binary tree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less than or equal to the value of each of its children (Min-heap)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of the elements contains a value that is greater than or equal to the value of each of its children (Max-heap)</a:t>
            </a:r>
            <a:endParaRPr sz="2000"/>
          </a:p>
        </p:txBody>
      </p:sp>
      <p:grpSp>
        <p:nvGrpSpPr>
          <p:cNvPr id="307" name="Google Shape;307;p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308" name="Google Shape;308;p35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2941"/>
              </a:srgbClr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10" name="Google Shape;310;p35"/>
            <p:cNvCxnSpPr>
              <a:stCxn id="308" idx="3"/>
              <a:endCxn id="30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1" name="Google Shape;311;p35"/>
            <p:cNvCxnSpPr>
              <a:stCxn id="308" idx="5"/>
              <a:endCxn id="31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3" name="Google Shape;313;p35"/>
            <p:cNvCxnSpPr>
              <a:stCxn id="30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4" name="Google Shape;314;p35"/>
            <p:cNvCxnSpPr>
              <a:stCxn id="30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2" name="Google Shape;312;p35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17" name="Google Shape;317;p35"/>
            <p:cNvCxnSpPr>
              <a:stCxn id="312" idx="3"/>
              <a:endCxn id="31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8" name="Google Shape;318;p35"/>
            <p:cNvCxnSpPr>
              <a:stCxn id="312" idx="5"/>
              <a:endCxn id="31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9" name="Google Shape;319;p35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2" name="Google Shape;322;p35"/>
            <p:cNvCxnSpPr>
              <a:stCxn id="319" idx="3"/>
              <a:endCxn id="32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3" name="Google Shape;323;p35"/>
            <p:cNvCxnSpPr>
              <a:stCxn id="319" idx="5"/>
              <a:endCxn id="32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4" name="Google Shape;324;p35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26" name="Google Shape;326;p35"/>
            <p:cNvCxnSpPr>
              <a:stCxn id="324" idx="3"/>
              <a:endCxn id="32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7" name="Google Shape;327;p35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35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329" name="Google Shape;329;p35"/>
            <p:cNvSpPr/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31" name="Google Shape;331;p35"/>
            <p:cNvCxnSpPr>
              <a:stCxn id="329" idx="3"/>
              <a:endCxn id="330" idx="7"/>
            </p:cNvCxnSpPr>
            <p:nvPr/>
          </p:nvCxnSpPr>
          <p:spPr>
            <a:xfrm flipH="1">
              <a:off x="6228392" y="3238261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2" name="Google Shape;332;p35"/>
            <p:cNvCxnSpPr>
              <a:stCxn id="329" idx="5"/>
              <a:endCxn id="333" idx="1"/>
            </p:cNvCxnSpPr>
            <p:nvPr/>
          </p:nvCxnSpPr>
          <p:spPr>
            <a:xfrm>
              <a:off x="7171503" y="3238261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4" name="Google Shape;334;p35"/>
            <p:cNvCxnSpPr>
              <a:stCxn id="330" idx="3"/>
            </p:cNvCxnSpPr>
            <p:nvPr/>
          </p:nvCxnSpPr>
          <p:spPr>
            <a:xfrm flipH="1">
              <a:off x="5628210" y="3887550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5" name="Google Shape;335;p35"/>
            <p:cNvCxnSpPr>
              <a:stCxn id="330" idx="5"/>
            </p:cNvCxnSpPr>
            <p:nvPr/>
          </p:nvCxnSpPr>
          <p:spPr>
            <a:xfrm>
              <a:off x="6228421" y="3887550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3" name="Google Shape;333;p35"/>
            <p:cNvSpPr/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38" name="Google Shape;338;p35"/>
            <p:cNvCxnSpPr>
              <a:stCxn id="333" idx="3"/>
              <a:endCxn id="337" idx="7"/>
            </p:cNvCxnSpPr>
            <p:nvPr/>
          </p:nvCxnSpPr>
          <p:spPr>
            <a:xfrm flipH="1">
              <a:off x="7523325" y="3889347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39" name="Google Shape;339;p35"/>
            <p:cNvCxnSpPr>
              <a:stCxn id="333" idx="5"/>
              <a:endCxn id="336" idx="1"/>
            </p:cNvCxnSpPr>
            <p:nvPr/>
          </p:nvCxnSpPr>
          <p:spPr>
            <a:xfrm>
              <a:off x="8123536" y="3889347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0" name="Google Shape;340;p35"/>
            <p:cNvSpPr/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43" name="Google Shape;343;p35"/>
            <p:cNvCxnSpPr>
              <a:stCxn id="340" idx="3"/>
              <a:endCxn id="342" idx="0"/>
            </p:cNvCxnSpPr>
            <p:nvPr/>
          </p:nvCxnSpPr>
          <p:spPr>
            <a:xfrm flipH="1">
              <a:off x="5208568" y="4557623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4" name="Google Shape;344;p35"/>
            <p:cNvCxnSpPr>
              <a:stCxn id="340" idx="5"/>
              <a:endCxn id="341" idx="0"/>
            </p:cNvCxnSpPr>
            <p:nvPr/>
          </p:nvCxnSpPr>
          <p:spPr>
            <a:xfrm>
              <a:off x="5675579" y="4557623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5" name="Google Shape;345;p35"/>
            <p:cNvSpPr/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347" name="Google Shape;347;p35"/>
            <p:cNvCxnSpPr>
              <a:stCxn id="345" idx="3"/>
              <a:endCxn id="346" idx="0"/>
            </p:cNvCxnSpPr>
            <p:nvPr/>
          </p:nvCxnSpPr>
          <p:spPr>
            <a:xfrm flipH="1">
              <a:off x="6335949" y="4557623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8" name="Google Shape;348;p35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Min-heap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5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Shape property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5"/>
          <p:cNvCxnSpPr>
            <a:stCxn id="350" idx="1"/>
            <a:endCxn id="349" idx="3"/>
          </p:cNvCxnSpPr>
          <p:nvPr/>
        </p:nvCxnSpPr>
        <p:spPr>
          <a:xfrm rot="10800000">
            <a:off x="3257564" y="1163007"/>
            <a:ext cx="37464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35"/>
          <p:cNvSpPr/>
          <p:nvPr/>
        </p:nvSpPr>
        <p:spPr>
          <a:xfrm>
            <a:off x="5516876" y="1974334"/>
            <a:ext cx="2898131" cy="287673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878393" y="2248415"/>
            <a:ext cx="4183344" cy="266185"/>
          </a:xfrm>
          <a:prstGeom prst="rect">
            <a:avLst/>
          </a:prstGeom>
          <a:solidFill>
            <a:schemeClr val="accent1">
              <a:alpha val="1882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3604422" y="2966677"/>
            <a:ext cx="16903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Heap property/Order property</a:t>
            </a:r>
            <a:endParaRPr/>
          </a:p>
        </p:txBody>
      </p:sp>
      <p:cxnSp>
        <p:nvCxnSpPr>
          <p:cNvPr id="355" name="Google Shape;355;p35"/>
          <p:cNvCxnSpPr>
            <a:stCxn id="354" idx="0"/>
            <a:endCxn id="353" idx="2"/>
          </p:cNvCxnSpPr>
          <p:nvPr/>
        </p:nvCxnSpPr>
        <p:spPr>
          <a:xfrm rot="10800000">
            <a:off x="2969973" y="2514577"/>
            <a:ext cx="1479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6" name="Google Shape;356;p35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shape of all heaps with a given number of elements is the same.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root node always contains the largest value in the max-heap (in addition, the subtrees are heaps as well).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89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922" name="Google Shape;1922;p89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23" name="Google Shape;1923;p89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24" name="Google Shape;1924;p89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i=4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5" name="Google Shape;1925;p89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89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7" name="Google Shape;1927;p89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928" name="Google Shape;1928;p89"/>
            <p:cNvCxnSpPr/>
            <p:nvPr/>
          </p:nvCxnSpPr>
          <p:spPr>
            <a:xfrm flipH="1" rot="5400000">
              <a:off x="1160" y="903"/>
              <a:ext cx="533" cy="5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9" name="Google Shape;1929;p89"/>
            <p:cNvCxnSpPr/>
            <p:nvPr/>
          </p:nvCxnSpPr>
          <p:spPr>
            <a:xfrm flipH="1" rot="10800000">
              <a:off x="761" y="937"/>
              <a:ext cx="490" cy="4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0" name="Google Shape;1930;p89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931" name="Google Shape;1931;p89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89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89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89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935" name="Google Shape;1935;p89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89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937" name="Google Shape;1937;p89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38" name="Google Shape;1938;p89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939" name="Google Shape;1939;p89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940" name="Google Shape;1940;p89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41" name="Google Shape;1941;p89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89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89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89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89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89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89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89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89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90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955" name="Google Shape;1955;p90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56" name="Google Shape;1956;p90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57" name="Google Shape;1957;p90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i=3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8" name="Google Shape;1958;p90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90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0" name="Google Shape;1960;p90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cxnSp>
          <p:nvCxnSpPr>
            <p:cNvPr id="1961" name="Google Shape;1961;p90"/>
            <p:cNvCxnSpPr/>
            <p:nvPr/>
          </p:nvCxnSpPr>
          <p:spPr>
            <a:xfrm flipH="1" rot="10800000">
              <a:off x="761" y="937"/>
              <a:ext cx="490" cy="4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2" name="Google Shape;1962;p90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963" name="Google Shape;1963;p90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90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90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66" name="Google Shape;1966;p90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967" name="Google Shape;1967;p90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90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90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90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971" name="Google Shape;1971;p90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972" name="Google Shape;1972;p90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73" name="Google Shape;1973;p90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90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90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90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90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90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90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90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90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91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1987" name="Google Shape;1987;p91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88" name="Google Shape;1988;p91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89" name="Google Shape;1989;p9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0" name="Google Shape;1990;p91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91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2" name="Google Shape;1992;p91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1993" name="Google Shape;1993;p91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994" name="Google Shape;1994;p91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91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91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91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998" name="Google Shape;1998;p91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91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00" name="Google Shape;2000;p91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91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002" name="Google Shape;2002;p91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003" name="Google Shape;2003;p91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04" name="Google Shape;2004;p91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91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91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91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91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91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91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91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91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9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2018" name="Google Shape;2018;p9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19" name="Google Shape;2019;p92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20" name="Google Shape;2020;p92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92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2" name="Google Shape;2022;p92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2023" name="Google Shape;2023;p92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024" name="Google Shape;2024;p92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92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92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92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2028" name="Google Shape;2028;p92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92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30" name="Google Shape;2030;p92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92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032" name="Google Shape;2032;p92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033" name="Google Shape;2033;p92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34" name="Google Shape;2034;p92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92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92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92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92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92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92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92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92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93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 Sort</a:t>
            </a:r>
            <a:endParaRPr sz="3959"/>
          </a:p>
        </p:txBody>
      </p:sp>
      <p:sp>
        <p:nvSpPr>
          <p:cNvPr id="2048" name="Google Shape;2048;p93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49" name="Google Shape;2049;p93"/>
          <p:cNvGraphicFramePr/>
          <p:nvPr/>
        </p:nvGraphicFramePr>
        <p:xfrm>
          <a:off x="1739648" y="1306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{9E541435-F421-4622-AACE-3CA97A5BBE3F}</a:tableStyleId>
              </a:tblPr>
              <a:tblGrid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  <a:gridCol w="5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0" name="Google Shape;2050;p93"/>
          <p:cNvSpPr txBox="1"/>
          <p:nvPr/>
        </p:nvSpPr>
        <p:spPr>
          <a:xfrm>
            <a:off x="414338" y="3141663"/>
            <a:ext cx="5334000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 u="sng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HeapSort(A)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1.  Build-Max-Heap(A)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i ← length[A] </a:t>
            </a:r>
            <a:r>
              <a:rPr b="1"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downto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3.       </a:t>
            </a:r>
            <a:r>
              <a:rPr b="1"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exchange </a:t>
            </a:r>
            <a:r>
              <a:rPr lang="en-US" sz="1480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A[1] ↔ A[i]</a:t>
            </a: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4.              heap-size[A] ← heap-size[A] – 1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10000"/>
              </a:buClr>
              <a:buSzPts val="1665"/>
              <a:buFont typeface="Noto Sans Symbols"/>
              <a:buNone/>
            </a:pPr>
            <a:r>
              <a:rPr lang="en-US" sz="1665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rPr>
              <a:t>5.              MaxHeapify(A, 1)</a:t>
            </a:r>
            <a:endParaRPr sz="1480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t/>
            </a:r>
            <a:endParaRPr baseline="30000" sz="1665">
              <a:solidFill>
                <a:srgbClr val="01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93"/>
          <p:cNvSpPr/>
          <p:nvPr/>
        </p:nvSpPr>
        <p:spPr>
          <a:xfrm>
            <a:off x="709445" y="3888004"/>
            <a:ext cx="3481556" cy="1257201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93"/>
          <p:cNvSpPr/>
          <p:nvPr/>
        </p:nvSpPr>
        <p:spPr>
          <a:xfrm>
            <a:off x="709445" y="3465731"/>
            <a:ext cx="2163651" cy="320675"/>
          </a:xfrm>
          <a:prstGeom prst="rect">
            <a:avLst/>
          </a:prstGeom>
          <a:solidFill>
            <a:schemeClr val="accent1">
              <a:alpha val="17647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93"/>
          <p:cNvSpPr txBox="1"/>
          <p:nvPr/>
        </p:nvSpPr>
        <p:spPr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4" name="Google Shape;2054;p93"/>
          <p:cNvSpPr txBox="1"/>
          <p:nvPr/>
        </p:nvSpPr>
        <p:spPr>
          <a:xfrm>
            <a:off x="4927355" y="5766275"/>
            <a:ext cx="16818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O(NlogN)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5" name="Google Shape;2055;p93"/>
          <p:cNvCxnSpPr/>
          <p:nvPr/>
        </p:nvCxnSpPr>
        <p:spPr>
          <a:xfrm flipH="1">
            <a:off x="2873096" y="3330485"/>
            <a:ext cx="732991" cy="168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6" name="Google Shape;2056;p93"/>
          <p:cNvCxnSpPr/>
          <p:nvPr/>
        </p:nvCxnSpPr>
        <p:spPr>
          <a:xfrm rot="10800000">
            <a:off x="4191001" y="5145205"/>
            <a:ext cx="882210" cy="6210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7" name="Google Shape;2057;p93"/>
          <p:cNvSpPr txBox="1"/>
          <p:nvPr/>
        </p:nvSpPr>
        <p:spPr>
          <a:xfrm>
            <a:off x="689713" y="6069982"/>
            <a:ext cx="3655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p93"/>
          <p:cNvSpPr txBox="1"/>
          <p:nvPr/>
        </p:nvSpPr>
        <p:spPr>
          <a:xfrm>
            <a:off x="2709134" y="5993038"/>
            <a:ext cx="16818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O(NlogN)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59" name="Google Shape;2059;p93"/>
          <p:cNvGrpSpPr/>
          <p:nvPr/>
        </p:nvGrpSpPr>
        <p:grpSpPr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2060" name="Google Shape;2060;p93"/>
            <p:cNvSpPr/>
            <p:nvPr/>
          </p:nvSpPr>
          <p:spPr>
            <a:xfrm>
              <a:off x="387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061" name="Google Shape;2061;p93"/>
            <p:cNvSpPr/>
            <p:nvPr/>
          </p:nvSpPr>
          <p:spPr>
            <a:xfrm>
              <a:off x="137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93"/>
            <p:cNvSpPr/>
            <p:nvPr/>
          </p:nvSpPr>
          <p:spPr>
            <a:xfrm>
              <a:off x="57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93"/>
            <p:cNvSpPr/>
            <p:nvPr/>
          </p:nvSpPr>
          <p:spPr>
            <a:xfrm>
              <a:off x="675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93"/>
            <p:cNvSpPr/>
            <p:nvPr/>
          </p:nvSpPr>
          <p:spPr>
            <a:xfrm>
              <a:off x="963" y="1551"/>
              <a:ext cx="202" cy="202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2065" name="Google Shape;2065;p93"/>
            <p:cNvSpPr/>
            <p:nvPr/>
          </p:nvSpPr>
          <p:spPr>
            <a:xfrm>
              <a:off x="819" y="180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93"/>
            <p:cNvSpPr/>
            <p:nvPr/>
          </p:nvSpPr>
          <p:spPr>
            <a:xfrm>
              <a:off x="1131" y="84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67" name="Google Shape;2067;p93"/>
            <p:cNvSpPr/>
            <p:nvPr/>
          </p:nvSpPr>
          <p:spPr>
            <a:xfrm>
              <a:off x="1537" y="1273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93"/>
            <p:cNvSpPr/>
            <p:nvPr/>
          </p:nvSpPr>
          <p:spPr>
            <a:xfrm>
              <a:off x="1213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2069" name="Google Shape;2069;p93"/>
            <p:cNvSpPr/>
            <p:nvPr/>
          </p:nvSpPr>
          <p:spPr>
            <a:xfrm>
              <a:off x="1789" y="1551"/>
              <a:ext cx="202" cy="20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2070" name="Google Shape;2070;p93"/>
            <p:cNvSpPr txBox="1"/>
            <p:nvPr/>
          </p:nvSpPr>
          <p:spPr>
            <a:xfrm>
              <a:off x="1152" y="715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71" name="Google Shape;2071;p93"/>
            <p:cNvSpPr txBox="1"/>
            <p:nvPr/>
          </p:nvSpPr>
          <p:spPr>
            <a:xfrm>
              <a:off x="699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93"/>
            <p:cNvSpPr txBox="1"/>
            <p:nvPr/>
          </p:nvSpPr>
          <p:spPr>
            <a:xfrm>
              <a:off x="1552" y="1148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93"/>
            <p:cNvSpPr txBox="1"/>
            <p:nvPr/>
          </p:nvSpPr>
          <p:spPr>
            <a:xfrm>
              <a:off x="406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93"/>
            <p:cNvSpPr txBox="1"/>
            <p:nvPr/>
          </p:nvSpPr>
          <p:spPr>
            <a:xfrm>
              <a:off x="992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93"/>
            <p:cNvSpPr txBox="1"/>
            <p:nvPr/>
          </p:nvSpPr>
          <p:spPr>
            <a:xfrm>
              <a:off x="1237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93"/>
            <p:cNvSpPr txBox="1"/>
            <p:nvPr/>
          </p:nvSpPr>
          <p:spPr>
            <a:xfrm>
              <a:off x="1824" y="1423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93"/>
            <p:cNvSpPr txBox="1"/>
            <p:nvPr/>
          </p:nvSpPr>
          <p:spPr>
            <a:xfrm>
              <a:off x="150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93"/>
            <p:cNvSpPr txBox="1"/>
            <p:nvPr/>
          </p:nvSpPr>
          <p:spPr>
            <a:xfrm>
              <a:off x="603" y="1664"/>
              <a:ext cx="1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93"/>
            <p:cNvSpPr txBox="1"/>
            <p:nvPr/>
          </p:nvSpPr>
          <p:spPr>
            <a:xfrm>
              <a:off x="808" y="1664"/>
              <a:ext cx="199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Priority Queues (PQ)</a:t>
            </a:r>
            <a:endParaRPr/>
          </a:p>
        </p:txBody>
      </p:sp>
      <p:sp>
        <p:nvSpPr>
          <p:cNvPr id="2085" name="Google Shape;2085;p94"/>
          <p:cNvSpPr txBox="1"/>
          <p:nvPr>
            <p:ph idx="1" type="body"/>
          </p:nvPr>
        </p:nvSpPr>
        <p:spPr>
          <a:xfrm>
            <a:off x="358816" y="1053296"/>
            <a:ext cx="8472668" cy="4814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b="1" lang="en-US" sz="3300"/>
              <a:t>Properties: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element is associated with a priority (key)</a:t>
            </a:r>
            <a:endParaRPr/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key with the highest (MAX-PQ)/lowest (MIN-PQ) key is extracted first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An application: Schedule jobs on a shared resource</a:t>
            </a:r>
            <a:endParaRPr/>
          </a:p>
          <a:p>
            <a:pPr indent="-1524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PQ keeps track of jobs and their relative priorities</a:t>
            </a:r>
            <a:endParaRPr/>
          </a:p>
          <a:p>
            <a:pPr indent="-1524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a job is finished or interrupted, highest priority job is selected from those pending using EXTRACT-MAX function</a:t>
            </a:r>
            <a:endParaRPr/>
          </a:p>
          <a:p>
            <a:pPr indent="-15240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new job can be added at any time using INSERT function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5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Implementation of Priority Queue</a:t>
            </a:r>
            <a:endParaRPr/>
          </a:p>
        </p:txBody>
      </p:sp>
      <p:sp>
        <p:nvSpPr>
          <p:cNvPr id="2091" name="Google Shape;2091;p95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Sorted linked list: Simplest implementation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INSERT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O(n) time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Scan the list to find place and splice in the new item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EXTRACT-MAX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O(1) time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Take the first element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►Fast extraction but slow insertion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9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Implementation of Priority Queue</a:t>
            </a:r>
            <a:endParaRPr/>
          </a:p>
        </p:txBody>
      </p:sp>
      <p:sp>
        <p:nvSpPr>
          <p:cNvPr id="2097" name="Google Shape;2097;p9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Unsorted linked list: Simplest implementation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INSERT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O(1) time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Put the new item at front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EXTRACT-MAX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O(n) time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Scan the whole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►Fast insertion but slow extraction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9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04" name="Google Shape;2104;p9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Operations </a:t>
            </a:r>
            <a:br>
              <a:rPr lang="en-US" sz="3600"/>
            </a:br>
            <a:r>
              <a:rPr lang="en-US" sz="3600"/>
              <a:t>on Priority Queues</a:t>
            </a:r>
            <a:endParaRPr/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50838" y="1214438"/>
            <a:ext cx="8259762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Max-priority queues support the following operations: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accent2"/>
                </a:solidFill>
              </a:rPr>
              <a:t>INSERT</a:t>
            </a:r>
            <a:r>
              <a:rPr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 x)</a:t>
            </a:r>
            <a:r>
              <a:rPr lang="en-US"/>
              <a:t>: </a:t>
            </a:r>
            <a:r>
              <a:rPr lang="en-US" u="sng"/>
              <a:t>inserts</a:t>
            </a:r>
            <a:r>
              <a:rPr lang="en-US"/>
              <a:t> element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/>
              <a:t> into set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accent2"/>
                </a:solidFill>
              </a:rPr>
              <a:t>EXTRACT-MAX</a:t>
            </a:r>
            <a:r>
              <a:rPr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  <a:r>
              <a:rPr lang="en-US"/>
              <a:t>: </a:t>
            </a:r>
            <a:r>
              <a:rPr lang="en-US" u="sng"/>
              <a:t>removes and returns</a:t>
            </a:r>
            <a:r>
              <a:rPr lang="en-US"/>
              <a:t> element of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/>
              <a:t> with largest key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(S)</a:t>
            </a:r>
            <a:r>
              <a:rPr lang="en-US"/>
              <a:t>: </a:t>
            </a:r>
            <a:r>
              <a:rPr lang="en-US" u="sng"/>
              <a:t>returns</a:t>
            </a:r>
            <a:r>
              <a:rPr lang="en-US"/>
              <a:t> element of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/>
              <a:t> with largest key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accent2"/>
                </a:solidFill>
              </a:rPr>
              <a:t>INCREASE-KEY</a:t>
            </a:r>
            <a:r>
              <a:rPr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(S, x, k)</a:t>
            </a:r>
            <a:r>
              <a:rPr lang="en-US"/>
              <a:t>: </a:t>
            </a:r>
            <a:r>
              <a:rPr lang="en-US" u="sng"/>
              <a:t>increases</a:t>
            </a:r>
            <a:r>
              <a:rPr lang="en-US"/>
              <a:t> value of element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/>
              <a:t>’s key to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/>
              <a:t> (Assume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k ≥ x</a:t>
            </a:r>
            <a:r>
              <a:rPr lang="en-US"/>
              <a:t>’s current key value)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9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12" name="Google Shape;2112;p9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HEAP-MAXIMUM</a:t>
            </a:r>
            <a:endParaRPr/>
          </a:p>
        </p:txBody>
      </p:sp>
      <p:sp>
        <p:nvSpPr>
          <p:cNvPr id="2113" name="Google Shape;2113;p98"/>
          <p:cNvSpPr txBox="1"/>
          <p:nvPr>
            <p:ph idx="1" type="body"/>
          </p:nvPr>
        </p:nvSpPr>
        <p:spPr>
          <a:xfrm>
            <a:off x="350838" y="1219200"/>
            <a:ext cx="643096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/>
              <a:t>Goal: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Return the largest element of the heap</a:t>
            </a:r>
            <a:endParaRPr/>
          </a:p>
          <a:p>
            <a:pPr indent="-533400" lvl="0" marL="533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rgbClr val="DD0111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533400" lvl="0" marL="533400" rtl="0" algn="l"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lang="en-US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lang="en-US"/>
              <a:t> HEAP-MAXIMUM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	</a:t>
            </a:r>
            <a:r>
              <a:rPr b="1" lang="en-US" sz="2400"/>
              <a:t>return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A[1]</a:t>
            </a:r>
            <a:endParaRPr i="1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114" name="Google Shape;2114;p98"/>
          <p:cNvSpPr txBox="1"/>
          <p:nvPr/>
        </p:nvSpPr>
        <p:spPr>
          <a:xfrm>
            <a:off x="6248400" y="2590800"/>
            <a:ext cx="2438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endParaRPr/>
          </a:p>
        </p:txBody>
      </p:sp>
      <p:pic>
        <p:nvPicPr>
          <p:cNvPr id="2115" name="Google Shape;211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730625"/>
            <a:ext cx="3511550" cy="20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98"/>
          <p:cNvSpPr txBox="1"/>
          <p:nvPr/>
        </p:nvSpPr>
        <p:spPr>
          <a:xfrm>
            <a:off x="2362200" y="3654425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 A:</a:t>
            </a:r>
            <a:endParaRPr/>
          </a:p>
        </p:txBody>
      </p:sp>
      <p:sp>
        <p:nvSpPr>
          <p:cNvPr id="2117" name="Google Shape;2117;p98"/>
          <p:cNvSpPr txBox="1"/>
          <p:nvPr/>
        </p:nvSpPr>
        <p:spPr>
          <a:xfrm>
            <a:off x="2362200" y="5943600"/>
            <a:ext cx="4032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Heap-Maximum(A) returns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363" name="Google Shape;363;p36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65" name="Google Shape;365;p36"/>
            <p:cNvCxnSpPr>
              <a:stCxn id="363" idx="3"/>
              <a:endCxn id="364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6" name="Google Shape;366;p36"/>
            <p:cNvCxnSpPr>
              <a:stCxn id="363" idx="5"/>
              <a:endCxn id="367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36"/>
            <p:cNvCxnSpPr>
              <a:stCxn id="364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9" name="Google Shape;369;p36"/>
            <p:cNvCxnSpPr>
              <a:stCxn id="364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72" name="Google Shape;372;p36"/>
            <p:cNvCxnSpPr>
              <a:stCxn id="367" idx="3"/>
              <a:endCxn id="371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3" name="Google Shape;373;p36"/>
            <p:cNvCxnSpPr>
              <a:stCxn id="367" idx="5"/>
              <a:endCxn id="370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4" name="Google Shape;374;p36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77" name="Google Shape;377;p36"/>
            <p:cNvCxnSpPr>
              <a:stCxn id="374" idx="3"/>
              <a:endCxn id="376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8" name="Google Shape;378;p36"/>
            <p:cNvCxnSpPr>
              <a:stCxn id="374" idx="5"/>
              <a:endCxn id="375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9" name="Google Shape;379;p36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81" name="Google Shape;381;p36"/>
            <p:cNvCxnSpPr>
              <a:stCxn id="379" idx="3"/>
              <a:endCxn id="380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82" name="Google Shape;382;p3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 (Implementation Issue)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36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Heap elements can be stored as array elements (since the tree is complete, there are not any “holes” in the tree)</a:t>
            </a: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9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24" name="Google Shape;2124;p9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HEAP-EXTRACT-MAX</a:t>
            </a:r>
            <a:endParaRPr/>
          </a:p>
        </p:txBody>
      </p:sp>
      <p:sp>
        <p:nvSpPr>
          <p:cNvPr id="2125" name="Google Shape;2125;p99"/>
          <p:cNvSpPr txBox="1"/>
          <p:nvPr>
            <p:ph idx="1" type="body"/>
          </p:nvPr>
        </p:nvSpPr>
        <p:spPr>
          <a:xfrm>
            <a:off x="304800" y="990600"/>
            <a:ext cx="8259763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Goal: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Extract the largest element of the heap (i.e., return the max value and also remove that element from the heap) </a:t>
            </a:r>
            <a:endParaRPr sz="1800"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sz="2400"/>
              <a:t>Idea: 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Exchange the root element with the last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Decrease the size of the heap by 1 element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Call MAX-HEAPIFY on the new root, on a heap of size n-1</a:t>
            </a:r>
            <a:endParaRPr/>
          </a:p>
        </p:txBody>
      </p:sp>
      <p:pic>
        <p:nvPicPr>
          <p:cNvPr id="2126" name="Google Shape;212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572000"/>
            <a:ext cx="3511550" cy="2097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99"/>
          <p:cNvSpPr txBox="1"/>
          <p:nvPr/>
        </p:nvSpPr>
        <p:spPr>
          <a:xfrm>
            <a:off x="1905000" y="4495800"/>
            <a:ext cx="128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 A:</a:t>
            </a:r>
            <a:endParaRPr/>
          </a:p>
        </p:txBody>
      </p:sp>
      <p:grpSp>
        <p:nvGrpSpPr>
          <p:cNvPr id="2128" name="Google Shape;2128;p99"/>
          <p:cNvGrpSpPr/>
          <p:nvPr/>
        </p:nvGrpSpPr>
        <p:grpSpPr>
          <a:xfrm>
            <a:off x="4191000" y="4572000"/>
            <a:ext cx="3740150" cy="762000"/>
            <a:chOff x="2736" y="2880"/>
            <a:chExt cx="2356" cy="480"/>
          </a:xfrm>
        </p:grpSpPr>
        <p:sp>
          <p:nvSpPr>
            <p:cNvPr id="2129" name="Google Shape;2129;p99"/>
            <p:cNvSpPr/>
            <p:nvPr/>
          </p:nvSpPr>
          <p:spPr>
            <a:xfrm>
              <a:off x="2736" y="2880"/>
              <a:ext cx="480" cy="480"/>
            </a:xfrm>
            <a:prstGeom prst="rect">
              <a:avLst/>
            </a:prstGeom>
            <a:noFill/>
            <a:ln cap="flat" cmpd="sng" w="25400">
              <a:solidFill>
                <a:srgbClr val="DD01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99"/>
            <p:cNvSpPr txBox="1"/>
            <p:nvPr/>
          </p:nvSpPr>
          <p:spPr>
            <a:xfrm>
              <a:off x="3264" y="2880"/>
              <a:ext cx="18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Root is the largest element</a:t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10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37" name="Google Shape;2137;p100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 sz="2800"/>
              <a:t>HEAP-EXTRACT-MAX</a:t>
            </a:r>
            <a:endParaRPr/>
          </a:p>
        </p:txBody>
      </p:sp>
      <p:grpSp>
        <p:nvGrpSpPr>
          <p:cNvPr id="2138" name="Google Shape;2138;p100"/>
          <p:cNvGrpSpPr/>
          <p:nvPr/>
        </p:nvGrpSpPr>
        <p:grpSpPr>
          <a:xfrm>
            <a:off x="381000" y="1447800"/>
            <a:ext cx="2943225" cy="1844675"/>
            <a:chOff x="240" y="912"/>
            <a:chExt cx="1854" cy="1162"/>
          </a:xfrm>
        </p:grpSpPr>
        <p:cxnSp>
          <p:nvCxnSpPr>
            <p:cNvPr id="2139" name="Google Shape;2139;p100"/>
            <p:cNvCxnSpPr/>
            <p:nvPr/>
          </p:nvCxnSpPr>
          <p:spPr>
            <a:xfrm flipH="1" rot="10800000">
              <a:off x="954" y="172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100"/>
            <p:cNvCxnSpPr/>
            <p:nvPr/>
          </p:nvCxnSpPr>
          <p:spPr>
            <a:xfrm flipH="1" rot="10800000">
              <a:off x="1421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100"/>
            <p:cNvCxnSpPr/>
            <p:nvPr/>
          </p:nvCxnSpPr>
          <p:spPr>
            <a:xfrm flipH="1" rot="5400000">
              <a:off x="520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100"/>
            <p:cNvCxnSpPr/>
            <p:nvPr/>
          </p:nvCxnSpPr>
          <p:spPr>
            <a:xfrm flipH="1" rot="5400000">
              <a:off x="861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100"/>
            <p:cNvCxnSpPr/>
            <p:nvPr/>
          </p:nvCxnSpPr>
          <p:spPr>
            <a:xfrm flipH="1" rot="5400000">
              <a:off x="1257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100"/>
            <p:cNvCxnSpPr/>
            <p:nvPr/>
          </p:nvCxnSpPr>
          <p:spPr>
            <a:xfrm flipH="1" rot="10800000">
              <a:off x="346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5" name="Google Shape;2145;p100"/>
            <p:cNvSpPr/>
            <p:nvPr/>
          </p:nvSpPr>
          <p:spPr>
            <a:xfrm>
              <a:off x="49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146" name="Google Shape;2146;p100"/>
            <p:cNvSpPr/>
            <p:nvPr/>
          </p:nvSpPr>
          <p:spPr>
            <a:xfrm>
              <a:off x="24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47" name="Google Shape;2147;p100"/>
            <p:cNvSpPr/>
            <p:nvPr/>
          </p:nvSpPr>
          <p:spPr>
            <a:xfrm>
              <a:off x="682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48" name="Google Shape;2148;p100"/>
            <p:cNvSpPr/>
            <p:nvPr/>
          </p:nvSpPr>
          <p:spPr>
            <a:xfrm>
              <a:off x="77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149" name="Google Shape;2149;p100"/>
            <p:cNvSpPr/>
            <p:nvPr/>
          </p:nvSpPr>
          <p:spPr>
            <a:xfrm>
              <a:off x="1066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150" name="Google Shape;2150;p100"/>
            <p:cNvSpPr/>
            <p:nvPr/>
          </p:nvSpPr>
          <p:spPr>
            <a:xfrm>
              <a:off x="922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51" name="Google Shape;2151;p100"/>
            <p:cNvSpPr/>
            <p:nvPr/>
          </p:nvSpPr>
          <p:spPr>
            <a:xfrm>
              <a:off x="1234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152" name="Google Shape;2152;p100"/>
            <p:cNvSpPr/>
            <p:nvPr/>
          </p:nvSpPr>
          <p:spPr>
            <a:xfrm>
              <a:off x="1640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153" name="Google Shape;2153;p100"/>
            <p:cNvSpPr/>
            <p:nvPr/>
          </p:nvSpPr>
          <p:spPr>
            <a:xfrm>
              <a:off x="1316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154" name="Google Shape;2154;p100"/>
            <p:cNvSpPr/>
            <p:nvPr/>
          </p:nvSpPr>
          <p:spPr>
            <a:xfrm>
              <a:off x="1892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155" name="Google Shape;2155;p100"/>
          <p:cNvSpPr txBox="1"/>
          <p:nvPr/>
        </p:nvSpPr>
        <p:spPr>
          <a:xfrm>
            <a:off x="3886200" y="2133600"/>
            <a:ext cx="14144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 = 16</a:t>
            </a:r>
            <a:endParaRPr/>
          </a:p>
        </p:txBody>
      </p:sp>
      <p:grpSp>
        <p:nvGrpSpPr>
          <p:cNvPr id="2156" name="Google Shape;2156;p100"/>
          <p:cNvGrpSpPr/>
          <p:nvPr/>
        </p:nvGrpSpPr>
        <p:grpSpPr>
          <a:xfrm>
            <a:off x="5410200" y="1447800"/>
            <a:ext cx="2943224" cy="1844675"/>
            <a:chOff x="3408" y="912"/>
            <a:chExt cx="1854" cy="1162"/>
          </a:xfrm>
        </p:grpSpPr>
        <p:cxnSp>
          <p:nvCxnSpPr>
            <p:cNvPr id="2157" name="Google Shape;2157;p100"/>
            <p:cNvCxnSpPr/>
            <p:nvPr/>
          </p:nvCxnSpPr>
          <p:spPr>
            <a:xfrm flipH="1" rot="10800000">
              <a:off x="4589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100"/>
            <p:cNvCxnSpPr/>
            <p:nvPr/>
          </p:nvCxnSpPr>
          <p:spPr>
            <a:xfrm flipH="1" rot="5400000">
              <a:off x="3688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9" name="Google Shape;2159;p100"/>
            <p:cNvCxnSpPr/>
            <p:nvPr/>
          </p:nvCxnSpPr>
          <p:spPr>
            <a:xfrm flipH="1" rot="5400000">
              <a:off x="4029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0" name="Google Shape;2160;p100"/>
            <p:cNvCxnSpPr/>
            <p:nvPr/>
          </p:nvCxnSpPr>
          <p:spPr>
            <a:xfrm flipH="1" rot="5400000">
              <a:off x="4425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1" name="Google Shape;2161;p100"/>
            <p:cNvCxnSpPr/>
            <p:nvPr/>
          </p:nvCxnSpPr>
          <p:spPr>
            <a:xfrm flipH="1" rot="10800000">
              <a:off x="3514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2" name="Google Shape;2162;p100"/>
            <p:cNvSpPr/>
            <p:nvPr/>
          </p:nvSpPr>
          <p:spPr>
            <a:xfrm>
              <a:off x="3658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163" name="Google Shape;2163;p100"/>
            <p:cNvSpPr/>
            <p:nvPr/>
          </p:nvSpPr>
          <p:spPr>
            <a:xfrm>
              <a:off x="3408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64" name="Google Shape;2164;p100"/>
            <p:cNvSpPr/>
            <p:nvPr/>
          </p:nvSpPr>
          <p:spPr>
            <a:xfrm>
              <a:off x="385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65" name="Google Shape;2165;p100"/>
            <p:cNvSpPr/>
            <p:nvPr/>
          </p:nvSpPr>
          <p:spPr>
            <a:xfrm>
              <a:off x="3946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166" name="Google Shape;2166;p100"/>
            <p:cNvSpPr/>
            <p:nvPr/>
          </p:nvSpPr>
          <p:spPr>
            <a:xfrm>
              <a:off x="423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167" name="Google Shape;2167;p100"/>
            <p:cNvSpPr/>
            <p:nvPr/>
          </p:nvSpPr>
          <p:spPr>
            <a:xfrm>
              <a:off x="4402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68" name="Google Shape;2168;p100"/>
            <p:cNvSpPr/>
            <p:nvPr/>
          </p:nvSpPr>
          <p:spPr>
            <a:xfrm>
              <a:off x="480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169" name="Google Shape;2169;p100"/>
            <p:cNvSpPr/>
            <p:nvPr/>
          </p:nvSpPr>
          <p:spPr>
            <a:xfrm>
              <a:off x="448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170" name="Google Shape;2170;p100"/>
            <p:cNvSpPr/>
            <p:nvPr/>
          </p:nvSpPr>
          <p:spPr>
            <a:xfrm>
              <a:off x="506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171" name="Google Shape;2171;p100"/>
          <p:cNvSpPr/>
          <p:nvPr/>
        </p:nvSpPr>
        <p:spPr>
          <a:xfrm>
            <a:off x="1600200" y="1752600"/>
            <a:ext cx="457200" cy="1219200"/>
          </a:xfrm>
          <a:custGeom>
            <a:rect b="b" l="l" r="r" t="t"/>
            <a:pathLst>
              <a:path extrusionOk="0" h="768" w="288">
                <a:moveTo>
                  <a:pt x="288" y="0"/>
                </a:moveTo>
                <a:cubicBezTo>
                  <a:pt x="192" y="80"/>
                  <a:pt x="96" y="160"/>
                  <a:pt x="48" y="288"/>
                </a:cubicBezTo>
                <a:cubicBezTo>
                  <a:pt x="0" y="416"/>
                  <a:pt x="0" y="712"/>
                  <a:pt x="0" y="768"/>
                </a:cubicBezTo>
              </a:path>
            </a:pathLst>
          </a:custGeom>
          <a:noFill/>
          <a:ln cap="flat" cmpd="sng" w="38100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100"/>
          <p:cNvSpPr txBox="1"/>
          <p:nvPr/>
        </p:nvSpPr>
        <p:spPr>
          <a:xfrm>
            <a:off x="5334000" y="3346450"/>
            <a:ext cx="3303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 size decreased with 1</a:t>
            </a:r>
            <a:endParaRPr/>
          </a:p>
        </p:txBody>
      </p:sp>
      <p:grpSp>
        <p:nvGrpSpPr>
          <p:cNvPr id="2173" name="Google Shape;2173;p100"/>
          <p:cNvGrpSpPr/>
          <p:nvPr/>
        </p:nvGrpSpPr>
        <p:grpSpPr>
          <a:xfrm>
            <a:off x="3886200" y="4343400"/>
            <a:ext cx="2943224" cy="1844675"/>
            <a:chOff x="3408" y="912"/>
            <a:chExt cx="1854" cy="1162"/>
          </a:xfrm>
        </p:grpSpPr>
        <p:cxnSp>
          <p:nvCxnSpPr>
            <p:cNvPr id="2174" name="Google Shape;2174;p100"/>
            <p:cNvCxnSpPr/>
            <p:nvPr/>
          </p:nvCxnSpPr>
          <p:spPr>
            <a:xfrm flipH="1" rot="10800000">
              <a:off x="4589" y="143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100"/>
            <p:cNvCxnSpPr/>
            <p:nvPr/>
          </p:nvCxnSpPr>
          <p:spPr>
            <a:xfrm flipH="1" rot="5400000">
              <a:off x="3688" y="168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6" name="Google Shape;2176;p100"/>
            <p:cNvCxnSpPr/>
            <p:nvPr/>
          </p:nvCxnSpPr>
          <p:spPr>
            <a:xfrm flipH="1" rot="5400000">
              <a:off x="4029" y="143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7" name="Google Shape;2177;p100"/>
            <p:cNvCxnSpPr/>
            <p:nvPr/>
          </p:nvCxnSpPr>
          <p:spPr>
            <a:xfrm flipH="1" rot="5400000">
              <a:off x="4425" y="98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8" name="Google Shape;2178;p100"/>
            <p:cNvCxnSpPr/>
            <p:nvPr/>
          </p:nvCxnSpPr>
          <p:spPr>
            <a:xfrm flipH="1" rot="10800000">
              <a:off x="3514" y="100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9" name="Google Shape;2179;p100"/>
            <p:cNvSpPr/>
            <p:nvPr/>
          </p:nvSpPr>
          <p:spPr>
            <a:xfrm>
              <a:off x="3658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80" name="Google Shape;2180;p100"/>
            <p:cNvSpPr/>
            <p:nvPr/>
          </p:nvSpPr>
          <p:spPr>
            <a:xfrm>
              <a:off x="3408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81" name="Google Shape;2181;p100"/>
            <p:cNvSpPr/>
            <p:nvPr/>
          </p:nvSpPr>
          <p:spPr>
            <a:xfrm>
              <a:off x="3850" y="187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82" name="Google Shape;2182;p100"/>
            <p:cNvSpPr/>
            <p:nvPr/>
          </p:nvSpPr>
          <p:spPr>
            <a:xfrm>
              <a:off x="3946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183" name="Google Shape;2183;p100"/>
            <p:cNvSpPr/>
            <p:nvPr/>
          </p:nvSpPr>
          <p:spPr>
            <a:xfrm>
              <a:off x="423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184" name="Google Shape;2184;p100"/>
            <p:cNvSpPr/>
            <p:nvPr/>
          </p:nvSpPr>
          <p:spPr>
            <a:xfrm>
              <a:off x="4402" y="9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185" name="Google Shape;2185;p100"/>
            <p:cNvSpPr/>
            <p:nvPr/>
          </p:nvSpPr>
          <p:spPr>
            <a:xfrm>
              <a:off x="4808" y="134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186" name="Google Shape;2186;p100"/>
            <p:cNvSpPr/>
            <p:nvPr/>
          </p:nvSpPr>
          <p:spPr>
            <a:xfrm>
              <a:off x="4484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187" name="Google Shape;2187;p100"/>
            <p:cNvSpPr/>
            <p:nvPr/>
          </p:nvSpPr>
          <p:spPr>
            <a:xfrm>
              <a:off x="5060" y="162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188" name="Google Shape;2188;p100"/>
          <p:cNvSpPr txBox="1"/>
          <p:nvPr/>
        </p:nvSpPr>
        <p:spPr>
          <a:xfrm>
            <a:off x="685800" y="4800600"/>
            <a:ext cx="2786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Call MAX-HEAPIFY</a:t>
            </a:r>
            <a:r>
              <a:rPr lang="en-US" sz="18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0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95" name="Google Shape;2195;p10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HEAP-EXTRACT-MAX</a:t>
            </a:r>
            <a:endParaRPr/>
          </a:p>
        </p:txBody>
      </p:sp>
      <p:sp>
        <p:nvSpPr>
          <p:cNvPr id="2196" name="Google Shape;2196;p101"/>
          <p:cNvSpPr txBox="1"/>
          <p:nvPr>
            <p:ph idx="1" type="body"/>
          </p:nvPr>
        </p:nvSpPr>
        <p:spPr>
          <a:xfrm>
            <a:off x="350838" y="1214438"/>
            <a:ext cx="84264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lang="en-US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lang="en-US"/>
              <a:t> HEAP-EXTRACT-MAX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(A)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</a:t>
            </a:r>
            <a:r>
              <a:rPr b="1" lang="en-US" sz="2400"/>
              <a:t>if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A.heap-size &lt;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   </a:t>
            </a:r>
            <a:r>
              <a:rPr b="1" lang="en-US" sz="2400"/>
              <a:t>then error </a:t>
            </a:r>
            <a:r>
              <a:rPr lang="en-US" sz="2400"/>
              <a:t>“heap underflow”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max ← A[1]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A[1] ← A[A.heap-size]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AutoNum type="arabicPeriod"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A.heap-size = A.heap-size - 1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MAX-HEAPIFY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(A, 1)</a:t>
            </a:r>
            <a:r>
              <a:rPr lang="en-US" sz="2400"/>
              <a:t>                 remakes heap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b="1" lang="en-US" sz="2400"/>
              <a:t>return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max</a:t>
            </a:r>
            <a:endParaRPr/>
          </a:p>
        </p:txBody>
      </p:sp>
      <p:sp>
        <p:nvSpPr>
          <p:cNvPr id="2197" name="Google Shape;2197;p101"/>
          <p:cNvSpPr/>
          <p:nvPr/>
        </p:nvSpPr>
        <p:spPr>
          <a:xfrm rot="-8100000">
            <a:off x="5672138" y="4822825"/>
            <a:ext cx="152400" cy="152400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101"/>
          <p:cNvSpPr txBox="1"/>
          <p:nvPr/>
        </p:nvSpPr>
        <p:spPr>
          <a:xfrm>
            <a:off x="2971800" y="5867400"/>
            <a:ext cx="3352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pic>
        <p:nvPicPr>
          <p:cNvPr id="2199" name="Google Shape;219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3" y="2182813"/>
            <a:ext cx="3511550" cy="209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0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6" name="Google Shape;2206;p10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HEAP-INCREASE-KEY</a:t>
            </a:r>
            <a:endParaRPr/>
          </a:p>
        </p:txBody>
      </p:sp>
      <p:sp>
        <p:nvSpPr>
          <p:cNvPr id="2207" name="Google Shape;2207;p102"/>
          <p:cNvSpPr txBox="1"/>
          <p:nvPr>
            <p:ph idx="1" type="body"/>
          </p:nvPr>
        </p:nvSpPr>
        <p:spPr>
          <a:xfrm>
            <a:off x="350838" y="106680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Goal: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Increases the key of an element i in the heap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Idea: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Increment the key of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A[i]</a:t>
            </a:r>
            <a:r>
              <a:rPr lang="en-US"/>
              <a:t> to its new value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If the max-heap property does not hold anymore: traverse a path toward the root to find the proper place for the newly increased key</a:t>
            </a:r>
            <a:endParaRPr/>
          </a:p>
        </p:txBody>
      </p:sp>
      <p:grpSp>
        <p:nvGrpSpPr>
          <p:cNvPr id="2208" name="Google Shape;2208;p102"/>
          <p:cNvGrpSpPr/>
          <p:nvPr/>
        </p:nvGrpSpPr>
        <p:grpSpPr>
          <a:xfrm>
            <a:off x="3048000" y="4343400"/>
            <a:ext cx="2943225" cy="1844675"/>
            <a:chOff x="328" y="1879"/>
            <a:chExt cx="1854" cy="1162"/>
          </a:xfrm>
        </p:grpSpPr>
        <p:cxnSp>
          <p:nvCxnSpPr>
            <p:cNvPr id="2209" name="Google Shape;2209;p102"/>
            <p:cNvCxnSpPr/>
            <p:nvPr/>
          </p:nvCxnSpPr>
          <p:spPr>
            <a:xfrm flipH="1" rot="10800000">
              <a:off x="1042" y="269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102"/>
            <p:cNvCxnSpPr/>
            <p:nvPr/>
          </p:nvCxnSpPr>
          <p:spPr>
            <a:xfrm flipH="1" rot="10800000">
              <a:off x="1509" y="240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1" name="Google Shape;2211;p102"/>
            <p:cNvCxnSpPr/>
            <p:nvPr/>
          </p:nvCxnSpPr>
          <p:spPr>
            <a:xfrm flipH="1" rot="5400000">
              <a:off x="608" y="264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2" name="Google Shape;2212;p102"/>
            <p:cNvCxnSpPr/>
            <p:nvPr/>
          </p:nvCxnSpPr>
          <p:spPr>
            <a:xfrm flipH="1" rot="5400000">
              <a:off x="949" y="239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3" name="Google Shape;2213;p102"/>
            <p:cNvCxnSpPr/>
            <p:nvPr/>
          </p:nvCxnSpPr>
          <p:spPr>
            <a:xfrm flipH="1" rot="5400000">
              <a:off x="1345" y="194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4" name="Google Shape;2214;p102"/>
            <p:cNvCxnSpPr/>
            <p:nvPr/>
          </p:nvCxnSpPr>
          <p:spPr>
            <a:xfrm flipH="1" rot="10800000">
              <a:off x="434" y="197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5" name="Google Shape;2215;p102"/>
            <p:cNvSpPr/>
            <p:nvPr/>
          </p:nvSpPr>
          <p:spPr>
            <a:xfrm>
              <a:off x="578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216" name="Google Shape;2216;p102"/>
            <p:cNvSpPr/>
            <p:nvPr/>
          </p:nvSpPr>
          <p:spPr>
            <a:xfrm>
              <a:off x="328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17" name="Google Shape;2217;p102"/>
            <p:cNvSpPr/>
            <p:nvPr/>
          </p:nvSpPr>
          <p:spPr>
            <a:xfrm>
              <a:off x="77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18" name="Google Shape;2218;p102"/>
            <p:cNvSpPr/>
            <p:nvPr/>
          </p:nvSpPr>
          <p:spPr>
            <a:xfrm>
              <a:off x="866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219" name="Google Shape;2219;p102"/>
            <p:cNvSpPr/>
            <p:nvPr/>
          </p:nvSpPr>
          <p:spPr>
            <a:xfrm>
              <a:off x="115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220" name="Google Shape;2220;p102"/>
            <p:cNvSpPr/>
            <p:nvPr/>
          </p:nvSpPr>
          <p:spPr>
            <a:xfrm>
              <a:off x="101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21" name="Google Shape;2221;p102"/>
            <p:cNvSpPr/>
            <p:nvPr/>
          </p:nvSpPr>
          <p:spPr>
            <a:xfrm>
              <a:off x="1322" y="187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222" name="Google Shape;2222;p102"/>
            <p:cNvSpPr/>
            <p:nvPr/>
          </p:nvSpPr>
          <p:spPr>
            <a:xfrm>
              <a:off x="1728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223" name="Google Shape;2223;p102"/>
            <p:cNvSpPr/>
            <p:nvPr/>
          </p:nvSpPr>
          <p:spPr>
            <a:xfrm>
              <a:off x="140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224" name="Google Shape;2224;p102"/>
            <p:cNvSpPr/>
            <p:nvPr/>
          </p:nvSpPr>
          <p:spPr>
            <a:xfrm>
              <a:off x="1980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225" name="Google Shape;2225;p102"/>
            <p:cNvSpPr txBox="1"/>
            <p:nvPr/>
          </p:nvSpPr>
          <p:spPr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sp>
        <p:nvSpPr>
          <p:cNvPr id="2226" name="Google Shape;2226;p102"/>
          <p:cNvSpPr txBox="1"/>
          <p:nvPr/>
        </p:nvSpPr>
        <p:spPr>
          <a:xfrm>
            <a:off x="1371600" y="5778500"/>
            <a:ext cx="162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[i]</a:t>
            </a:r>
            <a:r>
              <a:rPr lang="en-US" sz="2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← 15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0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3" name="Google Shape;2233;p10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 sz="2800"/>
              <a:t>HEAP-INCREASE-KEY</a:t>
            </a:r>
            <a:endParaRPr/>
          </a:p>
        </p:txBody>
      </p:sp>
      <p:grpSp>
        <p:nvGrpSpPr>
          <p:cNvPr id="2234" name="Google Shape;2234;p103"/>
          <p:cNvGrpSpPr/>
          <p:nvPr/>
        </p:nvGrpSpPr>
        <p:grpSpPr>
          <a:xfrm>
            <a:off x="5133975" y="4098925"/>
            <a:ext cx="2943225" cy="1844675"/>
            <a:chOff x="3445" y="2582"/>
            <a:chExt cx="1854" cy="1162"/>
          </a:xfrm>
        </p:grpSpPr>
        <p:cxnSp>
          <p:nvCxnSpPr>
            <p:cNvPr id="2235" name="Google Shape;2235;p103"/>
            <p:cNvCxnSpPr/>
            <p:nvPr/>
          </p:nvCxnSpPr>
          <p:spPr>
            <a:xfrm flipH="1" rot="10800000">
              <a:off x="4159" y="339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103"/>
            <p:cNvCxnSpPr/>
            <p:nvPr/>
          </p:nvCxnSpPr>
          <p:spPr>
            <a:xfrm flipH="1" rot="10800000">
              <a:off x="4626" y="31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103"/>
            <p:cNvCxnSpPr/>
            <p:nvPr/>
          </p:nvCxnSpPr>
          <p:spPr>
            <a:xfrm flipH="1" rot="5400000">
              <a:off x="3725" y="335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103"/>
            <p:cNvCxnSpPr/>
            <p:nvPr/>
          </p:nvCxnSpPr>
          <p:spPr>
            <a:xfrm flipH="1" rot="5400000">
              <a:off x="4066" y="310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103"/>
            <p:cNvCxnSpPr/>
            <p:nvPr/>
          </p:nvCxnSpPr>
          <p:spPr>
            <a:xfrm flipH="1" rot="5400000">
              <a:off x="4462" y="265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103"/>
            <p:cNvCxnSpPr/>
            <p:nvPr/>
          </p:nvCxnSpPr>
          <p:spPr>
            <a:xfrm flipH="1" rot="10800000">
              <a:off x="3551" y="267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1" name="Google Shape;2241;p103"/>
            <p:cNvSpPr/>
            <p:nvPr/>
          </p:nvSpPr>
          <p:spPr>
            <a:xfrm>
              <a:off x="3695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242" name="Google Shape;2242;p103"/>
            <p:cNvSpPr/>
            <p:nvPr/>
          </p:nvSpPr>
          <p:spPr>
            <a:xfrm>
              <a:off x="344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43" name="Google Shape;2243;p103"/>
            <p:cNvSpPr/>
            <p:nvPr/>
          </p:nvSpPr>
          <p:spPr>
            <a:xfrm>
              <a:off x="3887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244" name="Google Shape;2244;p103"/>
            <p:cNvSpPr/>
            <p:nvPr/>
          </p:nvSpPr>
          <p:spPr>
            <a:xfrm>
              <a:off x="3983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245" name="Google Shape;2245;p103"/>
            <p:cNvSpPr/>
            <p:nvPr/>
          </p:nvSpPr>
          <p:spPr>
            <a:xfrm>
              <a:off x="4271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246" name="Google Shape;2246;p103"/>
            <p:cNvSpPr/>
            <p:nvPr/>
          </p:nvSpPr>
          <p:spPr>
            <a:xfrm>
              <a:off x="4127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47" name="Google Shape;2247;p103"/>
            <p:cNvSpPr/>
            <p:nvPr/>
          </p:nvSpPr>
          <p:spPr>
            <a:xfrm>
              <a:off x="4439" y="258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248" name="Google Shape;2248;p103"/>
            <p:cNvSpPr/>
            <p:nvPr/>
          </p:nvSpPr>
          <p:spPr>
            <a:xfrm>
              <a:off x="4845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249" name="Google Shape;2249;p103"/>
            <p:cNvSpPr/>
            <p:nvPr/>
          </p:nvSpPr>
          <p:spPr>
            <a:xfrm>
              <a:off x="4521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250" name="Google Shape;2250;p103"/>
            <p:cNvSpPr/>
            <p:nvPr/>
          </p:nvSpPr>
          <p:spPr>
            <a:xfrm>
              <a:off x="5097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251" name="Google Shape;2251;p103"/>
            <p:cNvSpPr txBox="1"/>
            <p:nvPr/>
          </p:nvSpPr>
          <p:spPr>
            <a:xfrm>
              <a:off x="3984" y="2832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grpSp>
        <p:nvGrpSpPr>
          <p:cNvPr id="2252" name="Google Shape;2252;p103"/>
          <p:cNvGrpSpPr/>
          <p:nvPr/>
        </p:nvGrpSpPr>
        <p:grpSpPr>
          <a:xfrm>
            <a:off x="862013" y="1355725"/>
            <a:ext cx="2943225" cy="2349500"/>
            <a:chOff x="543" y="854"/>
            <a:chExt cx="1854" cy="1480"/>
          </a:xfrm>
        </p:grpSpPr>
        <p:grpSp>
          <p:nvGrpSpPr>
            <p:cNvPr id="2253" name="Google Shape;2253;p103"/>
            <p:cNvGrpSpPr/>
            <p:nvPr/>
          </p:nvGrpSpPr>
          <p:grpSpPr>
            <a:xfrm>
              <a:off x="543" y="854"/>
              <a:ext cx="1854" cy="1162"/>
              <a:chOff x="328" y="1879"/>
              <a:chExt cx="1854" cy="1162"/>
            </a:xfrm>
          </p:grpSpPr>
          <p:cxnSp>
            <p:nvCxnSpPr>
              <p:cNvPr id="2254" name="Google Shape;2254;p103"/>
              <p:cNvCxnSpPr/>
              <p:nvPr/>
            </p:nvCxnSpPr>
            <p:spPr>
              <a:xfrm flipH="1" rot="10800000">
                <a:off x="1042" y="2691"/>
                <a:ext cx="259" cy="2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5" name="Google Shape;2255;p103"/>
              <p:cNvCxnSpPr/>
              <p:nvPr/>
            </p:nvCxnSpPr>
            <p:spPr>
              <a:xfrm flipH="1" rot="10800000">
                <a:off x="1509" y="2404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6" name="Google Shape;2256;p103"/>
              <p:cNvCxnSpPr/>
              <p:nvPr/>
            </p:nvCxnSpPr>
            <p:spPr>
              <a:xfrm flipH="1" rot="5400000">
                <a:off x="608" y="264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7" name="Google Shape;2257;p103"/>
              <p:cNvCxnSpPr/>
              <p:nvPr/>
            </p:nvCxnSpPr>
            <p:spPr>
              <a:xfrm flipH="1" rot="5400000">
                <a:off x="949" y="239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8" name="Google Shape;2258;p103"/>
              <p:cNvCxnSpPr/>
              <p:nvPr/>
            </p:nvCxnSpPr>
            <p:spPr>
              <a:xfrm flipH="1" rot="5400000">
                <a:off x="1345" y="1947"/>
                <a:ext cx="806" cy="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9" name="Google Shape;2259;p103"/>
              <p:cNvCxnSpPr/>
              <p:nvPr/>
            </p:nvCxnSpPr>
            <p:spPr>
              <a:xfrm flipH="1" rot="10800000">
                <a:off x="434" y="1975"/>
                <a:ext cx="1008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0" name="Google Shape;2260;p103"/>
              <p:cNvSpPr/>
              <p:nvPr/>
            </p:nvSpPr>
            <p:spPr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2261" name="Google Shape;2261;p103"/>
              <p:cNvSpPr/>
              <p:nvPr/>
            </p:nvSpPr>
            <p:spPr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262" name="Google Shape;2262;p103"/>
              <p:cNvSpPr/>
              <p:nvPr/>
            </p:nvSpPr>
            <p:spPr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DD011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2263" name="Google Shape;2263;p103"/>
              <p:cNvSpPr/>
              <p:nvPr/>
            </p:nvSpPr>
            <p:spPr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2264" name="Google Shape;2264;p103"/>
              <p:cNvSpPr/>
              <p:nvPr/>
            </p:nvSpPr>
            <p:spPr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265" name="Google Shape;2265;p103"/>
              <p:cNvSpPr/>
              <p:nvPr/>
            </p:nvSpPr>
            <p:spPr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266" name="Google Shape;2266;p103"/>
              <p:cNvSpPr/>
              <p:nvPr/>
            </p:nvSpPr>
            <p:spPr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2267" name="Google Shape;2267;p103"/>
              <p:cNvSpPr/>
              <p:nvPr/>
            </p:nvSpPr>
            <p:spPr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2268" name="Google Shape;2268;p103"/>
              <p:cNvSpPr/>
              <p:nvPr/>
            </p:nvSpPr>
            <p:spPr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269" name="Google Shape;2269;p103"/>
              <p:cNvSpPr/>
              <p:nvPr/>
            </p:nvSpPr>
            <p:spPr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270" name="Google Shape;2270;p103"/>
              <p:cNvSpPr txBox="1"/>
              <p:nvPr/>
            </p:nvSpPr>
            <p:spPr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i</a:t>
                </a:r>
                <a:endParaRPr/>
              </a:p>
            </p:txBody>
          </p:sp>
        </p:grpSp>
        <p:sp>
          <p:nvSpPr>
            <p:cNvPr id="2271" name="Google Shape;2271;p103"/>
            <p:cNvSpPr txBox="1"/>
            <p:nvPr/>
          </p:nvSpPr>
          <p:spPr>
            <a:xfrm>
              <a:off x="1008" y="2122"/>
              <a:ext cx="79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DD0111"/>
                  </a:solidFill>
                  <a:latin typeface="Corsiva"/>
                  <a:ea typeface="Corsiva"/>
                  <a:cs typeface="Corsiva"/>
                  <a:sym typeface="Corsiva"/>
                </a:rPr>
                <a:t>Key </a:t>
              </a:r>
              <a:r>
                <a:rPr lang="en-US" sz="1600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sz="1600">
                  <a:solidFill>
                    <a:srgbClr val="DD0111"/>
                  </a:solidFill>
                  <a:latin typeface="Corsiva"/>
                  <a:ea typeface="Corsiva"/>
                  <a:cs typeface="Corsiva"/>
                  <a:sym typeface="Corsiva"/>
                </a:rPr>
                <a:t>i </a:t>
              </a:r>
              <a:r>
                <a:rPr lang="en-US" sz="1600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] ← 15</a:t>
              </a:r>
              <a:endParaRPr/>
            </a:p>
          </p:txBody>
        </p:sp>
      </p:grpSp>
      <p:grpSp>
        <p:nvGrpSpPr>
          <p:cNvPr id="2272" name="Google Shape;2272;p103"/>
          <p:cNvGrpSpPr/>
          <p:nvPr/>
        </p:nvGrpSpPr>
        <p:grpSpPr>
          <a:xfrm>
            <a:off x="5133975" y="1355725"/>
            <a:ext cx="2943225" cy="1844675"/>
            <a:chOff x="3445" y="854"/>
            <a:chExt cx="1854" cy="1162"/>
          </a:xfrm>
        </p:grpSpPr>
        <p:grpSp>
          <p:nvGrpSpPr>
            <p:cNvPr id="2273" name="Google Shape;2273;p103"/>
            <p:cNvGrpSpPr/>
            <p:nvPr/>
          </p:nvGrpSpPr>
          <p:grpSpPr>
            <a:xfrm>
              <a:off x="3445" y="854"/>
              <a:ext cx="1854" cy="1162"/>
              <a:chOff x="328" y="1879"/>
              <a:chExt cx="1854" cy="1162"/>
            </a:xfrm>
          </p:grpSpPr>
          <p:cxnSp>
            <p:nvCxnSpPr>
              <p:cNvPr id="2274" name="Google Shape;2274;p103"/>
              <p:cNvCxnSpPr/>
              <p:nvPr/>
            </p:nvCxnSpPr>
            <p:spPr>
              <a:xfrm flipH="1" rot="10800000">
                <a:off x="1042" y="2691"/>
                <a:ext cx="259" cy="24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5" name="Google Shape;2275;p103"/>
              <p:cNvCxnSpPr/>
              <p:nvPr/>
            </p:nvCxnSpPr>
            <p:spPr>
              <a:xfrm flipH="1" rot="10800000">
                <a:off x="1509" y="2404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6" name="Google Shape;2276;p103"/>
              <p:cNvCxnSpPr/>
              <p:nvPr/>
            </p:nvCxnSpPr>
            <p:spPr>
              <a:xfrm flipH="1" rot="5400000">
                <a:off x="608" y="264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7" name="Google Shape;2277;p103"/>
              <p:cNvCxnSpPr/>
              <p:nvPr/>
            </p:nvCxnSpPr>
            <p:spPr>
              <a:xfrm flipH="1" rot="5400000">
                <a:off x="949" y="2399"/>
                <a:ext cx="322" cy="3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8" name="Google Shape;2278;p103"/>
              <p:cNvCxnSpPr/>
              <p:nvPr/>
            </p:nvCxnSpPr>
            <p:spPr>
              <a:xfrm flipH="1" rot="5400000">
                <a:off x="1345" y="1947"/>
                <a:ext cx="806" cy="7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9" name="Google Shape;2279;p103"/>
              <p:cNvCxnSpPr/>
              <p:nvPr/>
            </p:nvCxnSpPr>
            <p:spPr>
              <a:xfrm flipH="1" rot="10800000">
                <a:off x="434" y="1975"/>
                <a:ext cx="1008" cy="9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80" name="Google Shape;2280;p103"/>
              <p:cNvSpPr/>
              <p:nvPr/>
            </p:nvSpPr>
            <p:spPr>
              <a:xfrm>
                <a:off x="578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2281" name="Google Shape;2281;p103"/>
              <p:cNvSpPr/>
              <p:nvPr/>
            </p:nvSpPr>
            <p:spPr>
              <a:xfrm>
                <a:off x="328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282" name="Google Shape;2282;p103"/>
              <p:cNvSpPr/>
              <p:nvPr/>
            </p:nvSpPr>
            <p:spPr>
              <a:xfrm>
                <a:off x="77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DD011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/>
              </a:p>
            </p:txBody>
          </p:sp>
          <p:sp>
            <p:nvSpPr>
              <p:cNvPr id="2283" name="Google Shape;2283;p103"/>
              <p:cNvSpPr/>
              <p:nvPr/>
            </p:nvSpPr>
            <p:spPr>
              <a:xfrm>
                <a:off x="866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2284" name="Google Shape;2284;p103"/>
              <p:cNvSpPr/>
              <p:nvPr/>
            </p:nvSpPr>
            <p:spPr>
              <a:xfrm>
                <a:off x="115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285" name="Google Shape;2285;p103"/>
              <p:cNvSpPr/>
              <p:nvPr/>
            </p:nvSpPr>
            <p:spPr>
              <a:xfrm>
                <a:off x="1010" y="283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286" name="Google Shape;2286;p103"/>
              <p:cNvSpPr/>
              <p:nvPr/>
            </p:nvSpPr>
            <p:spPr>
              <a:xfrm>
                <a:off x="1322" y="187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2287" name="Google Shape;2287;p103"/>
              <p:cNvSpPr/>
              <p:nvPr/>
            </p:nvSpPr>
            <p:spPr>
              <a:xfrm>
                <a:off x="1728" y="2311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2288" name="Google Shape;2288;p103"/>
              <p:cNvSpPr/>
              <p:nvPr/>
            </p:nvSpPr>
            <p:spPr>
              <a:xfrm>
                <a:off x="1404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289" name="Google Shape;2289;p103"/>
              <p:cNvSpPr/>
              <p:nvPr/>
            </p:nvSpPr>
            <p:spPr>
              <a:xfrm>
                <a:off x="1980" y="2589"/>
                <a:ext cx="202" cy="202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290" name="Google Shape;2290;p103"/>
              <p:cNvSpPr txBox="1"/>
              <p:nvPr/>
            </p:nvSpPr>
            <p:spPr>
              <a:xfrm>
                <a:off x="794" y="2655"/>
                <a:ext cx="15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i</a:t>
                </a:r>
                <a:endParaRPr/>
              </a:p>
            </p:txBody>
          </p:sp>
        </p:grpSp>
        <p:sp>
          <p:nvSpPr>
            <p:cNvPr id="2291" name="Google Shape;2291;p103"/>
            <p:cNvSpPr/>
            <p:nvPr/>
          </p:nvSpPr>
          <p:spPr>
            <a:xfrm>
              <a:off x="3728" y="1776"/>
              <a:ext cx="112" cy="144"/>
            </a:xfrm>
            <a:custGeom>
              <a:rect b="b" l="l" r="r" t="t"/>
              <a:pathLst>
                <a:path extrusionOk="0" h="144" w="112">
                  <a:moveTo>
                    <a:pt x="16" y="0"/>
                  </a:moveTo>
                  <a:cubicBezTo>
                    <a:pt x="8" y="36"/>
                    <a:pt x="0" y="72"/>
                    <a:pt x="16" y="96"/>
                  </a:cubicBezTo>
                  <a:cubicBezTo>
                    <a:pt x="32" y="120"/>
                    <a:pt x="72" y="132"/>
                    <a:pt x="112" y="144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2" name="Google Shape;2292;p103"/>
          <p:cNvGrpSpPr/>
          <p:nvPr/>
        </p:nvGrpSpPr>
        <p:grpSpPr>
          <a:xfrm>
            <a:off x="862013" y="4098925"/>
            <a:ext cx="2943225" cy="1844675"/>
            <a:chOff x="543" y="2582"/>
            <a:chExt cx="1854" cy="1162"/>
          </a:xfrm>
        </p:grpSpPr>
        <p:cxnSp>
          <p:nvCxnSpPr>
            <p:cNvPr id="2293" name="Google Shape;2293;p103"/>
            <p:cNvCxnSpPr/>
            <p:nvPr/>
          </p:nvCxnSpPr>
          <p:spPr>
            <a:xfrm flipH="1" rot="10800000">
              <a:off x="1257" y="339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103"/>
            <p:cNvCxnSpPr/>
            <p:nvPr/>
          </p:nvCxnSpPr>
          <p:spPr>
            <a:xfrm flipH="1" rot="10800000">
              <a:off x="1724" y="31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103"/>
            <p:cNvCxnSpPr/>
            <p:nvPr/>
          </p:nvCxnSpPr>
          <p:spPr>
            <a:xfrm flipH="1" rot="5400000">
              <a:off x="823" y="335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103"/>
            <p:cNvCxnSpPr/>
            <p:nvPr/>
          </p:nvCxnSpPr>
          <p:spPr>
            <a:xfrm flipH="1" rot="5400000">
              <a:off x="1164" y="310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7" name="Google Shape;2297;p103"/>
            <p:cNvCxnSpPr/>
            <p:nvPr/>
          </p:nvCxnSpPr>
          <p:spPr>
            <a:xfrm flipH="1" rot="5400000">
              <a:off x="1560" y="265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8" name="Google Shape;2298;p103"/>
            <p:cNvCxnSpPr/>
            <p:nvPr/>
          </p:nvCxnSpPr>
          <p:spPr>
            <a:xfrm flipH="1" rot="10800000">
              <a:off x="649" y="267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9" name="Google Shape;2299;p103"/>
            <p:cNvSpPr/>
            <p:nvPr/>
          </p:nvSpPr>
          <p:spPr>
            <a:xfrm>
              <a:off x="793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300" name="Google Shape;2300;p103"/>
            <p:cNvSpPr/>
            <p:nvPr/>
          </p:nvSpPr>
          <p:spPr>
            <a:xfrm>
              <a:off x="543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01" name="Google Shape;2301;p103"/>
            <p:cNvSpPr/>
            <p:nvPr/>
          </p:nvSpPr>
          <p:spPr>
            <a:xfrm>
              <a:off x="98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302" name="Google Shape;2302;p103"/>
            <p:cNvSpPr/>
            <p:nvPr/>
          </p:nvSpPr>
          <p:spPr>
            <a:xfrm>
              <a:off x="1081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303" name="Google Shape;2303;p103"/>
            <p:cNvSpPr/>
            <p:nvPr/>
          </p:nvSpPr>
          <p:spPr>
            <a:xfrm>
              <a:off x="1369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04" name="Google Shape;2304;p103"/>
            <p:cNvSpPr/>
            <p:nvPr/>
          </p:nvSpPr>
          <p:spPr>
            <a:xfrm>
              <a:off x="1225" y="35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05" name="Google Shape;2305;p103"/>
            <p:cNvSpPr/>
            <p:nvPr/>
          </p:nvSpPr>
          <p:spPr>
            <a:xfrm>
              <a:off x="1537" y="258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306" name="Google Shape;2306;p103"/>
            <p:cNvSpPr/>
            <p:nvPr/>
          </p:nvSpPr>
          <p:spPr>
            <a:xfrm>
              <a:off x="1943" y="301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307" name="Google Shape;2307;p103"/>
            <p:cNvSpPr/>
            <p:nvPr/>
          </p:nvSpPr>
          <p:spPr>
            <a:xfrm>
              <a:off x="1619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308" name="Google Shape;2308;p103"/>
            <p:cNvSpPr/>
            <p:nvPr/>
          </p:nvSpPr>
          <p:spPr>
            <a:xfrm>
              <a:off x="2195" y="329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09" name="Google Shape;2309;p103"/>
            <p:cNvSpPr txBox="1"/>
            <p:nvPr/>
          </p:nvSpPr>
          <p:spPr>
            <a:xfrm>
              <a:off x="816" y="3120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  <p:sp>
          <p:nvSpPr>
            <p:cNvPr id="2310" name="Google Shape;2310;p103"/>
            <p:cNvSpPr/>
            <p:nvPr/>
          </p:nvSpPr>
          <p:spPr>
            <a:xfrm>
              <a:off x="816" y="3072"/>
              <a:ext cx="240" cy="192"/>
            </a:xfrm>
            <a:custGeom>
              <a:rect b="b" l="l" r="r" t="t"/>
              <a:pathLst>
                <a:path extrusionOk="0" h="192" w="240">
                  <a:moveTo>
                    <a:pt x="0" y="192"/>
                  </a:moveTo>
                  <a:cubicBezTo>
                    <a:pt x="4" y="136"/>
                    <a:pt x="8" y="80"/>
                    <a:pt x="48" y="48"/>
                  </a:cubicBezTo>
                  <a:cubicBezTo>
                    <a:pt x="88" y="16"/>
                    <a:pt x="164" y="8"/>
                    <a:pt x="240" y="0"/>
                  </a:cubicBezTo>
                </a:path>
              </a:pathLst>
            </a:custGeom>
            <a:noFill/>
            <a:ln cap="flat" cmpd="sng" w="9525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0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7" name="Google Shape;2317;p10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HEAP-INCREASE-KEY</a:t>
            </a:r>
            <a:endParaRPr/>
          </a:p>
        </p:txBody>
      </p:sp>
      <p:sp>
        <p:nvSpPr>
          <p:cNvPr id="2318" name="Google Shape;2318;p104"/>
          <p:cNvSpPr txBox="1"/>
          <p:nvPr>
            <p:ph idx="1" type="body"/>
          </p:nvPr>
        </p:nvSpPr>
        <p:spPr>
          <a:xfrm>
            <a:off x="350838" y="1425575"/>
            <a:ext cx="8259762" cy="472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lang="en-US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lang="en-US"/>
              <a:t> HEAP-INCREASE-KEY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(A, i, key)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b="1" lang="en-US" sz="2400"/>
              <a:t>if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key &lt; A[i]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  </a:t>
            </a:r>
            <a:r>
              <a:rPr b="1" lang="en-US" sz="2400"/>
              <a:t>then error </a:t>
            </a:r>
            <a:r>
              <a:rPr lang="en-US" sz="2400"/>
              <a:t>“new key is smaller than current key”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A[i] ← key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</a:t>
            </a:r>
            <a:r>
              <a:rPr b="1" lang="en-US" sz="2400"/>
              <a:t>while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 &gt; 1</a:t>
            </a:r>
            <a:r>
              <a:rPr lang="en-US" sz="2400"/>
              <a:t> and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A[PARENT(i)] &lt; A[i]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   </a:t>
            </a:r>
            <a:r>
              <a:rPr b="1" lang="en-US" sz="2400"/>
              <a:t>do </a:t>
            </a:r>
            <a:r>
              <a:rPr lang="en-US" sz="2400"/>
              <a:t>exchange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A[i] ↔ A[PARENT(i)]</a:t>
            </a:r>
            <a:endParaRPr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/>
              <a:t>          </a:t>
            </a:r>
            <a:r>
              <a:rPr lang="en-US" sz="2400"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 ← PARENT(i)</a:t>
            </a:r>
            <a:endParaRPr/>
          </a:p>
          <a:p>
            <a:pPr indent="-3810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/>
              <a:t>Running time: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pSp>
        <p:nvGrpSpPr>
          <p:cNvPr id="2319" name="Google Shape;2319;p104"/>
          <p:cNvGrpSpPr/>
          <p:nvPr/>
        </p:nvGrpSpPr>
        <p:grpSpPr>
          <a:xfrm>
            <a:off x="5875338" y="3760788"/>
            <a:ext cx="2943225" cy="1844675"/>
            <a:chOff x="328" y="1879"/>
            <a:chExt cx="1854" cy="1162"/>
          </a:xfrm>
        </p:grpSpPr>
        <p:cxnSp>
          <p:nvCxnSpPr>
            <p:cNvPr id="2320" name="Google Shape;2320;p104"/>
            <p:cNvCxnSpPr/>
            <p:nvPr/>
          </p:nvCxnSpPr>
          <p:spPr>
            <a:xfrm flipH="1" rot="10800000">
              <a:off x="1042" y="269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Google Shape;2321;p104"/>
            <p:cNvCxnSpPr/>
            <p:nvPr/>
          </p:nvCxnSpPr>
          <p:spPr>
            <a:xfrm flipH="1" rot="10800000">
              <a:off x="1509" y="240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2" name="Google Shape;2322;p104"/>
            <p:cNvCxnSpPr/>
            <p:nvPr/>
          </p:nvCxnSpPr>
          <p:spPr>
            <a:xfrm flipH="1" rot="5400000">
              <a:off x="608" y="264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3" name="Google Shape;2323;p104"/>
            <p:cNvCxnSpPr/>
            <p:nvPr/>
          </p:nvCxnSpPr>
          <p:spPr>
            <a:xfrm flipH="1" rot="5400000">
              <a:off x="949" y="239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4" name="Google Shape;2324;p104"/>
            <p:cNvCxnSpPr/>
            <p:nvPr/>
          </p:nvCxnSpPr>
          <p:spPr>
            <a:xfrm flipH="1" rot="5400000">
              <a:off x="1345" y="194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5" name="Google Shape;2325;p104"/>
            <p:cNvCxnSpPr/>
            <p:nvPr/>
          </p:nvCxnSpPr>
          <p:spPr>
            <a:xfrm flipH="1" rot="10800000">
              <a:off x="434" y="197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6" name="Google Shape;2326;p104"/>
            <p:cNvSpPr/>
            <p:nvPr/>
          </p:nvSpPr>
          <p:spPr>
            <a:xfrm>
              <a:off x="578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327" name="Google Shape;2327;p104"/>
            <p:cNvSpPr/>
            <p:nvPr/>
          </p:nvSpPr>
          <p:spPr>
            <a:xfrm>
              <a:off x="328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28" name="Google Shape;2328;p104"/>
            <p:cNvSpPr/>
            <p:nvPr/>
          </p:nvSpPr>
          <p:spPr>
            <a:xfrm>
              <a:off x="77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DD0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29" name="Google Shape;2329;p104"/>
            <p:cNvSpPr/>
            <p:nvPr/>
          </p:nvSpPr>
          <p:spPr>
            <a:xfrm>
              <a:off x="866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330" name="Google Shape;2330;p104"/>
            <p:cNvSpPr/>
            <p:nvPr/>
          </p:nvSpPr>
          <p:spPr>
            <a:xfrm>
              <a:off x="115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31" name="Google Shape;2331;p104"/>
            <p:cNvSpPr/>
            <p:nvPr/>
          </p:nvSpPr>
          <p:spPr>
            <a:xfrm>
              <a:off x="1010" y="283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32" name="Google Shape;2332;p104"/>
            <p:cNvSpPr/>
            <p:nvPr/>
          </p:nvSpPr>
          <p:spPr>
            <a:xfrm>
              <a:off x="1322" y="187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333" name="Google Shape;2333;p104"/>
            <p:cNvSpPr/>
            <p:nvPr/>
          </p:nvSpPr>
          <p:spPr>
            <a:xfrm>
              <a:off x="1728" y="231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334" name="Google Shape;2334;p104"/>
            <p:cNvSpPr/>
            <p:nvPr/>
          </p:nvSpPr>
          <p:spPr>
            <a:xfrm>
              <a:off x="1404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335" name="Google Shape;2335;p104"/>
            <p:cNvSpPr/>
            <p:nvPr/>
          </p:nvSpPr>
          <p:spPr>
            <a:xfrm>
              <a:off x="1980" y="25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36" name="Google Shape;2336;p104"/>
            <p:cNvSpPr txBox="1"/>
            <p:nvPr/>
          </p:nvSpPr>
          <p:spPr>
            <a:xfrm>
              <a:off x="794" y="2655"/>
              <a:ext cx="1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i</a:t>
              </a:r>
              <a:endParaRPr/>
            </a:p>
          </p:txBody>
        </p:sp>
      </p:grpSp>
      <p:sp>
        <p:nvSpPr>
          <p:cNvPr id="2337" name="Google Shape;2337;p104"/>
          <p:cNvSpPr txBox="1"/>
          <p:nvPr/>
        </p:nvSpPr>
        <p:spPr>
          <a:xfrm>
            <a:off x="6573838" y="5686425"/>
            <a:ext cx="162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[i]</a:t>
            </a:r>
            <a:r>
              <a:rPr lang="en-US" sz="200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← 15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0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44" name="Google Shape;2344;p105"/>
          <p:cNvGrpSpPr/>
          <p:nvPr/>
        </p:nvGrpSpPr>
        <p:grpSpPr>
          <a:xfrm>
            <a:off x="7163593" y="2870994"/>
            <a:ext cx="565944" cy="634206"/>
            <a:chOff x="4512" y="2352"/>
            <a:chExt cx="356" cy="399"/>
          </a:xfrm>
        </p:grpSpPr>
        <p:cxnSp>
          <p:nvCxnSpPr>
            <p:cNvPr id="2345" name="Google Shape;2345;p105"/>
            <p:cNvCxnSpPr/>
            <p:nvPr/>
          </p:nvCxnSpPr>
          <p:spPr>
            <a:xfrm flipH="1" rot="5400000">
              <a:off x="4505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6" name="Google Shape;2346;p105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sp>
        <p:nvSpPr>
          <p:cNvPr id="2347" name="Google Shape;2347;p10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MAX-HEAP-INSERT</a:t>
            </a:r>
            <a:endParaRPr/>
          </a:p>
        </p:txBody>
      </p:sp>
      <p:sp>
        <p:nvSpPr>
          <p:cNvPr id="2348" name="Google Shape;2348;p105"/>
          <p:cNvSpPr txBox="1"/>
          <p:nvPr>
            <p:ph idx="1" type="body"/>
          </p:nvPr>
        </p:nvSpPr>
        <p:spPr>
          <a:xfrm>
            <a:off x="350838" y="1214438"/>
            <a:ext cx="5592762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Goal: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Inserts a new element into a max-heap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Idea: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Expand the max-heap with a new element whose key is -∞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Calls HEAP-INCREASE-KEY to set the key of the new node to its correct value and maintain the max-heap property</a:t>
            </a:r>
            <a:endParaRPr/>
          </a:p>
        </p:txBody>
      </p:sp>
      <p:cxnSp>
        <p:nvCxnSpPr>
          <p:cNvPr id="2349" name="Google Shape;2349;p105"/>
          <p:cNvCxnSpPr/>
          <p:nvPr/>
        </p:nvCxnSpPr>
        <p:spPr>
          <a:xfrm flipH="1" rot="10800000">
            <a:off x="6924675" y="2941638"/>
            <a:ext cx="411163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105"/>
          <p:cNvCxnSpPr/>
          <p:nvPr/>
        </p:nvCxnSpPr>
        <p:spPr>
          <a:xfrm flipH="1" rot="10800000">
            <a:off x="7666038" y="2486025"/>
            <a:ext cx="511175" cy="487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1" name="Google Shape;2351;p105"/>
          <p:cNvCxnSpPr/>
          <p:nvPr/>
        </p:nvCxnSpPr>
        <p:spPr>
          <a:xfrm flipH="1" rot="5400000">
            <a:off x="6234906" y="2875757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2" name="Google Shape;2352;p105"/>
          <p:cNvCxnSpPr/>
          <p:nvPr/>
        </p:nvCxnSpPr>
        <p:spPr>
          <a:xfrm flipH="1" rot="5400000">
            <a:off x="6776244" y="2478881"/>
            <a:ext cx="511175" cy="487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105"/>
          <p:cNvCxnSpPr/>
          <p:nvPr/>
        </p:nvCxnSpPr>
        <p:spPr>
          <a:xfrm flipH="1" rot="5400000">
            <a:off x="7405687" y="1760538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105"/>
          <p:cNvCxnSpPr/>
          <p:nvPr/>
        </p:nvCxnSpPr>
        <p:spPr>
          <a:xfrm flipH="1" rot="10800000">
            <a:off x="5959475" y="1804988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5" name="Google Shape;2355;p105"/>
          <p:cNvSpPr/>
          <p:nvPr/>
        </p:nvSpPr>
        <p:spPr>
          <a:xfrm>
            <a:off x="6188075" y="27797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356" name="Google Shape;2356;p105"/>
          <p:cNvSpPr/>
          <p:nvPr/>
        </p:nvSpPr>
        <p:spPr>
          <a:xfrm>
            <a:off x="5791200" y="31765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57" name="Google Shape;2357;p105"/>
          <p:cNvSpPr/>
          <p:nvPr/>
        </p:nvSpPr>
        <p:spPr>
          <a:xfrm>
            <a:off x="6492875" y="31765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358" name="Google Shape;2358;p105"/>
          <p:cNvSpPr/>
          <p:nvPr/>
        </p:nvSpPr>
        <p:spPr>
          <a:xfrm>
            <a:off x="6645275" y="23383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2359" name="Google Shape;2359;p105"/>
          <p:cNvSpPr/>
          <p:nvPr/>
        </p:nvSpPr>
        <p:spPr>
          <a:xfrm>
            <a:off x="7102475" y="27797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360" name="Google Shape;2360;p105"/>
          <p:cNvSpPr/>
          <p:nvPr/>
        </p:nvSpPr>
        <p:spPr>
          <a:xfrm>
            <a:off x="6873875" y="31765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61" name="Google Shape;2361;p105"/>
          <p:cNvSpPr/>
          <p:nvPr/>
        </p:nvSpPr>
        <p:spPr>
          <a:xfrm>
            <a:off x="7369175" y="16525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2362" name="Google Shape;2362;p105"/>
          <p:cNvSpPr/>
          <p:nvPr/>
        </p:nvSpPr>
        <p:spPr>
          <a:xfrm>
            <a:off x="8013700" y="23383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363" name="Google Shape;2363;p105"/>
          <p:cNvSpPr/>
          <p:nvPr/>
        </p:nvSpPr>
        <p:spPr>
          <a:xfrm>
            <a:off x="7499350" y="27797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364" name="Google Shape;2364;p105"/>
          <p:cNvSpPr/>
          <p:nvPr/>
        </p:nvSpPr>
        <p:spPr>
          <a:xfrm>
            <a:off x="8413750" y="27797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2365" name="Google Shape;2365;p105"/>
          <p:cNvGrpSpPr/>
          <p:nvPr/>
        </p:nvGrpSpPr>
        <p:grpSpPr>
          <a:xfrm>
            <a:off x="5791200" y="3733800"/>
            <a:ext cx="2943225" cy="1852613"/>
            <a:chOff x="3648" y="2352"/>
            <a:chExt cx="1854" cy="1167"/>
          </a:xfrm>
        </p:grpSpPr>
        <p:cxnSp>
          <p:nvCxnSpPr>
            <p:cNvPr id="2366" name="Google Shape;2366;p105"/>
            <p:cNvCxnSpPr/>
            <p:nvPr/>
          </p:nvCxnSpPr>
          <p:spPr>
            <a:xfrm flipH="1" rot="5400000">
              <a:off x="4505" y="312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7" name="Google Shape;2367;p105"/>
            <p:cNvSpPr/>
            <p:nvPr/>
          </p:nvSpPr>
          <p:spPr>
            <a:xfrm>
              <a:off x="4667" y="331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8" name="Google Shape;2368;p105"/>
            <p:cNvCxnSpPr/>
            <p:nvPr/>
          </p:nvCxnSpPr>
          <p:spPr>
            <a:xfrm flipH="1" rot="10800000">
              <a:off x="4362" y="3164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9" name="Google Shape;2369;p105"/>
            <p:cNvCxnSpPr/>
            <p:nvPr/>
          </p:nvCxnSpPr>
          <p:spPr>
            <a:xfrm flipH="1" rot="10800000">
              <a:off x="4829" y="287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0" name="Google Shape;2370;p105"/>
            <p:cNvCxnSpPr/>
            <p:nvPr/>
          </p:nvCxnSpPr>
          <p:spPr>
            <a:xfrm flipH="1" rot="5400000">
              <a:off x="3928" y="312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1" name="Google Shape;2371;p105"/>
            <p:cNvCxnSpPr/>
            <p:nvPr/>
          </p:nvCxnSpPr>
          <p:spPr>
            <a:xfrm flipH="1" rot="5400000">
              <a:off x="4269" y="287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105"/>
            <p:cNvCxnSpPr/>
            <p:nvPr/>
          </p:nvCxnSpPr>
          <p:spPr>
            <a:xfrm flipH="1" rot="5400000">
              <a:off x="4665" y="2420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105"/>
            <p:cNvCxnSpPr/>
            <p:nvPr/>
          </p:nvCxnSpPr>
          <p:spPr>
            <a:xfrm flipH="1" rot="10800000">
              <a:off x="3754" y="2448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4" name="Google Shape;2374;p105"/>
            <p:cNvSpPr/>
            <p:nvPr/>
          </p:nvSpPr>
          <p:spPr>
            <a:xfrm>
              <a:off x="3898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375" name="Google Shape;2375;p105"/>
            <p:cNvSpPr/>
            <p:nvPr/>
          </p:nvSpPr>
          <p:spPr>
            <a:xfrm>
              <a:off x="3648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76" name="Google Shape;2376;p105"/>
            <p:cNvSpPr/>
            <p:nvPr/>
          </p:nvSpPr>
          <p:spPr>
            <a:xfrm>
              <a:off x="4090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77" name="Google Shape;2377;p105"/>
            <p:cNvSpPr/>
            <p:nvPr/>
          </p:nvSpPr>
          <p:spPr>
            <a:xfrm>
              <a:off x="4186" y="278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378" name="Google Shape;2378;p105"/>
            <p:cNvSpPr/>
            <p:nvPr/>
          </p:nvSpPr>
          <p:spPr>
            <a:xfrm>
              <a:off x="4474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79" name="Google Shape;2379;p105"/>
            <p:cNvSpPr/>
            <p:nvPr/>
          </p:nvSpPr>
          <p:spPr>
            <a:xfrm>
              <a:off x="4330" y="331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80" name="Google Shape;2380;p105"/>
            <p:cNvSpPr/>
            <p:nvPr/>
          </p:nvSpPr>
          <p:spPr>
            <a:xfrm>
              <a:off x="4642" y="235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381" name="Google Shape;2381;p105"/>
            <p:cNvSpPr/>
            <p:nvPr/>
          </p:nvSpPr>
          <p:spPr>
            <a:xfrm>
              <a:off x="5048" y="2784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382" name="Google Shape;2382;p105"/>
            <p:cNvSpPr/>
            <p:nvPr/>
          </p:nvSpPr>
          <p:spPr>
            <a:xfrm>
              <a:off x="4724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383" name="Google Shape;2383;p105"/>
            <p:cNvSpPr/>
            <p:nvPr/>
          </p:nvSpPr>
          <p:spPr>
            <a:xfrm>
              <a:off x="5300" y="306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10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90" name="Google Shape;2390;p10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</a:t>
            </a:r>
            <a:r>
              <a:rPr lang="en-US" sz="2800"/>
              <a:t>MAX-HEAP-INSERT</a:t>
            </a:r>
            <a:endParaRPr/>
          </a:p>
        </p:txBody>
      </p:sp>
      <p:grpSp>
        <p:nvGrpSpPr>
          <p:cNvPr id="2391" name="Google Shape;2391;p106"/>
          <p:cNvGrpSpPr/>
          <p:nvPr/>
        </p:nvGrpSpPr>
        <p:grpSpPr>
          <a:xfrm>
            <a:off x="1635919" y="3105944"/>
            <a:ext cx="565944" cy="634206"/>
            <a:chOff x="4512" y="2352"/>
            <a:chExt cx="356" cy="399"/>
          </a:xfrm>
        </p:grpSpPr>
        <p:cxnSp>
          <p:nvCxnSpPr>
            <p:cNvPr id="2392" name="Google Shape;2392;p106"/>
            <p:cNvCxnSpPr/>
            <p:nvPr/>
          </p:nvCxnSpPr>
          <p:spPr>
            <a:xfrm flipH="1" rot="5400000">
              <a:off x="4505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3" name="Google Shape;2393;p106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grpSp>
        <p:nvGrpSpPr>
          <p:cNvPr id="2394" name="Google Shape;2394;p106"/>
          <p:cNvGrpSpPr/>
          <p:nvPr/>
        </p:nvGrpSpPr>
        <p:grpSpPr>
          <a:xfrm>
            <a:off x="263525" y="1179513"/>
            <a:ext cx="3017838" cy="2552700"/>
            <a:chOff x="166" y="743"/>
            <a:chExt cx="1901" cy="1608"/>
          </a:xfrm>
        </p:grpSpPr>
        <p:cxnSp>
          <p:nvCxnSpPr>
            <p:cNvPr id="2395" name="Google Shape;2395;p106"/>
            <p:cNvCxnSpPr/>
            <p:nvPr/>
          </p:nvCxnSpPr>
          <p:spPr>
            <a:xfrm flipH="1" rot="10800000">
              <a:off x="880" y="2001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106"/>
            <p:cNvCxnSpPr/>
            <p:nvPr/>
          </p:nvCxnSpPr>
          <p:spPr>
            <a:xfrm flipH="1" rot="10800000">
              <a:off x="1347" y="1714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106"/>
            <p:cNvCxnSpPr/>
            <p:nvPr/>
          </p:nvCxnSpPr>
          <p:spPr>
            <a:xfrm flipH="1" rot="5400000">
              <a:off x="446" y="19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106"/>
            <p:cNvCxnSpPr/>
            <p:nvPr/>
          </p:nvCxnSpPr>
          <p:spPr>
            <a:xfrm flipH="1" rot="5400000">
              <a:off x="787" y="170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106"/>
            <p:cNvCxnSpPr/>
            <p:nvPr/>
          </p:nvCxnSpPr>
          <p:spPr>
            <a:xfrm flipH="1" rot="5400000">
              <a:off x="1183" y="1257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106"/>
            <p:cNvCxnSpPr/>
            <p:nvPr/>
          </p:nvCxnSpPr>
          <p:spPr>
            <a:xfrm flipH="1" rot="10800000">
              <a:off x="272" y="1285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1" name="Google Shape;2401;p106"/>
            <p:cNvSpPr/>
            <p:nvPr/>
          </p:nvSpPr>
          <p:spPr>
            <a:xfrm>
              <a:off x="416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02" name="Google Shape;2402;p106"/>
            <p:cNvSpPr/>
            <p:nvPr/>
          </p:nvSpPr>
          <p:spPr>
            <a:xfrm>
              <a:off x="166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03" name="Google Shape;2403;p106"/>
            <p:cNvSpPr/>
            <p:nvPr/>
          </p:nvSpPr>
          <p:spPr>
            <a:xfrm>
              <a:off x="608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04" name="Google Shape;2404;p106"/>
            <p:cNvSpPr/>
            <p:nvPr/>
          </p:nvSpPr>
          <p:spPr>
            <a:xfrm>
              <a:off x="704" y="162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405" name="Google Shape;2405;p106"/>
            <p:cNvSpPr/>
            <p:nvPr/>
          </p:nvSpPr>
          <p:spPr>
            <a:xfrm>
              <a:off x="992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406" name="Google Shape;2406;p106"/>
            <p:cNvSpPr/>
            <p:nvPr/>
          </p:nvSpPr>
          <p:spPr>
            <a:xfrm>
              <a:off x="848" y="21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07" name="Google Shape;2407;p106"/>
            <p:cNvSpPr/>
            <p:nvPr/>
          </p:nvSpPr>
          <p:spPr>
            <a:xfrm>
              <a:off x="1160" y="118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408" name="Google Shape;2408;p106"/>
            <p:cNvSpPr/>
            <p:nvPr/>
          </p:nvSpPr>
          <p:spPr>
            <a:xfrm>
              <a:off x="1566" y="1621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409" name="Google Shape;2409;p106"/>
            <p:cNvSpPr/>
            <p:nvPr/>
          </p:nvSpPr>
          <p:spPr>
            <a:xfrm>
              <a:off x="1242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410" name="Google Shape;2410;p106"/>
            <p:cNvSpPr/>
            <p:nvPr/>
          </p:nvSpPr>
          <p:spPr>
            <a:xfrm>
              <a:off x="1818" y="189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11" name="Google Shape;2411;p106"/>
            <p:cNvSpPr txBox="1"/>
            <p:nvPr/>
          </p:nvSpPr>
          <p:spPr>
            <a:xfrm>
              <a:off x="592" y="743"/>
              <a:ext cx="1475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value 15: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Start by inserting -∞</a:t>
              </a:r>
              <a:endParaRPr/>
            </a:p>
          </p:txBody>
        </p:sp>
      </p:grpSp>
      <p:grpSp>
        <p:nvGrpSpPr>
          <p:cNvPr id="2412" name="Google Shape;2412;p106"/>
          <p:cNvGrpSpPr/>
          <p:nvPr/>
        </p:nvGrpSpPr>
        <p:grpSpPr>
          <a:xfrm>
            <a:off x="4341813" y="1179513"/>
            <a:ext cx="4502150" cy="2557462"/>
            <a:chOff x="2735" y="743"/>
            <a:chExt cx="2836" cy="1611"/>
          </a:xfrm>
        </p:grpSpPr>
        <p:cxnSp>
          <p:nvCxnSpPr>
            <p:cNvPr id="2413" name="Google Shape;2413;p106"/>
            <p:cNvCxnSpPr/>
            <p:nvPr/>
          </p:nvCxnSpPr>
          <p:spPr>
            <a:xfrm flipH="1" rot="5400000">
              <a:off x="3592" y="196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4" name="Google Shape;2414;p106"/>
            <p:cNvSpPr/>
            <p:nvPr/>
          </p:nvSpPr>
          <p:spPr>
            <a:xfrm>
              <a:off x="3754" y="215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5" name="Google Shape;2415;p106"/>
            <p:cNvCxnSpPr/>
            <p:nvPr/>
          </p:nvCxnSpPr>
          <p:spPr>
            <a:xfrm flipH="1" rot="10800000">
              <a:off x="3449" y="1999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106"/>
            <p:cNvCxnSpPr/>
            <p:nvPr/>
          </p:nvCxnSpPr>
          <p:spPr>
            <a:xfrm flipH="1" rot="10800000">
              <a:off x="3916" y="1712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106"/>
            <p:cNvCxnSpPr/>
            <p:nvPr/>
          </p:nvCxnSpPr>
          <p:spPr>
            <a:xfrm flipH="1" rot="5400000">
              <a:off x="3015" y="195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106"/>
            <p:cNvCxnSpPr/>
            <p:nvPr/>
          </p:nvCxnSpPr>
          <p:spPr>
            <a:xfrm flipH="1" rot="5400000">
              <a:off x="3356" y="1707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106"/>
            <p:cNvCxnSpPr/>
            <p:nvPr/>
          </p:nvCxnSpPr>
          <p:spPr>
            <a:xfrm flipH="1" rot="5400000">
              <a:off x="3752" y="1255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106"/>
            <p:cNvCxnSpPr/>
            <p:nvPr/>
          </p:nvCxnSpPr>
          <p:spPr>
            <a:xfrm flipH="1" rot="10800000">
              <a:off x="2841" y="1283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1" name="Google Shape;2421;p106"/>
            <p:cNvSpPr/>
            <p:nvPr/>
          </p:nvSpPr>
          <p:spPr>
            <a:xfrm>
              <a:off x="2985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22" name="Google Shape;2422;p106"/>
            <p:cNvSpPr/>
            <p:nvPr/>
          </p:nvSpPr>
          <p:spPr>
            <a:xfrm>
              <a:off x="2735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23" name="Google Shape;2423;p106"/>
            <p:cNvSpPr/>
            <p:nvPr/>
          </p:nvSpPr>
          <p:spPr>
            <a:xfrm>
              <a:off x="3177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24" name="Google Shape;2424;p106"/>
            <p:cNvSpPr/>
            <p:nvPr/>
          </p:nvSpPr>
          <p:spPr>
            <a:xfrm>
              <a:off x="3273" y="161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425" name="Google Shape;2425;p106"/>
            <p:cNvSpPr/>
            <p:nvPr/>
          </p:nvSpPr>
          <p:spPr>
            <a:xfrm>
              <a:off x="3561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426" name="Google Shape;2426;p106"/>
            <p:cNvSpPr/>
            <p:nvPr/>
          </p:nvSpPr>
          <p:spPr>
            <a:xfrm>
              <a:off x="3417" y="214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27" name="Google Shape;2427;p106"/>
            <p:cNvSpPr/>
            <p:nvPr/>
          </p:nvSpPr>
          <p:spPr>
            <a:xfrm>
              <a:off x="3729" y="118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428" name="Google Shape;2428;p106"/>
            <p:cNvSpPr/>
            <p:nvPr/>
          </p:nvSpPr>
          <p:spPr>
            <a:xfrm>
              <a:off x="4135" y="161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429" name="Google Shape;2429;p106"/>
            <p:cNvSpPr/>
            <p:nvPr/>
          </p:nvSpPr>
          <p:spPr>
            <a:xfrm>
              <a:off x="3811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430" name="Google Shape;2430;p106"/>
            <p:cNvSpPr/>
            <p:nvPr/>
          </p:nvSpPr>
          <p:spPr>
            <a:xfrm>
              <a:off x="4387" y="1897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31" name="Google Shape;2431;p106"/>
            <p:cNvSpPr txBox="1"/>
            <p:nvPr/>
          </p:nvSpPr>
          <p:spPr>
            <a:xfrm>
              <a:off x="2755" y="743"/>
              <a:ext cx="281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 the key to 15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HEAP-INCREASE-KEY on A[11] = 15</a:t>
              </a:r>
              <a:endParaRPr/>
            </a:p>
          </p:txBody>
        </p:sp>
      </p:grpSp>
      <p:grpSp>
        <p:nvGrpSpPr>
          <p:cNvPr id="2432" name="Google Shape;2432;p106"/>
          <p:cNvGrpSpPr/>
          <p:nvPr/>
        </p:nvGrpSpPr>
        <p:grpSpPr>
          <a:xfrm>
            <a:off x="327025" y="3998913"/>
            <a:ext cx="2943225" cy="2557462"/>
            <a:chOff x="206" y="2519"/>
            <a:chExt cx="1854" cy="1611"/>
          </a:xfrm>
        </p:grpSpPr>
        <p:cxnSp>
          <p:nvCxnSpPr>
            <p:cNvPr id="2433" name="Google Shape;2433;p106"/>
            <p:cNvCxnSpPr/>
            <p:nvPr/>
          </p:nvCxnSpPr>
          <p:spPr>
            <a:xfrm flipH="1" rot="5400000">
              <a:off x="1063" y="3738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4" name="Google Shape;2434;p106"/>
            <p:cNvSpPr/>
            <p:nvPr/>
          </p:nvSpPr>
          <p:spPr>
            <a:xfrm>
              <a:off x="1225" y="3928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5" name="Google Shape;2435;p106"/>
            <p:cNvCxnSpPr/>
            <p:nvPr/>
          </p:nvCxnSpPr>
          <p:spPr>
            <a:xfrm flipH="1" rot="10800000">
              <a:off x="920" y="3775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6" name="Google Shape;2436;p106"/>
            <p:cNvCxnSpPr/>
            <p:nvPr/>
          </p:nvCxnSpPr>
          <p:spPr>
            <a:xfrm flipH="1" rot="10800000">
              <a:off x="1387" y="3488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7" name="Google Shape;2437;p106"/>
            <p:cNvCxnSpPr/>
            <p:nvPr/>
          </p:nvCxnSpPr>
          <p:spPr>
            <a:xfrm flipH="1" rot="5400000">
              <a:off x="486" y="3733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8" name="Google Shape;2438;p106"/>
            <p:cNvCxnSpPr/>
            <p:nvPr/>
          </p:nvCxnSpPr>
          <p:spPr>
            <a:xfrm flipH="1" rot="5400000">
              <a:off x="827" y="3483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9" name="Google Shape;2439;p106"/>
            <p:cNvCxnSpPr/>
            <p:nvPr/>
          </p:nvCxnSpPr>
          <p:spPr>
            <a:xfrm flipH="1" rot="5400000">
              <a:off x="1223" y="3031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0" name="Google Shape;2440;p106"/>
            <p:cNvCxnSpPr/>
            <p:nvPr/>
          </p:nvCxnSpPr>
          <p:spPr>
            <a:xfrm flipH="1" rot="10800000">
              <a:off x="312" y="3059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1" name="Google Shape;2441;p106"/>
            <p:cNvSpPr/>
            <p:nvPr/>
          </p:nvSpPr>
          <p:spPr>
            <a:xfrm>
              <a:off x="456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42" name="Google Shape;2442;p106"/>
            <p:cNvSpPr/>
            <p:nvPr/>
          </p:nvSpPr>
          <p:spPr>
            <a:xfrm>
              <a:off x="206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43" name="Google Shape;2443;p106"/>
            <p:cNvSpPr/>
            <p:nvPr/>
          </p:nvSpPr>
          <p:spPr>
            <a:xfrm>
              <a:off x="648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44" name="Google Shape;2444;p106"/>
            <p:cNvSpPr/>
            <p:nvPr/>
          </p:nvSpPr>
          <p:spPr>
            <a:xfrm>
              <a:off x="744" y="339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445" name="Google Shape;2445;p106"/>
            <p:cNvSpPr/>
            <p:nvPr/>
          </p:nvSpPr>
          <p:spPr>
            <a:xfrm>
              <a:off x="1032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446" name="Google Shape;2446;p106"/>
            <p:cNvSpPr/>
            <p:nvPr/>
          </p:nvSpPr>
          <p:spPr>
            <a:xfrm>
              <a:off x="888" y="392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47" name="Google Shape;2447;p106"/>
            <p:cNvSpPr/>
            <p:nvPr/>
          </p:nvSpPr>
          <p:spPr>
            <a:xfrm>
              <a:off x="1200" y="296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448" name="Google Shape;2448;p106"/>
            <p:cNvSpPr/>
            <p:nvPr/>
          </p:nvSpPr>
          <p:spPr>
            <a:xfrm>
              <a:off x="1606" y="339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449" name="Google Shape;2449;p106"/>
            <p:cNvSpPr/>
            <p:nvPr/>
          </p:nvSpPr>
          <p:spPr>
            <a:xfrm>
              <a:off x="1282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450" name="Google Shape;2450;p106"/>
            <p:cNvSpPr/>
            <p:nvPr/>
          </p:nvSpPr>
          <p:spPr>
            <a:xfrm>
              <a:off x="1858" y="3673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51" name="Google Shape;2451;p106"/>
            <p:cNvSpPr txBox="1"/>
            <p:nvPr/>
          </p:nvSpPr>
          <p:spPr>
            <a:xfrm>
              <a:off x="492" y="2519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2" name="Google Shape;2452;p106"/>
          <p:cNvGrpSpPr/>
          <p:nvPr/>
        </p:nvGrpSpPr>
        <p:grpSpPr>
          <a:xfrm>
            <a:off x="4695825" y="3914775"/>
            <a:ext cx="3243263" cy="2557463"/>
            <a:chOff x="2958" y="2466"/>
            <a:chExt cx="2043" cy="1611"/>
          </a:xfrm>
        </p:grpSpPr>
        <p:cxnSp>
          <p:nvCxnSpPr>
            <p:cNvPr id="2453" name="Google Shape;2453;p106"/>
            <p:cNvCxnSpPr/>
            <p:nvPr/>
          </p:nvCxnSpPr>
          <p:spPr>
            <a:xfrm flipH="1" rot="5400000">
              <a:off x="3815" y="3685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4" name="Google Shape;2454;p106"/>
            <p:cNvSpPr/>
            <p:nvPr/>
          </p:nvSpPr>
          <p:spPr>
            <a:xfrm>
              <a:off x="3977" y="3875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5" name="Google Shape;2455;p106"/>
            <p:cNvCxnSpPr/>
            <p:nvPr/>
          </p:nvCxnSpPr>
          <p:spPr>
            <a:xfrm flipH="1" rot="10800000">
              <a:off x="3672" y="3722"/>
              <a:ext cx="259" cy="2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6" name="Google Shape;2456;p106"/>
            <p:cNvCxnSpPr/>
            <p:nvPr/>
          </p:nvCxnSpPr>
          <p:spPr>
            <a:xfrm flipH="1" rot="10800000">
              <a:off x="4139" y="3435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106"/>
            <p:cNvCxnSpPr/>
            <p:nvPr/>
          </p:nvCxnSpPr>
          <p:spPr>
            <a:xfrm flipH="1" rot="5400000">
              <a:off x="3238" y="3680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106"/>
            <p:cNvCxnSpPr/>
            <p:nvPr/>
          </p:nvCxnSpPr>
          <p:spPr>
            <a:xfrm flipH="1" rot="5400000">
              <a:off x="3579" y="3430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106"/>
            <p:cNvCxnSpPr/>
            <p:nvPr/>
          </p:nvCxnSpPr>
          <p:spPr>
            <a:xfrm flipH="1" rot="5400000">
              <a:off x="3975" y="2978"/>
              <a:ext cx="806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106"/>
            <p:cNvCxnSpPr/>
            <p:nvPr/>
          </p:nvCxnSpPr>
          <p:spPr>
            <a:xfrm flipH="1" rot="10800000">
              <a:off x="3064" y="3006"/>
              <a:ext cx="1008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61" name="Google Shape;2461;p106"/>
            <p:cNvSpPr/>
            <p:nvPr/>
          </p:nvSpPr>
          <p:spPr>
            <a:xfrm>
              <a:off x="3208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62" name="Google Shape;2462;p106"/>
            <p:cNvSpPr/>
            <p:nvPr/>
          </p:nvSpPr>
          <p:spPr>
            <a:xfrm>
              <a:off x="2958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63" name="Google Shape;2463;p106"/>
            <p:cNvSpPr/>
            <p:nvPr/>
          </p:nvSpPr>
          <p:spPr>
            <a:xfrm>
              <a:off x="3400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64" name="Google Shape;2464;p106"/>
            <p:cNvSpPr/>
            <p:nvPr/>
          </p:nvSpPr>
          <p:spPr>
            <a:xfrm>
              <a:off x="3496" y="33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465" name="Google Shape;2465;p106"/>
            <p:cNvSpPr/>
            <p:nvPr/>
          </p:nvSpPr>
          <p:spPr>
            <a:xfrm>
              <a:off x="3784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466" name="Google Shape;2466;p106"/>
            <p:cNvSpPr/>
            <p:nvPr/>
          </p:nvSpPr>
          <p:spPr>
            <a:xfrm>
              <a:off x="3640" y="387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67" name="Google Shape;2467;p106"/>
            <p:cNvSpPr/>
            <p:nvPr/>
          </p:nvSpPr>
          <p:spPr>
            <a:xfrm>
              <a:off x="3952" y="291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468" name="Google Shape;2468;p106"/>
            <p:cNvSpPr/>
            <p:nvPr/>
          </p:nvSpPr>
          <p:spPr>
            <a:xfrm>
              <a:off x="4358" y="3342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469" name="Google Shape;2469;p106"/>
            <p:cNvSpPr/>
            <p:nvPr/>
          </p:nvSpPr>
          <p:spPr>
            <a:xfrm>
              <a:off x="4034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470" name="Google Shape;2470;p106"/>
            <p:cNvSpPr/>
            <p:nvPr/>
          </p:nvSpPr>
          <p:spPr>
            <a:xfrm>
              <a:off x="4610" y="3620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71" name="Google Shape;2471;p106"/>
            <p:cNvSpPr txBox="1"/>
            <p:nvPr/>
          </p:nvSpPr>
          <p:spPr>
            <a:xfrm>
              <a:off x="3013" y="2466"/>
              <a:ext cx="198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restored heap containing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newly added element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10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478" name="Google Shape;2478;p10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MAX-HEAP-INSERT</a:t>
            </a:r>
            <a:endParaRPr/>
          </a:p>
        </p:txBody>
      </p:sp>
      <p:sp>
        <p:nvSpPr>
          <p:cNvPr id="2479" name="Google Shape;2479;p107"/>
          <p:cNvSpPr txBox="1"/>
          <p:nvPr>
            <p:ph idx="1" type="body"/>
          </p:nvPr>
        </p:nvSpPr>
        <p:spPr>
          <a:xfrm>
            <a:off x="350838" y="17526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Corsiva"/>
              <a:buNone/>
            </a:pPr>
            <a:r>
              <a:rPr lang="en-US" sz="3200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Alg:</a:t>
            </a:r>
            <a:r>
              <a:rPr lang="en-US" sz="3200"/>
              <a:t> MAX-HEAP-INSERT</a:t>
            </a: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(A, key, n)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heap-size[A]</a:t>
            </a:r>
            <a:r>
              <a:rPr lang="en-US"/>
              <a:t> ←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 + 1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A[n + 1] ← -∞</a:t>
            </a:r>
            <a:r>
              <a:rPr lang="en-US"/>
              <a:t> 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lang="en-US"/>
              <a:t> HEAP-INCREASE-KEY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(A, n + 1, key)</a:t>
            </a:r>
            <a:endParaRPr/>
          </a:p>
        </p:txBody>
      </p:sp>
      <p:sp>
        <p:nvSpPr>
          <p:cNvPr id="2480" name="Google Shape;2480;p107"/>
          <p:cNvSpPr txBox="1"/>
          <p:nvPr/>
        </p:nvSpPr>
        <p:spPr>
          <a:xfrm>
            <a:off x="2362200" y="5334000"/>
            <a:ext cx="3657600" cy="4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</p:txBody>
      </p:sp>
      <p:grpSp>
        <p:nvGrpSpPr>
          <p:cNvPr id="2481" name="Google Shape;2481;p107"/>
          <p:cNvGrpSpPr/>
          <p:nvPr/>
        </p:nvGrpSpPr>
        <p:grpSpPr>
          <a:xfrm>
            <a:off x="7315993" y="3023394"/>
            <a:ext cx="565944" cy="634206"/>
            <a:chOff x="4512" y="2352"/>
            <a:chExt cx="356" cy="399"/>
          </a:xfrm>
        </p:grpSpPr>
        <p:cxnSp>
          <p:nvCxnSpPr>
            <p:cNvPr id="2482" name="Google Shape;2482;p107"/>
            <p:cNvCxnSpPr/>
            <p:nvPr/>
          </p:nvCxnSpPr>
          <p:spPr>
            <a:xfrm flipH="1" rot="5400000">
              <a:off x="4505" y="2359"/>
              <a:ext cx="322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83" name="Google Shape;2483;p107"/>
            <p:cNvSpPr/>
            <p:nvPr/>
          </p:nvSpPr>
          <p:spPr>
            <a:xfrm>
              <a:off x="4667" y="2549"/>
              <a:ext cx="202" cy="202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-∞</a:t>
              </a:r>
              <a:endParaRPr/>
            </a:p>
          </p:txBody>
        </p:sp>
      </p:grpSp>
      <p:cxnSp>
        <p:nvCxnSpPr>
          <p:cNvPr id="2484" name="Google Shape;2484;p107"/>
          <p:cNvCxnSpPr/>
          <p:nvPr/>
        </p:nvCxnSpPr>
        <p:spPr>
          <a:xfrm flipH="1" rot="10800000">
            <a:off x="7077075" y="3094038"/>
            <a:ext cx="411163" cy="392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107"/>
          <p:cNvCxnSpPr/>
          <p:nvPr/>
        </p:nvCxnSpPr>
        <p:spPr>
          <a:xfrm flipH="1" rot="10800000">
            <a:off x="7818438" y="2638425"/>
            <a:ext cx="511175" cy="487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6" name="Google Shape;2486;p107"/>
          <p:cNvCxnSpPr/>
          <p:nvPr/>
        </p:nvCxnSpPr>
        <p:spPr>
          <a:xfrm flipH="1" rot="5400000">
            <a:off x="6387306" y="3028157"/>
            <a:ext cx="511175" cy="487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107"/>
          <p:cNvCxnSpPr/>
          <p:nvPr/>
        </p:nvCxnSpPr>
        <p:spPr>
          <a:xfrm flipH="1" rot="5400000">
            <a:off x="6928644" y="2631281"/>
            <a:ext cx="511175" cy="487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8" name="Google Shape;2488;p107"/>
          <p:cNvCxnSpPr/>
          <p:nvPr/>
        </p:nvCxnSpPr>
        <p:spPr>
          <a:xfrm flipH="1" rot="5400000">
            <a:off x="7558087" y="1912938"/>
            <a:ext cx="1279525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9" name="Google Shape;2489;p107"/>
          <p:cNvCxnSpPr/>
          <p:nvPr/>
        </p:nvCxnSpPr>
        <p:spPr>
          <a:xfrm flipH="1" rot="10800000">
            <a:off x="6111875" y="1957388"/>
            <a:ext cx="16002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0" name="Google Shape;2490;p107"/>
          <p:cNvSpPr/>
          <p:nvPr/>
        </p:nvSpPr>
        <p:spPr>
          <a:xfrm>
            <a:off x="6340475" y="29321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491" name="Google Shape;2491;p107"/>
          <p:cNvSpPr/>
          <p:nvPr/>
        </p:nvSpPr>
        <p:spPr>
          <a:xfrm>
            <a:off x="5943600" y="33289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92" name="Google Shape;2492;p107"/>
          <p:cNvSpPr/>
          <p:nvPr/>
        </p:nvSpPr>
        <p:spPr>
          <a:xfrm>
            <a:off x="6645275" y="33289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93" name="Google Shape;2493;p107"/>
          <p:cNvSpPr/>
          <p:nvPr/>
        </p:nvSpPr>
        <p:spPr>
          <a:xfrm>
            <a:off x="6797675" y="24907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2494" name="Google Shape;2494;p107"/>
          <p:cNvSpPr/>
          <p:nvPr/>
        </p:nvSpPr>
        <p:spPr>
          <a:xfrm>
            <a:off x="7254875" y="29321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495" name="Google Shape;2495;p107"/>
          <p:cNvSpPr/>
          <p:nvPr/>
        </p:nvSpPr>
        <p:spPr>
          <a:xfrm>
            <a:off x="7026275" y="33289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96" name="Google Shape;2496;p107"/>
          <p:cNvSpPr/>
          <p:nvPr/>
        </p:nvSpPr>
        <p:spPr>
          <a:xfrm>
            <a:off x="7521575" y="18049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2497" name="Google Shape;2497;p107"/>
          <p:cNvSpPr/>
          <p:nvPr/>
        </p:nvSpPr>
        <p:spPr>
          <a:xfrm>
            <a:off x="8166100" y="2490788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498" name="Google Shape;2498;p107"/>
          <p:cNvSpPr/>
          <p:nvPr/>
        </p:nvSpPr>
        <p:spPr>
          <a:xfrm>
            <a:off x="7651750" y="29321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499" name="Google Shape;2499;p107"/>
          <p:cNvSpPr/>
          <p:nvPr/>
        </p:nvSpPr>
        <p:spPr>
          <a:xfrm>
            <a:off x="8566150" y="2932113"/>
            <a:ext cx="320675" cy="32067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10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06" name="Google Shape;2506;p10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07" name="Google Shape;2507;p108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We can perform the following operations on heaps: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MAX-HEAPIFY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BUILD-MAX-HEAP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HEAP-SORT	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O(nlgn)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MAX-HEAP-INSERT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HEAP-EXTRACT-MAX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HEAP-INCREASE-KEY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O(lgn)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HEAP-MAXIMUM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Heap elements can be stored as array elements (since the tree is complete, there are not any “holes” in the tree)</a:t>
            </a:r>
            <a:endParaRPr sz="2000"/>
          </a:p>
        </p:txBody>
      </p:sp>
      <p:grpSp>
        <p:nvGrpSpPr>
          <p:cNvPr id="389" name="Google Shape;389;p37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390" name="Google Shape;390;p37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92" name="Google Shape;392;p37"/>
            <p:cNvCxnSpPr>
              <a:stCxn id="390" idx="3"/>
              <a:endCxn id="391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3" name="Google Shape;393;p37"/>
            <p:cNvCxnSpPr>
              <a:stCxn id="390" idx="5"/>
              <a:endCxn id="394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5" name="Google Shape;395;p37"/>
            <p:cNvCxnSpPr>
              <a:stCxn id="391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6" name="Google Shape;396;p37"/>
            <p:cNvCxnSpPr>
              <a:stCxn id="391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94" name="Google Shape;394;p37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99" name="Google Shape;399;p37"/>
            <p:cNvCxnSpPr>
              <a:stCxn id="394" idx="3"/>
              <a:endCxn id="398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0" name="Google Shape;400;p37"/>
            <p:cNvCxnSpPr>
              <a:stCxn id="394" idx="5"/>
              <a:endCxn id="397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01" name="Google Shape;401;p37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04" name="Google Shape;404;p37"/>
            <p:cNvCxnSpPr>
              <a:stCxn id="401" idx="3"/>
              <a:endCxn id="403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5" name="Google Shape;405;p37"/>
            <p:cNvCxnSpPr>
              <a:stCxn id="401" idx="5"/>
              <a:endCxn id="402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06" name="Google Shape;406;p37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08" name="Google Shape;408;p37"/>
            <p:cNvCxnSpPr>
              <a:stCxn id="406" idx="3"/>
              <a:endCxn id="407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09" name="Google Shape;409;p37"/>
          <p:cNvSpPr txBox="1"/>
          <p:nvPr/>
        </p:nvSpPr>
        <p:spPr>
          <a:xfrm>
            <a:off x="174519" y="4324367"/>
            <a:ext cx="5498238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Map from array elements to tree nodes and vice versa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–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Left[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–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Right[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–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Parent[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–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[⎣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/2⎦]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0" name="Google Shape;410;p37"/>
          <p:cNvGraphicFramePr/>
          <p:nvPr/>
        </p:nvGraphicFramePr>
        <p:xfrm>
          <a:off x="5916959" y="1932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{7A663BDC-F3E1-455C-B153-1C1907E43765}</a:tableStyleId>
              </a:tblPr>
              <a:tblGrid>
                <a:gridCol w="843575"/>
                <a:gridCol w="84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Index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Value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" name="Google Shape;411;p37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 (Implementation Issue)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10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14" name="Google Shape;2514;p10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Priority Queue</a:t>
            </a:r>
            <a:endParaRPr/>
          </a:p>
        </p:txBody>
      </p:sp>
      <p:sp>
        <p:nvSpPr>
          <p:cNvPr id="2515" name="Google Shape;2515;p109"/>
          <p:cNvSpPr txBox="1"/>
          <p:nvPr>
            <p:ph idx="1" type="body"/>
          </p:nvPr>
        </p:nvSpPr>
        <p:spPr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lang="en-US"/>
              <a:t>Graph algorithms: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/>
              <a:t>Dijkstra’s and A*-search algorithms to compute shortest paths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Prim’s algorithm to compute minimum spanning tree (MST) of a graph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Others: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Huffman coding for compressing data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Resource scheduling in operating systems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Heap elements can be stored as array elements (since the tree is complete, there are not any “holes” in the tree)</a:t>
            </a:r>
            <a:endParaRPr sz="2000"/>
          </a:p>
        </p:txBody>
      </p:sp>
      <p:grpSp>
        <p:nvGrpSpPr>
          <p:cNvPr id="417" name="Google Shape;417;p38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418" name="Google Shape;418;p38"/>
            <p:cNvSpPr/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20" name="Google Shape;420;p38"/>
            <p:cNvCxnSpPr>
              <a:stCxn id="418" idx="3"/>
              <a:endCxn id="419" idx="7"/>
            </p:cNvCxnSpPr>
            <p:nvPr/>
          </p:nvCxnSpPr>
          <p:spPr>
            <a:xfrm flipH="1">
              <a:off x="1570679" y="3238262"/>
              <a:ext cx="663600" cy="36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1" name="Google Shape;421;p38"/>
            <p:cNvCxnSpPr>
              <a:stCxn id="418" idx="5"/>
              <a:endCxn id="422" idx="1"/>
            </p:cNvCxnSpPr>
            <p:nvPr/>
          </p:nvCxnSpPr>
          <p:spPr>
            <a:xfrm>
              <a:off x="2513790" y="3238262"/>
              <a:ext cx="6726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3" name="Google Shape;423;p38"/>
            <p:cNvCxnSpPr>
              <a:stCxn id="419" idx="3"/>
            </p:cNvCxnSpPr>
            <p:nvPr/>
          </p:nvCxnSpPr>
          <p:spPr>
            <a:xfrm flipH="1">
              <a:off x="970497" y="3887551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38"/>
            <p:cNvCxnSpPr>
              <a:stCxn id="419" idx="5"/>
            </p:cNvCxnSpPr>
            <p:nvPr/>
          </p:nvCxnSpPr>
          <p:spPr>
            <a:xfrm>
              <a:off x="1570708" y="3887551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22" name="Google Shape;422;p38"/>
            <p:cNvSpPr/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27" name="Google Shape;427;p38"/>
            <p:cNvCxnSpPr>
              <a:stCxn id="422" idx="3"/>
              <a:endCxn id="426" idx="7"/>
            </p:cNvCxnSpPr>
            <p:nvPr/>
          </p:nvCxnSpPr>
          <p:spPr>
            <a:xfrm flipH="1">
              <a:off x="2865612" y="3889348"/>
              <a:ext cx="320700" cy="364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8" name="Google Shape;428;p38"/>
            <p:cNvCxnSpPr>
              <a:stCxn id="422" idx="5"/>
              <a:endCxn id="425" idx="1"/>
            </p:cNvCxnSpPr>
            <p:nvPr/>
          </p:nvCxnSpPr>
          <p:spPr>
            <a:xfrm>
              <a:off x="3465823" y="3889348"/>
              <a:ext cx="305100" cy="37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29" name="Google Shape;429;p38"/>
            <p:cNvSpPr/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32" name="Google Shape;432;p38"/>
            <p:cNvCxnSpPr>
              <a:stCxn id="429" idx="3"/>
              <a:endCxn id="431" idx="0"/>
            </p:cNvCxnSpPr>
            <p:nvPr/>
          </p:nvCxnSpPr>
          <p:spPr>
            <a:xfrm flipH="1">
              <a:off x="550855" y="4557624"/>
              <a:ext cx="1875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3" name="Google Shape;433;p38"/>
            <p:cNvCxnSpPr>
              <a:stCxn id="429" idx="5"/>
              <a:endCxn id="430" idx="0"/>
            </p:cNvCxnSpPr>
            <p:nvPr/>
          </p:nvCxnSpPr>
          <p:spPr>
            <a:xfrm>
              <a:off x="1017866" y="4557624"/>
              <a:ext cx="2016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34" name="Google Shape;434;p38"/>
            <p:cNvSpPr/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6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36" name="Google Shape;436;p38"/>
            <p:cNvCxnSpPr>
              <a:stCxn id="434" idx="3"/>
              <a:endCxn id="435" idx="0"/>
            </p:cNvCxnSpPr>
            <p:nvPr/>
          </p:nvCxnSpPr>
          <p:spPr>
            <a:xfrm flipH="1">
              <a:off x="1678236" y="4557624"/>
              <a:ext cx="183600" cy="31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37" name="Google Shape;437;p38"/>
          <p:cNvSpPr txBox="1"/>
          <p:nvPr/>
        </p:nvSpPr>
        <p:spPr>
          <a:xfrm>
            <a:off x="174519" y="4324367"/>
            <a:ext cx="549823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length[</a:t>
            </a:r>
            <a:r>
              <a:rPr i="1"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number of elements in array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heap-size[</a:t>
            </a:r>
            <a:r>
              <a:rPr i="1"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number of elements in heap stored in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heap-size[</a:t>
            </a:r>
            <a:r>
              <a:rPr b="0" i="1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] ≤ length[</a:t>
            </a:r>
            <a:r>
              <a:rPr b="0" i="1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No. of leaves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⎡</a:t>
            </a:r>
            <a:r>
              <a:rPr i="1"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/2⎤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Height of a heap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⎣</a:t>
            </a:r>
            <a:r>
              <a:rPr i="1"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lg n</a:t>
            </a:r>
            <a:r>
              <a:rPr lang="en-US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⎦ </a:t>
            </a:r>
            <a:endParaRPr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8" name="Google Shape;438;p38"/>
          <p:cNvGraphicFramePr/>
          <p:nvPr/>
        </p:nvGraphicFramePr>
        <p:xfrm>
          <a:off x="5916959" y="19324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{7A663BDC-F3E1-455C-B153-1C1907E43765}</a:tableStyleId>
              </a:tblPr>
              <a:tblGrid>
                <a:gridCol w="843575"/>
                <a:gridCol w="843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Index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Value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9" name="Google Shape;439;p3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Heaps (Implementation Issue)</a:t>
            </a:r>
            <a:endParaRPr sz="3959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