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6" r:id="rId3"/>
    <p:sldId id="309" r:id="rId4"/>
    <p:sldId id="308" r:id="rId5"/>
    <p:sldId id="310" r:id="rId6"/>
    <p:sldId id="259" r:id="rId7"/>
    <p:sldId id="258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11" r:id="rId30"/>
    <p:sldId id="312" r:id="rId31"/>
    <p:sldId id="313" r:id="rId32"/>
    <p:sldId id="314" r:id="rId33"/>
    <p:sldId id="289" r:id="rId34"/>
    <p:sldId id="325" r:id="rId35"/>
    <p:sldId id="290" r:id="rId36"/>
    <p:sldId id="327" r:id="rId37"/>
    <p:sldId id="326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8528CC-4494-4564-9FB6-BCE0150F1C26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45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57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69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69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3AB48-31D5-42D0-AEAD-9B41659870B4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8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2FB71D-8C96-4CB5-A375-A8638765BA41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5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584ED1-58A6-400E-996F-6AC2DA8E66A5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68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B8B83-F4A0-417C-981F-85DD9E1C1388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8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C33FB1-9A62-40EE-A5F6-49AC6102EFA5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56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33E95-522C-4FF8-BB71-609DB8EE825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71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1811C3-B744-42A1-96B8-BCFDC1D481C5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46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6EA27F-7123-4167-8070-5A7D7B0ED68B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1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9E46B-0B25-4B58-8995-E71C52DF22FE}" type="datetime1">
              <a:rPr lang="en-US" smtClean="0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B0BD-3429-415B-AB4C-64C8DE509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74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06</a:t>
            </a:r>
            <a:br>
              <a:rPr lang="en-US" dirty="0" smtClean="0"/>
            </a:br>
            <a:r>
              <a:rPr lang="en-US" sz="3200" dirty="0" smtClean="0"/>
              <a:t>Greedy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12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420188" y="1473201"/>
            <a:ext cx="6019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 smtClean="0"/>
              <a:t>a</a:t>
            </a:r>
            <a:endParaRPr lang="en-US" b="1" i="1" dirty="0"/>
          </a:p>
          <a:p>
            <a:r>
              <a:rPr lang="en-US" dirty="0"/>
              <a:t>     3. remove all activities conflicting with </a:t>
            </a:r>
            <a:r>
              <a:rPr lang="en-US" b="1" i="1" dirty="0" smtClean="0"/>
              <a:t>a</a:t>
            </a:r>
            <a:endParaRPr lang="en-US" b="1" i="1" dirty="0"/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6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V="1">
            <a:off x="437605" y="1422400"/>
            <a:ext cx="605155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 smtClean="0"/>
              <a:t>a</a:t>
            </a:r>
            <a:r>
              <a:rPr lang="en-US" dirty="0" smtClean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7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Iterative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60" y="15240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Running time is </a:t>
            </a:r>
            <a:r>
              <a:rPr lang="en-US" altLang="en-US" sz="2400" dirty="0">
                <a:sym typeface="Symbol" pitchFamily="18" charset="2"/>
              </a:rPr>
              <a:t>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GREEDY-ACTIVITY-SELECTOR </a:t>
            </a:r>
            <a:r>
              <a:rPr lang="en-US" altLang="en-US" sz="2000" dirty="0"/>
              <a:t>schedules a set of </a:t>
            </a:r>
            <a:r>
              <a:rPr lang="en-US" altLang="en-US" sz="2000" dirty="0" smtClean="0"/>
              <a:t>n activities </a:t>
            </a:r>
            <a:r>
              <a:rPr lang="en-US" altLang="en-US" sz="2000" dirty="0"/>
              <a:t>in </a:t>
            </a:r>
            <a:r>
              <a:rPr lang="en-US" altLang="en-US" sz="2000" dirty="0">
                <a:sym typeface="Symbol" pitchFamily="18" charset="2"/>
              </a:rPr>
              <a:t>(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 time</a:t>
            </a:r>
            <a:r>
              <a:rPr lang="en-US" altLang="en-US" sz="2000" dirty="0"/>
              <a:t>, </a:t>
            </a: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2000" dirty="0" smtClean="0"/>
              <a:t>assuming </a:t>
            </a:r>
            <a:r>
              <a:rPr lang="en-US" altLang="en-US" sz="2000" dirty="0"/>
              <a:t>that the activities were already sorted initially </a:t>
            </a:r>
            <a:r>
              <a:rPr lang="en-US" altLang="en-US" sz="2000" dirty="0" smtClean="0"/>
              <a:t>by their </a:t>
            </a:r>
            <a:r>
              <a:rPr lang="en-US" altLang="en-US" sz="2000" dirty="0"/>
              <a:t>finish times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275415" y="1168705"/>
            <a:ext cx="8626214" cy="384396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GREEDY-ACTIVITY-SELECTOR(</a:t>
            </a:r>
            <a:r>
              <a:rPr lang="en-US" alt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//s: array containing start times of input activities</a:t>
            </a:r>
          </a:p>
          <a:p>
            <a:pPr marL="609600" indent="-609600">
              <a:buNone/>
              <a:defRPr/>
            </a:pP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//f: array containing finishing times of input activities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s.length</a:t>
            </a:r>
            <a:endParaRPr lang="en-US" altLang="en-US" sz="1800" i="1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//k: previously chosen activity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2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to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5.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≥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</a:t>
            </a:r>
            <a:r>
              <a:rPr lang="en-US" sz="1800" dirty="0" smtClean="0"/>
              <a:t>//find earliest-finishing activity </a:t>
            </a:r>
            <a:r>
              <a:rPr lang="en-US" sz="1800" i="1" dirty="0" smtClean="0"/>
              <a:t>m </a:t>
            </a:r>
            <a:r>
              <a:rPr lang="en-US" sz="1800" dirty="0" smtClean="0"/>
              <a:t>which is compatible with </a:t>
            </a:r>
            <a:r>
              <a:rPr lang="en-US" sz="1800" i="1" dirty="0" smtClean="0"/>
              <a:t>k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	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7.	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sz="1800" dirty="0" smtClean="0"/>
              <a:t>//f[k] = max{f[k]:k ∈ Α}, since activities are sorted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8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return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6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Computational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856223" cy="5681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Decision Problems: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given an input x ∈ {0, 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verify if x satisfies a certain property i.e., give YES/NO answer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3-coloring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decision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given an undirected graph, G= (V,E), determine if there is a way to assign a “color” chosen from {1, 2, 3} to each vertex in such a way that no two adjacent vertices have the same color</a:t>
            </a:r>
          </a:p>
          <a:p>
            <a:pPr lvl="1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decision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Is there any path from u to v in G?</a:t>
            </a:r>
          </a:p>
        </p:txBody>
      </p:sp>
      <p:pic>
        <p:nvPicPr>
          <p:cNvPr id="4" name="Picture 3" descr="vertex_colo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3416" y="3293641"/>
            <a:ext cx="4400550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Recursive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26" y="1733323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smtClean="0"/>
              <a:t>Running time is </a:t>
            </a:r>
            <a:r>
              <a:rPr lang="en-US" altLang="en-US" sz="2400" dirty="0">
                <a:sym typeface="Symbol" pitchFamily="18" charset="2"/>
              </a:rPr>
              <a:t>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Assuming that the activities have already been sorted by finish times, 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the running time </a:t>
            </a:r>
            <a:r>
              <a:rPr lang="en-US" altLang="en-US" sz="2000" dirty="0"/>
              <a:t>of the call </a:t>
            </a:r>
            <a:r>
              <a:rPr lang="en-US" altLang="en-US" sz="2000" dirty="0" smtClean="0"/>
              <a:t>RECURSIVE-ACTIVITY-SELECTOR is </a:t>
            </a:r>
            <a:r>
              <a:rPr lang="en-US" altLang="en-US" sz="2000" dirty="0" smtClean="0">
                <a:sym typeface="Symbol" pitchFamily="18" charset="2"/>
              </a:rPr>
              <a:t></a:t>
            </a:r>
            <a:r>
              <a:rPr lang="en-US" altLang="en-US" sz="2000" dirty="0">
                <a:sym typeface="Symbol" pitchFamily="18" charset="2"/>
              </a:rPr>
              <a:t>(</a:t>
            </a:r>
            <a:r>
              <a:rPr lang="en-US" altLang="en-US" sz="2000" i="1" dirty="0"/>
              <a:t>n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Because, over </a:t>
            </a:r>
            <a:r>
              <a:rPr lang="en-US" altLang="en-US" sz="2000" dirty="0"/>
              <a:t>all recursive calls, each activity is examined exactly </a:t>
            </a:r>
            <a:r>
              <a:rPr lang="en-US" altLang="en-US" sz="2000" dirty="0" smtClean="0"/>
              <a:t>once in </a:t>
            </a:r>
            <a:r>
              <a:rPr lang="en-US" altLang="en-US" sz="2000" dirty="0"/>
              <a:t>the while loop test of line 2.</a:t>
            </a:r>
            <a:endParaRPr lang="en-US" altLang="en-US" sz="2400" b="1" dirty="0" smtClean="0">
              <a:latin typeface="Courier New" pitchFamily="49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4068" y="1400055"/>
            <a:ext cx="9055864" cy="345838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f, </a:t>
            </a:r>
            <a:r>
              <a:rPr lang="en-US" altLang="en-US" sz="24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//Solves the subproblem </a:t>
            </a:r>
            <a:r>
              <a:rPr lang="en-US" altLang="en-US" sz="1800" i="1" kern="0" dirty="0" err="1" smtClean="0"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 smtClean="0">
                <a:cs typeface="Times New Roman" panose="02020603050405020304" pitchFamily="18" charset="0"/>
                <a:sym typeface="Symbol" pitchFamily="18" charset="2"/>
              </a:rPr>
              <a:t>i,j</a:t>
            </a:r>
            <a:r>
              <a:rPr lang="en-US" altLang="en-US" sz="1800" i="1" kern="0" dirty="0" smtClean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en-US" sz="1800" kern="0" dirty="0" err="1" smtClean="0"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baseline="-25000" dirty="0" err="1" smtClean="0"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, a</a:t>
            </a:r>
            <a:r>
              <a:rPr lang="en-US" altLang="en-US" sz="1800" kern="0" baseline="-25000" dirty="0" smtClean="0">
                <a:cs typeface="Times New Roman" panose="02020603050405020304" pitchFamily="18" charset="0"/>
                <a:sym typeface="Symbol" pitchFamily="18" charset="2"/>
              </a:rPr>
              <a:t>i+1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en-US" sz="1800" kern="0" dirty="0" err="1" smtClean="0"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baseline="-25000" dirty="0" err="1" smtClean="0"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} of the problem S={a</a:t>
            </a:r>
            <a:r>
              <a:rPr lang="en-US" altLang="en-US" sz="1800" kern="0" baseline="-25000" dirty="0" smtClean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,a</a:t>
            </a:r>
            <a:r>
              <a:rPr lang="en-US" altLang="en-US" sz="1800" kern="0" baseline="-25000" dirty="0" smtClean="0"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,…,a</a:t>
            </a:r>
            <a:r>
              <a:rPr lang="en-US" altLang="en-US" sz="1800" kern="0" baseline="-25000" dirty="0" smtClean="0"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}, </a:t>
            </a:r>
            <a:r>
              <a:rPr lang="en-US" altLang="en-US" sz="1800" i="1" kern="0" dirty="0" smtClean="0">
                <a:cs typeface="Times New Roman" panose="02020603050405020304" pitchFamily="18" charset="0"/>
                <a:sym typeface="Symbol" pitchFamily="18" charset="2"/>
              </a:rPr>
              <a:t>i.e.,</a:t>
            </a: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cs typeface="Times New Roman" panose="02020603050405020304" pitchFamily="18" charset="0"/>
                <a:sym typeface="Symbol" pitchFamily="18" charset="2"/>
              </a:rPr>
              <a:t>//computes mutually compatible activities in the set </a:t>
            </a:r>
            <a:r>
              <a:rPr lang="en-US" altLang="en-US" sz="1800" i="1" kern="0" dirty="0" err="1" smtClean="0"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 smtClean="0">
                <a:cs typeface="Times New Roman" panose="02020603050405020304" pitchFamily="18" charset="0"/>
                <a:sym typeface="Symbol" pitchFamily="18" charset="2"/>
              </a:rPr>
              <a:t>i,j</a:t>
            </a:r>
            <a:endParaRPr lang="en-US" altLang="en-US" sz="1800" i="1" kern="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+ 1</a:t>
            </a:r>
          </a:p>
          <a:p>
            <a:pPr marL="609600" indent="-609600">
              <a:buNone/>
              <a:defRPr/>
            </a:pPr>
            <a:r>
              <a:rPr lang="en-US" sz="1800" dirty="0" smtClean="0"/>
              <a:t>//skip all activities which are incompatible with </a:t>
            </a:r>
            <a:r>
              <a:rPr lang="en-US" sz="1800" i="1" dirty="0" err="1" smtClean="0"/>
              <a:t>i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while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 j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and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&lt;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endParaRPr lang="en-US" altLang="en-US" sz="1800" kern="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	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 	//if an activity is found in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i,j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which is compatible with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		return 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U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m,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//add it to solution set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else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return 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Ø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267" y="979576"/>
            <a:ext cx="6758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Initial call: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f, 0, n+1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6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9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7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7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3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9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  <a:gridCol w="488194"/>
                <a:gridCol w="482240"/>
                <a:gridCol w="488194"/>
                <a:gridCol w="485217"/>
                <a:gridCol w="48521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anose="02020603050405020304" pitchFamily="18" charset="0"/>
              </a:rPr>
              <a:t>0    </a:t>
            </a:r>
            <a:r>
              <a:rPr lang="en-US" sz="2000" dirty="0" smtClean="0">
                <a:latin typeface="Times New Roman" panose="02020603050405020304" pitchFamily="18" charset="0"/>
              </a:rPr>
              <a:t> 1      2      </a:t>
            </a:r>
            <a:r>
              <a:rPr lang="en-US" sz="2000" dirty="0">
                <a:latin typeface="Times New Roman" panose="02020603050405020304" pitchFamily="18" charset="0"/>
              </a:rPr>
              <a:t>3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4     5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6  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7    </a:t>
            </a:r>
            <a:r>
              <a:rPr lang="en-US" sz="2000" dirty="0" smtClean="0">
                <a:latin typeface="Times New Roman" panose="02020603050405020304" pitchFamily="18" charset="0"/>
              </a:rPr>
              <a:t> 8      </a:t>
            </a:r>
            <a:r>
              <a:rPr lang="en-US" sz="2000" dirty="0">
                <a:latin typeface="Times New Roman" panose="02020603050405020304" pitchFamily="18" charset="0"/>
              </a:rPr>
              <a:t>9    10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11 </a:t>
            </a:r>
            <a:r>
              <a:rPr 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</a:rPr>
              <a:t>12  </a:t>
            </a:r>
            <a:r>
              <a:rPr 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</a:rPr>
              <a:t>13   14 </a:t>
            </a:r>
            <a:r>
              <a:rPr lang="en-US" sz="2000" dirty="0" smtClean="0">
                <a:latin typeface="Times New Roman" panose="02020603050405020304" pitchFamily="18" charset="0"/>
              </a:rPr>
              <a:t>   15   16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Elements of the Greedy Strategy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altLang="en-US" sz="2400" dirty="0" smtClean="0"/>
              <a:t>How can one tell if a greedy algorithm will solve a particular optimization problem??</a:t>
            </a:r>
          </a:p>
          <a:p>
            <a:pPr marL="381000" indent="-381000" eaLnBrk="1" hangingPunct="1"/>
            <a:endParaRPr lang="en-US" altLang="en-US" sz="2400" dirty="0" smtClean="0"/>
          </a:p>
          <a:p>
            <a:pPr marL="381000" indent="-381000" eaLnBrk="1" hangingPunct="1"/>
            <a:r>
              <a:rPr lang="en-US" altLang="en-US" sz="2400" dirty="0" smtClean="0"/>
              <a:t>There is no way in general. But there are 2 ingredients exhibited by most greedy problems:</a:t>
            </a:r>
          </a:p>
          <a:p>
            <a:pPr marL="381000" indent="-381000" eaLnBrk="1" hangingPunct="1"/>
            <a:endParaRPr lang="en-US" altLang="en-US" sz="2400" dirty="0" smtClean="0"/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dirty="0" smtClean="0"/>
              <a:t>Greedy Choice Property: show that there is an optimal solution that contains the first greedy choice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dirty="0" smtClean="0"/>
              <a:t>Optimal Sub Structure Property: Optimal solution to a problem contains within it optimal solution to </a:t>
            </a:r>
            <a:r>
              <a:rPr lang="en-US" altLang="en-US" sz="2400" smtClean="0"/>
              <a:t>a subproblem</a:t>
            </a:r>
            <a:endParaRPr lang="en-US" altLang="en-US" sz="2400" dirty="0" smtClean="0"/>
          </a:p>
          <a:p>
            <a:pPr marL="381000" indent="-381000" eaLnBrk="1" hangingPunct="1">
              <a:buFont typeface="Monotype Sorts" pitchFamily="2" charset="2"/>
              <a:buAutoNum type="arabicPeriod"/>
            </a:pPr>
            <a:endParaRPr lang="en-US" altLang="en-US" sz="2400" dirty="0" smtClean="0"/>
          </a:p>
          <a:p>
            <a:pPr marL="381000" indent="-381000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31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Computational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Search problem: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Specified by a relation R⊆{0,1}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X{0,1}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where the goal is: given an input x ∈ {0, 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compute some answer y∈{0,1}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such that (x, y) ∈ 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3-coloring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search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given an undirected graph G = (V, E) find, if it exists, a coloring c: V → {1, 2, 3} of the vertices, such that for every (u, v) ∈ E: c(u) ≠ c(v)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search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Find all the paths from u to v in G</a:t>
            </a:r>
          </a:p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39817" y="4384713"/>
            <a:ext cx="6444867" cy="1807834"/>
            <a:chOff x="1839817" y="4384713"/>
            <a:chExt cx="6444867" cy="1807834"/>
          </a:xfrm>
        </p:grpSpPr>
        <p:sp>
          <p:nvSpPr>
            <p:cNvPr id="5" name="Oval 4"/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endParaRPr lang="en-US" sz="4000" dirty="0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sz="4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d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5" idx="5"/>
              <a:endCxn id="11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11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6"/>
              <a:endCxn id="12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81311" y="4715219"/>
              <a:ext cx="22033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Find all the paths from a to d:</a:t>
              </a:r>
            </a:p>
            <a:p>
              <a:r>
                <a:rPr lang="en-US" dirty="0" smtClean="0"/>
                <a:t>a →b →d</a:t>
              </a:r>
            </a:p>
            <a:p>
              <a:r>
                <a:rPr lang="en-US" dirty="0" smtClean="0"/>
                <a:t>a →c →d</a:t>
              </a:r>
            </a:p>
            <a:p>
              <a:r>
                <a:rPr lang="en-US" dirty="0" smtClean="0"/>
                <a:t>a →b →c →d</a:t>
              </a:r>
            </a:p>
          </p:txBody>
        </p:sp>
        <p:cxnSp>
          <p:nvCxnSpPr>
            <p:cNvPr id="29" name="Straight Arrow Connector 28"/>
            <p:cNvCxnSpPr>
              <a:stCxn id="6" idx="5"/>
              <a:endCxn id="12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Greedy Choice Property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globally optimal solution can be arrived at by making a locally optimal (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Greedy</a:t>
            </a:r>
            <a:r>
              <a:rPr lang="en-US" altLang="en-US" sz="2400" dirty="0" smtClean="0"/>
              <a:t>) choice.</a:t>
            </a:r>
          </a:p>
          <a:p>
            <a:pPr eaLnBrk="1" hangingPunct="1"/>
            <a:r>
              <a:rPr lang="en-US" altLang="en-US" sz="2400" dirty="0" smtClean="0"/>
              <a:t>We make whatever choice seems best at the moment and then solve the sub problems arising after the choice is made.</a:t>
            </a:r>
          </a:p>
          <a:p>
            <a:pPr eaLnBrk="1" hangingPunct="1"/>
            <a:r>
              <a:rPr lang="en-US" altLang="en-US" sz="2400" dirty="0" smtClean="0"/>
              <a:t>The choice made by a greedy algorithm may depend on choices so far, but it cannot depend on any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future choices</a:t>
            </a:r>
            <a:r>
              <a:rPr lang="en-US" altLang="en-US" sz="2400" dirty="0" smtClean="0"/>
              <a:t> or on the solutions to sub problems.</a:t>
            </a:r>
          </a:p>
          <a:p>
            <a:pPr eaLnBrk="1" hangingPunct="1"/>
            <a:r>
              <a:rPr lang="en-US" altLang="en-US" sz="2400" dirty="0" smtClean="0"/>
              <a:t>Thus, a greedy strategy usually  progresses in a </a:t>
            </a:r>
            <a:r>
              <a:rPr lang="en-US" altLang="en-US" sz="2400" b="1" i="1" dirty="0" smtClean="0">
                <a:solidFill>
                  <a:srgbClr val="990000"/>
                </a:solidFill>
              </a:rPr>
              <a:t>top-down</a:t>
            </a:r>
            <a:r>
              <a:rPr lang="en-US" altLang="en-US" sz="2400" dirty="0" smtClean="0">
                <a:solidFill>
                  <a:srgbClr val="990000"/>
                </a:solidFill>
              </a:rPr>
              <a:t> </a:t>
            </a:r>
            <a:r>
              <a:rPr lang="en-US" altLang="en-US" sz="2400" dirty="0" smtClean="0"/>
              <a:t>fashion, making one greedy choice after another, iteratively reducing each given problem instance to a smaller one.</a:t>
            </a:r>
          </a:p>
        </p:txBody>
      </p:sp>
    </p:spTree>
    <p:extLst>
      <p:ext uri="{BB962C8B-B14F-4D97-AF65-F5344CB8AC3E}">
        <p14:creationId xmlns:p14="http://schemas.microsoft.com/office/powerpoint/2010/main" xmlns="" val="6148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Optimal Sub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problem exhibits </a:t>
            </a:r>
            <a:r>
              <a:rPr lang="en-US" altLang="en-US" b="1" i="1" dirty="0" smtClean="0">
                <a:solidFill>
                  <a:srgbClr val="990000"/>
                </a:solidFill>
              </a:rPr>
              <a:t>optimal substructure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if an optimal solution to the problem contains (within it) optimal solution to sub problems.</a:t>
            </a:r>
          </a:p>
        </p:txBody>
      </p:sp>
    </p:spTree>
    <p:extLst>
      <p:ext uri="{BB962C8B-B14F-4D97-AF65-F5344CB8AC3E}">
        <p14:creationId xmlns:p14="http://schemas.microsoft.com/office/powerpoint/2010/main" xmlns="" val="2317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Designing Greedy Algorithms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Cast the optimization problem as one for which: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 smtClean="0"/>
              <a:t>we make a choice and are left with only one subproblem to solve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dirty="0" smtClean="0"/>
              <a:t>Prove that the </a:t>
            </a:r>
            <a:r>
              <a:rPr lang="en-US" dirty="0" smtClean="0">
                <a:solidFill>
                  <a:srgbClr val="CC0000"/>
                </a:solidFill>
              </a:rPr>
              <a:t>GREEDY CHOICE</a:t>
            </a:r>
            <a:r>
              <a:rPr lang="en-US" dirty="0" smtClean="0"/>
              <a:t> property holds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 smtClean="0"/>
              <a:t>that there is always an optimal solution to the original problem that makes the greedy choice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 dirty="0" smtClean="0"/>
              <a:t>Prove that the </a:t>
            </a:r>
            <a:r>
              <a:rPr lang="en-US" dirty="0" smtClean="0">
                <a:solidFill>
                  <a:srgbClr val="CC0000"/>
                </a:solidFill>
              </a:rPr>
              <a:t>OPTIMAL SUBSTRUCTURE </a:t>
            </a:r>
            <a:r>
              <a:rPr lang="en-US" dirty="0"/>
              <a:t>property holds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 smtClean="0"/>
              <a:t>the greedy choice + an optimal solution to the resulting subproblem leads to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692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Greedy-Choice Property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823172" cy="574743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Show that there is an optimal solution that begins with a greedy choice (with activity 1, which has the earliest finish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u="sng" dirty="0" smtClean="0">
                <a:ea typeface="新細明體" panose="02020500000000000000" pitchFamily="18" charset="-120"/>
              </a:rPr>
              <a:t>Proof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Let S = {1,2,…, n} be the set of input activities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An optimal solution will be a subset of 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Suppose A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 S is an optimal solution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Order the activities in A by finish time. Let the first activity in A is k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k = 1, the solution A begins with a greedy choice  and the proof completes.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k  1, we have to show that there is an optimal solution B  S that begins with the greedy choice (i.e., activity 1)</a:t>
            </a:r>
          </a:p>
        </p:txBody>
      </p:sp>
    </p:spTree>
    <p:extLst>
      <p:ext uri="{BB962C8B-B14F-4D97-AF65-F5344CB8AC3E}">
        <p14:creationId xmlns:p14="http://schemas.microsoft.com/office/powerpoint/2010/main" xmlns="" val="5819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Greedy-Choice Property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823172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Let B = A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–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{k}  {1}. </a:t>
            </a:r>
            <a:endParaRPr lang="en-US" altLang="zh-TW" sz="1800" i="1" dirty="0" smtClean="0">
              <a:ea typeface="新細明體" panose="02020500000000000000" pitchFamily="18" charset="-120"/>
            </a:endParaRP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 smtClean="0">
                <a:ea typeface="新細明體" panose="02020500000000000000" pitchFamily="18" charset="-120"/>
              </a:rPr>
              <a:t>activity 1 has the earliest finish time in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S =&gt; f</a:t>
            </a:r>
            <a:r>
              <a:rPr lang="en-US" altLang="zh-TW" sz="1800" i="1" baseline="-25000" dirty="0" smtClean="0">
                <a:ea typeface="新細明體" panose="02020500000000000000" pitchFamily="18" charset="-120"/>
              </a:rPr>
              <a:t>1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 smtClean="0">
                <a:ea typeface="新細明體" panose="02020500000000000000" pitchFamily="18" charset="-120"/>
              </a:rPr>
              <a:t>activity k finishes before other activities in </a:t>
            </a:r>
            <a:r>
              <a:rPr lang="en-US" altLang="zh-TW" sz="1800" smtClean="0">
                <a:ea typeface="新細明體" panose="02020500000000000000" pitchFamily="18" charset="-120"/>
              </a:rPr>
              <a:t>A starts =&gt;</a:t>
            </a:r>
            <a:r>
              <a:rPr lang="en-US" altLang="zh-TW" sz="1800" i="1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f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for all 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∈ A-{k}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So, f</a:t>
            </a:r>
            <a:r>
              <a:rPr lang="en-US" altLang="zh-TW" sz="1800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for all 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∈ A-{k} =&gt;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activity 1 doesn’t clash with other activities in B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Also,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activities in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A-{k} do not clash with each other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(Since, A is a solution)</a:t>
            </a:r>
            <a:endParaRPr lang="en-US" altLang="zh-TW" sz="18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Hence activities in B are mutually compatible. Also, |B| = |A|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Thus, B is an optimal solution which begins with activity 1 (the greedy choice)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7373462"/>
              </p:ext>
            </p:extLst>
          </p:nvPr>
        </p:nvGraphicFramePr>
        <p:xfrm>
          <a:off x="1425765" y="3619946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42422" y="4950721"/>
            <a:ext cx="760695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 optimal solution which does not begin with activity 1 is: A={2,4,9,11} 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B = A – {2} U {1} = {1,4,9,11}; </a:t>
            </a:r>
            <a:r>
              <a:rPr lang="en-US" dirty="0" smtClean="0"/>
              <a:t>B is an optimal solution, too.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Activity 2 doesn’t clash with 4,9, or 11.  Activity 1 finishes before 2 finishes </a:t>
            </a:r>
          </a:p>
          <a:p>
            <a:r>
              <a:rPr lang="en-US" dirty="0" smtClean="0"/>
              <a:t>and as such 1 cannot clash with 4,9, or 11, either. Also, activities 4,9, and 11</a:t>
            </a:r>
          </a:p>
          <a:p>
            <a:r>
              <a:rPr lang="en-US" dirty="0" smtClean="0"/>
              <a:t>do not clash with each other (otherwise they wouldn’t be members of A). </a:t>
            </a:r>
          </a:p>
          <a:p>
            <a:r>
              <a:rPr lang="en-US" dirty="0" smtClean="0"/>
              <a:t>Hence B = {1,4,9,11} is a valid solution. Since |B| = |A|, B is an optimal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9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Optimal Substructure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Once the greedy choice of activity 1 is made, the problem reduces to finding an optimal solution for the activity-selection problem over those activities in S that are compatible with activity 1</a:t>
            </a:r>
          </a:p>
          <a:p>
            <a:pPr lvl="2" eaLnBrk="1" hangingPunct="1"/>
            <a:r>
              <a:rPr lang="en-US" altLang="zh-TW" sz="24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Optimal Substructure property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If A is an optimal solution of input S which contains the first greedy choice (activity 1), then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= A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{1}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is an optimal solution of input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={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S: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}</a:t>
            </a:r>
          </a:p>
          <a:p>
            <a:pPr lvl="2"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Proof:</a:t>
            </a:r>
          </a:p>
          <a:p>
            <a:pPr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If we could find an optimal solution, B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S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where |B’| &gt; |A’|, then B = B’U{1} would be an optimal solution of S which contains more activities than A </a:t>
            </a:r>
          </a:p>
          <a:p>
            <a:pPr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(since |B| = |B’|+1 &gt; |A’|+1 =|A|), </a:t>
            </a:r>
          </a:p>
          <a:p>
            <a:pPr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which 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contradicts the optimality of A</a:t>
            </a:r>
          </a:p>
        </p:txBody>
      </p:sp>
    </p:spTree>
    <p:extLst>
      <p:ext uri="{BB962C8B-B14F-4D97-AF65-F5344CB8AC3E}">
        <p14:creationId xmlns:p14="http://schemas.microsoft.com/office/powerpoint/2010/main" xmlns="" val="23732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Substructure Example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823172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Take an optimal solution of S = {1,2,3,4,5,6,7,8,9,10,11} which contains activity 1: A = {1,4,9,11}</a:t>
            </a: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According to the optimal substructure property: </a:t>
            </a:r>
          </a:p>
          <a:p>
            <a:pPr marL="746125" lvl="2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A’ = A-{1} = {4,9,11} is an optimal solution of </a:t>
            </a:r>
          </a:p>
          <a:p>
            <a:pPr marL="746125" lvl="2" indent="168275">
              <a:lnSpc>
                <a:spcPct val="11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S’ = {4,6,7,8,9,11} </a:t>
            </a: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a.k.a.</a:t>
            </a: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 a subproblem of the original problem 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7373462"/>
              </p:ext>
            </p:extLst>
          </p:nvPr>
        </p:nvGraphicFramePr>
        <p:xfrm>
          <a:off x="1205428" y="997932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19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greedy choice and optimal substructure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09" y="1380474"/>
            <a:ext cx="8797925" cy="5237163"/>
          </a:xfrm>
        </p:spPr>
        <p:txBody>
          <a:bodyPr/>
          <a:lstStyle/>
          <a:p>
            <a:pPr lvl="1" algn="just"/>
            <a:r>
              <a:rPr lang="en-US" altLang="zh-TW" dirty="0" smtClean="0">
                <a:ea typeface="新細明體" panose="02020500000000000000" pitchFamily="18" charset="-120"/>
              </a:rPr>
              <a:t>After each greedy choice is made, we are left with an smaller optimization problem (called a subproblem) of the same form as the original problem</a:t>
            </a:r>
          </a:p>
          <a:p>
            <a:pPr lvl="1" algn="just"/>
            <a:r>
              <a:rPr lang="en-US" altLang="zh-TW" dirty="0" smtClean="0">
                <a:ea typeface="新細明體" panose="02020500000000000000" pitchFamily="18" charset="-120"/>
              </a:rPr>
              <a:t>By induction, making the greedy choice for every subproblem produces an optimal solution of the whole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Fractional Knapsack Problem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Given:</a:t>
            </a:r>
            <a:r>
              <a:rPr lang="en-US" sz="2000" dirty="0"/>
              <a:t> A set S of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b="1" dirty="0">
                <a:solidFill>
                  <a:srgbClr val="CC0000"/>
                </a:solidFill>
              </a:rPr>
              <a:t>n</a:t>
            </a:r>
            <a:r>
              <a:rPr lang="en-US" sz="2000" dirty="0"/>
              <a:t> items, with each item </a:t>
            </a:r>
            <a:r>
              <a:rPr lang="en-US" sz="2000" b="1" dirty="0" err="1">
                <a:solidFill>
                  <a:srgbClr val="CC0000"/>
                </a:solidFill>
              </a:rPr>
              <a:t>i</a:t>
            </a:r>
            <a:r>
              <a:rPr lang="en-US" sz="2000" dirty="0"/>
              <a:t> having</a:t>
            </a:r>
          </a:p>
          <a:p>
            <a:pPr lvl="1"/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- a positive benefit</a:t>
            </a:r>
          </a:p>
          <a:p>
            <a:pPr lvl="1"/>
            <a:r>
              <a:rPr lang="en-US" sz="1800" b="1" dirty="0" err="1"/>
              <a:t>w</a:t>
            </a:r>
            <a:r>
              <a:rPr lang="en-US" sz="1800" b="1" baseline="-25000" dirty="0" err="1"/>
              <a:t>i</a:t>
            </a:r>
            <a:r>
              <a:rPr lang="en-US" sz="1800" dirty="0"/>
              <a:t> - a positive weight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Goal:</a:t>
            </a:r>
            <a:r>
              <a:rPr lang="en-US" sz="2000" dirty="0"/>
              <a:t> Choose items with maximum total benefit but with weight at most </a:t>
            </a:r>
            <a:r>
              <a:rPr lang="en-US" sz="2000" b="1" dirty="0"/>
              <a:t>W</a:t>
            </a:r>
            <a:r>
              <a:rPr lang="en-US" sz="2000" dirty="0"/>
              <a:t>.</a:t>
            </a:r>
          </a:p>
        </p:txBody>
      </p:sp>
      <p:pic>
        <p:nvPicPr>
          <p:cNvPr id="16389" name="Picture 4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9131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321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6288" y="4217988"/>
            <a:ext cx="3254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733800"/>
            <a:ext cx="595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8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267200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Weight: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474663" y="5181600"/>
            <a:ext cx="123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Benefit: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189547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6384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332898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2113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958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173196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 ml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4749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8 ml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16547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 ml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385762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6 ml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45323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1 ml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1765300" y="52578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$12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25066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$32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319881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$40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38909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45640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$50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627063" y="41148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Items:</a:t>
            </a:r>
          </a:p>
        </p:txBody>
      </p:sp>
      <p:sp>
        <p:nvSpPr>
          <p:cNvPr id="713755" name="Text Box 27"/>
          <p:cNvSpPr txBox="1">
            <a:spLocks noChangeArrowheads="1"/>
          </p:cNvSpPr>
          <p:nvPr/>
        </p:nvSpPr>
        <p:spPr bwMode="auto">
          <a:xfrm>
            <a:off x="658813" y="55626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188912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474663" y="5867400"/>
            <a:ext cx="1201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($ per ml)</a:t>
            </a:r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26320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13759" name="Text Box 31"/>
          <p:cNvSpPr txBox="1">
            <a:spLocks noChangeArrowheads="1"/>
          </p:cNvSpPr>
          <p:nvPr/>
        </p:nvSpPr>
        <p:spPr bwMode="auto">
          <a:xfrm>
            <a:off x="3260725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713760" name="Text Box 32"/>
          <p:cNvSpPr txBox="1">
            <a:spLocks noChangeArrowheads="1"/>
          </p:cNvSpPr>
          <p:nvPr/>
        </p:nvSpPr>
        <p:spPr bwMode="auto">
          <a:xfrm>
            <a:off x="40163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4627563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32463" y="2978150"/>
            <a:ext cx="1247775" cy="2722563"/>
            <a:chOff x="4180" y="2068"/>
            <a:chExt cx="786" cy="1715"/>
          </a:xfrm>
        </p:grpSpPr>
        <p:sp>
          <p:nvSpPr>
            <p:cNvPr id="16423" name="Freeform 35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4" name="Freeform 36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5" name="Freeform 37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6" name="Freeform 38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7" name="Freeform 39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8" name="Freeform 40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9" name="Text Box 41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ahoma" panose="020B0604030504040204" pitchFamily="34" charset="0"/>
                </a:rPr>
                <a:t>10 ml</a:t>
              </a:r>
            </a:p>
          </p:txBody>
        </p:sp>
      </p:grpSp>
      <p:sp>
        <p:nvSpPr>
          <p:cNvPr id="16420" name="Line 42"/>
          <p:cNvSpPr>
            <a:spLocks noChangeShapeType="1"/>
          </p:cNvSpPr>
          <p:nvPr/>
        </p:nvSpPr>
        <p:spPr bwMode="auto">
          <a:xfrm>
            <a:off x="5351463" y="3200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71" name="Text Box 43"/>
          <p:cNvSpPr txBox="1">
            <a:spLocks noChangeArrowheads="1"/>
          </p:cNvSpPr>
          <p:nvPr/>
        </p:nvSpPr>
        <p:spPr bwMode="auto">
          <a:xfrm>
            <a:off x="7180263" y="3657600"/>
            <a:ext cx="19637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anose="020B0604030504040204" pitchFamily="34" charset="0"/>
              </a:rPr>
              <a:t>Solution:   P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5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50$</a:t>
            </a:r>
            <a:r>
              <a:rPr lang="en-US" sz="2000">
                <a:latin typeface="Tahoma" panose="020B0604030504040204" pitchFamily="3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2 ml of 3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40$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6 ml of 4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30$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2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 4$</a:t>
            </a:r>
          </a:p>
          <a:p>
            <a:pPr eaLnBrk="1" hangingPunct="1">
              <a:buFontTx/>
              <a:buChar char="•"/>
            </a:pPr>
            <a:endParaRPr lang="en-US" sz="1600">
              <a:latin typeface="Tahom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1600">
                <a:latin typeface="Tahoma" panose="020B0604030504040204" pitchFamily="34" charset="0"/>
              </a:rPr>
              <a:t>Total </a:t>
            </a:r>
            <a:r>
              <a:rPr lang="en-US" sz="1600">
                <a:solidFill>
                  <a:srgbClr val="008000"/>
                </a:solidFill>
                <a:latin typeface="Tahoma" panose="020B0604030504040204" pitchFamily="34" charset="0"/>
              </a:rPr>
              <a:t>Profit:124$</a:t>
            </a:r>
          </a:p>
        </p:txBody>
      </p:sp>
      <p:sp>
        <p:nvSpPr>
          <p:cNvPr id="16422" name="Text Box 44"/>
          <p:cNvSpPr txBox="1">
            <a:spLocks noChangeArrowheads="1"/>
          </p:cNvSpPr>
          <p:nvPr/>
        </p:nvSpPr>
        <p:spPr bwMode="auto">
          <a:xfrm>
            <a:off x="6951663" y="2971800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xmlns="" val="4146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5" grpId="0"/>
      <p:bldP spid="713756" grpId="0"/>
      <p:bldP spid="713757" grpId="0"/>
      <p:bldP spid="713758" grpId="0"/>
      <p:bldP spid="713759" grpId="0"/>
      <p:bldP spid="713760" grpId="0"/>
      <p:bldP spid="7137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Fractional Knapsack Problem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Given:</a:t>
            </a:r>
            <a:r>
              <a:rPr lang="en-US" sz="2000" dirty="0" smtClean="0"/>
              <a:t> A set S of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</a:rPr>
              <a:t>n</a:t>
            </a:r>
            <a:r>
              <a:rPr lang="en-US" sz="2000" dirty="0" smtClean="0"/>
              <a:t> items, with each item </a:t>
            </a:r>
            <a:r>
              <a:rPr lang="en-US" sz="2000" b="1" dirty="0" err="1" smtClean="0">
                <a:solidFill>
                  <a:srgbClr val="CC0000"/>
                </a:solidFill>
              </a:rPr>
              <a:t>i</a:t>
            </a:r>
            <a:r>
              <a:rPr lang="en-US" sz="2000" dirty="0" smtClean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b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 smtClean="0"/>
              <a:t>w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Goal:</a:t>
            </a:r>
            <a:r>
              <a:rPr lang="en-US" sz="2000" dirty="0" smtClean="0"/>
              <a:t> Choose items with maximum total benefit but with weight at most </a:t>
            </a:r>
            <a:r>
              <a:rPr lang="en-US" sz="2000" b="1" dirty="0" smtClean="0"/>
              <a:t>W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we are allowed to take fractional amounts, then this is the </a:t>
            </a:r>
            <a:r>
              <a:rPr lang="en-US" sz="2000" b="1" dirty="0" smtClean="0">
                <a:solidFill>
                  <a:schemeClr val="tx2"/>
                </a:solidFill>
              </a:rPr>
              <a:t>fractional knapsack problem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this case, we let x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denote the amount we take of item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Constraint: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4114800" y="4267200"/>
          <a:ext cx="1951038" cy="844550"/>
        </p:xfrm>
        <a:graphic>
          <a:graphicData uri="http://schemas.openxmlformats.org/presentationml/2006/ole">
            <p:oleObj spid="_x0000_s1030" name="Equation" r:id="rId3" imgW="787058" imgH="342751" progId="Equation.3">
              <p:embed/>
            </p:oleObj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895600" y="5181600"/>
          <a:ext cx="3335338" cy="844550"/>
        </p:xfrm>
        <a:graphic>
          <a:graphicData uri="http://schemas.openxmlformats.org/presentationml/2006/ole">
            <p:oleObj spid="_x0000_s1031" name="Equation" r:id="rId4" imgW="1346200" imgH="342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187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Computational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856223" cy="5681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Counting Problem: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Compute the number of solutions to a given search problem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3-coloring </a:t>
            </a:r>
            <a:r>
              <a:rPr lang="en-US" sz="2200" i="1" u="sng" dirty="0" smtClean="0">
                <a:latin typeface="Times New Roman" pitchFamily="18" charset="0"/>
                <a:cs typeface="Times New Roman" pitchFamily="18" charset="0"/>
              </a:rPr>
              <a:t>counting problem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given an undirected graph G = (V, E) compute the number of ways we can color the graph using only 3 colors: {1,2,3}. While coloring we have to ensure that no two adjacent vertices have the same color.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Path </a:t>
            </a:r>
            <a:r>
              <a:rPr lang="en-US" sz="2200" i="1" u="sng" dirty="0" smtClean="0">
                <a:latin typeface="Times New Roman" pitchFamily="18" charset="0"/>
                <a:cs typeface="Times New Roman" pitchFamily="18" charset="0"/>
              </a:rPr>
              <a:t>counting Problem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Compute the number of possible paths from u to v in a given graph G.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39817" y="4384713"/>
            <a:ext cx="6709272" cy="1803095"/>
            <a:chOff x="1839817" y="4384713"/>
            <a:chExt cx="6709272" cy="1803095"/>
          </a:xfrm>
        </p:grpSpPr>
        <p:sp>
          <p:nvSpPr>
            <p:cNvPr id="7" name="Oval 6"/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endParaRPr lang="en-US" sz="4000" dirty="0"/>
            </a:p>
          </p:txBody>
        </p: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sz="4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d</a:t>
              </a:r>
              <a:endParaRPr lang="en-US" sz="4000" dirty="0"/>
            </a:p>
          </p:txBody>
        </p:sp>
        <p:cxnSp>
          <p:nvCxnSpPr>
            <p:cNvPr id="12" name="Straight Arrow Connector 11"/>
            <p:cNvCxnSpPr>
              <a:stCxn id="7" idx="5"/>
              <a:endCxn id="10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10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6"/>
              <a:endCxn id="11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1311" y="4715219"/>
              <a:ext cx="2467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 the number of paths from a to d: </a:t>
              </a:r>
              <a:r>
                <a:rPr lang="en-US" b="1" dirty="0" smtClean="0"/>
                <a:t>3</a:t>
              </a:r>
            </a:p>
          </p:txBody>
        </p:sp>
        <p:cxnSp>
          <p:nvCxnSpPr>
            <p:cNvPr id="16" name="Straight Arrow Connector 15"/>
            <p:cNvCxnSpPr>
              <a:stCxn id="8" idx="5"/>
              <a:endCxn id="11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Fractional Knapsack Algorithm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Greedy choice: Keep taking item with highest </a:t>
            </a:r>
            <a:r>
              <a:rPr lang="en-US" sz="2000" b="1" smtClean="0">
                <a:solidFill>
                  <a:schemeClr val="tx2"/>
                </a:solidFill>
              </a:rPr>
              <a:t>value</a:t>
            </a:r>
            <a:r>
              <a:rPr lang="en-US" sz="2000" smtClean="0"/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Since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57200" y="2368550"/>
            <a:ext cx="8229600" cy="406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2C61F6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S,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items w/ benefit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and weight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 max.  weight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amount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to maximize benefit w/ weight at most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for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in S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 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		</a:t>
            </a:r>
            <a:r>
              <a:rPr lang="en-US" sz="2000" dirty="0">
                <a:latin typeface="Times New Roman" panose="02020603050405020304" pitchFamily="18" charset="0"/>
              </a:rPr>
              <a:t>{value}</a:t>
            </a:r>
            <a:endParaRPr lang="en-US" sz="2000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				</a:t>
            </a:r>
            <a:r>
              <a:rPr lang="en-US" dirty="0">
                <a:latin typeface="Times New Roman" panose="02020603050405020304" pitchFamily="18" charset="0"/>
              </a:rPr>
              <a:t>{total weight}</a:t>
            </a:r>
            <a:endParaRPr lang="en-US" sz="20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 &lt; W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remove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with highest 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min{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W - 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+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362200" y="1752600"/>
          <a:ext cx="2514600" cy="508000"/>
        </p:xfrm>
        <a:graphic>
          <a:graphicData uri="http://schemas.openxmlformats.org/presentationml/2006/ole">
            <p:oleObj spid="_x0000_s2052" name="Equation" r:id="rId3" imgW="1688367" imgH="34275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34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Fractional Knapsack Algorithm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Running time: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Given a collection S of n items, such that each item </a:t>
            </a:r>
            <a:r>
              <a:rPr lang="en-US" dirty="0" err="1" smtClean="0"/>
              <a:t>i</a:t>
            </a:r>
            <a:r>
              <a:rPr lang="en-US" dirty="0" smtClean="0"/>
              <a:t> has a benefit b</a:t>
            </a:r>
            <a:r>
              <a:rPr lang="en-US" baseline="-25000" dirty="0" smtClean="0"/>
              <a:t>i</a:t>
            </a:r>
            <a:r>
              <a:rPr lang="en-US" dirty="0" smtClean="0"/>
              <a:t> and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we can construct a maximum-benefit subset of S, allowing for fractional amounts, that has a total weight W in </a:t>
            </a:r>
            <a:r>
              <a:rPr lang="en-US" dirty="0" smtClean="0">
                <a:solidFill>
                  <a:srgbClr val="CC0000"/>
                </a:solidFill>
              </a:rPr>
              <a:t>O(</a:t>
            </a:r>
            <a:r>
              <a:rPr lang="en-US" dirty="0" err="1" smtClean="0">
                <a:solidFill>
                  <a:srgbClr val="CC0000"/>
                </a:solidFill>
              </a:rPr>
              <a:t>nlogn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  <a:r>
              <a:rPr lang="en-US" dirty="0" smtClean="0"/>
              <a:t> time. (how?)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Use heap-based priority queue to store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Removing the item with the highest value takes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In the worst case, need to remove all items</a:t>
            </a:r>
          </a:p>
        </p:txBody>
      </p:sp>
    </p:spTree>
    <p:extLst>
      <p:ext uri="{BB962C8B-B14F-4D97-AF65-F5344CB8AC3E}">
        <p14:creationId xmlns:p14="http://schemas.microsoft.com/office/powerpoint/2010/main" xmlns="" val="1229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Widely used technique for data compression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Assume the data to be a sequence of characters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Looking for an effective way of storing the data</a:t>
            </a:r>
          </a:p>
          <a:p>
            <a:pPr eaLnBrk="1" hangingPunct="1">
              <a:lnSpc>
                <a:spcPct val="200000"/>
              </a:lnSpc>
            </a:pPr>
            <a:r>
              <a:rPr lang="en-US" b="1" i="1" smtClean="0"/>
              <a:t>Binary character code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11056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Fixed-Length Codes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mtClean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Requires: 100,000 </a:t>
            </a:r>
            <a:r>
              <a:rPr lang="en-US" smtClean="0">
                <a:sym typeface="Symbol" panose="05050102010706020507" pitchFamily="18" charset="2"/>
              </a:rPr>
              <a:t></a:t>
            </a:r>
            <a:r>
              <a:rPr lang="en-US" smtClean="0"/>
              <a:t> 3 = 300,000 bits</a:t>
            </a:r>
          </a:p>
        </p:txBody>
      </p:sp>
      <p:graphicFrame>
        <p:nvGraphicFramePr>
          <p:cNvPr id="664580" name="Group 4"/>
          <p:cNvGraphicFramePr>
            <a:graphicFrameLocks noGrp="1"/>
          </p:cNvGraphicFramePr>
          <p:nvPr/>
        </p:nvGraphicFramePr>
        <p:xfrm>
          <a:off x="517525" y="2074863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/>
                <a:gridCol w="750887"/>
                <a:gridCol w="750888"/>
                <a:gridCol w="747712"/>
                <a:gridCol w="750888"/>
                <a:gridCol w="750887"/>
                <a:gridCol w="75088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731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</p:txBody>
      </p:sp>
      <p:graphicFrame>
        <p:nvGraphicFramePr>
          <p:cNvPr id="663556" name="Group 4"/>
          <p:cNvGraphicFramePr>
            <a:graphicFrameLocks noGrp="1"/>
          </p:cNvGraphicFramePr>
          <p:nvPr/>
        </p:nvGraphicFramePr>
        <p:xfrm>
          <a:off x="608013" y="3335338"/>
          <a:ext cx="7897812" cy="914400"/>
        </p:xfrm>
        <a:graphic>
          <a:graphicData uri="http://schemas.openxmlformats.org/drawingml/2006/table">
            <a:tbl>
              <a:tblPr/>
              <a:tblGrid>
                <a:gridCol w="3395662"/>
                <a:gridCol w="750888"/>
                <a:gridCol w="750887"/>
                <a:gridCol w="747713"/>
                <a:gridCol w="750887"/>
                <a:gridCol w="750888"/>
                <a:gridCol w="750887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81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Variable-Length Codes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mtClean="0"/>
              <a:t>Data file containing 100,000 characters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Assign short codewords to frequent characters and long codewords to infrequent characters</a:t>
            </a:r>
          </a:p>
          <a:p>
            <a:pPr eaLnBrk="1" hangingPunct="1"/>
            <a:r>
              <a:rPr lang="en-US" smtClean="0"/>
              <a:t>a = 0, b = 101, c = 100, d = 111, e = 1101, f = 1100</a:t>
            </a:r>
          </a:p>
          <a:p>
            <a:pPr eaLnBrk="1" hangingPunct="1"/>
            <a:r>
              <a:rPr lang="en-US" smtClean="0"/>
              <a:t>(45 </a:t>
            </a:r>
            <a:r>
              <a:rPr lang="en-US" smtClean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eaLnBrk="1" hangingPunct="1">
              <a:buFontTx/>
              <a:buNone/>
            </a:pPr>
            <a:r>
              <a:rPr lang="en-US" sz="3200" smtClean="0">
                <a:sym typeface="Symbol" panose="05050102010706020507" pitchFamily="18" charset="2"/>
              </a:rPr>
              <a:t>   = 224,000 bits</a:t>
            </a:r>
          </a:p>
        </p:txBody>
      </p:sp>
      <p:graphicFrame>
        <p:nvGraphicFramePr>
          <p:cNvPr id="665604" name="Group 4"/>
          <p:cNvGraphicFramePr>
            <a:graphicFrameLocks noGrp="1"/>
          </p:cNvGraphicFramePr>
          <p:nvPr/>
        </p:nvGraphicFramePr>
        <p:xfrm>
          <a:off x="517525" y="2008188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/>
                <a:gridCol w="750887"/>
                <a:gridCol w="750888"/>
                <a:gridCol w="747712"/>
                <a:gridCol w="750888"/>
                <a:gridCol w="750887"/>
                <a:gridCol w="75088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50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Prefix Codes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We will restrict our attention to prefix codes</a:t>
            </a:r>
          </a:p>
        </p:txBody>
      </p:sp>
    </p:spTree>
    <p:extLst>
      <p:ext uri="{BB962C8B-B14F-4D97-AF65-F5344CB8AC3E}">
        <p14:creationId xmlns:p14="http://schemas.microsoft.com/office/powerpoint/2010/main" xmlns="" val="2389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Encoding with Binary Character Codes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Concatenate the codewords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mtClean="0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abc = 0 </a:t>
            </a:r>
            <a:r>
              <a:rPr lang="en-US" smtClean="0"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xmlns="" val="21892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Decoding with Binary Character Codes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codes simplify decoding</a:t>
            </a:r>
          </a:p>
          <a:p>
            <a:pPr lvl="1" eaLnBrk="1" hangingPunct="1"/>
            <a:r>
              <a:rPr lang="en-US" smtClean="0"/>
              <a:t>No codeword is a prefix of another </a:t>
            </a:r>
            <a:r>
              <a:rPr lang="en-US" smtClean="0">
                <a:sym typeface="Symbol" panose="05050102010706020507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Approach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Identify the initial codeword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Translate it back to the original character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Repeat the process on the remainder of the file</a:t>
            </a:r>
          </a:p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mtClean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3022600" y="5465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 </a:t>
            </a:r>
            <a:r>
              <a:rPr lang="en-US" sz="2400"/>
              <a:t>0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3733800" y="5465763"/>
            <a:ext cx="81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101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9125" y="5465763"/>
            <a:ext cx="98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1101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=</a:t>
            </a:r>
            <a:r>
              <a:rPr lang="en-US" i="1"/>
              <a:t> </a:t>
            </a:r>
            <a:r>
              <a:rPr lang="en-US" sz="2400"/>
              <a:t>aabe</a:t>
            </a:r>
          </a:p>
        </p:txBody>
      </p:sp>
    </p:spTree>
    <p:extLst>
      <p:ext uri="{BB962C8B-B14F-4D97-AF65-F5344CB8AC3E}">
        <p14:creationId xmlns:p14="http://schemas.microsoft.com/office/powerpoint/2010/main" xmlns="" val="704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77" grpId="0"/>
      <p:bldP spid="668678" grpId="0"/>
      <p:bldP spid="668679" grpId="0"/>
      <p:bldP spid="6686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Constructing a Huffman Code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 greedy algorithm that constructs an optimal prefix code called a </a:t>
            </a:r>
            <a:r>
              <a:rPr lang="en-US" sz="2400" b="1" smtClean="0"/>
              <a:t>Huffman code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latin typeface="Comic Sans MS" panose="030F0702030302020204" pitchFamily="66" charset="0"/>
              </a:rPr>
              <a:t>C</a:t>
            </a:r>
            <a:r>
              <a:rPr lang="en-US" sz="2000" smtClean="0"/>
              <a:t> is a set of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  <a:r>
              <a:rPr lang="en-US" sz="2000" smtClean="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Each character has a frequency </a:t>
            </a:r>
            <a:r>
              <a:rPr lang="en-US" sz="2000" smtClean="0">
                <a:latin typeface="Comic Sans MS" panose="030F0702030302020204" pitchFamily="66" charset="0"/>
              </a:rPr>
              <a:t>f(c)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The tree </a:t>
            </a:r>
            <a:r>
              <a:rPr lang="en-US" sz="2000" smtClean="0">
                <a:latin typeface="Comic Sans MS" panose="030F0702030302020204" pitchFamily="66" charset="0"/>
              </a:rPr>
              <a:t>T</a:t>
            </a:r>
            <a:r>
              <a:rPr lang="en-US" sz="2000" smtClean="0"/>
              <a:t> is built in a bottom up manner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Start with a set of </a:t>
            </a:r>
            <a:r>
              <a:rPr lang="en-US" sz="2000" smtClean="0">
                <a:latin typeface="Comic Sans MS" panose="030F0702030302020204" pitchFamily="66" charset="0"/>
              </a:rPr>
              <a:t>|C|</a:t>
            </a:r>
            <a:r>
              <a:rPr lang="en-US" sz="2000" smtClean="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Use a min-priority queue </a:t>
            </a:r>
            <a:r>
              <a:rPr lang="en-US" sz="2000" smtClean="0">
                <a:latin typeface="Comic Sans MS" panose="030F0702030302020204" pitchFamily="66" charset="0"/>
              </a:rPr>
              <a:t>Q</a:t>
            </a:r>
            <a:r>
              <a:rPr lang="en-US" sz="2000" smtClean="0"/>
              <a:t>, keyed on </a:t>
            </a:r>
            <a:r>
              <a:rPr lang="en-US" sz="2000" smtClean="0">
                <a:latin typeface="Comic Sans MS" panose="030F0702030302020204" pitchFamily="66" charset="0"/>
              </a:rPr>
              <a:t>f </a:t>
            </a:r>
            <a:r>
              <a:rPr lang="en-US" sz="2000" smtClean="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4113213"/>
            <a:ext cx="4025900" cy="334962"/>
            <a:chOff x="2859" y="2591"/>
            <a:chExt cx="2536" cy="211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622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Optimization Problems: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 the best possible solution among the set of all possible solutions to a search problem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Graph coloring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given an undirected graph, G= (V,E), what is the minimum number of colors required to assign “colors” to each vertex in such a way that no two adjacent vertices have the same color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600" i="1" u="sng" dirty="0" smtClean="0"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Find the shortest path(s) from u to v in a given graph G.</a:t>
            </a:r>
          </a:p>
          <a:p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9817" y="4384713"/>
            <a:ext cx="6444867" cy="1803095"/>
            <a:chOff x="1839817" y="4384713"/>
            <a:chExt cx="6444867" cy="1803095"/>
          </a:xfrm>
        </p:grpSpPr>
        <p:sp>
          <p:nvSpPr>
            <p:cNvPr id="4" name="Oval 3"/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endParaRPr lang="en-US" sz="4000" dirty="0"/>
            </a:p>
          </p:txBody>
        </p:sp>
        <p:cxnSp>
          <p:nvCxnSpPr>
            <p:cNvPr id="6" name="Straight Arrow Connector 5"/>
            <p:cNvCxnSpPr>
              <a:stCxn id="4" idx="6"/>
              <a:endCxn id="5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sz="4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d</a:t>
              </a:r>
              <a:endParaRPr lang="en-US" sz="4000" dirty="0"/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7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6"/>
              <a:endCxn id="8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5"/>
              <a:endCxn id="8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81311" y="4715219"/>
              <a:ext cx="22033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Find all the </a:t>
              </a:r>
              <a:r>
                <a:rPr lang="en-US" b="1" dirty="0" smtClean="0"/>
                <a:t>shortest</a:t>
              </a:r>
              <a:r>
                <a:rPr lang="en-US" dirty="0" smtClean="0"/>
                <a:t> paths from a to d:</a:t>
              </a:r>
            </a:p>
            <a:p>
              <a:r>
                <a:rPr lang="en-US" dirty="0" smtClean="0"/>
                <a:t>a →b →d</a:t>
              </a:r>
            </a:p>
            <a:p>
              <a:r>
                <a:rPr lang="en-US" dirty="0" smtClean="0"/>
                <a:t>a →c →d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Computational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Huffman </a:t>
            </a:r>
            <a:r>
              <a:rPr lang="en-US" dirty="0" smtClean="0"/>
              <a:t>tree</a:t>
            </a:r>
            <a:endParaRPr lang="en-US" dirty="0" smtClean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HUFFMAN(C)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C 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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 1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 – 1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allocate a new node 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left[z]  x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right[z]  y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f[z] 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INSERT (Q, z)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EXTRACT-MIN(Q)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81390" y="2472010"/>
            <a:ext cx="4175125" cy="457200"/>
            <a:chOff x="1499" y="1431"/>
            <a:chExt cx="2630" cy="288"/>
          </a:xfrm>
        </p:grpSpPr>
        <p:sp>
          <p:nvSpPr>
            <p:cNvPr id="26634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anose="030F0702030302020204" pitchFamily="66" charset="0"/>
                </a:rPr>
                <a:t>O(n)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5" y="3143250"/>
            <a:ext cx="1368425" cy="2430463"/>
            <a:chOff x="4735" y="1980"/>
            <a:chExt cx="862" cy="1531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mic Sans MS" panose="030F0702030302020204" pitchFamily="66" charset="0"/>
                </a:rPr>
                <a:t>O(</a:t>
              </a:r>
              <a:r>
                <a:rPr lang="en-US" sz="2400" dirty="0" err="1" smtClean="0">
                  <a:latin typeface="Comic Sans MS" panose="030F0702030302020204" pitchFamily="66" charset="0"/>
                </a:rPr>
                <a:t>lgn</a:t>
              </a:r>
              <a:r>
                <a:rPr lang="en-US" sz="2400" dirty="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26633" name="AutoShape 9"/>
            <p:cNvSpPr>
              <a:spLocks/>
            </p:cNvSpPr>
            <p:nvPr/>
          </p:nvSpPr>
          <p:spPr bwMode="auto">
            <a:xfrm>
              <a:off x="4735" y="1980"/>
              <a:ext cx="176" cy="1531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18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Running time:</a:t>
            </a:r>
            <a:r>
              <a:rPr lang="en-US" sz="2400">
                <a:latin typeface="Comic Sans MS" panose="030F0702030302020204" pitchFamily="66" charset="0"/>
              </a:rPr>
              <a:t> O(nlgn)</a:t>
            </a:r>
          </a:p>
        </p:txBody>
      </p:sp>
    </p:spTree>
    <p:extLst>
      <p:ext uri="{BB962C8B-B14F-4D97-AF65-F5344CB8AC3E}">
        <p14:creationId xmlns:p14="http://schemas.microsoft.com/office/powerpoint/2010/main" xmlns="" val="9084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25725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26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27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28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5729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30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25714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15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16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17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718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14</a:t>
              </a:r>
            </a:p>
          </p:txBody>
        </p:sp>
        <p:sp>
          <p:nvSpPr>
            <p:cNvPr id="25719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1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5722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23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24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25696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5709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710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711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712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8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25704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705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706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707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0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1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2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703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25691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692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693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694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25686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687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688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689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5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676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</a:p>
          </p:txBody>
        </p:sp>
        <p:sp>
          <p:nvSpPr>
            <p:cNvPr id="25677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80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1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2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3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4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5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25644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68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70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71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2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63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64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b: 13</a:t>
                  </a:r>
                </a:p>
              </p:txBody>
            </p:sp>
            <p:sp>
              <p:nvSpPr>
                <p:cNvPr id="25665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6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59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60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61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6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47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0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1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2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3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4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5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6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39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40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41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42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b: 13</a:t>
                  </a:r>
                </a:p>
              </p:txBody>
            </p:sp>
            <p:sp>
              <p:nvSpPr>
                <p:cNvPr id="25636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37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0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31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32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12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15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100</a:t>
              </a:r>
            </a:p>
          </p:txBody>
        </p:sp>
        <p:sp>
          <p:nvSpPr>
            <p:cNvPr id="25616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19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0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1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2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3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4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5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6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7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100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encoding/decoding using Huffman tree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0390" y="1655180"/>
            <a:ext cx="81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Encoding: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Traverse the Huffman tree to assign a code to each leaf (representing an input character 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Use these codes to encode the file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r>
              <a:rPr lang="en-US" sz="2800" b="1" dirty="0" smtClean="0"/>
              <a:t>Decoding</a:t>
            </a:r>
            <a:r>
              <a:rPr lang="en-US" sz="2800" b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Traverse </a:t>
            </a:r>
            <a:r>
              <a:rPr lang="en-US" sz="2400" dirty="0" smtClean="0"/>
              <a:t>the Huffman tree </a:t>
            </a:r>
            <a:r>
              <a:rPr lang="en-US" sz="2400" dirty="0" smtClean="0"/>
              <a:t>according to the bits you encounter until you reach a leaf node at which point you output the character represented by that leaf node.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Continue in this fashion until all the bits in the file </a:t>
            </a:r>
            <a:r>
              <a:rPr lang="en-US" sz="2400" smtClean="0"/>
              <a:t>are read.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84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Solves an optimization problem</a:t>
            </a:r>
            <a:endParaRPr lang="en-US" alt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Example: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Activity Selection Problem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Dijkstra’s</a:t>
            </a:r>
            <a:r>
              <a:rPr lang="en-US" altLang="en-US" sz="2000" dirty="0" smtClean="0"/>
              <a:t> Shortest Path Problem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Minimum Spanning Tree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For </a:t>
            </a:r>
            <a:r>
              <a:rPr lang="en-US" altLang="en-US" sz="2400" dirty="0"/>
              <a:t>many optimization problems, greedy algorithm can be used. (not always</a:t>
            </a:r>
            <a:r>
              <a:rPr lang="en-US" altLang="en-US" sz="2400" dirty="0" smtClean="0"/>
              <a:t>)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Greedy algorithm </a:t>
            </a:r>
            <a:r>
              <a:rPr lang="en-US" altLang="en-US" sz="2400" dirty="0"/>
              <a:t>for optimization problems typically go through a sequence of steps, with a set of choices at each step</a:t>
            </a:r>
            <a:r>
              <a:rPr lang="en-US" altLang="en-US" sz="2400" dirty="0" smtClean="0"/>
              <a:t>. Current c</a:t>
            </a:r>
            <a:r>
              <a:rPr lang="en-US" altLang="en-US" dirty="0" smtClean="0"/>
              <a:t>hoice </a:t>
            </a:r>
            <a:r>
              <a:rPr lang="en-US" altLang="en-US" dirty="0"/>
              <a:t>does not depend on evaluating potential future choices or </a:t>
            </a:r>
            <a:r>
              <a:rPr lang="en-US" altLang="en-US" dirty="0" smtClean="0"/>
              <a:t>pre-solving repeatedly occurring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 (a.k.a., </a:t>
            </a:r>
            <a:r>
              <a:rPr lang="en-US" altLang="en-US" i="1" dirty="0" smtClean="0"/>
              <a:t>overlapping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subproblems</a:t>
            </a:r>
            <a:r>
              <a:rPr lang="en-US" altLang="en-US" dirty="0" smtClean="0"/>
              <a:t>). </a:t>
            </a:r>
            <a:r>
              <a:rPr lang="en-US" altLang="en-US" dirty="0"/>
              <a:t>With each step, </a:t>
            </a:r>
            <a:r>
              <a:rPr lang="en-US" altLang="en-US" dirty="0" smtClean="0"/>
              <a:t>the original problem is reduced to </a:t>
            </a:r>
            <a:r>
              <a:rPr lang="en-US" altLang="en-US" dirty="0"/>
              <a:t>a smaller </a:t>
            </a:r>
            <a:r>
              <a:rPr lang="en-US" altLang="en-US" dirty="0" smtClean="0"/>
              <a:t>problem.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Greedy algorithm always makes the choice that looks best at the </a:t>
            </a:r>
            <a:r>
              <a:rPr lang="en-US" altLang="en-US" sz="2400" dirty="0" smtClean="0"/>
              <a:t>moment.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It makes a </a:t>
            </a:r>
            <a:r>
              <a:rPr lang="en-US" altLang="en-US" sz="2400" u="sng" dirty="0"/>
              <a:t>locally optimal choice</a:t>
            </a:r>
            <a:r>
              <a:rPr lang="en-US" altLang="en-US" sz="2400" dirty="0"/>
              <a:t> in the hope that this choice will lead to a globally optimal solution.</a:t>
            </a:r>
          </a:p>
          <a:p>
            <a:pPr lvl="1"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6207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Finding the global minima of a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856223" cy="57584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start from an arbitrary value of 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f(x+1) &lt; f(x) then set x = x+1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Otherwise if f(x-1) &lt; f(x) then set x = x-1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Continue until changing x doesn’t decrease f(x)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723440" y="2675262"/>
            <a:ext cx="6867181" cy="2381479"/>
            <a:chOff x="304800" y="1981200"/>
            <a:chExt cx="7696200" cy="2622550"/>
          </a:xfrm>
        </p:grpSpPr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16002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Global optimum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4953000" y="3962400"/>
              <a:ext cx="1524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Local optimum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4800" y="1981200"/>
              <a:ext cx="7696200" cy="2546350"/>
              <a:chOff x="304800" y="1981200"/>
              <a:chExt cx="7696200" cy="2546350"/>
            </a:xfrm>
          </p:grpSpPr>
          <p:sp>
            <p:nvSpPr>
              <p:cNvPr id="8196" name="Line 3"/>
              <p:cNvSpPr>
                <a:spLocks noChangeShapeType="1"/>
              </p:cNvSpPr>
              <p:nvPr/>
            </p:nvSpPr>
            <p:spPr bwMode="auto">
              <a:xfrm flipV="1">
                <a:off x="9906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198" name="Freeform 5"/>
              <p:cNvSpPr>
                <a:spLocks/>
              </p:cNvSpPr>
              <p:nvPr/>
            </p:nvSpPr>
            <p:spPr bwMode="auto">
              <a:xfrm>
                <a:off x="1143000" y="2489200"/>
                <a:ext cx="1600200" cy="635000"/>
              </a:xfrm>
              <a:custGeom>
                <a:avLst/>
                <a:gdLst>
                  <a:gd name="T0" fmla="*/ 0 w 1008"/>
                  <a:gd name="T1" fmla="*/ 16 h 400"/>
                  <a:gd name="T2" fmla="*/ 192 w 1008"/>
                  <a:gd name="T3" fmla="*/ 64 h 400"/>
                  <a:gd name="T4" fmla="*/ 384 w 1008"/>
                  <a:gd name="T5" fmla="*/ 352 h 400"/>
                  <a:gd name="T6" fmla="*/ 624 w 1008"/>
                  <a:gd name="T7" fmla="*/ 352 h 400"/>
                  <a:gd name="T8" fmla="*/ 768 w 1008"/>
                  <a:gd name="T9" fmla="*/ 112 h 400"/>
                  <a:gd name="T10" fmla="*/ 960 w 1008"/>
                  <a:gd name="T11" fmla="*/ 16 h 400"/>
                  <a:gd name="T12" fmla="*/ 1008 w 1008"/>
                  <a:gd name="T13" fmla="*/ 16 h 4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400"/>
                  <a:gd name="T23" fmla="*/ 1008 w 1008"/>
                  <a:gd name="T24" fmla="*/ 400 h 4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400">
                    <a:moveTo>
                      <a:pt x="0" y="16"/>
                    </a:moveTo>
                    <a:cubicBezTo>
                      <a:pt x="64" y="12"/>
                      <a:pt x="128" y="8"/>
                      <a:pt x="192" y="64"/>
                    </a:cubicBezTo>
                    <a:cubicBezTo>
                      <a:pt x="256" y="120"/>
                      <a:pt x="312" y="304"/>
                      <a:pt x="384" y="352"/>
                    </a:cubicBezTo>
                    <a:cubicBezTo>
                      <a:pt x="456" y="400"/>
                      <a:pt x="560" y="392"/>
                      <a:pt x="624" y="352"/>
                    </a:cubicBezTo>
                    <a:cubicBezTo>
                      <a:pt x="688" y="312"/>
                      <a:pt x="712" y="168"/>
                      <a:pt x="768" y="112"/>
                    </a:cubicBezTo>
                    <a:cubicBezTo>
                      <a:pt x="824" y="56"/>
                      <a:pt x="920" y="32"/>
                      <a:pt x="960" y="16"/>
                    </a:cubicBezTo>
                    <a:cubicBezTo>
                      <a:pt x="1000" y="0"/>
                      <a:pt x="1004" y="8"/>
                      <a:pt x="1008" y="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9" name="Line 6"/>
              <p:cNvSpPr>
                <a:spLocks noChangeShapeType="1"/>
              </p:cNvSpPr>
              <p:nvPr/>
            </p:nvSpPr>
            <p:spPr bwMode="auto">
              <a:xfrm>
                <a:off x="914400" y="3657600"/>
                <a:ext cx="2057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7"/>
              <p:cNvSpPr>
                <a:spLocks noChangeShapeType="1"/>
              </p:cNvSpPr>
              <p:nvPr/>
            </p:nvSpPr>
            <p:spPr bwMode="auto">
              <a:xfrm flipV="1">
                <a:off x="49530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42672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202" name="Line 9"/>
              <p:cNvSpPr>
                <a:spLocks noChangeShapeType="1"/>
              </p:cNvSpPr>
              <p:nvPr/>
            </p:nvSpPr>
            <p:spPr bwMode="auto">
              <a:xfrm>
                <a:off x="4876800" y="36576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3" name="Freeform 10"/>
              <p:cNvSpPr>
                <a:spLocks/>
              </p:cNvSpPr>
              <p:nvPr/>
            </p:nvSpPr>
            <p:spPr bwMode="auto">
              <a:xfrm>
                <a:off x="5181600" y="2095500"/>
                <a:ext cx="2209800" cy="1435100"/>
              </a:xfrm>
              <a:custGeom>
                <a:avLst/>
                <a:gdLst>
                  <a:gd name="T0" fmla="*/ 0 w 1392"/>
                  <a:gd name="T1" fmla="*/ 216 h 904"/>
                  <a:gd name="T2" fmla="*/ 192 w 1392"/>
                  <a:gd name="T3" fmla="*/ 264 h 904"/>
                  <a:gd name="T4" fmla="*/ 336 w 1392"/>
                  <a:gd name="T5" fmla="*/ 408 h 904"/>
                  <a:gd name="T6" fmla="*/ 480 w 1392"/>
                  <a:gd name="T7" fmla="*/ 360 h 904"/>
                  <a:gd name="T8" fmla="*/ 528 w 1392"/>
                  <a:gd name="T9" fmla="*/ 264 h 904"/>
                  <a:gd name="T10" fmla="*/ 576 w 1392"/>
                  <a:gd name="T11" fmla="*/ 120 h 904"/>
                  <a:gd name="T12" fmla="*/ 720 w 1392"/>
                  <a:gd name="T13" fmla="*/ 120 h 904"/>
                  <a:gd name="T14" fmla="*/ 1008 w 1392"/>
                  <a:gd name="T15" fmla="*/ 840 h 904"/>
                  <a:gd name="T16" fmla="*/ 1248 w 1392"/>
                  <a:gd name="T17" fmla="*/ 504 h 904"/>
                  <a:gd name="T18" fmla="*/ 1392 w 1392"/>
                  <a:gd name="T19" fmla="*/ 216 h 9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904"/>
                  <a:gd name="T32" fmla="*/ 1392 w 1392"/>
                  <a:gd name="T33" fmla="*/ 904 h 9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904">
                    <a:moveTo>
                      <a:pt x="0" y="216"/>
                    </a:moveTo>
                    <a:cubicBezTo>
                      <a:pt x="68" y="224"/>
                      <a:pt x="136" y="232"/>
                      <a:pt x="192" y="264"/>
                    </a:cubicBezTo>
                    <a:cubicBezTo>
                      <a:pt x="248" y="296"/>
                      <a:pt x="288" y="392"/>
                      <a:pt x="336" y="408"/>
                    </a:cubicBezTo>
                    <a:cubicBezTo>
                      <a:pt x="384" y="424"/>
                      <a:pt x="448" y="384"/>
                      <a:pt x="480" y="360"/>
                    </a:cubicBezTo>
                    <a:cubicBezTo>
                      <a:pt x="512" y="336"/>
                      <a:pt x="512" y="304"/>
                      <a:pt x="528" y="264"/>
                    </a:cubicBezTo>
                    <a:cubicBezTo>
                      <a:pt x="544" y="224"/>
                      <a:pt x="544" y="144"/>
                      <a:pt x="576" y="120"/>
                    </a:cubicBezTo>
                    <a:cubicBezTo>
                      <a:pt x="608" y="96"/>
                      <a:pt x="648" y="0"/>
                      <a:pt x="720" y="120"/>
                    </a:cubicBezTo>
                    <a:cubicBezTo>
                      <a:pt x="792" y="240"/>
                      <a:pt x="920" y="776"/>
                      <a:pt x="1008" y="840"/>
                    </a:cubicBezTo>
                    <a:cubicBezTo>
                      <a:pt x="1096" y="904"/>
                      <a:pt x="1184" y="608"/>
                      <a:pt x="1248" y="504"/>
                    </a:cubicBezTo>
                    <a:cubicBezTo>
                      <a:pt x="1312" y="400"/>
                      <a:pt x="1352" y="308"/>
                      <a:pt x="1392" y="2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04" name="Line 11"/>
              <p:cNvSpPr>
                <a:spLocks noChangeShapeType="1"/>
              </p:cNvSpPr>
              <p:nvPr/>
            </p:nvSpPr>
            <p:spPr bwMode="auto">
              <a:xfrm flipV="1">
                <a:off x="6553200" y="3505200"/>
                <a:ext cx="2286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14"/>
              <p:cNvSpPr>
                <a:spLocks noChangeShapeType="1"/>
              </p:cNvSpPr>
              <p:nvPr/>
            </p:nvSpPr>
            <p:spPr bwMode="auto">
              <a:xfrm flipV="1">
                <a:off x="5715000" y="28956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Text Box 15"/>
              <p:cNvSpPr txBox="1">
                <a:spLocks noChangeArrowheads="1"/>
              </p:cNvSpPr>
              <p:nvPr/>
            </p:nvSpPr>
            <p:spPr bwMode="auto">
              <a:xfrm>
                <a:off x="1143000" y="3886200"/>
                <a:ext cx="16002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Times New Roman" panose="02020603050405020304" pitchFamily="18" charset="0"/>
                  </a:rPr>
                  <a:t>Global optimum</a:t>
                </a:r>
              </a:p>
            </p:txBody>
          </p:sp>
          <p:sp>
            <p:nvSpPr>
              <p:cNvPr id="8209" name="Line 16"/>
              <p:cNvSpPr>
                <a:spLocks noChangeShapeType="1"/>
              </p:cNvSpPr>
              <p:nvPr/>
            </p:nvSpPr>
            <p:spPr bwMode="auto">
              <a:xfrm flipV="1">
                <a:off x="1524000" y="3200400"/>
                <a:ext cx="38100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17"/>
              <p:cNvSpPr>
                <a:spLocks noChangeShapeType="1"/>
              </p:cNvSpPr>
              <p:nvPr/>
            </p:nvSpPr>
            <p:spPr bwMode="auto">
              <a:xfrm flipH="1">
                <a:off x="2209800" y="26670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Text Box 18"/>
              <p:cNvSpPr txBox="1">
                <a:spLocks noChangeArrowheads="1"/>
              </p:cNvSpPr>
              <p:nvPr/>
            </p:nvSpPr>
            <p:spPr bwMode="auto">
              <a:xfrm>
                <a:off x="2209800" y="22860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12" name="Text Box 19"/>
              <p:cNvSpPr txBox="1">
                <a:spLocks noChangeArrowheads="1"/>
              </p:cNvSpPr>
              <p:nvPr/>
            </p:nvSpPr>
            <p:spPr bwMode="auto">
              <a:xfrm>
                <a:off x="1752600" y="27432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13" name="Oval 20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4" name="Oval 21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5" name="Oval 22"/>
              <p:cNvSpPr>
                <a:spLocks noChangeArrowheads="1"/>
              </p:cNvSpPr>
              <p:nvPr/>
            </p:nvSpPr>
            <p:spPr bwMode="auto">
              <a:xfrm>
                <a:off x="2362200" y="2590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6" name="Oval 23"/>
              <p:cNvSpPr>
                <a:spLocks noChangeArrowheads="1"/>
              </p:cNvSpPr>
              <p:nvPr/>
            </p:nvSpPr>
            <p:spPr bwMode="auto">
              <a:xfrm>
                <a:off x="5715000" y="2743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7" name="Oval 24"/>
              <p:cNvSpPr>
                <a:spLocks noChangeArrowheads="1"/>
              </p:cNvSpPr>
              <p:nvPr/>
            </p:nvSpPr>
            <p:spPr bwMode="auto">
              <a:xfrm>
                <a:off x="67818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8" name="Line 25"/>
              <p:cNvSpPr>
                <a:spLocks noChangeShapeType="1"/>
              </p:cNvSpPr>
              <p:nvPr/>
            </p:nvSpPr>
            <p:spPr bwMode="auto">
              <a:xfrm flipH="1">
                <a:off x="5943600" y="23622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Text Box 26"/>
              <p:cNvSpPr txBox="1">
                <a:spLocks noChangeArrowheads="1"/>
              </p:cNvSpPr>
              <p:nvPr/>
            </p:nvSpPr>
            <p:spPr bwMode="auto">
              <a:xfrm>
                <a:off x="5791200" y="20574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20" name="Text Box 27"/>
              <p:cNvSpPr txBox="1">
                <a:spLocks noChangeArrowheads="1"/>
              </p:cNvSpPr>
              <p:nvPr/>
            </p:nvSpPr>
            <p:spPr bwMode="auto">
              <a:xfrm>
                <a:off x="5562600" y="2422525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21" name="Text Box 28"/>
              <p:cNvSpPr txBox="1">
                <a:spLocks noChangeArrowheads="1"/>
              </p:cNvSpPr>
              <p:nvPr/>
            </p:nvSpPr>
            <p:spPr bwMode="auto">
              <a:xfrm>
                <a:off x="6629400" y="30480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707613" name="Text Box 29"/>
          <p:cNvSpPr txBox="1">
            <a:spLocks noChangeArrowheads="1"/>
          </p:cNvSpPr>
          <p:nvPr/>
        </p:nvSpPr>
        <p:spPr bwMode="auto">
          <a:xfrm>
            <a:off x="571691" y="4997029"/>
            <a:ext cx="7940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If we start at A and move in the direction of descent, we will end up at the local optimum, B.</a:t>
            </a:r>
          </a:p>
          <a:p>
            <a:r>
              <a:rPr lang="en-US" sz="2400" dirty="0">
                <a:latin typeface="+mn-lt"/>
              </a:rPr>
              <a:t>On the left graph, B is also at the global optimum.</a:t>
            </a:r>
          </a:p>
          <a:p>
            <a:r>
              <a:rPr lang="en-US" sz="2400" dirty="0">
                <a:latin typeface="+mn-lt"/>
              </a:rPr>
              <a:t>On the right graph, the global optimum is elsewhere, at C.</a:t>
            </a:r>
          </a:p>
        </p:txBody>
      </p:sp>
    </p:spTree>
    <p:extLst>
      <p:ext uri="{BB962C8B-B14F-4D97-AF65-F5344CB8AC3E}">
        <p14:creationId xmlns:p14="http://schemas.microsoft.com/office/powerpoint/2010/main" xmlns="" val="9402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Activity Selection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Definition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 smtClean="0"/>
              <a:t>Scheduling a resource among several competing activities.</a:t>
            </a:r>
          </a:p>
          <a:p>
            <a:pPr eaLnBrk="1" hangingPunct="1"/>
            <a:r>
              <a:rPr lang="en-US" altLang="en-US" sz="2400" b="1" dirty="0" smtClean="0"/>
              <a:t>Elaboration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Suppose we have a set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= {1, 2,…,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}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proposed activities that wish to allocate a resource, such as a lecture hall, which can be used by only one activity at a time. Each activity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has a </a:t>
            </a:r>
            <a:r>
              <a:rPr lang="en-US" altLang="en-US" sz="2400" b="1" i="1" dirty="0" smtClean="0"/>
              <a:t>start time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and </a:t>
            </a:r>
            <a:r>
              <a:rPr lang="en-US" altLang="en-US" sz="2400" b="1" i="1" dirty="0" smtClean="0"/>
              <a:t>finish time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where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&lt;=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b="1" dirty="0" smtClean="0"/>
              <a:t>Compatibility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Activities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j</a:t>
            </a:r>
            <a:r>
              <a:rPr lang="en-US" altLang="en-US" sz="2400" dirty="0" smtClean="0"/>
              <a:t> are compatible if the interval [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) and [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) do not overlap (i.e.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&gt;=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 or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&gt;=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)</a:t>
            </a:r>
          </a:p>
          <a:p>
            <a:pPr eaLnBrk="1" hangingPunct="1"/>
            <a:r>
              <a:rPr lang="en-US" altLang="en-US" sz="2400" b="1" dirty="0" smtClean="0"/>
              <a:t>Goal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To select a maximum- size set of mutually compatible activities.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08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Activity Selection Problem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Here are a set of start and finish times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5574" y="3047999"/>
            <a:ext cx="8779106" cy="346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800" dirty="0">
                <a:latin typeface="+mn-lt"/>
              </a:rPr>
              <a:t>What is the maximum number of activities that can be completed?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{a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9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11</a:t>
            </a:r>
            <a:r>
              <a:rPr lang="en-US" sz="2400" dirty="0">
                <a:latin typeface="+mn-lt"/>
              </a:rPr>
              <a:t>} can be </a:t>
            </a:r>
            <a:r>
              <a:rPr lang="en-US" sz="2400" dirty="0" smtClean="0">
                <a:latin typeface="+mn-lt"/>
              </a:rPr>
              <a:t>completed (not an optimal solution)</a:t>
            </a:r>
            <a:endParaRPr lang="en-US" sz="24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But so can {a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4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8’ </a:t>
            </a:r>
            <a:r>
              <a:rPr lang="en-US" sz="2400" dirty="0">
                <a:latin typeface="+mn-lt"/>
              </a:rPr>
              <a:t>a</a:t>
            </a:r>
            <a:r>
              <a:rPr lang="en-US" sz="2400" baseline="-25000" dirty="0">
                <a:latin typeface="+mn-lt"/>
              </a:rPr>
              <a:t>11</a:t>
            </a:r>
            <a:r>
              <a:rPr lang="en-US" sz="2400" dirty="0">
                <a:latin typeface="+mn-lt"/>
              </a:rPr>
              <a:t>} which is a larger </a:t>
            </a:r>
            <a:r>
              <a:rPr lang="en-US" sz="2400" dirty="0" smtClean="0">
                <a:latin typeface="+mn-lt"/>
              </a:rPr>
              <a:t>set (</a:t>
            </a:r>
            <a:r>
              <a:rPr lang="en-US" sz="2400" i="1" u="sng" dirty="0" smtClean="0">
                <a:latin typeface="+mn-lt"/>
              </a:rPr>
              <a:t>an optimal solution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n-lt"/>
              </a:rPr>
              <a:t>Solution </a:t>
            </a:r>
            <a:r>
              <a:rPr lang="en-US" sz="2400" dirty="0">
                <a:latin typeface="+mn-lt"/>
              </a:rPr>
              <a:t>is not unique, consider {a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4</a:t>
            </a:r>
            <a:r>
              <a:rPr lang="en-US" sz="2400" dirty="0">
                <a:latin typeface="+mn-lt"/>
              </a:rPr>
              <a:t>, a</a:t>
            </a:r>
            <a:r>
              <a:rPr lang="en-US" sz="2400" baseline="-25000" dirty="0">
                <a:latin typeface="+mn-lt"/>
              </a:rPr>
              <a:t>9’ </a:t>
            </a:r>
            <a:r>
              <a:rPr lang="en-US" sz="2400" dirty="0">
                <a:latin typeface="+mn-lt"/>
              </a:rPr>
              <a:t>a</a:t>
            </a:r>
            <a:r>
              <a:rPr lang="en-US" sz="2400" baseline="-25000" dirty="0">
                <a:latin typeface="+mn-lt"/>
              </a:rPr>
              <a:t>11</a:t>
            </a:r>
            <a:r>
              <a:rPr lang="en-US" sz="2400" dirty="0">
                <a:latin typeface="+mn-lt"/>
              </a:rPr>
              <a:t>} </a:t>
            </a:r>
            <a:r>
              <a:rPr lang="en-US" sz="2400" dirty="0" smtClean="0">
                <a:latin typeface="+mn-lt"/>
              </a:rPr>
              <a:t> (another optimal solution)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7373462"/>
              </p:ext>
            </p:extLst>
          </p:nvPr>
        </p:nvGraphicFramePr>
        <p:xfrm>
          <a:off x="1447799" y="1580606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23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3729</Words>
  <Application>Microsoft Office PowerPoint</Application>
  <PresentationFormat>On-screen Show (4:3)</PresentationFormat>
  <Paragraphs>675</Paragraphs>
  <Slides>52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Lecture 06 Greedy Algorithms</vt:lpstr>
      <vt:lpstr>Types of Computational Problems</vt:lpstr>
      <vt:lpstr>Types of Computational Problems</vt:lpstr>
      <vt:lpstr>Types of Computational Problems</vt:lpstr>
      <vt:lpstr>Types of Computational Problems</vt:lpstr>
      <vt:lpstr>Greedy Algorithm</vt:lpstr>
      <vt:lpstr>Finding the global minima of a function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Iterative Greedy Algorithm</vt:lpstr>
      <vt:lpstr>Recursive Greedy Algorithm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Elements of the Greedy Strategy </vt:lpstr>
      <vt:lpstr>Greedy Choice Property</vt:lpstr>
      <vt:lpstr>Optimal Sub Structure</vt:lpstr>
      <vt:lpstr>Designing Greedy Algorithms</vt:lpstr>
      <vt:lpstr>Greedy-Choice Property</vt:lpstr>
      <vt:lpstr>Greedy-Choice Property</vt:lpstr>
      <vt:lpstr>Optimal Substructure</vt:lpstr>
      <vt:lpstr>Optimal Substructure Example</vt:lpstr>
      <vt:lpstr>Implications of greedy choice and optimal substructure properties</vt:lpstr>
      <vt:lpstr>The Fractional Knapsack Problem</vt:lpstr>
      <vt:lpstr>The Fractional Knapsack Problem</vt:lpstr>
      <vt:lpstr>The Fractional Knapsack Algorithm</vt:lpstr>
      <vt:lpstr>The Fractional Knapsack Algorithm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Constructing a Huffman Code</vt:lpstr>
      <vt:lpstr>Constructing a Huffman tree</vt:lpstr>
      <vt:lpstr>Example</vt:lpstr>
      <vt:lpstr>Huffman encoding/decoding using Huffman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161</cp:revision>
  <dcterms:created xsi:type="dcterms:W3CDTF">2014-09-11T18:03:18Z</dcterms:created>
  <dcterms:modified xsi:type="dcterms:W3CDTF">2018-03-06T03:38:03Z</dcterms:modified>
</cp:coreProperties>
</file>