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17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1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E5C3-1C8D-4823-B958-BA8803C0A81E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DE7-7B07-4830-AB95-ADAFE51FBC61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CF2-F3FD-4872-972A-CA27ACB62ED0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E44009E-71A8-4FDA-B129-0A090A1C26DF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914-BB01-4482-A918-FC46208E99BF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7151-5416-439F-8EE2-F0B781452D25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9AB-6389-4D07-99DC-4682479B1022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5E5-8BF7-4071-B04F-86EF4E9149E3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E10-D918-4CF1-B18C-B44892690C84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CE6-EC2C-42D2-96E4-D8E16E7E7178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E575-FED0-4667-A0DE-ED69234AAC61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D8E7-BFF8-4CCB-B2A2-90FB3821BC33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0BB5-86BC-469E-B7A5-90330477910C}" type="datetime1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Additional Information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 0			if 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i,j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j] =  	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c[i-1, j-1] + 1		if x</a:t>
            </a:r>
            <a:r>
              <a:rPr lang="en-US" sz="2000" baseline="-25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 smtClean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baseline="-25000" dirty="0" smtClean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 max(c[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sz="20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sz="2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dirty="0" smtClean="0"/>
          </a:p>
        </p:txBody>
      </p:sp>
      <p:sp>
        <p:nvSpPr>
          <p:cNvPr id="199686" name="AutoShape 4"/>
          <p:cNvSpPr>
            <a:spLocks/>
          </p:cNvSpPr>
          <p:nvPr/>
        </p:nvSpPr>
        <p:spPr bwMode="auto">
          <a:xfrm>
            <a:off x="1092563" y="9398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738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9739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0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1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2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F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3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4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5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6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9747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8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9749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0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1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9752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9753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4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5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2508069"/>
            <a:ext cx="4019550" cy="39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A matrix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b[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, j]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For a </a:t>
            </a:r>
            <a:r>
              <a:rPr lang="en-US" dirty="0" err="1">
                <a:solidFill>
                  <a:schemeClr val="accent2"/>
                </a:solidFill>
              </a:rPr>
              <a:t>subproblem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, j] it tells us what choice was made to obtain the optimal value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  ”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Else, if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- 1, j] ≥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j-1]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 ”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 ”</a:t>
            </a:r>
            <a:endParaRPr lang="en-US" dirty="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253376" y="4147277"/>
            <a:ext cx="201159" cy="224426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59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60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61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mic Sans MS" panose="030F0702030302020204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199765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/>
                <a:t>c[i,j-1]</a:t>
              </a:r>
            </a:p>
          </p:txBody>
        </p:sp>
        <p:sp>
          <p:nvSpPr>
            <p:cNvPr id="199766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H="1" flipV="1">
            <a:off x="2941505" y="4847420"/>
            <a:ext cx="3525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do </a:t>
            </a:r>
            <a:r>
              <a:rPr lang="en-US" sz="2000" smtClean="0">
                <a:latin typeface="Comic Sans MS" panose="030F0702030302020204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j ← 0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do </a:t>
            </a:r>
            <a:r>
              <a:rPr lang="en-US" sz="2000" smtClean="0">
                <a:latin typeface="Comic Sans MS" panose="030F0702030302020204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for </a:t>
            </a:r>
            <a:r>
              <a:rPr lang="en-US" sz="2000" smtClean="0">
                <a:latin typeface="Comic Sans MS" panose="030F0702030302020204" pitchFamily="66" charset="0"/>
              </a:rPr>
              <a:t>i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      do for </a:t>
            </a:r>
            <a:r>
              <a:rPr lang="en-US" sz="2000" smtClean="0">
                <a:latin typeface="Comic Sans MS" panose="030F0702030302020204" pitchFamily="66" charset="0"/>
              </a:rPr>
              <a:t>j ← 1</a:t>
            </a:r>
            <a:r>
              <a:rPr lang="en-US" sz="2000" smtClean="0"/>
              <a:t> </a:t>
            </a:r>
            <a:r>
              <a:rPr lang="en-US" sz="2000" b="1" smtClean="0"/>
              <a:t>to </a:t>
            </a:r>
            <a:r>
              <a:rPr lang="en-US" sz="2000" smtClean="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          do if </a:t>
            </a:r>
            <a:r>
              <a:rPr lang="en-US" sz="2000" smtClean="0">
                <a:latin typeface="Comic Sans MS" panose="030F0702030302020204" pitchFamily="66" charset="0"/>
              </a:rPr>
              <a:t>x</a:t>
            </a:r>
            <a:r>
              <a:rPr lang="en-US" sz="2000" baseline="-25000" smtClean="0">
                <a:latin typeface="Comic Sans MS" panose="030F0702030302020204" pitchFamily="66" charset="0"/>
              </a:rPr>
              <a:t>i </a:t>
            </a:r>
            <a:r>
              <a:rPr lang="en-US" sz="2000" smtClean="0">
                <a:latin typeface="Comic Sans MS" panose="030F0702030302020204" pitchFamily="66" charset="0"/>
              </a:rPr>
              <a:t>= y</a:t>
            </a:r>
            <a:r>
              <a:rPr lang="en-US" sz="2000" baseline="-25000" smtClean="0">
                <a:latin typeface="Comic Sans MS" panose="030F0702030302020204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then </a:t>
            </a:r>
            <a:r>
              <a:rPr lang="en-US" sz="2000" smtClean="0">
                <a:latin typeface="Comic Sans MS" panose="030F0702030302020204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</a:t>
            </a:r>
            <a:r>
              <a:rPr lang="en-US" sz="2000" smtClean="0">
                <a:latin typeface="Comic Sans MS" panose="030F0702030302020204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     else if </a:t>
            </a:r>
            <a:r>
              <a:rPr lang="en-US" sz="2000" smtClean="0">
                <a:latin typeface="Comic Sans MS" panose="030F0702030302020204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then </a:t>
            </a:r>
            <a:r>
              <a:rPr lang="en-US" sz="2000" smtClean="0">
                <a:latin typeface="Comic Sans MS" panose="030F0702030302020204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 </a:t>
            </a:r>
            <a:r>
              <a:rPr lang="en-US" sz="2000" smtClean="0">
                <a:latin typeface="Comic Sans MS" panose="030F0702030302020204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 			   else </a:t>
            </a:r>
            <a:r>
              <a:rPr lang="en-US" sz="2000" smtClean="0">
                <a:latin typeface="Comic Sans MS" panose="030F0702030302020204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 			           </a:t>
            </a:r>
            <a:r>
              <a:rPr lang="en-US" sz="2000" smtClean="0">
                <a:latin typeface="Comic Sans MS" panose="030F0702030302020204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return </a:t>
            </a:r>
            <a:r>
              <a:rPr lang="en-US" sz="2000" smtClean="0">
                <a:latin typeface="Comic Sans MS" panose="030F0702030302020204" pitchFamily="66" charset="0"/>
              </a:rPr>
              <a:t>c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252232" y="3579812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2924176" y="940593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173186" y="1300276"/>
            <a:ext cx="483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The length of the LCS if one of the sequences</a:t>
            </a:r>
          </a:p>
          <a:p>
            <a:pPr eaLnBrk="1" hangingPunct="1"/>
            <a:r>
              <a:rPr lang="en-US" dirty="0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5631543" y="3128963"/>
            <a:ext cx="232228" cy="687387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5950743" y="3278075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5863771" y="3884612"/>
            <a:ext cx="125865" cy="1616302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989636" y="4521199"/>
            <a:ext cx="164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Case 2: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(mn)</a:t>
            </a:r>
          </a:p>
        </p:txBody>
      </p:sp>
    </p:spTree>
    <p:extLst>
      <p:ext uri="{BB962C8B-B14F-4D97-AF65-F5344CB8AC3E}">
        <p14:creationId xmlns="" xmlns:p14="http://schemas.microsoft.com/office/powerpoint/2010/main" val="19041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anose="05050102010706020507" pitchFamily="18" charset="2"/>
              </a:rPr>
              <a:t>X = A, B, C, B, D, A, B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Y = </a:t>
            </a:r>
            <a:r>
              <a:rPr lang="en-US" sz="2400" dirty="0" smtClean="0">
                <a:sym typeface="Symbol" panose="05050102010706020507" pitchFamily="18" charset="2"/>
              </a:rPr>
              <a:t>B, D, C, A, B, A</a:t>
            </a:r>
          </a:p>
        </p:txBody>
      </p:sp>
      <p:sp>
        <p:nvSpPr>
          <p:cNvPr id="201734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/>
                <a:gridCol w="585788"/>
                <a:gridCol w="585787"/>
                <a:gridCol w="587375"/>
                <a:gridCol w="585788"/>
                <a:gridCol w="585787"/>
                <a:gridCol w="585788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809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0			       if i = 0 or j =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c[i, j] =   c[i-1, j-1] + 1	     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max(c[i, j-1], c[i-1, j])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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>
              <a:sym typeface="Symbol" panose="05050102010706020507" pitchFamily="18" charset="2"/>
            </a:endParaRPr>
          </a:p>
        </p:txBody>
      </p:sp>
      <p:sp>
        <p:nvSpPr>
          <p:cNvPr id="20181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1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1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1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1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1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1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1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1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1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2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2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2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2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2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2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2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2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3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3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183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3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3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3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20184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201848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9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0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1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2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3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4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5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201860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1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201864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5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20186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201873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74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20187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7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7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1880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881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2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3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4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201886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1887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888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9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90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91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89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189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89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9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201897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98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1899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900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0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201906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907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8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9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910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1911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912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1913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1914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15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892675" y="5978525"/>
            <a:ext cx="3340100" cy="434975"/>
            <a:chOff x="4892675" y="5978525"/>
            <a:chExt cx="3340100" cy="434975"/>
          </a:xfrm>
        </p:grpSpPr>
        <p:grpSp>
          <p:nvGrpSpPr>
            <p:cNvPr id="201917" name="Group 187"/>
            <p:cNvGrpSpPr>
              <a:grpSpLocks/>
            </p:cNvGrpSpPr>
            <p:nvPr/>
          </p:nvGrpSpPr>
          <p:grpSpPr bwMode="auto">
            <a:xfrm>
              <a:off x="4892675" y="5978525"/>
              <a:ext cx="423863" cy="434975"/>
              <a:chOff x="3941" y="2101"/>
              <a:chExt cx="267" cy="274"/>
            </a:xfrm>
          </p:grpSpPr>
          <p:sp>
            <p:nvSpPr>
              <p:cNvPr id="201918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919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0" name="Text Box 190"/>
            <p:cNvSpPr txBox="1">
              <a:spLocks noChangeArrowheads="1"/>
            </p:cNvSpPr>
            <p:nvPr/>
          </p:nvSpPr>
          <p:spPr bwMode="auto">
            <a:xfrm>
              <a:off x="613727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1" name="Text Box 191"/>
            <p:cNvSpPr txBox="1">
              <a:spLocks noChangeArrowheads="1"/>
            </p:cNvSpPr>
            <p:nvPr/>
          </p:nvSpPr>
          <p:spPr bwMode="auto">
            <a:xfrm>
              <a:off x="5575300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2" name="Text Box 192"/>
            <p:cNvSpPr txBox="1">
              <a:spLocks noChangeArrowheads="1"/>
            </p:cNvSpPr>
            <p:nvPr/>
          </p:nvSpPr>
          <p:spPr bwMode="auto">
            <a:xfrm>
              <a:off x="6757988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1923" name="Group 193"/>
            <p:cNvGrpSpPr>
              <a:grpSpLocks/>
            </p:cNvGrpSpPr>
            <p:nvPr/>
          </p:nvGrpSpPr>
          <p:grpSpPr bwMode="auto">
            <a:xfrm>
              <a:off x="7321550" y="5978525"/>
              <a:ext cx="423863" cy="434975"/>
              <a:chOff x="3941" y="2101"/>
              <a:chExt cx="267" cy="274"/>
            </a:xfrm>
          </p:grpSpPr>
          <p:sp>
            <p:nvSpPr>
              <p:cNvPr id="201924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25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6" name="Text Box 196"/>
            <p:cNvSpPr txBox="1">
              <a:spLocks noChangeArrowheads="1"/>
            </p:cNvSpPr>
            <p:nvPr/>
          </p:nvSpPr>
          <p:spPr bwMode="auto">
            <a:xfrm>
              <a:off x="790892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 dirty="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4</a:t>
              </a:r>
              <a:endParaRPr lang="en-US" sz="16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01927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201928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If 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= y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 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 if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		         c[i - 1, j] ≥ c[i, j-1]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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 ”</a:t>
              </a:r>
              <a:endParaRPr lang="en-US" sz="2400">
                <a:solidFill>
                  <a:srgbClr val="336699"/>
                </a:solidFill>
              </a:endParaRPr>
            </a:p>
          </p:txBody>
        </p:sp>
        <p:sp>
          <p:nvSpPr>
            <p:cNvPr id="201929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057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Start at </a:t>
            </a:r>
            <a:r>
              <a:rPr lang="en-US" sz="2400" dirty="0" smtClean="0">
                <a:latin typeface="Comic Sans MS" panose="030F0702030302020204" pitchFamily="66" charset="0"/>
              </a:rPr>
              <a:t>b[m, n]</a:t>
            </a:r>
            <a:r>
              <a:rPr lang="en-US" sz="2400" dirty="0" smtClean="0"/>
              <a:t> and follow the arrows</a:t>
            </a:r>
          </a:p>
          <a:p>
            <a:pPr eaLnBrk="1" hangingPunct="1"/>
            <a:r>
              <a:rPr lang="en-US" sz="2400" dirty="0" smtClean="0"/>
              <a:t>When we encounter a “    “ in </a:t>
            </a:r>
            <a:r>
              <a:rPr lang="en-US" sz="2400" dirty="0" smtClean="0">
                <a:latin typeface="Comic Sans MS" panose="030F0702030302020204" pitchFamily="66" charset="0"/>
              </a:rPr>
              <a:t>b[</a:t>
            </a:r>
            <a:r>
              <a:rPr lang="en-US" sz="2400" dirty="0" err="1" smtClean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, j] 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 x</a:t>
            </a:r>
            <a:r>
              <a:rPr lang="en-US"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4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400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/>
                <a:gridCol w="585787"/>
                <a:gridCol w="585788"/>
                <a:gridCol w="587375"/>
                <a:gridCol w="585787"/>
                <a:gridCol w="585788"/>
                <a:gridCol w="585787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32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33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34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35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36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37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38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39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40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1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42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3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44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5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6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47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48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49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50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51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52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53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2854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55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56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57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58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59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60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61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0286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202863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4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5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6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7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8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202869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202870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1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2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3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4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5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6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7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20287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7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8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02881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202882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3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84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8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202886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7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888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202889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90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1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2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3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94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202895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96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7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20289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202899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00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01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290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0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04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5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6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202907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202908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2909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10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1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12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13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14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2915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16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7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18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202919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20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29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23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4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5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26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27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20292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2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3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3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3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293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3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935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2936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37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293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20293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202940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41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2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3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4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2945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202946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47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8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230337" y="1466851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anose="030F0702030302020204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if </a:t>
            </a:r>
            <a:r>
              <a:rPr lang="en-US" smtClean="0">
                <a:latin typeface="Comic Sans MS" panose="030F0702030302020204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then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 - 1,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	        print </a:t>
            </a:r>
            <a:r>
              <a:rPr lang="en-US" smtClean="0">
                <a:latin typeface="Comic Sans MS" panose="030F0702030302020204" pitchFamily="66" charset="0"/>
              </a:rPr>
              <a:t>x</a:t>
            </a:r>
            <a:r>
              <a:rPr lang="en-US" baseline="-25000" smtClean="0">
                <a:latin typeface="Comic Sans MS" panose="030F0702030302020204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elseif </a:t>
            </a:r>
            <a:r>
              <a:rPr lang="en-US" smtClean="0">
                <a:latin typeface="Comic Sans MS" panose="030F0702030302020204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then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 - 1, j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	        else </a:t>
            </a:r>
            <a:r>
              <a:rPr lang="en-US" smtClean="0"/>
              <a:t>PRINT-LCS(</a:t>
            </a:r>
            <a:r>
              <a:rPr lang="en-US" smtClean="0">
                <a:latin typeface="Comic Sans MS" panose="030F0702030302020204" pitchFamily="66" charset="0"/>
              </a:rPr>
              <a:t>b, X, i, j - 1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Initial call: PRINT-LCS(</a:t>
            </a:r>
            <a:r>
              <a:rPr lang="en-US" smtClean="0">
                <a:latin typeface="Comic Sans MS" panose="030F0702030302020204" pitchFamily="66" charset="0"/>
              </a:rPr>
              <a:t>b, X, length[X], length[Y]</a:t>
            </a:r>
            <a:r>
              <a:rPr lang="en-US" smtClean="0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665277" y="2073411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 + n)</a:t>
            </a:r>
          </a:p>
        </p:txBody>
      </p:sp>
    </p:spTree>
    <p:extLst>
      <p:ext uri="{BB962C8B-B14F-4D97-AF65-F5344CB8AC3E}">
        <p14:creationId xmlns="" xmlns:p14="http://schemas.microsoft.com/office/powerpoint/2010/main" val="40309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Edit (</a:t>
            </a:r>
            <a:r>
              <a:rPr lang="en-US" dirty="0" err="1" smtClean="0"/>
              <a:t>Levenshtein</a:t>
            </a:r>
            <a:r>
              <a:rPr lang="en-US" dirty="0" smtClean="0"/>
              <a:t>) </a:t>
            </a:r>
            <a:r>
              <a:rPr lang="en-US" dirty="0" smtClean="0"/>
              <a:t>Distance : ED</a:t>
            </a:r>
            <a:endParaRPr lang="en-US" dirty="0" smtClean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Given two strings: X and Y, how can you convert X to Y via the </a:t>
            </a:r>
            <a:r>
              <a:rPr lang="en-US" u="sng" dirty="0" smtClean="0">
                <a:sym typeface="Symbol" panose="05050102010706020507" pitchFamily="18" charset="2"/>
              </a:rPr>
              <a:t>minimum</a:t>
            </a:r>
            <a:r>
              <a:rPr lang="en-US" dirty="0" smtClean="0">
                <a:sym typeface="Symbol" panose="05050102010706020507" pitchFamily="18" charset="2"/>
              </a:rPr>
              <a:t> number of </a:t>
            </a:r>
            <a:r>
              <a:rPr lang="en-US" i="1" dirty="0" smtClean="0">
                <a:sym typeface="Symbol" panose="05050102010706020507" pitchFamily="18" charset="2"/>
              </a:rPr>
              <a:t>edit operations</a:t>
            </a:r>
            <a:r>
              <a:rPr lang="en-US" dirty="0" smtClean="0">
                <a:sym typeface="Symbol" panose="05050102010706020507" pitchFamily="18" charset="2"/>
              </a:rPr>
              <a:t> in X where an edit operation is</a:t>
            </a:r>
            <a:r>
              <a:rPr lang="en-US" i="1" dirty="0" smtClean="0">
                <a:sym typeface="Symbol" panose="05050102010706020507" pitchFamily="18" charset="2"/>
              </a:rPr>
              <a:t>:</a:t>
            </a:r>
            <a:r>
              <a:rPr lang="en-US" dirty="0" smtClean="0">
                <a:sym typeface="Symbol" panose="05050102010706020507" pitchFamily="18" charset="2"/>
              </a:rPr>
              <a:t> insert, substitute, or delete.</a:t>
            </a:r>
            <a:endParaRPr lang="en-US" i="1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E.g. X </a:t>
            </a:r>
            <a:r>
              <a:rPr lang="en-US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b="1" dirty="0" smtClean="0">
                <a:sym typeface="Symbol" panose="05050102010706020507" pitchFamily="18" charset="2"/>
              </a:rPr>
              <a:t>heater</a:t>
            </a:r>
            <a:r>
              <a:rPr lang="en-US" dirty="0" smtClean="0">
                <a:sym typeface="Symbol" panose="05050102010706020507" pitchFamily="18" charset="2"/>
              </a:rPr>
              <a:t>”, Y </a:t>
            </a:r>
            <a:r>
              <a:rPr lang="en-US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b="1" dirty="0" smtClean="0">
                <a:sym typeface="Symbol" panose="05050102010706020507" pitchFamily="18" charset="2"/>
              </a:rPr>
              <a:t>speak</a:t>
            </a:r>
            <a:r>
              <a:rPr lang="en-US" dirty="0" smtClean="0">
                <a:sym typeface="Symbol" panose="05050102010706020507" pitchFamily="18" charset="2"/>
              </a:rPr>
              <a:t>”</a:t>
            </a:r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Minimum sequence of edits required to convert X to Y: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substitute </a:t>
            </a:r>
            <a:r>
              <a:rPr lang="en-US" b="1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by </a:t>
            </a:r>
            <a:r>
              <a:rPr lang="en-US" b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b="1" u="sng" dirty="0" smtClean="0">
                <a:sym typeface="Symbol" panose="05050102010706020507" pitchFamily="18" charset="2"/>
              </a:rPr>
              <a:t>h</a:t>
            </a:r>
            <a:r>
              <a:rPr lang="en-US" b="1" dirty="0" smtClean="0">
                <a:sym typeface="Symbol" panose="05050102010706020507" pitchFamily="18" charset="2"/>
              </a:rPr>
              <a:t>eater</a:t>
            </a:r>
            <a:r>
              <a:rPr lang="en-US" dirty="0" smtClean="0">
                <a:sym typeface="Symbol" panose="05050102010706020507" pitchFamily="18" charset="2"/>
              </a:rPr>
              <a:t> -&gt; </a:t>
            </a:r>
            <a:r>
              <a:rPr lang="en-US" b="1" u="sng" dirty="0" err="1" smtClean="0">
                <a:sym typeface="Symbol" panose="05050102010706020507" pitchFamily="18" charset="2"/>
              </a:rPr>
              <a:t>s</a:t>
            </a:r>
            <a:r>
              <a:rPr lang="en-US" b="1" dirty="0" err="1" smtClean="0">
                <a:sym typeface="Symbol" panose="05050102010706020507" pitchFamily="18" charset="2"/>
              </a:rPr>
              <a:t>eater</a:t>
            </a:r>
            <a:endParaRPr lang="en-US" b="1" dirty="0" smtClean="0">
              <a:sym typeface="Symbol" panose="05050102010706020507" pitchFamily="18" charset="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insert </a:t>
            </a:r>
            <a:r>
              <a:rPr lang="en-US" b="1" dirty="0" smtClean="0">
                <a:sym typeface="Symbol" panose="05050102010706020507" pitchFamily="18" charset="2"/>
              </a:rPr>
              <a:t>p</a:t>
            </a:r>
            <a:r>
              <a:rPr lang="en-US" dirty="0" smtClean="0">
                <a:sym typeface="Symbol" panose="05050102010706020507" pitchFamily="18" charset="2"/>
              </a:rPr>
              <a:t> after </a:t>
            </a:r>
            <a:r>
              <a:rPr lang="en-US" b="1" dirty="0" smtClean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b="1" dirty="0" err="1" smtClean="0">
                <a:sym typeface="Symbol" panose="05050102010706020507" pitchFamily="18" charset="2"/>
              </a:rPr>
              <a:t>seater</a:t>
            </a:r>
            <a:r>
              <a:rPr lang="en-US" dirty="0" smtClean="0">
                <a:sym typeface="Symbol" panose="05050102010706020507" pitchFamily="18" charset="2"/>
              </a:rPr>
              <a:t> -&gt; </a:t>
            </a:r>
            <a:r>
              <a:rPr lang="en-US" b="1" dirty="0" err="1" smtClean="0">
                <a:sym typeface="Symbol" panose="05050102010706020507" pitchFamily="18" charset="2"/>
              </a:rPr>
              <a:t>s</a:t>
            </a:r>
            <a:r>
              <a:rPr lang="en-US" b="1" u="sng" dirty="0" err="1" smtClean="0">
                <a:sym typeface="Symbol" panose="05050102010706020507" pitchFamily="18" charset="2"/>
              </a:rPr>
              <a:t>p</a:t>
            </a:r>
            <a:r>
              <a:rPr lang="en-US" b="1" dirty="0" err="1" smtClean="0">
                <a:sym typeface="Symbol" panose="05050102010706020507" pitchFamily="18" charset="2"/>
              </a:rPr>
              <a:t>eater</a:t>
            </a:r>
            <a:endParaRPr lang="en-US" b="1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 smtClean="0">
                <a:sym typeface="Symbol" panose="05050102010706020507" pitchFamily="18" charset="2"/>
              </a:rPr>
              <a:t>(skip next two positions of X+Y, i.e., </a:t>
            </a:r>
            <a:r>
              <a:rPr lang="en-US" sz="2400" b="1" dirty="0" smtClean="0">
                <a:sym typeface="Symbol" panose="05050102010706020507" pitchFamily="18" charset="2"/>
              </a:rPr>
              <a:t>e</a:t>
            </a:r>
            <a:r>
              <a:rPr lang="en-US" sz="2400" dirty="0" smtClean="0">
                <a:sym typeface="Symbol" panose="05050102010706020507" pitchFamily="18" charset="2"/>
              </a:rPr>
              <a:t> and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dirty="0" smtClean="0">
                <a:sym typeface="Symbol" panose="05050102010706020507" pitchFamily="18" charset="2"/>
              </a:rPr>
              <a:t>,</a:t>
            </a:r>
            <a:r>
              <a:rPr lang="en-US" sz="2400" b="1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since they match)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 substitute </a:t>
            </a:r>
            <a:r>
              <a:rPr lang="en-US" b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by </a:t>
            </a:r>
            <a:r>
              <a:rPr lang="en-US" b="1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b="1" dirty="0" err="1" smtClean="0">
                <a:sym typeface="Symbol" panose="05050102010706020507" pitchFamily="18" charset="2"/>
              </a:rPr>
              <a:t>spea</a:t>
            </a:r>
            <a:r>
              <a:rPr lang="en-US" b="1" u="sng" dirty="0" err="1" smtClean="0">
                <a:sym typeface="Symbol" panose="05050102010706020507" pitchFamily="18" charset="2"/>
              </a:rPr>
              <a:t>t</a:t>
            </a:r>
            <a:r>
              <a:rPr lang="en-US" b="1" dirty="0" err="1" smtClean="0">
                <a:sym typeface="Symbol" panose="05050102010706020507" pitchFamily="18" charset="2"/>
              </a:rPr>
              <a:t>er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-&gt; </a:t>
            </a:r>
            <a:r>
              <a:rPr lang="en-US" b="1" dirty="0" smtClean="0">
                <a:sym typeface="Symbol" panose="05050102010706020507" pitchFamily="18" charset="2"/>
              </a:rPr>
              <a:t>spea</a:t>
            </a:r>
            <a:r>
              <a:rPr lang="en-US" b="1" u="sng" dirty="0" smtClean="0">
                <a:sym typeface="Symbol" panose="05050102010706020507" pitchFamily="18" charset="2"/>
              </a:rPr>
              <a:t>k</a:t>
            </a:r>
            <a:r>
              <a:rPr lang="en-US" b="1" dirty="0" smtClean="0">
                <a:sym typeface="Symbol" panose="05050102010706020507" pitchFamily="18" charset="2"/>
              </a:rPr>
              <a:t>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delete </a:t>
            </a:r>
            <a:r>
              <a:rPr lang="en-US" b="1" dirty="0" smtClean="0">
                <a:sym typeface="Symbol" panose="05050102010706020507" pitchFamily="18" charset="2"/>
              </a:rPr>
              <a:t>e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b="1" dirty="0" smtClean="0">
                <a:sym typeface="Symbol" panose="05050102010706020507" pitchFamily="18" charset="2"/>
              </a:rPr>
              <a:t>speak</a:t>
            </a:r>
            <a:r>
              <a:rPr lang="en-US" b="1" u="sng" dirty="0" smtClean="0">
                <a:sym typeface="Symbol" panose="05050102010706020507" pitchFamily="18" charset="2"/>
              </a:rPr>
              <a:t>e</a:t>
            </a:r>
            <a:r>
              <a:rPr lang="en-US" b="1" dirty="0" smtClean="0">
                <a:sym typeface="Symbol" panose="05050102010706020507" pitchFamily="18" charset="2"/>
              </a:rPr>
              <a:t>r </a:t>
            </a:r>
            <a:r>
              <a:rPr lang="en-US" dirty="0" smtClean="0">
                <a:sym typeface="Symbol" panose="05050102010706020507" pitchFamily="18" charset="2"/>
              </a:rPr>
              <a:t>-&gt; </a:t>
            </a:r>
            <a:r>
              <a:rPr lang="en-US" b="1" dirty="0" err="1" smtClean="0">
                <a:sym typeface="Symbol" panose="05050102010706020507" pitchFamily="18" charset="2"/>
              </a:rPr>
              <a:t>speakr</a:t>
            </a:r>
            <a:endParaRPr lang="en-US" b="1" dirty="0" smtClean="0">
              <a:sym typeface="Symbol" panose="05050102010706020507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delete </a:t>
            </a:r>
            <a:r>
              <a:rPr lang="en-US" b="1" dirty="0" smtClean="0">
                <a:sym typeface="Symbol" panose="05050102010706020507" pitchFamily="18" charset="2"/>
              </a:rPr>
              <a:t>r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b="1" dirty="0" err="1" smtClean="0">
                <a:sym typeface="Symbol" panose="05050102010706020507" pitchFamily="18" charset="2"/>
              </a:rPr>
              <a:t>speak</a:t>
            </a:r>
            <a:r>
              <a:rPr lang="en-US" b="1" u="sng" dirty="0" err="1" smtClean="0">
                <a:sym typeface="Symbol" panose="05050102010706020507" pitchFamily="18" charset="2"/>
              </a:rPr>
              <a:t>r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-&gt; </a:t>
            </a:r>
            <a:r>
              <a:rPr lang="en-US" b="1" dirty="0" smtClean="0">
                <a:sym typeface="Symbol" panose="05050102010706020507" pitchFamily="18" charset="2"/>
              </a:rPr>
              <a:t>speak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Total 5 edit operations are needed; so ED = 5</a:t>
            </a:r>
          </a:p>
        </p:txBody>
      </p:sp>
    </p:spTree>
    <p:extLst>
      <p:ext uri="{BB962C8B-B14F-4D97-AF65-F5344CB8AC3E}">
        <p14:creationId xmlns="" xmlns:p14="http://schemas.microsoft.com/office/powerpoint/2010/main" val="14094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 Recursive </a:t>
            </a:r>
            <a:r>
              <a:rPr lang="en-US" dirty="0"/>
              <a:t>Solution</a:t>
            </a:r>
            <a:endParaRPr lang="en-US" dirty="0" smtClean="0"/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i="1" dirty="0" smtClean="0">
                <a:solidFill>
                  <a:srgbClr val="990033"/>
                </a:solidFill>
              </a:rPr>
              <a:t>,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r>
              <a:rPr lang="en-US" dirty="0" smtClean="0"/>
              <a:t> to be the prefixes of X and Y of length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respectively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i,j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r>
              <a:rPr lang="en-US" dirty="0" smtClean="0"/>
              <a:t> to be the </a:t>
            </a:r>
            <a:r>
              <a:rPr lang="en-US" dirty="0" smtClean="0"/>
              <a:t>edit distance between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endParaRPr lang="en-US" i="1" baseline="-25000" dirty="0" smtClean="0">
              <a:solidFill>
                <a:srgbClr val="990033"/>
              </a:solidFill>
            </a:endParaRPr>
          </a:p>
          <a:p>
            <a:pPr eaLnBrk="1" hangingPunct="1"/>
            <a:endParaRPr lang="en-US" dirty="0" smtClean="0">
              <a:solidFill>
                <a:srgbClr val="990033"/>
              </a:solidFill>
            </a:endParaRPr>
          </a:p>
          <a:p>
            <a:pPr eaLnBrk="1" hangingPunct="1"/>
            <a:r>
              <a:rPr lang="en-US" dirty="0" smtClean="0"/>
              <a:t>Let |X| = m and |Y| = 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 </a:t>
            </a:r>
            <a:r>
              <a:rPr lang="en-US" dirty="0" smtClean="0"/>
              <a:t>the length of LCS of X and Y will be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m,n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endParaRPr lang="en-US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9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 Recursive </a:t>
            </a:r>
            <a:r>
              <a:rPr lang="en-US" dirty="0"/>
              <a:t>Solution</a:t>
            </a:r>
            <a:endParaRPr lang="en-US" dirty="0" smtClean="0"/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start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j =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(empty substrings of x and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both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empty strings,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is zero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c[0,0] =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string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 empty string (“”), is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 need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deletions to convert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“”; so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c[i,0]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“” and any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convert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“”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c[0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j]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j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 Recursive </a:t>
            </a:r>
            <a:r>
              <a:rPr lang="en-US" dirty="0"/>
              <a:t>Solution</a:t>
            </a:r>
            <a:endParaRPr lang="en-US" dirty="0" smtClean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When we calculate </a:t>
            </a:r>
            <a:r>
              <a:rPr lang="en-US" i="1" dirty="0" smtClean="0"/>
              <a:t>c[</a:t>
            </a:r>
            <a:r>
              <a:rPr lang="en-US" i="1" dirty="0" err="1" smtClean="0"/>
              <a:t>i,j</a:t>
            </a:r>
            <a:r>
              <a:rPr lang="en-US" i="1" dirty="0" smtClean="0"/>
              <a:t>],</a:t>
            </a:r>
            <a:r>
              <a:rPr lang="en-US" dirty="0" smtClean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First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]=y[j]</a:t>
            </a:r>
            <a:r>
              <a:rPr lang="en-US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one more symbol in strings X and Y matches, so the </a:t>
            </a:r>
            <a:r>
              <a:rPr lang="en-US" dirty="0" smtClean="0"/>
              <a:t>ED of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equals to the </a:t>
            </a:r>
            <a:r>
              <a:rPr lang="en-US" dirty="0" smtClean="0"/>
              <a:t>ED of </a:t>
            </a:r>
            <a:r>
              <a:rPr lang="en-US" dirty="0" smtClean="0"/>
              <a:t>smaller strings X</a:t>
            </a:r>
            <a:r>
              <a:rPr lang="en-US" i="1" baseline="-25000" dirty="0" smtClean="0"/>
              <a:t>i-1</a:t>
            </a:r>
            <a:r>
              <a:rPr lang="en-US" dirty="0" smtClean="0"/>
              <a:t> and </a:t>
            </a:r>
            <a:r>
              <a:rPr lang="en-US" dirty="0" smtClean="0"/>
              <a:t>Y</a:t>
            </a:r>
            <a:r>
              <a:rPr lang="en-US" i="1" baseline="-25000" dirty="0" smtClean="0"/>
              <a:t>i-1</a:t>
            </a:r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641364"/>
              </p:ext>
            </p:extLst>
          </p:nvPr>
        </p:nvGraphicFramePr>
        <p:xfrm>
          <a:off x="887413" y="4114800"/>
          <a:ext cx="7318375" cy="1155700"/>
        </p:xfrm>
        <a:graphic>
          <a:graphicData uri="http://schemas.openxmlformats.org/presentationml/2006/ole">
            <p:oleObj spid="_x0000_s26626" name="Equation" r:id="rId3" imgW="286992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7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766178"/>
            <a:ext cx="8988424" cy="60918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Second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≠ y[j]</a:t>
            </a:r>
          </a:p>
          <a:p>
            <a:pPr marL="268288" lvl="1" eaLnBrk="1" hangingPunct="1">
              <a:lnSpc>
                <a:spcPct val="130000"/>
              </a:lnSpc>
              <a:spcBef>
                <a:spcPts val="300"/>
              </a:spcBef>
            </a:pPr>
            <a:r>
              <a:rPr lang="en-US" dirty="0" smtClean="0"/>
              <a:t>As symbols don’t match, </a:t>
            </a:r>
            <a:r>
              <a:rPr lang="en-US" dirty="0" smtClean="0"/>
              <a:t>we have to either (</a:t>
            </a:r>
            <a:r>
              <a:rPr lang="en-US" dirty="0" err="1" smtClean="0"/>
              <a:t>i</a:t>
            </a:r>
            <a:r>
              <a:rPr lang="en-US" dirty="0" smtClean="0"/>
              <a:t>) substitute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by </a:t>
            </a:r>
            <a:r>
              <a:rPr lang="en-US" i="1" dirty="0" smtClean="0"/>
              <a:t>y[j], </a:t>
            </a:r>
            <a:r>
              <a:rPr lang="en-US" dirty="0" smtClean="0"/>
              <a:t>(ii) delete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], </a:t>
            </a:r>
            <a:r>
              <a:rPr lang="en-US" dirty="0" smtClean="0"/>
              <a:t>or (iii) insert </a:t>
            </a:r>
            <a:r>
              <a:rPr lang="en-US" i="1" dirty="0" smtClean="0"/>
              <a:t>y[j]</a:t>
            </a:r>
            <a:r>
              <a:rPr lang="en-US" dirty="0" smtClean="0"/>
              <a:t>. Among these 3 operations, we will apply that operation which yield minimum value of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][j]</a:t>
            </a:r>
            <a:r>
              <a:rPr lang="en-US" dirty="0" smtClean="0"/>
              <a:t>.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Cost of operation:</a:t>
            </a:r>
          </a:p>
          <a:p>
            <a:pPr marL="782638" lvl="1" indent="-514350" eaLnBrk="1" hangingPunct="1">
              <a:lnSpc>
                <a:spcPct val="130000"/>
              </a:lnSpc>
              <a:spcAft>
                <a:spcPts val="600"/>
              </a:spcAft>
              <a:buAutoNum type="romanLcParenBoth"/>
            </a:pPr>
            <a:r>
              <a:rPr lang="en-US" dirty="0" smtClean="0"/>
              <a:t>Substitute: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][j] = c[i-1][j-1]+1</a:t>
            </a:r>
            <a:r>
              <a:rPr lang="en-US" dirty="0" smtClean="0"/>
              <a:t>                                                        E.g. ED</a:t>
            </a:r>
            <a:r>
              <a:rPr lang="en-US" dirty="0" smtClean="0"/>
              <a:t>(hea</a:t>
            </a:r>
            <a:r>
              <a:rPr lang="en-US" u="sng" dirty="0" smtClean="0"/>
              <a:t>t</a:t>
            </a:r>
            <a:r>
              <a:rPr lang="en-US" dirty="0" smtClean="0"/>
              <a:t>, spea</a:t>
            </a:r>
            <a:r>
              <a:rPr lang="en-US" u="sng" dirty="0" smtClean="0"/>
              <a:t>k</a:t>
            </a:r>
            <a:r>
              <a:rPr lang="en-US" dirty="0" smtClean="0"/>
              <a:t>) = ED(</a:t>
            </a:r>
            <a:r>
              <a:rPr lang="en-US" dirty="0" err="1" smtClean="0"/>
              <a:t>he</a:t>
            </a:r>
            <a:r>
              <a:rPr lang="en-US" u="sng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spe</a:t>
            </a:r>
            <a:r>
              <a:rPr lang="en-US" u="sng" dirty="0" err="1" smtClean="0"/>
              <a:t>a</a:t>
            </a:r>
            <a:r>
              <a:rPr lang="en-US" dirty="0" smtClean="0"/>
              <a:t>) + 1 = 2+1 = 3</a:t>
            </a:r>
          </a:p>
          <a:p>
            <a:pPr marL="782638" lvl="1" indent="-5143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AutoNum type="romanLcParenBoth"/>
            </a:pPr>
            <a:r>
              <a:rPr lang="en-US" dirty="0" smtClean="0"/>
              <a:t>Delete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: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][j] = c[i-1][</a:t>
            </a:r>
            <a:r>
              <a:rPr lang="en-US" i="1" dirty="0" smtClean="0"/>
              <a:t>j]+</a:t>
            </a:r>
            <a:r>
              <a:rPr lang="en-US" i="1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E.g. ED(breath</a:t>
            </a:r>
            <a:r>
              <a:rPr lang="en-US" u="sng" dirty="0" smtClean="0"/>
              <a:t>e</a:t>
            </a:r>
            <a:r>
              <a:rPr lang="en-US" dirty="0" smtClean="0"/>
              <a:t>, breadt</a:t>
            </a:r>
            <a:r>
              <a:rPr lang="en-US" u="sng" dirty="0" smtClean="0"/>
              <a:t>h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  <a:r>
              <a:rPr lang="en-US" dirty="0" smtClean="0"/>
              <a:t>ED(breat</a:t>
            </a:r>
            <a:r>
              <a:rPr lang="en-US" u="sng" dirty="0" smtClean="0"/>
              <a:t>h</a:t>
            </a:r>
            <a:r>
              <a:rPr lang="en-US" dirty="0" smtClean="0"/>
              <a:t>, </a:t>
            </a:r>
            <a:r>
              <a:rPr lang="en-US" dirty="0" smtClean="0"/>
              <a:t>breadt</a:t>
            </a:r>
            <a:r>
              <a:rPr lang="en-US" u="sng" dirty="0" smtClean="0"/>
              <a:t>h</a:t>
            </a:r>
            <a:r>
              <a:rPr lang="en-US" dirty="0" smtClean="0"/>
              <a:t>)+</a:t>
            </a:r>
            <a:r>
              <a:rPr lang="en-US" dirty="0" smtClean="0"/>
              <a:t>1 = </a:t>
            </a:r>
            <a:r>
              <a:rPr lang="en-US" dirty="0" smtClean="0"/>
              <a:t>1+1 </a:t>
            </a:r>
            <a:r>
              <a:rPr lang="en-US" dirty="0" smtClean="0"/>
              <a:t>= </a:t>
            </a:r>
            <a:r>
              <a:rPr lang="en-US" dirty="0" smtClean="0"/>
              <a:t>2</a:t>
            </a:r>
          </a:p>
          <a:p>
            <a:pPr marL="782638" lvl="1" indent="-514350">
              <a:lnSpc>
                <a:spcPct val="130000"/>
              </a:lnSpc>
              <a:buFont typeface="Arial" panose="020B0604020202020204" pitchFamily="34" charset="0"/>
              <a:buAutoNum type="romanLcParenBoth"/>
            </a:pPr>
            <a:r>
              <a:rPr lang="en-US" dirty="0" smtClean="0"/>
              <a:t>Insert </a:t>
            </a:r>
            <a:r>
              <a:rPr lang="en-US" i="1" dirty="0" smtClean="0"/>
              <a:t>y[j]</a:t>
            </a:r>
            <a:r>
              <a:rPr lang="en-US" dirty="0" smtClean="0"/>
              <a:t>: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][j] =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</a:t>
            </a:r>
            <a:r>
              <a:rPr lang="en-US" i="1" dirty="0" smtClean="0"/>
              <a:t>j-1]+1</a:t>
            </a:r>
            <a:r>
              <a:rPr lang="en-US" dirty="0" smtClean="0"/>
              <a:t>                                                               E.g. </a:t>
            </a:r>
            <a:r>
              <a:rPr lang="en-US" dirty="0" smtClean="0"/>
              <a:t>ED(po</a:t>
            </a:r>
            <a:r>
              <a:rPr lang="en-US" u="sng" dirty="0" smtClean="0"/>
              <a:t>t</a:t>
            </a:r>
            <a:r>
              <a:rPr lang="en-US" dirty="0" smtClean="0"/>
              <a:t>, yok</a:t>
            </a:r>
            <a:r>
              <a:rPr lang="en-US" u="sng" dirty="0" smtClean="0"/>
              <a:t>e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  <a:r>
              <a:rPr lang="en-US" dirty="0" smtClean="0"/>
              <a:t>ED(po</a:t>
            </a:r>
            <a:r>
              <a:rPr lang="en-US" u="sng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yo</a:t>
            </a:r>
            <a:r>
              <a:rPr lang="en-US" u="sng" dirty="0" err="1" smtClean="0"/>
              <a:t>k</a:t>
            </a:r>
            <a:r>
              <a:rPr lang="en-US" dirty="0" smtClean="0"/>
              <a:t>)+</a:t>
            </a:r>
            <a:r>
              <a:rPr lang="en-US" dirty="0" smtClean="0"/>
              <a:t>1 = </a:t>
            </a:r>
            <a:r>
              <a:rPr lang="en-US" dirty="0" smtClean="0"/>
              <a:t>2+1 </a:t>
            </a:r>
            <a:r>
              <a:rPr lang="en-US" dirty="0" smtClean="0"/>
              <a:t>= 3</a:t>
            </a:r>
            <a:endParaRPr lang="en-US" dirty="0" smtClean="0"/>
          </a:p>
          <a:p>
            <a:pPr marL="782638" lvl="1" indent="-514350" eaLnBrk="1" hangingPunct="1">
              <a:lnSpc>
                <a:spcPct val="130000"/>
              </a:lnSpc>
              <a:buAutoNum type="romanLcParenBoth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5046" y="423976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0351" y="421854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407" y="427642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0537" y="42667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30514" y="5320070"/>
            <a:ext cx="4141744" cy="450355"/>
            <a:chOff x="2730514" y="5320070"/>
            <a:chExt cx="4141744" cy="450355"/>
          </a:xfrm>
        </p:grpSpPr>
        <p:sp>
          <p:nvSpPr>
            <p:cNvPr id="8" name="Rectangle 7"/>
            <p:cNvSpPr/>
            <p:nvPr/>
          </p:nvSpPr>
          <p:spPr>
            <a:xfrm>
              <a:off x="2730514" y="5341291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5194" y="532007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83042" y="540109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3472" y="5391447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98091" y="6432722"/>
            <a:ext cx="2875726" cy="405982"/>
            <a:chOff x="2198091" y="6432722"/>
            <a:chExt cx="2875726" cy="405982"/>
          </a:xfrm>
        </p:grpSpPr>
        <p:sp>
          <p:nvSpPr>
            <p:cNvPr id="14" name="Rectangle 13"/>
            <p:cNvSpPr/>
            <p:nvPr/>
          </p:nvSpPr>
          <p:spPr>
            <a:xfrm>
              <a:off x="2198091" y="64539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7646" y="6432722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56191" y="64674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32671" y="6469372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08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uiExpand="1" build="p"/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Common Subsequence (LCS)</a:t>
            </a:r>
            <a:endParaRPr lang="en-US" dirty="0" smtClean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X = </a:t>
            </a:r>
            <a:r>
              <a:rPr lang="en-US" dirty="0" smtClean="0">
                <a:sym typeface="Symbol" panose="05050102010706020507" pitchFamily="18" charset="2"/>
              </a:rPr>
              <a:t>x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x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x</a:t>
            </a:r>
            <a:r>
              <a:rPr lang="en-US" baseline="-25000" dirty="0" err="1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		</a:t>
            </a:r>
            <a:r>
              <a:rPr lang="en-US" dirty="0" smtClean="0"/>
              <a:t>Y = </a:t>
            </a:r>
            <a:r>
              <a:rPr lang="en-US" dirty="0" smtClean="0">
                <a:sym typeface="Symbol" panose="05050102010706020507" pitchFamily="18" charset="2"/>
              </a:rPr>
              <a:t>y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y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find a maximum length common subsequence (LCS) of X and Y</a:t>
            </a:r>
          </a:p>
          <a:p>
            <a:endParaRPr lang="en-US" dirty="0" smtClean="0"/>
          </a:p>
          <a:p>
            <a:r>
              <a:rPr lang="en-US" dirty="0" smtClean="0"/>
              <a:t>Application</a:t>
            </a:r>
            <a:r>
              <a:rPr lang="en-US" dirty="0"/>
              <a:t>: comparison of two DNA 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22104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733782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Second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 smtClean="0"/>
              <a:t>As symbols don’t match, </a:t>
            </a:r>
            <a:r>
              <a:rPr lang="en-US" dirty="0" smtClean="0"/>
              <a:t>we have to either (</a:t>
            </a:r>
            <a:r>
              <a:rPr lang="en-US" dirty="0" err="1" smtClean="0"/>
              <a:t>i</a:t>
            </a:r>
            <a:r>
              <a:rPr lang="en-US" dirty="0" smtClean="0"/>
              <a:t>) substitute x[</a:t>
            </a:r>
            <a:r>
              <a:rPr lang="en-US" dirty="0" err="1" smtClean="0"/>
              <a:t>i</a:t>
            </a:r>
            <a:r>
              <a:rPr lang="en-US" dirty="0" smtClean="0"/>
              <a:t>] by y[j], (ii) delete x[</a:t>
            </a:r>
            <a:r>
              <a:rPr lang="en-US" dirty="0" err="1" smtClean="0"/>
              <a:t>i</a:t>
            </a:r>
            <a:r>
              <a:rPr lang="en-US" dirty="0" smtClean="0"/>
              <a:t>], or (iii) insert y[j]. Among these 3 operations, we will apply that operation which yield minimum value of </a:t>
            </a:r>
            <a:r>
              <a:rPr lang="en-US" i="1" dirty="0" smtClean="0"/>
              <a:t>c[</a:t>
            </a:r>
            <a:r>
              <a:rPr lang="en-US" i="1" dirty="0" err="1" smtClean="0"/>
              <a:t>i</a:t>
            </a:r>
            <a:r>
              <a:rPr lang="en-US" i="1" dirty="0" smtClean="0"/>
              <a:t>][j]</a:t>
            </a:r>
            <a:r>
              <a:rPr lang="en-US" dirty="0" smtClean="0"/>
              <a:t>.</a:t>
            </a: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2142687"/>
              </p:ext>
            </p:extLst>
          </p:nvPr>
        </p:nvGraphicFramePr>
        <p:xfrm>
          <a:off x="127325" y="4033777"/>
          <a:ext cx="8876236" cy="1155700"/>
        </p:xfrm>
        <a:graphic>
          <a:graphicData uri="http://schemas.openxmlformats.org/presentationml/2006/ole">
            <p:oleObj spid="_x0000_s28674" name="Equation" r:id="rId3" imgW="400032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8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Computing </a:t>
            </a:r>
            <a:r>
              <a:rPr lang="en-US" sz="4000" dirty="0" smtClean="0"/>
              <a:t>ED</a:t>
            </a:r>
            <a:endParaRPr lang="en-US" sz="4000" dirty="0" smtClean="0"/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	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if j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       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j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if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= 0</a:t>
            </a:r>
            <a:endParaRPr 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j] = 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c[i-1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j-1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]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if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min(c[i-1,j-1],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c[i-1, j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], 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][j-1])+1,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if 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 smtClean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1757688" y="1111171"/>
            <a:ext cx="82687" cy="167832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64363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9606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9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96063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96063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9606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70886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51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453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45663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676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198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19838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979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7104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533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46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33" name="Line 75"/>
          <p:cNvSpPr>
            <a:spLocks noChangeShapeType="1"/>
          </p:cNvSpPr>
          <p:nvPr/>
        </p:nvSpPr>
        <p:spPr bwMode="auto">
          <a:xfrm>
            <a:off x="5127585" y="3518704"/>
            <a:ext cx="671331" cy="0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26325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5177900" y="4827525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5"/>
          <p:cNvSpPr>
            <a:spLocks noChangeShapeType="1"/>
          </p:cNvSpPr>
          <p:nvPr/>
        </p:nvSpPr>
        <p:spPr bwMode="auto">
          <a:xfrm>
            <a:off x="3487995" y="4827523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9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Computing ED</a:t>
            </a:r>
            <a:endParaRPr lang="en-US" dirty="0" smtClean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3516313" cy="3113090"/>
        </p:xfrm>
        <a:graphic>
          <a:graphicData uri="http://schemas.openxmlformats.org/drawingml/2006/table">
            <a:tbl>
              <a:tblPr/>
              <a:tblGrid>
                <a:gridCol w="585788"/>
                <a:gridCol w="585787"/>
                <a:gridCol w="585788"/>
                <a:gridCol w="587375"/>
                <a:gridCol w="585787"/>
                <a:gridCol w="585788"/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32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33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34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36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37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38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39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40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41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43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44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03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45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46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47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48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49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50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51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52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54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55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56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57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58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03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59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293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2860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mic Sans MS" panose="030F0702030302020204" pitchFamily="66" charset="0"/>
              </a:rPr>
              <a:t>r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386139" y="2946400"/>
            <a:ext cx="2659063" cy="369888"/>
            <a:chOff x="2133" y="1816"/>
            <a:chExt cx="1675" cy="233"/>
          </a:xfrm>
        </p:grpSpPr>
        <p:sp>
          <p:nvSpPr>
            <p:cNvPr id="202863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1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64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2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66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3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67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4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68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5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787650" y="2946400"/>
            <a:ext cx="325438" cy="3068638"/>
            <a:chOff x="1756" y="1816"/>
            <a:chExt cx="205" cy="1933"/>
          </a:xfrm>
        </p:grpSpPr>
        <p:sp>
          <p:nvSpPr>
            <p:cNvPr id="202870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1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5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72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1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73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2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74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3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75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4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2876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mic Sans MS" panose="030F0702030302020204" pitchFamily="66" charset="0"/>
                </a:rPr>
                <a:t>6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07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anose="05050102010706020507" pitchFamily="18" charset="2"/>
              </a:rPr>
              <a:t>Y = B, D, C, A, B, A	Y = B, D, C, A, B, A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Both B, C, B, A and B, D, A, B are longest common subsequences of X and Y (length = 4) </a:t>
            </a:r>
          </a:p>
          <a:p>
            <a:pPr eaLnBrk="1" hangingPunct="1"/>
            <a:endParaRPr 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dirty="0" smtClean="0">
                <a:sym typeface="Symbol" panose="05050102010706020507" pitchFamily="18" charset="2"/>
              </a:rPr>
              <a:t>B, C, A is a common subsequence of X and Y, however it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958851" y="1856581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1721303" y="18780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054226" y="185816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2787198" y="1856581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4639492" y="1878013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4941095" y="1813717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5773738" y="1856581"/>
            <a:ext cx="733086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6105141" y="1878013"/>
            <a:ext cx="678836" cy="664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4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There are </a:t>
            </a:r>
            <a:r>
              <a:rPr lang="en-US" smtClean="0">
                <a:latin typeface="Comic Sans MS" panose="030F0702030302020204" pitchFamily="66" charset="0"/>
              </a:rPr>
              <a:t>2</a:t>
            </a:r>
            <a:r>
              <a:rPr lang="en-US" baseline="30000" smtClean="0">
                <a:latin typeface="Comic Sans MS" panose="030F0702030302020204" pitchFamily="66" charset="0"/>
              </a:rPr>
              <a:t>m</a:t>
            </a:r>
            <a:r>
              <a:rPr lang="en-US" smtClean="0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Each subsequence takes </a:t>
            </a:r>
            <a:r>
              <a:rPr 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mtClean="0">
                <a:latin typeface="Comic Sans MS" panose="030F0702030302020204" pitchFamily="66" charset="0"/>
              </a:rPr>
              <a:t>(n)</a:t>
            </a:r>
            <a:r>
              <a:rPr lang="en-US" smtClean="0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Running time: </a:t>
            </a:r>
            <a:r>
              <a:rPr 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mtClean="0">
                <a:latin typeface="Comic Sans MS" panose="030F0702030302020204" pitchFamily="66" charset="0"/>
              </a:rPr>
              <a:t>(n2</a:t>
            </a:r>
            <a:r>
              <a:rPr lang="en-US" baseline="30000" smtClean="0">
                <a:latin typeface="Comic Sans MS" panose="030F0702030302020204" pitchFamily="66" charset="0"/>
              </a:rPr>
              <a:t>m</a:t>
            </a:r>
            <a:r>
              <a:rPr lang="en-US" smtClean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4850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we’ll find the length of LCS. Later we’ll modify the algorithm to find LCS itself.</a:t>
            </a:r>
          </a:p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i="1" dirty="0" smtClean="0">
                <a:solidFill>
                  <a:srgbClr val="990033"/>
                </a:solidFill>
              </a:rPr>
              <a:t>,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r>
              <a:rPr lang="en-US" dirty="0" smtClean="0"/>
              <a:t> to be the prefixes of X and Y of length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respectively</a:t>
            </a:r>
          </a:p>
          <a:p>
            <a:pPr eaLnBrk="1" hangingPunct="1"/>
            <a:r>
              <a:rPr lang="en-US" dirty="0" smtClean="0"/>
              <a:t>Define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i,j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r>
              <a:rPr lang="en-US" dirty="0" smtClean="0"/>
              <a:t> to be the length of LCS of </a:t>
            </a:r>
            <a:r>
              <a:rPr lang="en-US" i="1" dirty="0" smtClean="0">
                <a:solidFill>
                  <a:srgbClr val="990033"/>
                </a:solidFill>
              </a:rPr>
              <a:t>X</a:t>
            </a:r>
            <a:r>
              <a:rPr lang="en-US" i="1" baseline="-25000" dirty="0" smtClean="0">
                <a:solidFill>
                  <a:srgbClr val="990033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rgbClr val="990033"/>
                </a:solidFill>
              </a:rPr>
              <a:t>Y</a:t>
            </a:r>
            <a:r>
              <a:rPr lang="en-US" i="1" baseline="-25000" dirty="0" err="1" smtClean="0">
                <a:solidFill>
                  <a:srgbClr val="990033"/>
                </a:solidFill>
              </a:rPr>
              <a:t>j</a:t>
            </a:r>
            <a:endParaRPr lang="en-US" dirty="0" smtClean="0">
              <a:solidFill>
                <a:srgbClr val="990033"/>
              </a:solidFill>
            </a:endParaRPr>
          </a:p>
          <a:p>
            <a:pPr eaLnBrk="1" hangingPunct="1"/>
            <a:r>
              <a:rPr lang="en-US" dirty="0" smtClean="0"/>
              <a:t>Then the length of LCS of X and Y will be </a:t>
            </a:r>
            <a:r>
              <a:rPr lang="en-US" i="1" dirty="0" smtClean="0">
                <a:solidFill>
                  <a:srgbClr val="990033"/>
                </a:solidFill>
              </a:rPr>
              <a:t>c[</a:t>
            </a:r>
            <a:r>
              <a:rPr lang="en-US" i="1" dirty="0" err="1" smtClean="0">
                <a:solidFill>
                  <a:srgbClr val="990033"/>
                </a:solidFill>
              </a:rPr>
              <a:t>m,n</a:t>
            </a:r>
            <a:r>
              <a:rPr lang="en-US" i="1" dirty="0" smtClean="0">
                <a:solidFill>
                  <a:srgbClr val="990033"/>
                </a:solidFill>
              </a:rPr>
              <a:t>]</a:t>
            </a:r>
            <a:endParaRPr lang="en-US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9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We start with </a:t>
            </a:r>
            <a:r>
              <a:rPr lang="en-US" i="1" dirty="0" err="1" smtClean="0"/>
              <a:t>i</a:t>
            </a:r>
            <a:r>
              <a:rPr lang="en-US" i="1" dirty="0" smtClean="0"/>
              <a:t> = j = 0</a:t>
            </a:r>
            <a:r>
              <a:rPr lang="en-US" dirty="0" smtClean="0"/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Since X</a:t>
            </a:r>
            <a:r>
              <a:rPr lang="en-US" i="1" baseline="-25000" dirty="0" smtClean="0"/>
              <a:t>0</a:t>
            </a:r>
            <a:r>
              <a:rPr lang="en-US" dirty="0" smtClean="0"/>
              <a:t> and Y</a:t>
            </a:r>
            <a:r>
              <a:rPr lang="en-US" i="1" baseline="-25000" dirty="0" smtClean="0"/>
              <a:t>0</a:t>
            </a:r>
            <a:r>
              <a:rPr lang="en-US" dirty="0" smtClean="0"/>
              <a:t> are empty strings, their LCS is always empty (i.e. </a:t>
            </a:r>
            <a:r>
              <a:rPr lang="en-US" i="1" dirty="0" smtClean="0"/>
              <a:t>c[0,0] = 0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LCS of empty string and any other string is empty, so for every </a:t>
            </a:r>
            <a:r>
              <a:rPr lang="en-US" dirty="0" err="1" smtClean="0"/>
              <a:t>i</a:t>
            </a:r>
            <a:r>
              <a:rPr lang="en-US" dirty="0" smtClean="0"/>
              <a:t> and j: </a:t>
            </a:r>
            <a:r>
              <a:rPr lang="en-US" i="1" dirty="0" smtClean="0"/>
              <a:t>c[0, j] = c[i,0] = 0</a:t>
            </a: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1022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  <a:endParaRPr lang="en-US" dirty="0" smtClean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When we calculate </a:t>
            </a:r>
            <a:r>
              <a:rPr lang="en-US" i="1" dirty="0" smtClean="0"/>
              <a:t>c[</a:t>
            </a:r>
            <a:r>
              <a:rPr lang="en-US" i="1" dirty="0" err="1" smtClean="0"/>
              <a:t>i,j</a:t>
            </a:r>
            <a:r>
              <a:rPr lang="en-US" i="1" dirty="0" smtClean="0"/>
              <a:t>],</a:t>
            </a:r>
            <a:r>
              <a:rPr lang="en-US" dirty="0" smtClean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First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]=y[j]</a:t>
            </a:r>
            <a:r>
              <a:rPr lang="en-US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one more symbol in strings X and Y matches, so the length of LCS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equals to the length of LCS of smaller strings X</a:t>
            </a:r>
            <a:r>
              <a:rPr lang="en-US" i="1" baseline="-25000" dirty="0" smtClean="0"/>
              <a:t>i-1</a:t>
            </a:r>
            <a:r>
              <a:rPr lang="en-US" dirty="0" smtClean="0"/>
              <a:t> and Y</a:t>
            </a:r>
            <a:r>
              <a:rPr lang="en-US" i="1" baseline="-25000" dirty="0" smtClean="0"/>
              <a:t>i-1</a:t>
            </a:r>
            <a:r>
              <a:rPr lang="en-US" dirty="0" smtClean="0"/>
              <a:t> , plus 1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641364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p:oleObj spid="_x0000_s3082" name="Equation" r:id="rId3" imgW="304776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7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 smtClean="0"/>
              <a:t>Second case:</a:t>
            </a:r>
            <a:r>
              <a:rPr lang="en-US" dirty="0" smtClean="0"/>
              <a:t> </a:t>
            </a:r>
            <a:r>
              <a:rPr lang="en-US" i="1" dirty="0" smtClean="0"/>
              <a:t>x[</a:t>
            </a:r>
            <a:r>
              <a:rPr lang="en-US" i="1" dirty="0" err="1" smtClean="0"/>
              <a:t>i</a:t>
            </a:r>
            <a:r>
              <a:rPr lang="en-US" i="1" dirty="0" smtClean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 smtClean="0"/>
              <a:t>As symbols don’t match, our solution is not improved, and the length of LCS(X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is the same as before, </a:t>
            </a:r>
            <a:r>
              <a:rPr lang="en-US" i="1" dirty="0" smtClean="0"/>
              <a:t>i.e.,</a:t>
            </a:r>
            <a:r>
              <a:rPr lang="en-US" dirty="0" smtClean="0"/>
              <a:t> maximum of LCS(X</a:t>
            </a:r>
            <a:r>
              <a:rPr lang="en-US" baseline="-25000" dirty="0" smtClean="0"/>
              <a:t>i</a:t>
            </a:r>
            <a:r>
              <a:rPr lang="en-US" dirty="0" smtClean="0"/>
              <a:t>, Y</a:t>
            </a:r>
            <a:r>
              <a:rPr lang="en-US" baseline="-25000" dirty="0" smtClean="0"/>
              <a:t>j-1</a:t>
            </a:r>
            <a:r>
              <a:rPr lang="en-US" dirty="0" smtClean="0"/>
              <a:t>) and LCS(X</a:t>
            </a:r>
            <a:r>
              <a:rPr lang="en-US" baseline="-25000" dirty="0" smtClean="0"/>
              <a:t>i-1</a:t>
            </a:r>
            <a:r>
              <a:rPr lang="en-US" dirty="0" smtClean="0"/>
              <a:t>,Y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2142687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p:oleObj spid="_x0000_s4105" name="Equation" r:id="rId3" imgW="3048000" imgH="457200" progId="Equation.3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8669" y="5759449"/>
            <a:ext cx="750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 dirty="0">
                <a:solidFill>
                  <a:srgbClr val="990033"/>
                </a:solidFill>
              </a:rPr>
              <a:t>i-1</a:t>
            </a:r>
            <a:r>
              <a:rPr lang="en-US" sz="2800" dirty="0">
                <a:solidFill>
                  <a:srgbClr val="990033"/>
                </a:solidFill>
              </a:rPr>
              <a:t>, Y</a:t>
            </a:r>
            <a:r>
              <a:rPr lang="en-US" sz="2800" baseline="-25000" dirty="0">
                <a:solidFill>
                  <a:srgbClr val="990033"/>
                </a:solidFill>
              </a:rPr>
              <a:t>j-1</a:t>
            </a:r>
            <a:r>
              <a:rPr lang="en-US" sz="2800" dirty="0">
                <a:solidFill>
                  <a:srgbClr val="990033"/>
                </a:solidFill>
              </a:rPr>
              <a:t>) ?</a:t>
            </a:r>
            <a:endParaRPr lang="en-US" sz="16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8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Computing the Length of the LCS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0				if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j] = 		c[i-1, j-1] + 1			if 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	max(c[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 smtClean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2602639" y="914401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198733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4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39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3887</TotalTime>
  <Words>1575</Words>
  <Application>Microsoft Office PowerPoint</Application>
  <PresentationFormat>On-screen Show (4:3)</PresentationFormat>
  <Paragraphs>544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Microsoft Equation 3.0</vt:lpstr>
      <vt:lpstr>Lecture 08 Dynamic Programming</vt:lpstr>
      <vt:lpstr>Longest Common Subsequence (LCS)</vt:lpstr>
      <vt:lpstr>Example</vt:lpstr>
      <vt:lpstr>Brute-Force Solution</vt:lpstr>
      <vt:lpstr>LCS Recursive Solution</vt:lpstr>
      <vt:lpstr>LCS Recursive Solution</vt:lpstr>
      <vt:lpstr>LCS Recursive Solution</vt:lpstr>
      <vt:lpstr>LCS Recursive Solution</vt:lpstr>
      <vt:lpstr>Computing the Length of the LCS</vt:lpstr>
      <vt:lpstr>Additional Information</vt:lpstr>
      <vt:lpstr>LCS-LENGTH(X, Y, m, n)</vt:lpstr>
      <vt:lpstr>Example</vt:lpstr>
      <vt:lpstr>4. Constructing a LCS</vt:lpstr>
      <vt:lpstr>PRINT-LCS(b, X, i, j)</vt:lpstr>
      <vt:lpstr>Compute Edit (Levenshtein) Distance : ED</vt:lpstr>
      <vt:lpstr>ED Recursive Solution</vt:lpstr>
      <vt:lpstr>ED Recursive Solution</vt:lpstr>
      <vt:lpstr>ED Recursive Solution</vt:lpstr>
      <vt:lpstr>LCS Recursive Solution</vt:lpstr>
      <vt:lpstr>LCS Recursive Solution</vt:lpstr>
      <vt:lpstr>Computing ED</vt:lpstr>
      <vt:lpstr>Example of Computing 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193</cp:revision>
  <dcterms:created xsi:type="dcterms:W3CDTF">2014-09-11T18:03:18Z</dcterms:created>
  <dcterms:modified xsi:type="dcterms:W3CDTF">2018-03-23T08:56:54Z</dcterms:modified>
</cp:coreProperties>
</file>