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-17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04D26E-D508-49D9-BC47-8B86D4371288}" type="slidenum">
              <a:rPr lang="en-US" altLang="en-US" sz="1200" i="0">
                <a:ea typeface="MS PGothic" panose="020B0600070205080204" pitchFamily="34" charset="-128"/>
              </a:rPr>
              <a:pPr/>
              <a:t>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38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23716-4116-4235-A1B2-F69F47EEA4AD}" type="slidenum">
              <a:rPr lang="en-US" altLang="en-US" sz="1200" i="0">
                <a:ea typeface="MS PGothic" panose="020B0600070205080204" pitchFamily="34" charset="-128"/>
              </a:rPr>
              <a:pPr/>
              <a:t>5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030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0888" indent="-28733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7663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9625" indent="-230188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68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40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12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8425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AD090D-7E4C-4229-BA51-12D065A79E1C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8422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71091-843D-456E-8609-19DF8F08756E}" type="slidenum">
              <a:rPr lang="en-US" altLang="en-US" sz="1200" i="0">
                <a:ea typeface="MS PGothic" panose="020B0600070205080204" pitchFamily="34" charset="-128"/>
              </a:rPr>
              <a:pPr/>
              <a:t>8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0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6EBCA-9086-4961-AE62-927C4DA5F634}" type="slidenum">
              <a:rPr lang="en-US" altLang="en-US" sz="1200" i="0">
                <a:ea typeface="MS PGothic" panose="020B0600070205080204" pitchFamily="34" charset="-128"/>
              </a:rPr>
              <a:pPr/>
              <a:t>11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25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0EA0AE-A29E-40C9-ABA4-D19846CAAE81}" type="slidenum">
              <a:rPr lang="en-US" altLang="en-US" sz="1200" i="0">
                <a:ea typeface="MS PGothic" panose="020B0600070205080204" pitchFamily="34" charset="-128"/>
              </a:rPr>
              <a:pPr/>
              <a:t>23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12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165A4-E44D-4150-B7A9-B76619938224}" type="slidenum">
              <a:rPr lang="en-US" altLang="en-US" sz="1200" i="0">
                <a:ea typeface="MS PGothic" panose="020B0600070205080204" pitchFamily="34" charset="-128"/>
              </a:rPr>
              <a:pPr/>
              <a:t>27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4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352413" indent="-378904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1B1FEB-2252-464A-B684-C2C8F8DDAED4}" type="slidenum">
              <a:rPr lang="en-US" altLang="en-US" sz="1200" i="0">
                <a:ea typeface="MS PGothic" panose="020B0600070205080204" pitchFamily="34" charset="-128"/>
              </a:rPr>
              <a:pPr/>
              <a:t>46</a:t>
            </a:fld>
            <a:endParaRPr lang="en-US" altLang="en-US" sz="1200" i="0">
              <a:ea typeface="MS PGothic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32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BECB-1EC2-4351-B909-75E5BD05932C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2C3B-6F45-43D4-9945-984EEE559CD0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2068-8E64-4A30-B888-40744527392A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2D569-2960-42F7-9E7C-6DB09F85B26D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C066-6CA6-4288-AB2C-12F498C76B03}" type="datetime1">
              <a:rPr lang="en-US" smtClean="0"/>
              <a:pPr>
                <a:defRPr/>
              </a:pPr>
              <a:t>4/1/2018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8E1-7B4C-471D-AF10-45011E8E984F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825A-F83B-4DC1-8300-CF704F7A78B7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DE9-AE3A-4E2F-B886-276D4264EB2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1DD-08F9-435A-8D24-068019F62DA3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8BB-5C48-44C7-B0C6-9834365D268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342D-2389-4250-84F4-884A3CEED256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02B7-8856-45BB-B434-20417E1DDEEB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3B81-A4D5-4E79-B355-B7D4EDF16382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730D-E9A2-4FD1-B980-0FC818472AD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Associate vertex “colors” to guide the algorithm</a:t>
            </a:r>
          </a:p>
          <a:p>
            <a:pPr lvl="1"/>
            <a:r>
              <a:rPr lang="en-US" altLang="en-US" dirty="0" smtClean="0"/>
              <a:t>White vertices have not been discovered</a:t>
            </a:r>
          </a:p>
          <a:p>
            <a:pPr lvl="2"/>
            <a:r>
              <a:rPr lang="en-US" altLang="en-US" dirty="0" smtClean="0"/>
              <a:t>All vertices start out white</a:t>
            </a:r>
          </a:p>
          <a:p>
            <a:pPr lvl="1"/>
            <a:r>
              <a:rPr lang="en-US" altLang="en-US" dirty="0" smtClean="0"/>
              <a:t>Grey vertices are discovered but not fully explored</a:t>
            </a:r>
          </a:p>
          <a:p>
            <a:pPr lvl="2"/>
            <a:r>
              <a:rPr lang="en-US" altLang="en-US" dirty="0" smtClean="0"/>
              <a:t>They may be adjacent to white vertices</a:t>
            </a:r>
          </a:p>
          <a:p>
            <a:pPr lvl="1"/>
            <a:r>
              <a:rPr lang="en-US" altLang="en-US" dirty="0" smtClean="0"/>
              <a:t>Black vertices are discovered and fully explored</a:t>
            </a:r>
          </a:p>
          <a:p>
            <a:pPr lvl="2"/>
            <a:r>
              <a:rPr lang="en-US" altLang="en-US" dirty="0" smtClean="0"/>
              <a:t>They are adjacent only to black and gray vertices</a:t>
            </a:r>
          </a:p>
          <a:p>
            <a:r>
              <a:rPr lang="en-US" altLang="en-US" dirty="0" smtClean="0"/>
              <a:t>Explore vertices by scanning adjacency list of grey vertices</a:t>
            </a:r>
          </a:p>
        </p:txBody>
      </p:sp>
    </p:spTree>
    <p:extLst>
      <p:ext uri="{BB962C8B-B14F-4D97-AF65-F5344CB8AC3E}">
        <p14:creationId xmlns:p14="http://schemas.microsoft.com/office/powerpoint/2010/main" xmlns="" val="2755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BFS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Franklin Gothic Book" pitchFamily="34" charset="0"/>
              </a:rPr>
              <a:t>BFS tree is not necessarily unique for a given graph</a:t>
            </a:r>
          </a:p>
          <a:p>
            <a:r>
              <a:rPr lang="en-US" altLang="en-US" smtClean="0">
                <a:latin typeface="Franklin Gothic Book" pitchFamily="34" charset="0"/>
              </a:rPr>
              <a:t>Depends on the order in which neighboring vertices are processed</a:t>
            </a:r>
          </a:p>
          <a:p>
            <a:r>
              <a:rPr lang="en-US" altLang="en-US" smtClean="0">
                <a:latin typeface="Franklin Gothic Book" pitchFamily="34" charset="0"/>
              </a:rPr>
              <a:t>During the breadth-first search, assign an integer to each vertex</a:t>
            </a:r>
          </a:p>
          <a:p>
            <a:r>
              <a:rPr lang="en-US" altLang="en-US" smtClean="0">
                <a:latin typeface="Franklin Gothic Book" pitchFamily="34" charset="0"/>
              </a:rPr>
              <a:t>Indicate the distance of each vertex from the source s</a:t>
            </a:r>
          </a:p>
          <a:p>
            <a:endParaRPr lang="en-US" altLang="en-US" smtClean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7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Font typeface="Times New Roman" panose="02020603050405020304" pitchFamily="18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vertex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− {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2.             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∞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4.                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    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8.        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Ø        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     ENQUEUE(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Ø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11.             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= DEQUEUE(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   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12.                 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         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13.                       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       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14.                             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15.                              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16.                              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                              ENQUEUE(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18.           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BLACK</a:t>
            </a:r>
          </a:p>
        </p:txBody>
      </p:sp>
    </p:spTree>
    <p:extLst>
      <p:ext uri="{BB962C8B-B14F-4D97-AF65-F5344CB8AC3E}">
        <p14:creationId xmlns:p14="http://schemas.microsoft.com/office/powerpoint/2010/main" xmlns="" val="775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4355" name="AutoShape 19"/>
          <p:cNvCxnSpPr>
            <a:cxnSpLocks noChangeShapeType="1"/>
            <a:stCxn id="14340" idx="0"/>
            <a:endCxn id="1433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0"/>
          <p:cNvCxnSpPr>
            <a:cxnSpLocks noChangeShapeType="1"/>
            <a:stCxn id="14339" idx="6"/>
            <a:endCxn id="1434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21"/>
          <p:cNvCxnSpPr>
            <a:cxnSpLocks noChangeShapeType="1"/>
            <a:stCxn id="14341" idx="4"/>
            <a:endCxn id="1434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AutoShape 22"/>
          <p:cNvCxnSpPr>
            <a:cxnSpLocks noChangeShapeType="1"/>
            <a:stCxn id="14342" idx="7"/>
            <a:endCxn id="1434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AutoShape 23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24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AutoShape 25"/>
          <p:cNvCxnSpPr>
            <a:cxnSpLocks noChangeShapeType="1"/>
            <a:stCxn id="14343" idx="6"/>
            <a:endCxn id="1434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26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AutoShape 27"/>
          <p:cNvCxnSpPr>
            <a:cxnSpLocks noChangeShapeType="1"/>
            <a:stCxn id="14346" idx="0"/>
            <a:endCxn id="1434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1879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6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0" name="AutoShape 20"/>
          <p:cNvCxnSpPr>
            <a:cxnSpLocks noChangeShapeType="1"/>
            <a:stCxn id="15363" idx="6"/>
            <a:endCxn id="1536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1" name="AutoShape 21"/>
          <p:cNvCxnSpPr>
            <a:cxnSpLocks noChangeShapeType="1"/>
            <a:stCxn id="15365" idx="4"/>
            <a:endCxn id="1536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2" name="AutoShape 22"/>
          <p:cNvCxnSpPr>
            <a:cxnSpLocks noChangeShapeType="1"/>
            <a:stCxn id="15366" idx="7"/>
            <a:endCxn id="1536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3" name="AutoShape 23"/>
          <p:cNvCxnSpPr>
            <a:cxnSpLocks noChangeShapeType="1"/>
            <a:stCxn id="15366" idx="6"/>
            <a:endCxn id="1536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4" name="AutoShape 24"/>
          <p:cNvCxnSpPr>
            <a:cxnSpLocks noChangeShapeType="1"/>
            <a:stCxn id="15368" idx="0"/>
            <a:endCxn id="1536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5" name="AutoShape 25"/>
          <p:cNvCxnSpPr>
            <a:cxnSpLocks noChangeShapeType="1"/>
            <a:stCxn id="15367" idx="6"/>
            <a:endCxn id="1536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6" name="AutoShape 26"/>
          <p:cNvCxnSpPr>
            <a:cxnSpLocks noChangeShapeType="1"/>
            <a:stCxn id="15368" idx="6"/>
            <a:endCxn id="1537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7" name="AutoShape 27"/>
          <p:cNvCxnSpPr>
            <a:cxnSpLocks noChangeShapeType="1"/>
            <a:stCxn id="15370" idx="0"/>
            <a:endCxn id="1536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</p:spTree>
    <p:extLst>
      <p:ext uri="{BB962C8B-B14F-4D97-AF65-F5344CB8AC3E}">
        <p14:creationId xmlns:p14="http://schemas.microsoft.com/office/powerpoint/2010/main" xmlns="" val="26729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6403" name="AutoShape 19"/>
          <p:cNvCxnSpPr>
            <a:cxnSpLocks noChangeShapeType="1"/>
            <a:stCxn id="16388" idx="0"/>
            <a:endCxn id="1638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" name="AutoShape 20"/>
          <p:cNvCxnSpPr>
            <a:cxnSpLocks noChangeShapeType="1"/>
            <a:stCxn id="16387" idx="6"/>
            <a:endCxn id="1638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21"/>
          <p:cNvCxnSpPr>
            <a:cxnSpLocks noChangeShapeType="1"/>
            <a:stCxn id="16389" idx="4"/>
            <a:endCxn id="1639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6" name="AutoShape 22"/>
          <p:cNvCxnSpPr>
            <a:cxnSpLocks noChangeShapeType="1"/>
            <a:stCxn id="16390" idx="7"/>
            <a:endCxn id="1639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  <a:stCxn id="16390" idx="6"/>
            <a:endCxn id="1639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2" idx="0"/>
            <a:endCxn id="1639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  <a:stCxn id="16391" idx="6"/>
            <a:endCxn id="1639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0" name="AutoShape 26"/>
          <p:cNvCxnSpPr>
            <a:cxnSpLocks noChangeShapeType="1"/>
            <a:stCxn id="16392" idx="6"/>
            <a:endCxn id="1639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0"/>
            <a:endCxn id="1639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xmlns="" val="340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7427" name="AutoShape 19"/>
          <p:cNvCxnSpPr>
            <a:cxnSpLocks noChangeShapeType="1"/>
            <a:stCxn id="17412" idx="0"/>
            <a:endCxn id="1741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AutoShape 20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AutoShape 21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AutoShape 22"/>
          <p:cNvCxnSpPr>
            <a:cxnSpLocks noChangeShapeType="1"/>
            <a:stCxn id="17414" idx="7"/>
            <a:endCxn id="1741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1" name="AutoShape 23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AutoShape 24"/>
          <p:cNvCxnSpPr>
            <a:cxnSpLocks noChangeShapeType="1"/>
            <a:stCxn id="17416" idx="0"/>
            <a:endCxn id="1741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AutoShape 25"/>
          <p:cNvCxnSpPr>
            <a:cxnSpLocks noChangeShapeType="1"/>
            <a:stCxn id="17415" idx="6"/>
            <a:endCxn id="1741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AutoShape 26"/>
          <p:cNvCxnSpPr>
            <a:cxnSpLocks noChangeShapeType="1"/>
            <a:stCxn id="17416" idx="6"/>
            <a:endCxn id="1741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5" name="AutoShape 27"/>
          <p:cNvCxnSpPr>
            <a:cxnSpLocks noChangeShapeType="1"/>
            <a:stCxn id="17418" idx="0"/>
            <a:endCxn id="1741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30595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8451" name="AutoShape 19"/>
          <p:cNvCxnSpPr>
            <a:cxnSpLocks noChangeShapeType="1"/>
            <a:stCxn id="18436" idx="0"/>
            <a:endCxn id="1843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2" name="AutoShape 20"/>
          <p:cNvCxnSpPr>
            <a:cxnSpLocks noChangeShapeType="1"/>
            <a:stCxn id="18435" idx="6"/>
            <a:endCxn id="1843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3" name="AutoShape 21"/>
          <p:cNvCxnSpPr>
            <a:cxnSpLocks noChangeShapeType="1"/>
            <a:stCxn id="18437" idx="4"/>
            <a:endCxn id="1843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2"/>
          <p:cNvCxnSpPr>
            <a:cxnSpLocks noChangeShapeType="1"/>
            <a:stCxn id="18438" idx="7"/>
            <a:endCxn id="1843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5" name="AutoShape 23"/>
          <p:cNvCxnSpPr>
            <a:cxnSpLocks noChangeShapeType="1"/>
            <a:stCxn id="18438" idx="6"/>
            <a:endCxn id="1844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6" name="AutoShape 24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AutoShape 25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8" name="AutoShape 26"/>
          <p:cNvCxnSpPr>
            <a:cxnSpLocks noChangeShapeType="1"/>
            <a:stCxn id="18440" idx="6"/>
            <a:endCxn id="1844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9" name="AutoShape 27"/>
          <p:cNvCxnSpPr>
            <a:cxnSpLocks noChangeShapeType="1"/>
            <a:stCxn id="18442" idx="0"/>
            <a:endCxn id="1844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xmlns="" val="19089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19475" name="AutoShape 19"/>
          <p:cNvCxnSpPr>
            <a:cxnSpLocks noChangeShapeType="1"/>
            <a:stCxn id="19460" idx="0"/>
            <a:endCxn id="1945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6" name="AutoShape 20"/>
          <p:cNvCxnSpPr>
            <a:cxnSpLocks noChangeShapeType="1"/>
            <a:stCxn id="19459" idx="6"/>
            <a:endCxn id="1946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7" name="AutoShape 21"/>
          <p:cNvCxnSpPr>
            <a:cxnSpLocks noChangeShapeType="1"/>
            <a:stCxn id="19461" idx="4"/>
            <a:endCxn id="1946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AutoShape 22"/>
          <p:cNvCxnSpPr>
            <a:cxnSpLocks noChangeShapeType="1"/>
            <a:stCxn id="19462" idx="7"/>
            <a:endCxn id="1946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9" name="AutoShape 23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0" name="AutoShape 24"/>
          <p:cNvCxnSpPr>
            <a:cxnSpLocks noChangeShapeType="1"/>
            <a:stCxn id="19464" idx="0"/>
            <a:endCxn id="1946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1" name="AutoShape 25"/>
          <p:cNvCxnSpPr>
            <a:cxnSpLocks noChangeShapeType="1"/>
            <a:stCxn id="19463" idx="6"/>
            <a:endCxn id="1946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2" name="AutoShape 26"/>
          <p:cNvCxnSpPr>
            <a:cxnSpLocks noChangeShapeType="1"/>
            <a:stCxn id="19464" idx="6"/>
            <a:endCxn id="1946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3" name="AutoShape 27"/>
          <p:cNvCxnSpPr>
            <a:cxnSpLocks noChangeShapeType="1"/>
            <a:stCxn id="19466" idx="0"/>
            <a:endCxn id="1946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xmlns="" val="40456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0499" name="AutoShape 19"/>
          <p:cNvCxnSpPr>
            <a:cxnSpLocks noChangeShapeType="1"/>
            <a:stCxn id="20484" idx="0"/>
            <a:endCxn id="2048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/>
          <p:cNvCxnSpPr>
            <a:cxnSpLocks noChangeShapeType="1"/>
            <a:stCxn id="20483" idx="6"/>
            <a:endCxn id="2048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AutoShape 21"/>
          <p:cNvCxnSpPr>
            <a:cxnSpLocks noChangeShapeType="1"/>
            <a:stCxn id="20485" idx="4"/>
            <a:endCxn id="2048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2" name="AutoShape 22"/>
          <p:cNvCxnSpPr>
            <a:cxnSpLocks noChangeShapeType="1"/>
            <a:stCxn id="20486" idx="7"/>
            <a:endCxn id="2048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3" name="AutoShape 23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488" idx="0"/>
            <a:endCxn id="2048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487" idx="6"/>
            <a:endCxn id="2048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6" name="AutoShape 26"/>
          <p:cNvCxnSpPr>
            <a:cxnSpLocks noChangeShapeType="1"/>
            <a:stCxn id="20488" idx="6"/>
            <a:endCxn id="2049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7" name="AutoShape 27"/>
          <p:cNvCxnSpPr>
            <a:cxnSpLocks noChangeShapeType="1"/>
            <a:stCxn id="20490" idx="0"/>
            <a:endCxn id="2048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8331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graph G = (V, E)</a:t>
            </a:r>
          </a:p>
          <a:p>
            <a:pPr lvl="1"/>
            <a:r>
              <a:rPr lang="en-US" altLang="en-US" dirty="0" smtClean="0"/>
              <a:t>V = set of vertices, E = set of edges 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Dense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graph: |E| </a:t>
            </a:r>
            <a:r>
              <a:rPr lang="en-US" altLang="en-US" dirty="0" smtClean="0">
                <a:sym typeface="Symbol" panose="05050102010706020507" pitchFamily="18" charset="2"/>
              </a:rPr>
              <a:t> |V|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; </a:t>
            </a:r>
            <a:r>
              <a:rPr lang="en-US" altLang="en-US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Sparse</a:t>
            </a:r>
            <a:r>
              <a:rPr lang="en-US" altLang="en-US" dirty="0" smtClean="0">
                <a:sym typeface="Symbol" panose="05050102010706020507" pitchFamily="18" charset="2"/>
              </a:rPr>
              <a:t> graph: </a:t>
            </a:r>
            <a:r>
              <a:rPr lang="en-US" altLang="en-US" dirty="0" smtClean="0"/>
              <a:t>|E| </a:t>
            </a:r>
            <a:r>
              <a:rPr lang="en-US" altLang="en-US" dirty="0" smtClean="0">
                <a:sym typeface="Symbol" panose="05050102010706020507" pitchFamily="18" charset="2"/>
              </a:rPr>
              <a:t> |V|</a:t>
            </a:r>
            <a:endParaRPr lang="en-US" altLang="en-US" i="1" dirty="0" smtClean="0"/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dge 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= edge (</a:t>
            </a:r>
            <a:r>
              <a:rPr lang="en-US" altLang="en-US" dirty="0" err="1" smtClean="0"/>
              <a:t>v,u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 smtClean="0"/>
              <a:t>No self-loops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Directed</a:t>
            </a:r>
            <a:r>
              <a:rPr lang="en-US" altLang="en-US" dirty="0" smtClean="0"/>
              <a:t> graph:</a:t>
            </a:r>
          </a:p>
          <a:p>
            <a:pPr lvl="2"/>
            <a:r>
              <a:rPr lang="en-US" altLang="en-US" dirty="0" smtClean="0"/>
              <a:t>Edge (</a:t>
            </a:r>
            <a:r>
              <a:rPr lang="en-US" altLang="en-US" dirty="0" err="1" smtClean="0"/>
              <a:t>u,v</a:t>
            </a:r>
            <a:r>
              <a:rPr lang="en-US" altLang="en-US" dirty="0" smtClean="0"/>
              <a:t>) goes from vertex u to vertex v, notated </a:t>
            </a:r>
            <a:r>
              <a:rPr lang="en-US" altLang="en-US" dirty="0" err="1" smtClean="0"/>
              <a:t>u</a:t>
            </a:r>
            <a:r>
              <a:rPr lang="en-US" altLang="en-US" dirty="0" err="1" smtClean="0">
                <a:sym typeface="Symbol" panose="05050102010706020507" pitchFamily="18" charset="2"/>
              </a:rPr>
              <a:t>v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weighted graph</a:t>
            </a:r>
            <a:r>
              <a:rPr lang="en-US" altLang="en-US" dirty="0" smtClean="0"/>
              <a:t> associates weights with either the edges or the vertices</a:t>
            </a:r>
          </a:p>
        </p:txBody>
      </p:sp>
    </p:spTree>
    <p:extLst>
      <p:ext uri="{BB962C8B-B14F-4D97-AF65-F5344CB8AC3E}">
        <p14:creationId xmlns:p14="http://schemas.microsoft.com/office/powerpoint/2010/main" xmlns="" val="719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1523" name="AutoShape 19"/>
          <p:cNvCxnSpPr>
            <a:cxnSpLocks noChangeShapeType="1"/>
            <a:stCxn id="21508" idx="0"/>
            <a:endCxn id="21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4" name="AutoShape 20"/>
          <p:cNvCxnSpPr>
            <a:cxnSpLocks noChangeShapeType="1"/>
            <a:stCxn id="21507" idx="6"/>
            <a:endCxn id="21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5" name="AutoShape 21"/>
          <p:cNvCxnSpPr>
            <a:cxnSpLocks noChangeShapeType="1"/>
            <a:stCxn id="21509" idx="4"/>
            <a:endCxn id="21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22"/>
          <p:cNvCxnSpPr>
            <a:cxnSpLocks noChangeShapeType="1"/>
            <a:stCxn id="21510" idx="7"/>
            <a:endCxn id="21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23"/>
          <p:cNvCxnSpPr>
            <a:cxnSpLocks noChangeShapeType="1"/>
            <a:stCxn id="21510" idx="6"/>
            <a:endCxn id="21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24"/>
          <p:cNvCxnSpPr>
            <a:cxnSpLocks noChangeShapeType="1"/>
            <a:stCxn id="21512" idx="0"/>
            <a:endCxn id="21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25"/>
          <p:cNvCxnSpPr>
            <a:cxnSpLocks noChangeShapeType="1"/>
            <a:stCxn id="21511" idx="6"/>
            <a:endCxn id="21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0" name="AutoShape 26"/>
          <p:cNvCxnSpPr>
            <a:cxnSpLocks noChangeShapeType="1"/>
            <a:stCxn id="21512" idx="6"/>
            <a:endCxn id="21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1" name="AutoShape 27"/>
          <p:cNvCxnSpPr>
            <a:cxnSpLocks noChangeShapeType="1"/>
            <a:stCxn id="21514" idx="0"/>
            <a:endCxn id="21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25679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2547" name="AutoShape 19"/>
          <p:cNvCxnSpPr>
            <a:cxnSpLocks noChangeShapeType="1"/>
            <a:stCxn id="22532" idx="0"/>
            <a:endCxn id="22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31" idx="6"/>
            <a:endCxn id="22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33" idx="4"/>
            <a:endCxn id="22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0" name="AutoShape 22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AutoShape 23"/>
          <p:cNvCxnSpPr>
            <a:cxnSpLocks noChangeShapeType="1"/>
            <a:stCxn id="22534" idx="6"/>
            <a:endCxn id="22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2" name="AutoShape 24"/>
          <p:cNvCxnSpPr>
            <a:cxnSpLocks noChangeShapeType="1"/>
            <a:stCxn id="22536" idx="0"/>
            <a:endCxn id="22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3" name="AutoShape 25"/>
          <p:cNvCxnSpPr>
            <a:cxnSpLocks noChangeShapeType="1"/>
            <a:stCxn id="22535" idx="6"/>
            <a:endCxn id="22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4" name="AutoShape 26"/>
          <p:cNvCxnSpPr>
            <a:cxnSpLocks noChangeShapeType="1"/>
            <a:stCxn id="22536" idx="6"/>
            <a:endCxn id="22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38" idx="0"/>
            <a:endCxn id="22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35456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4000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i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23571" name="AutoShape 19"/>
          <p:cNvCxnSpPr>
            <a:cxnSpLocks noChangeShapeType="1"/>
            <a:stCxn id="23556" idx="0"/>
            <a:endCxn id="23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20"/>
          <p:cNvCxnSpPr>
            <a:cxnSpLocks noChangeShapeType="1"/>
            <a:stCxn id="23555" idx="6"/>
            <a:endCxn id="23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21"/>
          <p:cNvCxnSpPr>
            <a:cxnSpLocks noChangeShapeType="1"/>
            <a:stCxn id="23557" idx="4"/>
            <a:endCxn id="23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4" name="AutoShape 22"/>
          <p:cNvCxnSpPr>
            <a:cxnSpLocks noChangeShapeType="1"/>
            <a:stCxn id="23558" idx="7"/>
            <a:endCxn id="23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5" name="AutoShape 23"/>
          <p:cNvCxnSpPr>
            <a:cxnSpLocks noChangeShapeType="1"/>
            <a:stCxn id="23558" idx="6"/>
            <a:endCxn id="23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6" name="AutoShape 24"/>
          <p:cNvCxnSpPr>
            <a:cxnSpLocks noChangeShapeType="1"/>
            <a:stCxn id="23560" idx="0"/>
            <a:endCxn id="23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25"/>
          <p:cNvCxnSpPr>
            <a:cxnSpLocks noChangeShapeType="1"/>
            <a:stCxn id="23559" idx="6"/>
            <a:endCxn id="23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8" name="AutoShape 26"/>
          <p:cNvCxnSpPr>
            <a:cxnSpLocks noChangeShapeType="1"/>
            <a:stCxn id="23560" idx="6"/>
            <a:endCxn id="23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9" name="AutoShape 27"/>
          <p:cNvCxnSpPr>
            <a:cxnSpLocks noChangeShapeType="1"/>
            <a:stCxn id="23562" idx="0"/>
            <a:endCxn id="23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en-US" sz="2800" b="1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2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BFS Running Time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Initialization of each vertex takes </a:t>
            </a:r>
            <a:r>
              <a:rPr lang="en-US" altLang="en-US" sz="2800" b="1" i="1" smtClean="0"/>
              <a:t>O</a:t>
            </a:r>
            <a:r>
              <a:rPr lang="en-US" altLang="en-US" sz="2800" b="1" smtClean="0"/>
              <a:t>(</a:t>
            </a:r>
            <a:r>
              <a:rPr lang="en-US" altLang="en-US" sz="2800" b="1" i="1" smtClean="0"/>
              <a:t>V</a:t>
            </a:r>
            <a:r>
              <a:rPr lang="en-US" altLang="en-US" sz="2800" b="1" smtClean="0"/>
              <a:t>)</a:t>
            </a:r>
            <a:r>
              <a:rPr lang="en-US" altLang="en-US" sz="2800" smtClean="0"/>
              <a:t> time</a:t>
            </a:r>
          </a:p>
          <a:p>
            <a:r>
              <a:rPr lang="en-US" altLang="en-US" sz="2800" smtClean="0"/>
              <a:t>Every vertex is enqueued once and dequeued once, taking </a:t>
            </a:r>
            <a:r>
              <a:rPr lang="en-US" altLang="en-US" sz="2800" b="1" i="1" smtClean="0"/>
              <a:t>O</a:t>
            </a:r>
            <a:r>
              <a:rPr lang="en-US" altLang="en-US" sz="2800" b="1" smtClean="0"/>
              <a:t>(</a:t>
            </a:r>
            <a:r>
              <a:rPr lang="en-US" altLang="en-US" sz="2800" b="1" i="1" smtClean="0"/>
              <a:t>V</a:t>
            </a:r>
            <a:r>
              <a:rPr lang="en-US" altLang="en-US" sz="2800" b="1" smtClean="0"/>
              <a:t>) </a:t>
            </a:r>
            <a:r>
              <a:rPr lang="en-US" altLang="en-US" sz="2800" smtClean="0"/>
              <a:t>time</a:t>
            </a:r>
          </a:p>
          <a:p>
            <a:r>
              <a:rPr lang="en-US" altLang="en-US" sz="2800" smtClean="0"/>
              <a:t>When a vertex is dequeued, all its neighbors are checked to see if they are unvisited, taking time proportional to number of neighbors of the vertex, and summing to </a:t>
            </a:r>
            <a:r>
              <a:rPr lang="en-US" altLang="en-US" sz="2800" b="1" i="1" smtClean="0"/>
              <a:t>O</a:t>
            </a:r>
            <a:r>
              <a:rPr lang="en-US" altLang="en-US" sz="2800" b="1" smtClean="0"/>
              <a:t>(</a:t>
            </a:r>
            <a:r>
              <a:rPr lang="en-US" altLang="en-US" sz="2800" b="1" i="1" smtClean="0"/>
              <a:t>E</a:t>
            </a:r>
            <a:r>
              <a:rPr lang="en-US" altLang="en-US" sz="2800" b="1" smtClean="0"/>
              <a:t>) </a:t>
            </a:r>
            <a:r>
              <a:rPr lang="en-US" altLang="en-US" sz="2800" smtClean="0"/>
              <a:t>over all iterations</a:t>
            </a:r>
          </a:p>
          <a:p>
            <a:r>
              <a:rPr lang="en-US" altLang="en-US" sz="2800" smtClean="0"/>
              <a:t>Total time is </a:t>
            </a:r>
            <a:r>
              <a:rPr lang="en-US" altLang="en-US" sz="2800" b="1" i="1" smtClean="0"/>
              <a:t>O</a:t>
            </a:r>
            <a:r>
              <a:rPr lang="en-US" altLang="en-US" sz="2800" b="1" smtClean="0"/>
              <a:t>(</a:t>
            </a:r>
            <a:r>
              <a:rPr lang="en-US" altLang="en-US" sz="2800" b="1" i="1" smtClean="0"/>
              <a:t>V+E</a:t>
            </a:r>
            <a:r>
              <a:rPr lang="en-US" altLang="en-US" sz="2800" b="1" smtClean="0"/>
              <a:t>)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xmlns="" val="21480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Search: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BFS calculates the </a:t>
            </a:r>
            <a:r>
              <a:rPr lang="en-US" altLang="en-US" i="1" dirty="0" smtClean="0">
                <a:solidFill>
                  <a:schemeClr val="tx2"/>
                </a:solidFill>
              </a:rPr>
              <a:t>shortest-path distance</a:t>
            </a:r>
            <a:r>
              <a:rPr lang="en-US" altLang="en-US" dirty="0" smtClean="0"/>
              <a:t> to the source node</a:t>
            </a:r>
          </a:p>
          <a:p>
            <a:pPr lvl="1"/>
            <a:r>
              <a:rPr lang="en-US" altLang="en-US" dirty="0" smtClean="0"/>
              <a:t>Shortest-path distance </a:t>
            </a:r>
            <a:r>
              <a:rPr lang="en-US" altLang="en-US" dirty="0" smtClean="0">
                <a:sym typeface="Symbol" panose="05050102010706020507" pitchFamily="18" charset="2"/>
              </a:rPr>
              <a:t>(</a:t>
            </a:r>
            <a:r>
              <a:rPr lang="en-US" altLang="en-US" dirty="0" err="1" smtClean="0">
                <a:sym typeface="Symbol" panose="05050102010706020507" pitchFamily="18" charset="2"/>
              </a:rPr>
              <a:t>s,v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 smtClean="0"/>
              <a:t>= minimum number of edges from s to v, or </a:t>
            </a:r>
            <a:r>
              <a:rPr lang="en-US" altLang="en-US" dirty="0" smtClean="0">
                <a:sym typeface="Symbol" panose="05050102010706020507" pitchFamily="18" charset="2"/>
              </a:rPr>
              <a:t> if v not reachable from s</a:t>
            </a:r>
            <a:endParaRPr lang="en-US" altLang="en-US" dirty="0" smtClean="0"/>
          </a:p>
          <a:p>
            <a:r>
              <a:rPr lang="en-US" altLang="en-US" dirty="0" smtClean="0">
                <a:sym typeface="Symbol" panose="05050102010706020507" pitchFamily="18" charset="2"/>
              </a:rPr>
              <a:t>BFS builds </a:t>
            </a:r>
            <a:r>
              <a:rPr lang="en-US" altLang="en-US" i="1" dirty="0" smtClean="0">
                <a:solidFill>
                  <a:schemeClr val="tx2"/>
                </a:solidFill>
                <a:sym typeface="Symbol" panose="05050102010706020507" pitchFamily="18" charset="2"/>
              </a:rPr>
              <a:t>breadth-first tree</a:t>
            </a:r>
            <a:r>
              <a:rPr lang="en-US" altLang="en-US" dirty="0" smtClean="0">
                <a:sym typeface="Symbol" panose="05050102010706020507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Thus we can use BFS to calculate shortest path from one vertex to another in O(V+E)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621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chemeClr val="tx2"/>
                </a:solidFill>
              </a:rPr>
              <a:t>Depth-first search</a:t>
            </a:r>
            <a:r>
              <a:rPr lang="en-US" altLang="en-US" smtClean="0"/>
              <a:t> is another strategy for exploring a graph</a:t>
            </a:r>
          </a:p>
          <a:p>
            <a:pPr lvl="1"/>
            <a:r>
              <a:rPr lang="en-US" altLang="en-US" smtClean="0"/>
              <a:t>Explore “deeper” in the graph whenever possible</a:t>
            </a:r>
          </a:p>
          <a:p>
            <a:pPr lvl="1"/>
            <a:r>
              <a:rPr lang="en-US" altLang="en-US" smtClean="0"/>
              <a:t>Edges are explored out of the most recently discovered vertex </a:t>
            </a:r>
            <a:r>
              <a:rPr lang="en-US" altLang="en-US" i="1" smtClean="0"/>
              <a:t>v</a:t>
            </a:r>
            <a:r>
              <a:rPr lang="en-US" altLang="en-US" smtClean="0"/>
              <a:t> that still has unexplored edges</a:t>
            </a:r>
          </a:p>
          <a:p>
            <a:pPr lvl="1"/>
            <a:r>
              <a:rPr lang="en-US" altLang="en-US" smtClean="0"/>
              <a:t>When all of </a:t>
            </a:r>
            <a:r>
              <a:rPr lang="en-US" altLang="en-US" i="1" smtClean="0"/>
              <a:t>v</a:t>
            </a:r>
            <a:r>
              <a:rPr lang="en-US" altLang="en-US" smtClean="0"/>
              <a:t>’s edges have been explored, backtrack to the vertex from which </a:t>
            </a:r>
            <a:r>
              <a:rPr lang="en-US" altLang="en-US" i="1" smtClean="0"/>
              <a:t>v</a:t>
            </a:r>
            <a:r>
              <a:rPr lang="en-US" altLang="en-US" smtClean="0"/>
              <a:t> was discovered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104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Vertices initially colored white</a:t>
            </a:r>
          </a:p>
          <a:p>
            <a:r>
              <a:rPr lang="en-US" altLang="en-US" smtClean="0"/>
              <a:t>Then colored gray when discovered</a:t>
            </a:r>
          </a:p>
          <a:p>
            <a:r>
              <a:rPr lang="en-US" altLang="en-US" smtClean="0"/>
              <a:t>Then black when finished</a:t>
            </a:r>
          </a:p>
        </p:txBody>
      </p:sp>
    </p:spTree>
    <p:extLst>
      <p:ext uri="{BB962C8B-B14F-4D97-AF65-F5344CB8AC3E}">
        <p14:creationId xmlns:p14="http://schemas.microsoft.com/office/powerpoint/2010/main" xmlns="" val="8697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Tree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Franklin Gothic Book" pitchFamily="34" charset="0"/>
              </a:rPr>
              <a:t>Actually might be a DFS forest (collection of trees)</a:t>
            </a:r>
          </a:p>
          <a:p>
            <a:r>
              <a:rPr lang="en-US" altLang="en-US" smtClean="0">
                <a:latin typeface="Franklin Gothic Book" pitchFamily="34" charset="0"/>
              </a:rPr>
              <a:t>Keep track of parents</a:t>
            </a:r>
          </a:p>
        </p:txBody>
      </p:sp>
    </p:spTree>
    <p:extLst>
      <p:ext uri="{BB962C8B-B14F-4D97-AF65-F5344CB8AC3E}">
        <p14:creationId xmlns:p14="http://schemas.microsoft.com/office/powerpoint/2010/main" xmlns="" val="28971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Depth-First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(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3.           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NIL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vertex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DFS-V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1524000"/>
            <a:ext cx="4152900" cy="4343400"/>
          </a:xfrm>
        </p:spPr>
        <p:txBody>
          <a:bodyPr/>
          <a:lstStyle/>
          <a:p>
            <a:pPr marL="0" indent="0">
              <a:buFont typeface="Times New Roman" panose="02020603050405020304" pitchFamily="18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DFS-V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 time = time + 1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</a:t>
            </a:r>
          </a:p>
          <a:p>
            <a:pPr marL="0" indent="0">
              <a:buFont typeface="Times New Roman" panose="02020603050405020304" pitchFamily="18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GRAY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each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G.Adj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v.color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WHITE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6.                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                  DFS-V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8.    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u.color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BLACK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     time = time + 1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10.  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time  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DFS Example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731" name="AutoShape 11"/>
          <p:cNvCxnSpPr>
            <a:cxnSpLocks noChangeShapeType="1"/>
            <a:stCxn id="30723" idx="3"/>
            <a:endCxn id="3072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9" idx="5"/>
            <a:endCxn id="3072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  <a:stCxn id="30729" idx="6"/>
            <a:endCxn id="3072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7" idx="2"/>
            <a:endCxn id="3072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5" name="AutoShape 15"/>
          <p:cNvCxnSpPr>
            <a:cxnSpLocks noChangeShapeType="1"/>
            <a:stCxn id="30728" idx="0"/>
            <a:endCxn id="3072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6" name="AutoShape 16"/>
          <p:cNvCxnSpPr>
            <a:cxnSpLocks noChangeShapeType="1"/>
            <a:stCxn id="30723" idx="5"/>
            <a:endCxn id="3072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7" name="AutoShape 17"/>
          <p:cNvCxnSpPr>
            <a:cxnSpLocks noChangeShapeType="1"/>
            <a:stCxn id="30724" idx="4"/>
            <a:endCxn id="3072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8" name="AutoShape 18"/>
          <p:cNvCxnSpPr>
            <a:cxnSpLocks noChangeShapeType="1"/>
            <a:stCxn id="30723" idx="6"/>
            <a:endCxn id="3072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9" name="AutoShape 19"/>
          <p:cNvCxnSpPr>
            <a:cxnSpLocks noChangeShapeType="1"/>
            <a:stCxn id="30725" idx="2"/>
            <a:endCxn id="3072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0" name="AutoShape 20"/>
          <p:cNvCxnSpPr>
            <a:cxnSpLocks noChangeShapeType="1"/>
            <a:stCxn id="30724" idx="5"/>
            <a:endCxn id="3073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1" name="AutoShape 21"/>
          <p:cNvCxnSpPr>
            <a:cxnSpLocks noChangeShapeType="1"/>
            <a:stCxn id="30725" idx="3"/>
            <a:endCxn id="3073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2" name="AutoShape 22"/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3" name="AutoShape 23"/>
          <p:cNvCxnSpPr>
            <a:cxnSpLocks noChangeShapeType="1"/>
            <a:stCxn id="30726" idx="2"/>
            <a:endCxn id="3072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4" name="AutoShape 24"/>
          <p:cNvCxnSpPr>
            <a:cxnSpLocks noChangeShapeType="1"/>
            <a:stCxn id="30730" idx="3"/>
            <a:endCxn id="3072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" name="TextBox 2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781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Adjacency Matrix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099" name="Group 100"/>
          <p:cNvGrpSpPr>
            <a:grpSpLocks/>
          </p:cNvGrpSpPr>
          <p:nvPr/>
        </p:nvGrpSpPr>
        <p:grpSpPr bwMode="auto">
          <a:xfrm>
            <a:off x="1143000" y="2133600"/>
            <a:ext cx="2590800" cy="1681163"/>
            <a:chOff x="720" y="1344"/>
            <a:chExt cx="1632" cy="1059"/>
          </a:xfrm>
        </p:grpSpPr>
        <p:grpSp>
          <p:nvGrpSpPr>
            <p:cNvPr id="4162" name="Group 3"/>
            <p:cNvGrpSpPr>
              <a:grpSpLocks/>
            </p:cNvGrpSpPr>
            <p:nvPr/>
          </p:nvGrpSpPr>
          <p:grpSpPr bwMode="auto">
            <a:xfrm>
              <a:off x="768" y="1344"/>
              <a:ext cx="288" cy="291"/>
              <a:chOff x="1200" y="1488"/>
              <a:chExt cx="288" cy="291"/>
            </a:xfrm>
          </p:grpSpPr>
          <p:sp>
            <p:nvSpPr>
              <p:cNvPr id="4181" name="Oval 4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82" name="Text Box 5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1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a</a:t>
                </a:r>
              </a:p>
            </p:txBody>
          </p:sp>
        </p:grpSp>
        <p:grpSp>
          <p:nvGrpSpPr>
            <p:cNvPr id="4163" name="Group 6"/>
            <p:cNvGrpSpPr>
              <a:grpSpLocks/>
            </p:cNvGrpSpPr>
            <p:nvPr/>
          </p:nvGrpSpPr>
          <p:grpSpPr bwMode="auto">
            <a:xfrm>
              <a:off x="720" y="2112"/>
              <a:ext cx="288" cy="288"/>
              <a:chOff x="1200" y="1488"/>
              <a:chExt cx="288" cy="288"/>
            </a:xfrm>
          </p:grpSpPr>
          <p:sp>
            <p:nvSpPr>
              <p:cNvPr id="4179" name="Oval 7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80" name="Text Box 8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c</a:t>
                </a:r>
              </a:p>
            </p:txBody>
          </p:sp>
        </p:grpSp>
        <p:sp>
          <p:nvSpPr>
            <p:cNvPr id="4164" name="Line 9"/>
            <p:cNvSpPr>
              <a:spLocks noChangeShapeType="1"/>
            </p:cNvSpPr>
            <p:nvPr/>
          </p:nvSpPr>
          <p:spPr bwMode="auto">
            <a:xfrm flipV="1">
              <a:off x="864" y="1632"/>
              <a:ext cx="0" cy="4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10"/>
            <p:cNvSpPr>
              <a:spLocks noChangeShapeType="1"/>
            </p:cNvSpPr>
            <p:nvPr/>
          </p:nvSpPr>
          <p:spPr bwMode="auto">
            <a:xfrm flipH="1" flipV="1">
              <a:off x="1056" y="1488"/>
              <a:ext cx="4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6" name="Group 11"/>
            <p:cNvGrpSpPr>
              <a:grpSpLocks/>
            </p:cNvGrpSpPr>
            <p:nvPr/>
          </p:nvGrpSpPr>
          <p:grpSpPr bwMode="auto">
            <a:xfrm>
              <a:off x="1440" y="2112"/>
              <a:ext cx="288" cy="291"/>
              <a:chOff x="1200" y="1488"/>
              <a:chExt cx="288" cy="291"/>
            </a:xfrm>
          </p:grpSpPr>
          <p:sp>
            <p:nvSpPr>
              <p:cNvPr id="4177" name="Oval 12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8" name="Text Box 13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Franklin Gothic Book" pitchFamily="34" charset="0"/>
                    <a:ea typeface="MS PGothic" panose="020B0600070205080204" pitchFamily="34" charset="-128"/>
                  </a:rPr>
                  <a:t>d</a:t>
                </a:r>
              </a:p>
            </p:txBody>
          </p:sp>
        </p:grpSp>
        <p:grpSp>
          <p:nvGrpSpPr>
            <p:cNvPr id="4167" name="Group 14"/>
            <p:cNvGrpSpPr>
              <a:grpSpLocks/>
            </p:cNvGrpSpPr>
            <p:nvPr/>
          </p:nvGrpSpPr>
          <p:grpSpPr bwMode="auto">
            <a:xfrm>
              <a:off x="1488" y="1344"/>
              <a:ext cx="288" cy="291"/>
              <a:chOff x="1200" y="1488"/>
              <a:chExt cx="288" cy="291"/>
            </a:xfrm>
          </p:grpSpPr>
          <p:sp>
            <p:nvSpPr>
              <p:cNvPr id="4175" name="Oval 15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6" name="Text Box 16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>
                    <a:latin typeface="Franklin Gothic Book" pitchFamily="34" charset="0"/>
                    <a:ea typeface="MS PGothic" panose="020B0600070205080204" pitchFamily="34" charset="-128"/>
                  </a:rPr>
                  <a:t>b</a:t>
                </a:r>
              </a:p>
            </p:txBody>
          </p:sp>
        </p:grpSp>
        <p:grpSp>
          <p:nvGrpSpPr>
            <p:cNvPr id="4168" name="Group 17"/>
            <p:cNvGrpSpPr>
              <a:grpSpLocks/>
            </p:cNvGrpSpPr>
            <p:nvPr/>
          </p:nvGrpSpPr>
          <p:grpSpPr bwMode="auto">
            <a:xfrm>
              <a:off x="2064" y="1728"/>
              <a:ext cx="288" cy="291"/>
              <a:chOff x="1200" y="1488"/>
              <a:chExt cx="288" cy="291"/>
            </a:xfrm>
          </p:grpSpPr>
          <p:sp>
            <p:nvSpPr>
              <p:cNvPr id="4173" name="Oval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>
                  <a:latin typeface="Franklin Gothic Book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174" name="Text Box 19"/>
              <p:cNvSpPr txBox="1">
                <a:spLocks noChangeArrowheads="1"/>
              </p:cNvSpPr>
              <p:nvPr/>
            </p:nvSpPr>
            <p:spPr bwMode="auto">
              <a:xfrm>
                <a:off x="1248" y="1488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400" dirty="0">
                    <a:latin typeface="Franklin Gothic Book" pitchFamily="34" charset="0"/>
                    <a:ea typeface="MS PGothic" panose="020B0600070205080204" pitchFamily="34" charset="-128"/>
                  </a:rPr>
                  <a:t>e</a:t>
                </a:r>
              </a:p>
            </p:txBody>
          </p:sp>
        </p:grpSp>
        <p:sp>
          <p:nvSpPr>
            <p:cNvPr id="4169" name="Line 20"/>
            <p:cNvSpPr>
              <a:spLocks noChangeShapeType="1"/>
            </p:cNvSpPr>
            <p:nvPr/>
          </p:nvSpPr>
          <p:spPr bwMode="auto">
            <a:xfrm flipH="1" flipV="1">
              <a:off x="1008" y="2256"/>
              <a:ext cx="4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21"/>
            <p:cNvSpPr>
              <a:spLocks noChangeShapeType="1"/>
            </p:cNvSpPr>
            <p:nvPr/>
          </p:nvSpPr>
          <p:spPr bwMode="auto">
            <a:xfrm flipV="1">
              <a:off x="1584" y="1632"/>
              <a:ext cx="0" cy="48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22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288" cy="2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23"/>
            <p:cNvSpPr>
              <a:spLocks noChangeShapeType="1"/>
            </p:cNvSpPr>
            <p:nvPr/>
          </p:nvSpPr>
          <p:spPr bwMode="auto">
            <a:xfrm flipH="1">
              <a:off x="1728" y="1968"/>
              <a:ext cx="384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71"/>
          <p:cNvGrpSpPr>
            <a:grpSpLocks/>
          </p:cNvGrpSpPr>
          <p:nvPr/>
        </p:nvGrpSpPr>
        <p:grpSpPr bwMode="auto">
          <a:xfrm>
            <a:off x="4800600" y="2286000"/>
            <a:ext cx="457200" cy="2286000"/>
            <a:chOff x="3024" y="1440"/>
            <a:chExt cx="288" cy="1440"/>
          </a:xfrm>
        </p:grpSpPr>
        <p:sp>
          <p:nvSpPr>
            <p:cNvPr id="4157" name="Rectangle 24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8" name="Rectangle 25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9" name="Rectangle 26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60" name="Rectangle 27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61" name="Rectangle 28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101" name="Text Box 53"/>
          <p:cNvSpPr txBox="1">
            <a:spLocks noChangeArrowheads="1"/>
          </p:cNvSpPr>
          <p:nvPr/>
        </p:nvSpPr>
        <p:spPr bwMode="auto">
          <a:xfrm>
            <a:off x="4419600" y="228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4102" name="Text Box 54"/>
          <p:cNvSpPr txBox="1">
            <a:spLocks noChangeArrowheads="1"/>
          </p:cNvSpPr>
          <p:nvPr/>
        </p:nvSpPr>
        <p:spPr bwMode="auto">
          <a:xfrm>
            <a:off x="44196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4103" name="Text Box 55"/>
          <p:cNvSpPr txBox="1">
            <a:spLocks noChangeArrowheads="1"/>
          </p:cNvSpPr>
          <p:nvPr/>
        </p:nvSpPr>
        <p:spPr bwMode="auto">
          <a:xfrm>
            <a:off x="446405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4104" name="Text Box 56"/>
          <p:cNvSpPr txBox="1">
            <a:spLocks noChangeArrowheads="1"/>
          </p:cNvSpPr>
          <p:nvPr/>
        </p:nvSpPr>
        <p:spPr bwMode="auto">
          <a:xfrm>
            <a:off x="44196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4105" name="Text Box 57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467014" name="Text Box 70"/>
          <p:cNvSpPr txBox="1">
            <a:spLocks noChangeArrowheads="1"/>
          </p:cNvSpPr>
          <p:nvPr/>
        </p:nvSpPr>
        <p:spPr bwMode="auto">
          <a:xfrm>
            <a:off x="914400" y="4956175"/>
            <a:ext cx="518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800" i="0" dirty="0" smtClean="0">
                <a:latin typeface="+mn-lt"/>
              </a:rPr>
              <a:t>Check for an edge in constant time</a:t>
            </a:r>
          </a:p>
        </p:txBody>
      </p:sp>
      <p:grpSp>
        <p:nvGrpSpPr>
          <p:cNvPr id="4107" name="Group 72"/>
          <p:cNvGrpSpPr>
            <a:grpSpLocks/>
          </p:cNvGrpSpPr>
          <p:nvPr/>
        </p:nvGrpSpPr>
        <p:grpSpPr bwMode="auto">
          <a:xfrm>
            <a:off x="5257800" y="2286000"/>
            <a:ext cx="457200" cy="2286000"/>
            <a:chOff x="3024" y="1440"/>
            <a:chExt cx="288" cy="1440"/>
          </a:xfrm>
        </p:grpSpPr>
        <p:sp>
          <p:nvSpPr>
            <p:cNvPr id="4152" name="Rectangle 73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3" name="Rectangle 74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4" name="Rectangle 75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5" name="Rectangle 76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6" name="Rectangle 77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08" name="Group 78"/>
          <p:cNvGrpSpPr>
            <a:grpSpLocks/>
          </p:cNvGrpSpPr>
          <p:nvPr/>
        </p:nvGrpSpPr>
        <p:grpSpPr bwMode="auto">
          <a:xfrm>
            <a:off x="5715000" y="2286000"/>
            <a:ext cx="457200" cy="2286000"/>
            <a:chOff x="3024" y="1440"/>
            <a:chExt cx="288" cy="1440"/>
          </a:xfrm>
        </p:grpSpPr>
        <p:sp>
          <p:nvSpPr>
            <p:cNvPr id="4147" name="Rectangle 79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8" name="Rectangle 80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9" name="Rectangle 81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0" name="Rectangle 82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51" name="Rectangle 83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09" name="Group 84"/>
          <p:cNvGrpSpPr>
            <a:grpSpLocks/>
          </p:cNvGrpSpPr>
          <p:nvPr/>
        </p:nvGrpSpPr>
        <p:grpSpPr bwMode="auto">
          <a:xfrm>
            <a:off x="6172200" y="2286000"/>
            <a:ext cx="457200" cy="2286000"/>
            <a:chOff x="3024" y="1440"/>
            <a:chExt cx="288" cy="1440"/>
          </a:xfrm>
        </p:grpSpPr>
        <p:sp>
          <p:nvSpPr>
            <p:cNvPr id="4142" name="Rectangle 85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3" name="Rectangle 86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4" name="Rectangle 87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5" name="Rectangle 88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6" name="Rectangle 89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4110" name="Group 90"/>
          <p:cNvGrpSpPr>
            <a:grpSpLocks/>
          </p:cNvGrpSpPr>
          <p:nvPr/>
        </p:nvGrpSpPr>
        <p:grpSpPr bwMode="auto">
          <a:xfrm>
            <a:off x="6629400" y="2286000"/>
            <a:ext cx="457200" cy="2286000"/>
            <a:chOff x="3024" y="1440"/>
            <a:chExt cx="288" cy="1440"/>
          </a:xfrm>
        </p:grpSpPr>
        <p:sp>
          <p:nvSpPr>
            <p:cNvPr id="4137" name="Rectangle 91"/>
            <p:cNvSpPr>
              <a:spLocks noChangeArrowheads="1"/>
            </p:cNvSpPr>
            <p:nvPr/>
          </p:nvSpPr>
          <p:spPr bwMode="auto">
            <a:xfrm>
              <a:off x="3024" y="1440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38" name="Rectangle 92"/>
            <p:cNvSpPr>
              <a:spLocks noChangeArrowheads="1"/>
            </p:cNvSpPr>
            <p:nvPr/>
          </p:nvSpPr>
          <p:spPr bwMode="auto">
            <a:xfrm>
              <a:off x="3024" y="1728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39" name="Rectangle 93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0" name="Rectangle 94"/>
            <p:cNvSpPr>
              <a:spLocks noChangeArrowheads="1"/>
            </p:cNvSpPr>
            <p:nvPr/>
          </p:nvSpPr>
          <p:spPr bwMode="auto">
            <a:xfrm>
              <a:off x="3024" y="2304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4141" name="Rectangle 95"/>
            <p:cNvSpPr>
              <a:spLocks noChangeArrowheads="1"/>
            </p:cNvSpPr>
            <p:nvPr/>
          </p:nvSpPr>
          <p:spPr bwMode="auto">
            <a:xfrm>
              <a:off x="3024" y="2592"/>
              <a:ext cx="288" cy="288"/>
            </a:xfrm>
            <a:prstGeom prst="rect">
              <a:avLst/>
            </a:prstGeom>
            <a:noFill/>
            <a:ln w="381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111" name="Text Box 96"/>
          <p:cNvSpPr txBox="1">
            <a:spLocks noChangeArrowheads="1"/>
          </p:cNvSpPr>
          <p:nvPr/>
        </p:nvSpPr>
        <p:spPr bwMode="auto">
          <a:xfrm>
            <a:off x="4876800" y="1905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   b    c    d    e</a:t>
            </a:r>
          </a:p>
        </p:txBody>
      </p:sp>
      <p:sp>
        <p:nvSpPr>
          <p:cNvPr id="4112" name="Text Box 101"/>
          <p:cNvSpPr txBox="1">
            <a:spLocks noChangeArrowheads="1"/>
          </p:cNvSpPr>
          <p:nvPr/>
        </p:nvSpPr>
        <p:spPr bwMode="auto">
          <a:xfrm>
            <a:off x="4860925" y="2260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3" name="Text Box 102"/>
          <p:cNvSpPr txBox="1">
            <a:spLocks noChangeArrowheads="1"/>
          </p:cNvSpPr>
          <p:nvPr/>
        </p:nvSpPr>
        <p:spPr bwMode="auto">
          <a:xfrm>
            <a:off x="52578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4" name="Text Box 103"/>
          <p:cNvSpPr txBox="1">
            <a:spLocks noChangeArrowheads="1"/>
          </p:cNvSpPr>
          <p:nvPr/>
        </p:nvSpPr>
        <p:spPr bwMode="auto">
          <a:xfrm>
            <a:off x="57150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5" name="Text Box 104"/>
          <p:cNvSpPr txBox="1">
            <a:spLocks noChangeArrowheads="1"/>
          </p:cNvSpPr>
          <p:nvPr/>
        </p:nvSpPr>
        <p:spPr bwMode="auto">
          <a:xfrm>
            <a:off x="61722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6" name="Text Box 105"/>
          <p:cNvSpPr txBox="1">
            <a:spLocks noChangeArrowheads="1"/>
          </p:cNvSpPr>
          <p:nvPr/>
        </p:nvSpPr>
        <p:spPr bwMode="auto">
          <a:xfrm>
            <a:off x="6629400" y="22860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7" name="Text Box 106"/>
          <p:cNvSpPr txBox="1">
            <a:spLocks noChangeArrowheads="1"/>
          </p:cNvSpPr>
          <p:nvPr/>
        </p:nvSpPr>
        <p:spPr bwMode="auto">
          <a:xfrm>
            <a:off x="48006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18" name="Text Box 107"/>
          <p:cNvSpPr txBox="1">
            <a:spLocks noChangeArrowheads="1"/>
          </p:cNvSpPr>
          <p:nvPr/>
        </p:nvSpPr>
        <p:spPr bwMode="auto">
          <a:xfrm>
            <a:off x="52578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19" name="Text Box 108"/>
          <p:cNvSpPr txBox="1">
            <a:spLocks noChangeArrowheads="1"/>
          </p:cNvSpPr>
          <p:nvPr/>
        </p:nvSpPr>
        <p:spPr bwMode="auto">
          <a:xfrm>
            <a:off x="57150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0" name="Text Box 109"/>
          <p:cNvSpPr txBox="1">
            <a:spLocks noChangeArrowheads="1"/>
          </p:cNvSpPr>
          <p:nvPr/>
        </p:nvSpPr>
        <p:spPr bwMode="auto">
          <a:xfrm>
            <a:off x="61722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1" name="Text Box 110"/>
          <p:cNvSpPr txBox="1">
            <a:spLocks noChangeArrowheads="1"/>
          </p:cNvSpPr>
          <p:nvPr/>
        </p:nvSpPr>
        <p:spPr bwMode="auto">
          <a:xfrm>
            <a:off x="6629400" y="27432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2" name="Text Box 111"/>
          <p:cNvSpPr txBox="1">
            <a:spLocks noChangeArrowheads="1"/>
          </p:cNvSpPr>
          <p:nvPr/>
        </p:nvSpPr>
        <p:spPr bwMode="auto">
          <a:xfrm>
            <a:off x="48006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3" name="Text Box 112"/>
          <p:cNvSpPr txBox="1">
            <a:spLocks noChangeArrowheads="1"/>
          </p:cNvSpPr>
          <p:nvPr/>
        </p:nvSpPr>
        <p:spPr bwMode="auto">
          <a:xfrm>
            <a:off x="52578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4" name="Text Box 113"/>
          <p:cNvSpPr txBox="1">
            <a:spLocks noChangeArrowheads="1"/>
          </p:cNvSpPr>
          <p:nvPr/>
        </p:nvSpPr>
        <p:spPr bwMode="auto">
          <a:xfrm>
            <a:off x="57150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5" name="Text Box 114"/>
          <p:cNvSpPr txBox="1">
            <a:spLocks noChangeArrowheads="1"/>
          </p:cNvSpPr>
          <p:nvPr/>
        </p:nvSpPr>
        <p:spPr bwMode="auto">
          <a:xfrm>
            <a:off x="61722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6" name="Text Box 115"/>
          <p:cNvSpPr txBox="1">
            <a:spLocks noChangeArrowheads="1"/>
          </p:cNvSpPr>
          <p:nvPr/>
        </p:nvSpPr>
        <p:spPr bwMode="auto">
          <a:xfrm>
            <a:off x="6629400" y="32004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7" name="Text Box 116"/>
          <p:cNvSpPr txBox="1">
            <a:spLocks noChangeArrowheads="1"/>
          </p:cNvSpPr>
          <p:nvPr/>
        </p:nvSpPr>
        <p:spPr bwMode="auto">
          <a:xfrm>
            <a:off x="48006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28" name="Text Box 117"/>
          <p:cNvSpPr txBox="1">
            <a:spLocks noChangeArrowheads="1"/>
          </p:cNvSpPr>
          <p:nvPr/>
        </p:nvSpPr>
        <p:spPr bwMode="auto">
          <a:xfrm>
            <a:off x="52578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29" name="Text Box 118"/>
          <p:cNvSpPr txBox="1">
            <a:spLocks noChangeArrowheads="1"/>
          </p:cNvSpPr>
          <p:nvPr/>
        </p:nvSpPr>
        <p:spPr bwMode="auto">
          <a:xfrm>
            <a:off x="57150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0" name="Text Box 119"/>
          <p:cNvSpPr txBox="1">
            <a:spLocks noChangeArrowheads="1"/>
          </p:cNvSpPr>
          <p:nvPr/>
        </p:nvSpPr>
        <p:spPr bwMode="auto">
          <a:xfrm>
            <a:off x="61722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1" name="Text Box 120"/>
          <p:cNvSpPr txBox="1">
            <a:spLocks noChangeArrowheads="1"/>
          </p:cNvSpPr>
          <p:nvPr/>
        </p:nvSpPr>
        <p:spPr bwMode="auto">
          <a:xfrm>
            <a:off x="6629400" y="36576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2" name="Text Box 121"/>
          <p:cNvSpPr txBox="1">
            <a:spLocks noChangeArrowheads="1"/>
          </p:cNvSpPr>
          <p:nvPr/>
        </p:nvSpPr>
        <p:spPr bwMode="auto">
          <a:xfrm>
            <a:off x="48006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3" name="Text Box 122"/>
          <p:cNvSpPr txBox="1">
            <a:spLocks noChangeArrowheads="1"/>
          </p:cNvSpPr>
          <p:nvPr/>
        </p:nvSpPr>
        <p:spPr bwMode="auto">
          <a:xfrm>
            <a:off x="52578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4" name="Text Box 123"/>
          <p:cNvSpPr txBox="1">
            <a:spLocks noChangeArrowheads="1"/>
          </p:cNvSpPr>
          <p:nvPr/>
        </p:nvSpPr>
        <p:spPr bwMode="auto">
          <a:xfrm>
            <a:off x="57150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135" name="Text Box 124"/>
          <p:cNvSpPr txBox="1">
            <a:spLocks noChangeArrowheads="1"/>
          </p:cNvSpPr>
          <p:nvPr/>
        </p:nvSpPr>
        <p:spPr bwMode="auto">
          <a:xfrm>
            <a:off x="61722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136" name="Text Box 125"/>
          <p:cNvSpPr txBox="1">
            <a:spLocks noChangeArrowheads="1"/>
          </p:cNvSpPr>
          <p:nvPr/>
        </p:nvSpPr>
        <p:spPr bwMode="auto">
          <a:xfrm>
            <a:off x="6629400" y="4114800"/>
            <a:ext cx="37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6223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lang="en-US" altLang="en-US"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1755" name="AutoShape 11"/>
          <p:cNvCxnSpPr>
            <a:cxnSpLocks noChangeShapeType="1"/>
            <a:stCxn id="31747" idx="3"/>
            <a:endCxn id="3175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AutoShape 12"/>
          <p:cNvCxnSpPr>
            <a:cxnSpLocks noChangeShapeType="1"/>
            <a:stCxn id="31753" idx="5"/>
            <a:endCxn id="3175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6"/>
            <a:endCxn id="3175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8" name="AutoShape 14"/>
          <p:cNvCxnSpPr>
            <a:cxnSpLocks noChangeShapeType="1"/>
            <a:stCxn id="31751" idx="2"/>
            <a:endCxn id="3175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9" name="AutoShape 15"/>
          <p:cNvCxnSpPr>
            <a:cxnSpLocks noChangeShapeType="1"/>
            <a:stCxn id="31752" idx="0"/>
            <a:endCxn id="3174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0" name="AutoShape 16"/>
          <p:cNvCxnSpPr>
            <a:cxnSpLocks noChangeShapeType="1"/>
            <a:stCxn id="31747" idx="5"/>
            <a:endCxn id="3175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1" name="AutoShape 17"/>
          <p:cNvCxnSpPr>
            <a:cxnSpLocks noChangeShapeType="1"/>
            <a:stCxn id="31748" idx="4"/>
            <a:endCxn id="3175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2" name="AutoShape 18"/>
          <p:cNvCxnSpPr>
            <a:cxnSpLocks noChangeShapeType="1"/>
            <a:stCxn id="31747" idx="6"/>
            <a:endCxn id="3174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19"/>
          <p:cNvCxnSpPr>
            <a:cxnSpLocks noChangeShapeType="1"/>
            <a:stCxn id="31749" idx="2"/>
            <a:endCxn id="3174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20"/>
          <p:cNvCxnSpPr>
            <a:cxnSpLocks noChangeShapeType="1"/>
            <a:stCxn id="31748" idx="5"/>
            <a:endCxn id="3175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5" name="AutoShape 21"/>
          <p:cNvCxnSpPr>
            <a:cxnSpLocks noChangeShapeType="1"/>
            <a:stCxn id="31749" idx="3"/>
            <a:endCxn id="3175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6" name="AutoShape 22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7" name="AutoShape 23"/>
          <p:cNvCxnSpPr>
            <a:cxnSpLocks noChangeShapeType="1"/>
            <a:stCxn id="31750" idx="2"/>
            <a:endCxn id="3175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8" name="AutoShape 24"/>
          <p:cNvCxnSpPr>
            <a:cxnSpLocks noChangeShapeType="1"/>
            <a:stCxn id="31754" idx="3"/>
            <a:endCxn id="3175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d      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9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  <a:endParaRPr lang="en-US" altLang="en-US" sz="2400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2779" name="AutoShape 11"/>
          <p:cNvCxnSpPr>
            <a:cxnSpLocks noChangeShapeType="1"/>
            <a:stCxn id="32771" idx="3"/>
            <a:endCxn id="3277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7" idx="5"/>
            <a:endCxn id="3277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  <a:stCxn id="32777" idx="6"/>
            <a:endCxn id="3277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5" idx="2"/>
            <a:endCxn id="3277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3" name="AutoShape 15"/>
          <p:cNvCxnSpPr>
            <a:cxnSpLocks noChangeShapeType="1"/>
            <a:stCxn id="32776" idx="0"/>
            <a:endCxn id="3277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4" name="AutoShape 16"/>
          <p:cNvCxnSpPr>
            <a:cxnSpLocks noChangeShapeType="1"/>
            <a:stCxn id="32771" idx="5"/>
            <a:endCxn id="3277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5" name="AutoShape 17"/>
          <p:cNvCxnSpPr>
            <a:cxnSpLocks noChangeShapeType="1"/>
            <a:stCxn id="32772" idx="4"/>
            <a:endCxn id="3277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6" name="AutoShape 18"/>
          <p:cNvCxnSpPr>
            <a:cxnSpLocks noChangeShapeType="1"/>
            <a:stCxn id="32771" idx="6"/>
            <a:endCxn id="3277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/>
          <p:cNvCxnSpPr>
            <a:cxnSpLocks noChangeShapeType="1"/>
            <a:stCxn id="32773" idx="2"/>
            <a:endCxn id="3277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8" name="AutoShape 20"/>
          <p:cNvCxnSpPr>
            <a:cxnSpLocks noChangeShapeType="1"/>
            <a:stCxn id="32772" idx="5"/>
            <a:endCxn id="3277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21"/>
          <p:cNvCxnSpPr>
            <a:cxnSpLocks noChangeShapeType="1"/>
            <a:stCxn id="32773" idx="3"/>
            <a:endCxn id="3277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22"/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1" name="AutoShape 23"/>
          <p:cNvCxnSpPr>
            <a:cxnSpLocks noChangeShapeType="1"/>
            <a:stCxn id="32774" idx="2"/>
            <a:endCxn id="3277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2" name="AutoShape 24"/>
          <p:cNvCxnSpPr>
            <a:cxnSpLocks noChangeShapeType="1"/>
            <a:stCxn id="32778" idx="3"/>
            <a:endCxn id="3277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00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3803" name="AutoShape 11"/>
          <p:cNvCxnSpPr>
            <a:cxnSpLocks noChangeShapeType="1"/>
            <a:stCxn id="33795" idx="3"/>
            <a:endCxn id="338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2"/>
          <p:cNvCxnSpPr>
            <a:cxnSpLocks noChangeShapeType="1"/>
            <a:stCxn id="33801" idx="5"/>
            <a:endCxn id="338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13"/>
          <p:cNvCxnSpPr>
            <a:cxnSpLocks noChangeShapeType="1"/>
            <a:stCxn id="33801" idx="6"/>
            <a:endCxn id="337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6" name="AutoShape 14"/>
          <p:cNvCxnSpPr>
            <a:cxnSpLocks noChangeShapeType="1"/>
            <a:stCxn id="33799" idx="2"/>
            <a:endCxn id="338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7" name="AutoShape 15"/>
          <p:cNvCxnSpPr>
            <a:cxnSpLocks noChangeShapeType="1"/>
            <a:stCxn id="33800" idx="0"/>
            <a:endCxn id="337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  <a:stCxn id="33795" idx="5"/>
            <a:endCxn id="337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796" idx="4"/>
            <a:endCxn id="337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795" idx="6"/>
            <a:endCxn id="337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1" name="AutoShape 19"/>
          <p:cNvCxnSpPr>
            <a:cxnSpLocks noChangeShapeType="1"/>
            <a:stCxn id="33797" idx="2"/>
            <a:endCxn id="337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2" name="AutoShape 20"/>
          <p:cNvCxnSpPr>
            <a:cxnSpLocks noChangeShapeType="1"/>
            <a:stCxn id="33796" idx="5"/>
            <a:endCxn id="338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21"/>
          <p:cNvCxnSpPr>
            <a:cxnSpLocks noChangeShapeType="1"/>
            <a:stCxn id="33797" idx="3"/>
            <a:endCxn id="338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AutoShape 22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AutoShape 23"/>
          <p:cNvCxnSpPr>
            <a:cxnSpLocks noChangeShapeType="1"/>
            <a:stCxn id="33798" idx="2"/>
            <a:endCxn id="337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6" name="AutoShape 24"/>
          <p:cNvCxnSpPr>
            <a:cxnSpLocks noChangeShapeType="1"/>
            <a:stCxn id="33802" idx="3"/>
            <a:endCxn id="337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09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4827" name="AutoShape 11"/>
          <p:cNvCxnSpPr>
            <a:cxnSpLocks noChangeShapeType="1"/>
            <a:stCxn id="34819" idx="3"/>
            <a:endCxn id="348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5" idx="5"/>
            <a:endCxn id="348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5" idx="6"/>
            <a:endCxn id="348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3" idx="2"/>
            <a:endCxn id="348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1" name="AutoShape 15"/>
          <p:cNvCxnSpPr>
            <a:cxnSpLocks noChangeShapeType="1"/>
            <a:stCxn id="34824" idx="0"/>
            <a:endCxn id="348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/>
          <p:cNvCxnSpPr>
            <a:cxnSpLocks noChangeShapeType="1"/>
            <a:stCxn id="34819" idx="5"/>
            <a:endCxn id="348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/>
          <p:cNvCxnSpPr>
            <a:cxnSpLocks noChangeShapeType="1"/>
            <a:stCxn id="34820" idx="4"/>
            <a:endCxn id="348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/>
          <p:cNvCxnSpPr>
            <a:cxnSpLocks noChangeShapeType="1"/>
            <a:stCxn id="34819" idx="6"/>
            <a:endCxn id="348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5" name="AutoShape 19"/>
          <p:cNvCxnSpPr>
            <a:cxnSpLocks noChangeShapeType="1"/>
            <a:stCxn id="34821" idx="2"/>
            <a:endCxn id="348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20" idx="5"/>
            <a:endCxn id="348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7" name="AutoShape 21"/>
          <p:cNvCxnSpPr>
            <a:cxnSpLocks noChangeShapeType="1"/>
            <a:stCxn id="34821" idx="3"/>
            <a:endCxn id="348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9" name="AutoShape 23"/>
          <p:cNvCxnSpPr>
            <a:cxnSpLocks noChangeShapeType="1"/>
            <a:stCxn id="34822" idx="2"/>
            <a:endCxn id="348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/>
          <p:cNvCxnSpPr>
            <a:cxnSpLocks noChangeShapeType="1"/>
            <a:stCxn id="34826" idx="3"/>
            <a:endCxn id="348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150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5851" name="AutoShape 11"/>
          <p:cNvCxnSpPr>
            <a:cxnSpLocks noChangeShapeType="1"/>
            <a:stCxn id="35843" idx="3"/>
            <a:endCxn id="358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2" name="AutoShape 12"/>
          <p:cNvCxnSpPr>
            <a:cxnSpLocks noChangeShapeType="1"/>
            <a:stCxn id="35849" idx="5"/>
            <a:endCxn id="358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3" name="AutoShape 13"/>
          <p:cNvCxnSpPr>
            <a:cxnSpLocks noChangeShapeType="1"/>
            <a:stCxn id="35849" idx="6"/>
            <a:endCxn id="358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4" name="AutoShape 14"/>
          <p:cNvCxnSpPr>
            <a:cxnSpLocks noChangeShapeType="1"/>
            <a:stCxn id="35847" idx="2"/>
            <a:endCxn id="358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5" name="AutoShape 15"/>
          <p:cNvCxnSpPr>
            <a:cxnSpLocks noChangeShapeType="1"/>
            <a:stCxn id="35848" idx="0"/>
            <a:endCxn id="358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6" name="AutoShape 16"/>
          <p:cNvCxnSpPr>
            <a:cxnSpLocks noChangeShapeType="1"/>
            <a:stCxn id="35843" idx="5"/>
            <a:endCxn id="358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7" name="AutoShape 17"/>
          <p:cNvCxnSpPr>
            <a:cxnSpLocks noChangeShapeType="1"/>
            <a:stCxn id="35844" idx="4"/>
            <a:endCxn id="358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8" name="AutoShape 18"/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59" name="AutoShape 19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0" name="AutoShape 20"/>
          <p:cNvCxnSpPr>
            <a:cxnSpLocks noChangeShapeType="1"/>
            <a:stCxn id="35844" idx="5"/>
            <a:endCxn id="358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1" name="AutoShape 21"/>
          <p:cNvCxnSpPr>
            <a:cxnSpLocks noChangeShapeType="1"/>
            <a:stCxn id="35845" idx="3"/>
            <a:endCxn id="358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2" name="AutoShape 22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3" name="AutoShape 23"/>
          <p:cNvCxnSpPr>
            <a:cxnSpLocks noChangeShapeType="1"/>
            <a:stCxn id="35846" idx="2"/>
            <a:endCxn id="358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4" name="AutoShape 24"/>
          <p:cNvCxnSpPr>
            <a:cxnSpLocks noChangeShapeType="1"/>
            <a:stCxn id="35850" idx="3"/>
            <a:endCxn id="358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254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6875" name="AutoShape 11"/>
          <p:cNvCxnSpPr>
            <a:cxnSpLocks noChangeShapeType="1"/>
            <a:stCxn id="36867" idx="3"/>
            <a:endCxn id="368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3" idx="5"/>
            <a:endCxn id="368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3" idx="6"/>
            <a:endCxn id="368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1" idx="2"/>
            <a:endCxn id="368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9" name="AutoShape 15"/>
          <p:cNvCxnSpPr>
            <a:cxnSpLocks noChangeShapeType="1"/>
            <a:stCxn id="36872" idx="0"/>
            <a:endCxn id="368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0" name="AutoShape 16"/>
          <p:cNvCxnSpPr>
            <a:cxnSpLocks noChangeShapeType="1"/>
            <a:stCxn id="36867" idx="5"/>
            <a:endCxn id="368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1" name="AutoShape 17"/>
          <p:cNvCxnSpPr>
            <a:cxnSpLocks noChangeShapeType="1"/>
            <a:stCxn id="36868" idx="4"/>
            <a:endCxn id="368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2" name="AutoShape 18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3" name="AutoShape 19"/>
          <p:cNvCxnSpPr>
            <a:cxnSpLocks noChangeShapeType="1"/>
            <a:stCxn id="36869" idx="2"/>
            <a:endCxn id="368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68" idx="5"/>
            <a:endCxn id="368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69" idx="3"/>
            <a:endCxn id="368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70" idx="2"/>
            <a:endCxn id="368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88" name="AutoShape 24"/>
          <p:cNvCxnSpPr>
            <a:cxnSpLocks noChangeShapeType="1"/>
            <a:stCxn id="36874" idx="3"/>
            <a:endCxn id="368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55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|  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7899" name="AutoShape 11"/>
          <p:cNvCxnSpPr>
            <a:cxnSpLocks noChangeShapeType="1"/>
            <a:stCxn id="37891" idx="3"/>
            <a:endCxn id="378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2"/>
          <p:cNvCxnSpPr>
            <a:cxnSpLocks noChangeShapeType="1"/>
            <a:stCxn id="37897" idx="5"/>
            <a:endCxn id="378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3"/>
          <p:cNvCxnSpPr>
            <a:cxnSpLocks noChangeShapeType="1"/>
            <a:stCxn id="37897" idx="6"/>
            <a:endCxn id="378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4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3" name="AutoShape 15"/>
          <p:cNvCxnSpPr>
            <a:cxnSpLocks noChangeShapeType="1"/>
            <a:stCxn id="37896" idx="0"/>
            <a:endCxn id="378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4" name="AutoShape 16"/>
          <p:cNvCxnSpPr>
            <a:cxnSpLocks noChangeShapeType="1"/>
            <a:stCxn id="37891" idx="5"/>
            <a:endCxn id="378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5" name="AutoShape 17"/>
          <p:cNvCxnSpPr>
            <a:cxnSpLocks noChangeShapeType="1"/>
            <a:stCxn id="37892" idx="4"/>
            <a:endCxn id="378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6" name="AutoShape 18"/>
          <p:cNvCxnSpPr>
            <a:cxnSpLocks noChangeShapeType="1"/>
            <a:stCxn id="37891" idx="6"/>
            <a:endCxn id="378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7" name="AutoShape 19"/>
          <p:cNvCxnSpPr>
            <a:cxnSpLocks noChangeShapeType="1"/>
            <a:stCxn id="37893" idx="2"/>
            <a:endCxn id="378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8" name="AutoShape 20"/>
          <p:cNvCxnSpPr>
            <a:cxnSpLocks noChangeShapeType="1"/>
            <a:stCxn id="37892" idx="5"/>
            <a:endCxn id="378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21"/>
          <p:cNvCxnSpPr>
            <a:cxnSpLocks noChangeShapeType="1"/>
            <a:stCxn id="37893" idx="3"/>
            <a:endCxn id="378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22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23"/>
          <p:cNvCxnSpPr>
            <a:cxnSpLocks noChangeShapeType="1"/>
            <a:stCxn id="37894" idx="2"/>
            <a:endCxn id="378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2" name="AutoShape 24"/>
          <p:cNvCxnSpPr>
            <a:cxnSpLocks noChangeShapeType="1"/>
            <a:stCxn id="37898" idx="3"/>
            <a:endCxn id="378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72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8923" name="AutoShape 11"/>
          <p:cNvCxnSpPr>
            <a:cxnSpLocks noChangeShapeType="1"/>
            <a:stCxn id="38915" idx="3"/>
            <a:endCxn id="389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  <a:stCxn id="38921" idx="5"/>
            <a:endCxn id="389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6"/>
            <a:endCxn id="389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14"/>
          <p:cNvCxnSpPr>
            <a:cxnSpLocks noChangeShapeType="1"/>
            <a:stCxn id="38919" idx="2"/>
            <a:endCxn id="389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5"/>
          <p:cNvCxnSpPr>
            <a:cxnSpLocks noChangeShapeType="1"/>
            <a:stCxn id="38920" idx="0"/>
            <a:endCxn id="389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8" name="AutoShape 16"/>
          <p:cNvCxnSpPr>
            <a:cxnSpLocks noChangeShapeType="1"/>
            <a:stCxn id="38915" idx="5"/>
            <a:endCxn id="389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4"/>
            <a:endCxn id="389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AutoShape 18"/>
          <p:cNvCxnSpPr>
            <a:cxnSpLocks noChangeShapeType="1"/>
            <a:stCxn id="38915" idx="6"/>
            <a:endCxn id="389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2"/>
            <a:endCxn id="389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20"/>
          <p:cNvCxnSpPr>
            <a:cxnSpLocks noChangeShapeType="1"/>
            <a:stCxn id="38916" idx="5"/>
            <a:endCxn id="389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21"/>
          <p:cNvCxnSpPr>
            <a:cxnSpLocks noChangeShapeType="1"/>
            <a:stCxn id="38917" idx="3"/>
            <a:endCxn id="389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17" idx="4"/>
            <a:endCxn id="389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5" name="AutoShape 23"/>
          <p:cNvCxnSpPr>
            <a:cxnSpLocks noChangeShapeType="1"/>
            <a:stCxn id="38918" idx="2"/>
            <a:endCxn id="389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6" name="AutoShape 24"/>
          <p:cNvCxnSpPr>
            <a:cxnSpLocks noChangeShapeType="1"/>
            <a:stCxn id="38922" idx="3"/>
            <a:endCxn id="389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620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39947" name="AutoShape 11"/>
          <p:cNvCxnSpPr>
            <a:cxnSpLocks noChangeShapeType="1"/>
            <a:stCxn id="39939" idx="3"/>
            <a:endCxn id="399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2"/>
          <p:cNvCxnSpPr>
            <a:cxnSpLocks noChangeShapeType="1"/>
            <a:stCxn id="39945" idx="5"/>
            <a:endCxn id="399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13"/>
          <p:cNvCxnSpPr>
            <a:cxnSpLocks noChangeShapeType="1"/>
            <a:stCxn id="39945" idx="6"/>
            <a:endCxn id="399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AutoShape 14"/>
          <p:cNvCxnSpPr>
            <a:cxnSpLocks noChangeShapeType="1"/>
            <a:stCxn id="39943" idx="2"/>
            <a:endCxn id="399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1" name="AutoShape 15"/>
          <p:cNvCxnSpPr>
            <a:cxnSpLocks noChangeShapeType="1"/>
            <a:stCxn id="39944" idx="0"/>
            <a:endCxn id="399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2" name="AutoShape 16"/>
          <p:cNvCxnSpPr>
            <a:cxnSpLocks noChangeShapeType="1"/>
            <a:stCxn id="39939" idx="5"/>
            <a:endCxn id="399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3" name="AutoShape 17"/>
          <p:cNvCxnSpPr>
            <a:cxnSpLocks noChangeShapeType="1"/>
            <a:stCxn id="39940" idx="4"/>
            <a:endCxn id="399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AutoShape 18"/>
          <p:cNvCxnSpPr>
            <a:cxnSpLocks noChangeShapeType="1"/>
            <a:stCxn id="39939" idx="6"/>
            <a:endCxn id="399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5" name="AutoShape 19"/>
          <p:cNvCxnSpPr>
            <a:cxnSpLocks noChangeShapeType="1"/>
            <a:stCxn id="39941" idx="2"/>
            <a:endCxn id="399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6" name="AutoShape 20"/>
          <p:cNvCxnSpPr>
            <a:cxnSpLocks noChangeShapeType="1"/>
            <a:stCxn id="39940" idx="5"/>
            <a:endCxn id="399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7" name="AutoShape 21"/>
          <p:cNvCxnSpPr>
            <a:cxnSpLocks noChangeShapeType="1"/>
            <a:stCxn id="39941" idx="3"/>
            <a:endCxn id="399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8" name="AutoShape 22"/>
          <p:cNvCxnSpPr>
            <a:cxnSpLocks noChangeShapeType="1"/>
            <a:stCxn id="39941" idx="4"/>
            <a:endCxn id="399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9" name="AutoShape 23"/>
          <p:cNvCxnSpPr>
            <a:cxnSpLocks noChangeShapeType="1"/>
            <a:stCxn id="39942" idx="2"/>
            <a:endCxn id="399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0" name="AutoShape 24"/>
          <p:cNvCxnSpPr>
            <a:cxnSpLocks noChangeShapeType="1"/>
            <a:stCxn id="39946" idx="3"/>
            <a:endCxn id="399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5881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0971" name="AutoShape 11"/>
          <p:cNvCxnSpPr>
            <a:cxnSpLocks noChangeShapeType="1"/>
            <a:stCxn id="40963" idx="3"/>
            <a:endCxn id="409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12"/>
          <p:cNvCxnSpPr>
            <a:cxnSpLocks noChangeShapeType="1"/>
            <a:stCxn id="40969" idx="5"/>
            <a:endCxn id="409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9" idx="6"/>
            <a:endCxn id="409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" name="AutoShape 14"/>
          <p:cNvCxnSpPr>
            <a:cxnSpLocks noChangeShapeType="1"/>
            <a:stCxn id="40967" idx="2"/>
            <a:endCxn id="409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5" name="AutoShape 15"/>
          <p:cNvCxnSpPr>
            <a:cxnSpLocks noChangeShapeType="1"/>
            <a:stCxn id="40968" idx="0"/>
            <a:endCxn id="409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6" name="AutoShape 16"/>
          <p:cNvCxnSpPr>
            <a:cxnSpLocks noChangeShapeType="1"/>
            <a:stCxn id="40963" idx="5"/>
            <a:endCxn id="409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64" idx="4"/>
            <a:endCxn id="409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AutoShape 18"/>
          <p:cNvCxnSpPr>
            <a:cxnSpLocks noChangeShapeType="1"/>
            <a:stCxn id="40963" idx="6"/>
            <a:endCxn id="409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19"/>
          <p:cNvCxnSpPr>
            <a:cxnSpLocks noChangeShapeType="1"/>
            <a:stCxn id="40965" idx="2"/>
            <a:endCxn id="409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5"/>
            <a:endCxn id="409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1" name="AutoShape 21"/>
          <p:cNvCxnSpPr>
            <a:cxnSpLocks noChangeShapeType="1"/>
            <a:stCxn id="40965" idx="3"/>
            <a:endCxn id="409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2" name="AutoShape 22"/>
          <p:cNvCxnSpPr>
            <a:cxnSpLocks noChangeShapeType="1"/>
            <a:stCxn id="40965" idx="4"/>
            <a:endCxn id="409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AutoShape 23"/>
          <p:cNvCxnSpPr>
            <a:cxnSpLocks noChangeShapeType="1"/>
            <a:stCxn id="40966" idx="2"/>
            <a:endCxn id="409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AutoShape 24"/>
          <p:cNvCxnSpPr>
            <a:cxnSpLocks noChangeShapeType="1"/>
            <a:stCxn id="40970" idx="3"/>
            <a:endCxn id="409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93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Adjacency Matrix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Memory required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O(V+V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)=O(V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Preferred when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 graph is </a:t>
            </a:r>
            <a:r>
              <a:rPr lang="en-US" altLang="en-US" sz="2000" b="1" dirty="0">
                <a:sym typeface="Symbol" panose="05050102010706020507" pitchFamily="18" charset="2"/>
              </a:rPr>
              <a:t>dense:</a:t>
            </a:r>
            <a:r>
              <a:rPr lang="en-US" altLang="en-US" sz="2000" dirty="0">
                <a:sym typeface="Symbol" panose="05050102010706020507" pitchFamily="18" charset="2"/>
              </a:rPr>
              <a:t> E = O(V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Advantage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Can quickly determine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there is an edge between two vertices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Disadvantage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No quick way to determine the vertices adjacent </a:t>
            </a:r>
            <a:r>
              <a:rPr lang="en-US" altLang="en-US" sz="2000" b="1" u="sng" dirty="0" smtClean="0"/>
              <a:t>from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another </a:t>
            </a:r>
            <a:r>
              <a:rPr lang="en-US" altLang="en-US" sz="2000" dirty="0" smtClean="0"/>
              <a:t>vertex.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 smtClean="0"/>
              <a:t>Listing all the neighbors of ANY vertex takes O(V) time.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48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1995" name="AutoShape 11"/>
          <p:cNvCxnSpPr>
            <a:cxnSpLocks noChangeShapeType="1"/>
            <a:stCxn id="41987" idx="3"/>
            <a:endCxn id="419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2"/>
          <p:cNvCxnSpPr>
            <a:cxnSpLocks noChangeShapeType="1"/>
            <a:stCxn id="41993" idx="5"/>
            <a:endCxn id="419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7" name="AutoShape 13"/>
          <p:cNvCxnSpPr>
            <a:cxnSpLocks noChangeShapeType="1"/>
            <a:stCxn id="41993" idx="6"/>
            <a:endCxn id="419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8" name="AutoShape 14"/>
          <p:cNvCxnSpPr>
            <a:cxnSpLocks noChangeShapeType="1"/>
            <a:stCxn id="41991" idx="2"/>
            <a:endCxn id="419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9" name="AutoShape 15"/>
          <p:cNvCxnSpPr>
            <a:cxnSpLocks noChangeShapeType="1"/>
            <a:stCxn id="41992" idx="0"/>
            <a:endCxn id="419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87" idx="5"/>
            <a:endCxn id="419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1" name="AutoShape 17"/>
          <p:cNvCxnSpPr>
            <a:cxnSpLocks noChangeShapeType="1"/>
            <a:stCxn id="41988" idx="4"/>
            <a:endCxn id="419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2" name="AutoShape 18"/>
          <p:cNvCxnSpPr>
            <a:cxnSpLocks noChangeShapeType="1"/>
            <a:stCxn id="41987" idx="6"/>
            <a:endCxn id="419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3" name="AutoShape 19"/>
          <p:cNvCxnSpPr>
            <a:cxnSpLocks noChangeShapeType="1"/>
            <a:stCxn id="41989" idx="2"/>
            <a:endCxn id="419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1988" idx="5"/>
            <a:endCxn id="419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stCxn id="41989" idx="3"/>
            <a:endCxn id="419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6" name="AutoShape 22"/>
          <p:cNvCxnSpPr>
            <a:cxnSpLocks noChangeShapeType="1"/>
            <a:stCxn id="41989" idx="4"/>
            <a:endCxn id="419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7" name="AutoShape 23"/>
          <p:cNvCxnSpPr>
            <a:cxnSpLocks noChangeShapeType="1"/>
            <a:stCxn id="41990" idx="2"/>
            <a:endCxn id="419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8" name="AutoShape 24"/>
          <p:cNvCxnSpPr>
            <a:cxnSpLocks noChangeShapeType="1"/>
            <a:stCxn id="41994" idx="3"/>
            <a:endCxn id="419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375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3019" name="AutoShape 11"/>
          <p:cNvCxnSpPr>
            <a:cxnSpLocks noChangeShapeType="1"/>
            <a:stCxn id="43011" idx="3"/>
            <a:endCxn id="430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2"/>
          <p:cNvCxnSpPr>
            <a:cxnSpLocks noChangeShapeType="1"/>
            <a:stCxn id="43017" idx="5"/>
            <a:endCxn id="430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1" name="AutoShape 13"/>
          <p:cNvCxnSpPr>
            <a:cxnSpLocks noChangeShapeType="1"/>
            <a:stCxn id="43017" idx="6"/>
            <a:endCxn id="430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5" idx="2"/>
            <a:endCxn id="430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5"/>
          <p:cNvCxnSpPr>
            <a:cxnSpLocks noChangeShapeType="1"/>
            <a:stCxn id="43016" idx="0"/>
            <a:endCxn id="430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AutoShape 16"/>
          <p:cNvCxnSpPr>
            <a:cxnSpLocks noChangeShapeType="1"/>
            <a:stCxn id="43011" idx="5"/>
            <a:endCxn id="430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AutoShape 17"/>
          <p:cNvCxnSpPr>
            <a:cxnSpLocks noChangeShapeType="1"/>
            <a:stCxn id="43012" idx="4"/>
            <a:endCxn id="430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6" name="AutoShape 18"/>
          <p:cNvCxnSpPr>
            <a:cxnSpLocks noChangeShapeType="1"/>
            <a:stCxn id="43011" idx="6"/>
            <a:endCxn id="430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7" name="AutoShape 19"/>
          <p:cNvCxnSpPr>
            <a:cxnSpLocks noChangeShapeType="1"/>
            <a:stCxn id="43013" idx="2"/>
            <a:endCxn id="430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8" name="AutoShape 20"/>
          <p:cNvCxnSpPr>
            <a:cxnSpLocks noChangeShapeType="1"/>
            <a:stCxn id="43012" idx="5"/>
            <a:endCxn id="430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21"/>
          <p:cNvCxnSpPr>
            <a:cxnSpLocks noChangeShapeType="1"/>
            <a:stCxn id="43013" idx="3"/>
            <a:endCxn id="430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13" idx="4"/>
            <a:endCxn id="430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1" name="AutoShape 23"/>
          <p:cNvCxnSpPr>
            <a:cxnSpLocks noChangeShapeType="1"/>
            <a:stCxn id="43014" idx="2"/>
            <a:endCxn id="430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2" name="AutoShape 24"/>
          <p:cNvCxnSpPr>
            <a:cxnSpLocks noChangeShapeType="1"/>
            <a:stCxn id="43018" idx="3"/>
            <a:endCxn id="430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80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4043" name="AutoShape 11"/>
          <p:cNvCxnSpPr>
            <a:cxnSpLocks noChangeShapeType="1"/>
            <a:stCxn id="44035" idx="3"/>
            <a:endCxn id="440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AutoShape 12"/>
          <p:cNvCxnSpPr>
            <a:cxnSpLocks noChangeShapeType="1"/>
            <a:stCxn id="44041" idx="5"/>
            <a:endCxn id="440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1" idx="6"/>
            <a:endCxn id="440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AutoShape 14"/>
          <p:cNvCxnSpPr>
            <a:cxnSpLocks noChangeShapeType="1"/>
            <a:stCxn id="44039" idx="2"/>
            <a:endCxn id="440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AutoShape 15"/>
          <p:cNvCxnSpPr>
            <a:cxnSpLocks noChangeShapeType="1"/>
            <a:stCxn id="44040" idx="0"/>
            <a:endCxn id="440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8" name="AutoShape 16"/>
          <p:cNvCxnSpPr>
            <a:cxnSpLocks noChangeShapeType="1"/>
            <a:stCxn id="44035" idx="5"/>
            <a:endCxn id="440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9" name="AutoShape 17"/>
          <p:cNvCxnSpPr>
            <a:cxnSpLocks noChangeShapeType="1"/>
            <a:stCxn id="44036" idx="4"/>
            <a:endCxn id="440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0" name="AutoShape 18"/>
          <p:cNvCxnSpPr>
            <a:cxnSpLocks noChangeShapeType="1"/>
            <a:stCxn id="44035" idx="6"/>
            <a:endCxn id="440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1" name="AutoShape 19"/>
          <p:cNvCxnSpPr>
            <a:cxnSpLocks noChangeShapeType="1"/>
            <a:stCxn id="44037" idx="2"/>
            <a:endCxn id="440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2" name="AutoShape 20"/>
          <p:cNvCxnSpPr>
            <a:cxnSpLocks noChangeShapeType="1"/>
            <a:stCxn id="44036" idx="5"/>
            <a:endCxn id="440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3" name="AutoShape 21"/>
          <p:cNvCxnSpPr>
            <a:cxnSpLocks noChangeShapeType="1"/>
            <a:stCxn id="44037" idx="3"/>
            <a:endCxn id="440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4" name="AutoShape 22"/>
          <p:cNvCxnSpPr>
            <a:cxnSpLocks noChangeShapeType="1"/>
            <a:stCxn id="44037" idx="4"/>
            <a:endCxn id="440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5" name="AutoShape 23"/>
          <p:cNvCxnSpPr>
            <a:cxnSpLocks noChangeShapeType="1"/>
            <a:stCxn id="44038" idx="2"/>
            <a:endCxn id="440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6" name="AutoShape 24"/>
          <p:cNvCxnSpPr>
            <a:cxnSpLocks noChangeShapeType="1"/>
            <a:stCxn id="44042" idx="3"/>
            <a:endCxn id="440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2095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5067" name="AutoShape 11"/>
          <p:cNvCxnSpPr>
            <a:cxnSpLocks noChangeShapeType="1"/>
            <a:stCxn id="45059" idx="3"/>
            <a:endCxn id="450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8" name="AutoShape 12"/>
          <p:cNvCxnSpPr>
            <a:cxnSpLocks noChangeShapeType="1"/>
            <a:stCxn id="45065" idx="5"/>
            <a:endCxn id="450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13"/>
          <p:cNvCxnSpPr>
            <a:cxnSpLocks noChangeShapeType="1"/>
            <a:stCxn id="45065" idx="6"/>
            <a:endCxn id="450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2"/>
            <a:endCxn id="450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15"/>
          <p:cNvCxnSpPr>
            <a:cxnSpLocks noChangeShapeType="1"/>
            <a:stCxn id="45064" idx="0"/>
            <a:endCxn id="450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16"/>
          <p:cNvCxnSpPr>
            <a:cxnSpLocks noChangeShapeType="1"/>
            <a:stCxn id="45059" idx="5"/>
            <a:endCxn id="450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AutoShape 17"/>
          <p:cNvCxnSpPr>
            <a:cxnSpLocks noChangeShapeType="1"/>
            <a:stCxn id="45060" idx="4"/>
            <a:endCxn id="450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5" name="AutoShape 19"/>
          <p:cNvCxnSpPr>
            <a:cxnSpLocks noChangeShapeType="1"/>
            <a:stCxn id="45061" idx="2"/>
            <a:endCxn id="450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6" name="AutoShape 20"/>
          <p:cNvCxnSpPr>
            <a:cxnSpLocks noChangeShapeType="1"/>
            <a:stCxn id="45060" idx="5"/>
            <a:endCxn id="450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AutoShape 21"/>
          <p:cNvCxnSpPr>
            <a:cxnSpLocks noChangeShapeType="1"/>
            <a:stCxn id="45061" idx="3"/>
            <a:endCxn id="450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61" idx="4"/>
            <a:endCxn id="450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2"/>
            <a:endCxn id="450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0" name="AutoShape 24"/>
          <p:cNvCxnSpPr>
            <a:cxnSpLocks noChangeShapeType="1"/>
            <a:stCxn id="45066" idx="3"/>
            <a:endCxn id="450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359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6091" name="AutoShape 11"/>
          <p:cNvCxnSpPr>
            <a:cxnSpLocks noChangeShapeType="1"/>
            <a:stCxn id="46083" idx="3"/>
            <a:endCxn id="460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2" name="AutoShape 12"/>
          <p:cNvCxnSpPr>
            <a:cxnSpLocks noChangeShapeType="1"/>
            <a:stCxn id="46089" idx="5"/>
            <a:endCxn id="460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3" name="AutoShape 13"/>
          <p:cNvCxnSpPr>
            <a:cxnSpLocks noChangeShapeType="1"/>
            <a:stCxn id="46089" idx="6"/>
            <a:endCxn id="460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4" name="AutoShape 14"/>
          <p:cNvCxnSpPr>
            <a:cxnSpLocks noChangeShapeType="1"/>
            <a:stCxn id="46087" idx="2"/>
            <a:endCxn id="460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5" name="AutoShape 15"/>
          <p:cNvCxnSpPr>
            <a:cxnSpLocks noChangeShapeType="1"/>
            <a:stCxn id="46088" idx="0"/>
            <a:endCxn id="460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6" name="AutoShape 16"/>
          <p:cNvCxnSpPr>
            <a:cxnSpLocks noChangeShapeType="1"/>
            <a:stCxn id="46083" idx="5"/>
            <a:endCxn id="460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7" name="AutoShape 17"/>
          <p:cNvCxnSpPr>
            <a:cxnSpLocks noChangeShapeType="1"/>
            <a:stCxn id="46084" idx="4"/>
            <a:endCxn id="460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8" name="AutoShape 18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9" name="AutoShape 19"/>
          <p:cNvCxnSpPr>
            <a:cxnSpLocks noChangeShapeType="1"/>
            <a:stCxn id="46085" idx="2"/>
            <a:endCxn id="460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0" name="AutoShape 20"/>
          <p:cNvCxnSpPr>
            <a:cxnSpLocks noChangeShapeType="1"/>
            <a:stCxn id="46084" idx="5"/>
            <a:endCxn id="460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1" name="AutoShape 21"/>
          <p:cNvCxnSpPr>
            <a:cxnSpLocks noChangeShapeType="1"/>
            <a:stCxn id="46085" idx="3"/>
            <a:endCxn id="460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2" name="AutoShape 22"/>
          <p:cNvCxnSpPr>
            <a:cxnSpLocks noChangeShapeType="1"/>
            <a:stCxn id="46085" idx="4"/>
            <a:endCxn id="460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3" name="AutoShape 23"/>
          <p:cNvCxnSpPr>
            <a:cxnSpLocks noChangeShapeType="1"/>
            <a:stCxn id="46086" idx="2"/>
            <a:endCxn id="460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4" name="AutoShape 24"/>
          <p:cNvCxnSpPr>
            <a:cxnSpLocks noChangeShapeType="1"/>
            <a:stCxn id="46090" idx="3"/>
            <a:endCxn id="460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740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DFS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7115" name="AutoShape 11"/>
          <p:cNvCxnSpPr>
            <a:cxnSpLocks noChangeShapeType="1"/>
            <a:stCxn id="47107" idx="3"/>
            <a:endCxn id="471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6"/>
            <a:endCxn id="471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2"/>
            <a:endCxn id="471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9" name="AutoShape 15"/>
          <p:cNvCxnSpPr>
            <a:cxnSpLocks noChangeShapeType="1"/>
            <a:stCxn id="47112" idx="0"/>
            <a:endCxn id="471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07" idx="5"/>
            <a:endCxn id="471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1" name="AutoShape 17"/>
          <p:cNvCxnSpPr>
            <a:cxnSpLocks noChangeShapeType="1"/>
            <a:stCxn id="47108" idx="4"/>
            <a:endCxn id="471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2" name="AutoShape 18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3" name="AutoShape 19"/>
          <p:cNvCxnSpPr>
            <a:cxnSpLocks noChangeShapeType="1"/>
            <a:stCxn id="47109" idx="2"/>
            <a:endCxn id="471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4" name="AutoShape 20"/>
          <p:cNvCxnSpPr>
            <a:cxnSpLocks noChangeShapeType="1"/>
            <a:stCxn id="47108" idx="5"/>
            <a:endCxn id="471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5" name="AutoShape 21"/>
          <p:cNvCxnSpPr>
            <a:cxnSpLocks noChangeShapeType="1"/>
            <a:stCxn id="47109" idx="3"/>
            <a:endCxn id="471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8" name="AutoShape 24"/>
          <p:cNvCxnSpPr>
            <a:cxnSpLocks noChangeShapeType="1"/>
            <a:stCxn id="47114" idx="3"/>
            <a:endCxn id="471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2990" y="1969824"/>
            <a:ext cx="7371378" cy="3798133"/>
            <a:chOff x="552990" y="1969824"/>
            <a:chExt cx="7371378" cy="3798133"/>
          </a:xfrm>
        </p:grpSpPr>
        <p:sp>
          <p:nvSpPr>
            <p:cNvPr id="30" name="TextBox 29"/>
            <p:cNvSpPr txBox="1"/>
            <p:nvPr/>
          </p:nvSpPr>
          <p:spPr>
            <a:xfrm>
              <a:off x="1802757" y="1969824"/>
              <a:ext cx="93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2990" y="3179928"/>
              <a:ext cx="47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2650" y="5398625"/>
              <a:ext cx="120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03761" y="2018146"/>
              <a:ext cx="768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7657" y="5308981"/>
              <a:ext cx="15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2427" y="4130584"/>
              <a:ext cx="56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90884" y="5387396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96550" y="2041199"/>
              <a:ext cx="633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967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Running Time of DFS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initialization takes </a:t>
            </a:r>
            <a:r>
              <a:rPr lang="en-US" altLang="en-US" b="1" i="1" smtClean="0"/>
              <a:t>O(V) </a:t>
            </a:r>
            <a:r>
              <a:rPr lang="en-US" altLang="en-US" smtClean="0"/>
              <a:t>time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second for loop in non-recursive wrapper considers each vertex, so </a:t>
            </a:r>
            <a:r>
              <a:rPr lang="en-US" altLang="en-US" b="1" i="1" smtClean="0"/>
              <a:t>O(V)</a:t>
            </a:r>
            <a:r>
              <a:rPr lang="en-US" altLang="en-US" smtClean="0"/>
              <a:t> iterations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one recursive call is made for each vertex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recursive call for vertex u, all its neighbors are checked; total time in all recursive calls is </a:t>
            </a:r>
            <a:r>
              <a:rPr lang="en-US" altLang="en-US" b="1" i="1" smtClean="0"/>
              <a:t>O(E)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Total time is </a:t>
            </a:r>
            <a:r>
              <a:rPr lang="en-US" altLang="en-US" b="1" i="1" smtClean="0"/>
              <a:t>O(V+E)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477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Adjacency List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1219200" y="2133600"/>
            <a:ext cx="457200" cy="461963"/>
            <a:chOff x="1200" y="1488"/>
            <a:chExt cx="288" cy="291"/>
          </a:xfrm>
        </p:grpSpPr>
        <p:sp>
          <p:nvSpPr>
            <p:cNvPr id="6213" name="Oval 6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4" name="Text Box 7"/>
            <p:cNvSpPr txBox="1">
              <a:spLocks noChangeArrowheads="1"/>
            </p:cNvSpPr>
            <p:nvPr/>
          </p:nvSpPr>
          <p:spPr bwMode="auto">
            <a:xfrm>
              <a:off x="1248" y="1488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a</a:t>
              </a:r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1143000" y="3352800"/>
            <a:ext cx="457200" cy="457200"/>
            <a:chOff x="1200" y="1488"/>
            <a:chExt cx="288" cy="288"/>
          </a:xfrm>
        </p:grpSpPr>
        <p:sp>
          <p:nvSpPr>
            <p:cNvPr id="6211" name="Oval 9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2" name="Text Box 10"/>
            <p:cNvSpPr txBox="1">
              <a:spLocks noChangeArrowheads="1"/>
            </p:cNvSpPr>
            <p:nvPr/>
          </p:nvSpPr>
          <p:spPr bwMode="auto">
            <a:xfrm>
              <a:off x="1248" y="1488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c</a:t>
              </a:r>
            </a:p>
          </p:txBody>
        </p:sp>
      </p:grpSp>
      <p:sp>
        <p:nvSpPr>
          <p:cNvPr id="6149" name="Line 11"/>
          <p:cNvSpPr>
            <a:spLocks noChangeShapeType="1"/>
          </p:cNvSpPr>
          <p:nvPr/>
        </p:nvSpPr>
        <p:spPr bwMode="auto">
          <a:xfrm flipV="1">
            <a:off x="1371600" y="2590800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12"/>
          <p:cNvSpPr>
            <a:spLocks noChangeShapeType="1"/>
          </p:cNvSpPr>
          <p:nvPr/>
        </p:nvSpPr>
        <p:spPr bwMode="auto">
          <a:xfrm flipH="1" flipV="1">
            <a:off x="1676400" y="2362200"/>
            <a:ext cx="685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2286000" y="3352800"/>
            <a:ext cx="457200" cy="461963"/>
            <a:chOff x="1200" y="1488"/>
            <a:chExt cx="288" cy="291"/>
          </a:xfrm>
        </p:grpSpPr>
        <p:sp>
          <p:nvSpPr>
            <p:cNvPr id="6209" name="Oval 14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10" name="Text Box 15"/>
            <p:cNvSpPr txBox="1">
              <a:spLocks noChangeArrowheads="1"/>
            </p:cNvSpPr>
            <p:nvPr/>
          </p:nvSpPr>
          <p:spPr bwMode="auto">
            <a:xfrm>
              <a:off x="1248" y="1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Franklin Gothic Book" pitchFamily="34" charset="0"/>
                  <a:ea typeface="MS PGothic" panose="020B0600070205080204" pitchFamily="34" charset="-128"/>
                </a:rPr>
                <a:t>d</a:t>
              </a:r>
            </a:p>
          </p:txBody>
        </p:sp>
      </p:grp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2362200" y="2133600"/>
            <a:ext cx="457200" cy="461963"/>
            <a:chOff x="1200" y="1488"/>
            <a:chExt cx="288" cy="291"/>
          </a:xfrm>
        </p:grpSpPr>
        <p:sp>
          <p:nvSpPr>
            <p:cNvPr id="6207" name="Oval 18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08" name="Text Box 19"/>
            <p:cNvSpPr txBox="1">
              <a:spLocks noChangeArrowheads="1"/>
            </p:cNvSpPr>
            <p:nvPr/>
          </p:nvSpPr>
          <p:spPr bwMode="auto">
            <a:xfrm>
              <a:off x="1248" y="1488"/>
              <a:ext cx="2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Franklin Gothic Book" pitchFamily="34" charset="0"/>
                  <a:ea typeface="MS PGothic" panose="020B0600070205080204" pitchFamily="34" charset="-128"/>
                </a:rPr>
                <a:t>b</a:t>
              </a:r>
            </a:p>
          </p:txBody>
        </p:sp>
      </p:grpSp>
      <p:grpSp>
        <p:nvGrpSpPr>
          <p:cNvPr id="6153" name="Group 20"/>
          <p:cNvGrpSpPr>
            <a:grpSpLocks/>
          </p:cNvGrpSpPr>
          <p:nvPr/>
        </p:nvGrpSpPr>
        <p:grpSpPr bwMode="auto">
          <a:xfrm>
            <a:off x="3276600" y="2743203"/>
            <a:ext cx="457200" cy="461963"/>
            <a:chOff x="1200" y="1488"/>
            <a:chExt cx="288" cy="291"/>
          </a:xfrm>
        </p:grpSpPr>
        <p:sp>
          <p:nvSpPr>
            <p:cNvPr id="6205" name="Oval 21"/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Franklin Gothic Book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206" name="Text Box 22"/>
            <p:cNvSpPr txBox="1">
              <a:spLocks noChangeArrowheads="1"/>
            </p:cNvSpPr>
            <p:nvPr/>
          </p:nvSpPr>
          <p:spPr bwMode="auto">
            <a:xfrm>
              <a:off x="1248" y="1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Franklin Gothic Book" pitchFamily="34" charset="0"/>
                  <a:ea typeface="MS PGothic" panose="020B0600070205080204" pitchFamily="34" charset="-128"/>
                </a:rPr>
                <a:t>e</a:t>
              </a:r>
            </a:p>
          </p:txBody>
        </p:sp>
      </p:grpSp>
      <p:sp>
        <p:nvSpPr>
          <p:cNvPr id="6154" name="Line 23"/>
          <p:cNvSpPr>
            <a:spLocks noChangeShapeType="1"/>
          </p:cNvSpPr>
          <p:nvPr/>
        </p:nvSpPr>
        <p:spPr bwMode="auto">
          <a:xfrm flipH="1" flipV="1">
            <a:off x="1600200" y="3581400"/>
            <a:ext cx="685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24"/>
          <p:cNvSpPr>
            <a:spLocks noChangeShapeType="1"/>
          </p:cNvSpPr>
          <p:nvPr/>
        </p:nvSpPr>
        <p:spPr bwMode="auto">
          <a:xfrm flipV="1">
            <a:off x="2514600" y="2590800"/>
            <a:ext cx="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25"/>
          <p:cNvSpPr>
            <a:spLocks noChangeShapeType="1"/>
          </p:cNvSpPr>
          <p:nvPr/>
        </p:nvSpPr>
        <p:spPr bwMode="auto">
          <a:xfrm flipH="1" flipV="1">
            <a:off x="2819400" y="2438400"/>
            <a:ext cx="4572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26"/>
          <p:cNvSpPr>
            <a:spLocks noChangeShapeType="1"/>
          </p:cNvSpPr>
          <p:nvPr/>
        </p:nvSpPr>
        <p:spPr bwMode="auto">
          <a:xfrm flipH="1">
            <a:off x="2743200" y="3124200"/>
            <a:ext cx="60960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27"/>
          <p:cNvSpPr>
            <a:spLocks noChangeArrowheads="1"/>
          </p:cNvSpPr>
          <p:nvPr/>
        </p:nvSpPr>
        <p:spPr bwMode="auto">
          <a:xfrm>
            <a:off x="4800600" y="22860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59" name="Rectangle 28"/>
          <p:cNvSpPr>
            <a:spLocks noChangeArrowheads="1"/>
          </p:cNvSpPr>
          <p:nvPr/>
        </p:nvSpPr>
        <p:spPr bwMode="auto">
          <a:xfrm>
            <a:off x="4800600" y="27432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0" name="Rectangle 29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1" name="Rectangle 30"/>
          <p:cNvSpPr>
            <a:spLocks noChangeArrowheads="1"/>
          </p:cNvSpPr>
          <p:nvPr/>
        </p:nvSpPr>
        <p:spPr bwMode="auto">
          <a:xfrm>
            <a:off x="4800600" y="36576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2" name="Rectangle 31"/>
          <p:cNvSpPr>
            <a:spLocks noChangeArrowheads="1"/>
          </p:cNvSpPr>
          <p:nvPr/>
        </p:nvSpPr>
        <p:spPr bwMode="auto">
          <a:xfrm>
            <a:off x="4800600" y="4114800"/>
            <a:ext cx="457200" cy="4572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3" name="Rectangle 32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4" name="Rectangle 35"/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5" name="Rectangle 40"/>
          <p:cNvSpPr>
            <a:spLocks noChangeArrowheads="1"/>
          </p:cNvSpPr>
          <p:nvPr/>
        </p:nvSpPr>
        <p:spPr bwMode="auto">
          <a:xfrm>
            <a:off x="5791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6" name="Rectangle 41"/>
          <p:cNvSpPr>
            <a:spLocks noChangeArrowheads="1"/>
          </p:cNvSpPr>
          <p:nvPr/>
        </p:nvSpPr>
        <p:spPr bwMode="auto">
          <a:xfrm>
            <a:off x="6553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7" name="Rectangle 42"/>
          <p:cNvSpPr>
            <a:spLocks noChangeArrowheads="1"/>
          </p:cNvSpPr>
          <p:nvPr/>
        </p:nvSpPr>
        <p:spPr bwMode="auto">
          <a:xfrm>
            <a:off x="7315200" y="28194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8" name="Rectangle 43"/>
          <p:cNvSpPr>
            <a:spLocks noChangeArrowheads="1"/>
          </p:cNvSpPr>
          <p:nvPr/>
        </p:nvSpPr>
        <p:spPr bwMode="auto">
          <a:xfrm>
            <a:off x="5791200" y="32766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69" name="Rectangle 44"/>
          <p:cNvSpPr>
            <a:spLocks noChangeArrowheads="1"/>
          </p:cNvSpPr>
          <p:nvPr/>
        </p:nvSpPr>
        <p:spPr bwMode="auto">
          <a:xfrm>
            <a:off x="6553200" y="32766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0" name="Rectangle 45"/>
          <p:cNvSpPr>
            <a:spLocks noChangeArrowheads="1"/>
          </p:cNvSpPr>
          <p:nvPr/>
        </p:nvSpPr>
        <p:spPr bwMode="auto">
          <a:xfrm>
            <a:off x="5791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1" name="Rectangle 46"/>
          <p:cNvSpPr>
            <a:spLocks noChangeArrowheads="1"/>
          </p:cNvSpPr>
          <p:nvPr/>
        </p:nvSpPr>
        <p:spPr bwMode="auto">
          <a:xfrm>
            <a:off x="6553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2" name="Rectangle 47"/>
          <p:cNvSpPr>
            <a:spLocks noChangeArrowheads="1"/>
          </p:cNvSpPr>
          <p:nvPr/>
        </p:nvSpPr>
        <p:spPr bwMode="auto">
          <a:xfrm>
            <a:off x="7315200" y="37338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3" name="Rectangle 48"/>
          <p:cNvSpPr>
            <a:spLocks noChangeArrowheads="1"/>
          </p:cNvSpPr>
          <p:nvPr/>
        </p:nvSpPr>
        <p:spPr bwMode="auto">
          <a:xfrm>
            <a:off x="5791200" y="4191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4" name="Rectangle 49"/>
          <p:cNvSpPr>
            <a:spLocks noChangeArrowheads="1"/>
          </p:cNvSpPr>
          <p:nvPr/>
        </p:nvSpPr>
        <p:spPr bwMode="auto">
          <a:xfrm>
            <a:off x="6553200" y="4191000"/>
            <a:ext cx="381000" cy="381000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Franklin Gothic Book" pitchFamily="34" charset="0"/>
              <a:ea typeface="MS PGothic" panose="020B0600070205080204" pitchFamily="34" charset="-128"/>
            </a:endParaRPr>
          </a:p>
        </p:txBody>
      </p:sp>
      <p:sp>
        <p:nvSpPr>
          <p:cNvPr id="6175" name="Line 50"/>
          <p:cNvSpPr>
            <a:spLocks noChangeShapeType="1"/>
          </p:cNvSpPr>
          <p:nvPr/>
        </p:nvSpPr>
        <p:spPr bwMode="auto">
          <a:xfrm flipH="1" flipV="1">
            <a:off x="5029200" y="24384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51"/>
          <p:cNvSpPr>
            <a:spLocks noChangeShapeType="1"/>
          </p:cNvSpPr>
          <p:nvPr/>
        </p:nvSpPr>
        <p:spPr bwMode="auto">
          <a:xfrm flipH="1" flipV="1">
            <a:off x="5029200" y="29718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52"/>
          <p:cNvSpPr>
            <a:spLocks noChangeShapeType="1"/>
          </p:cNvSpPr>
          <p:nvPr/>
        </p:nvSpPr>
        <p:spPr bwMode="auto">
          <a:xfrm flipH="1" flipV="1">
            <a:off x="5029200" y="34290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53"/>
          <p:cNvSpPr>
            <a:spLocks noChangeShapeType="1"/>
          </p:cNvSpPr>
          <p:nvPr/>
        </p:nvSpPr>
        <p:spPr bwMode="auto">
          <a:xfrm flipH="1" flipV="1">
            <a:off x="5029200" y="38862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54"/>
          <p:cNvSpPr>
            <a:spLocks noChangeShapeType="1"/>
          </p:cNvSpPr>
          <p:nvPr/>
        </p:nvSpPr>
        <p:spPr bwMode="auto">
          <a:xfrm flipH="1" flipV="1">
            <a:off x="5029200" y="43434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Line 55"/>
          <p:cNvSpPr>
            <a:spLocks noChangeShapeType="1"/>
          </p:cNvSpPr>
          <p:nvPr/>
        </p:nvSpPr>
        <p:spPr bwMode="auto">
          <a:xfrm flipH="1" flipV="1">
            <a:off x="6172200" y="24384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56"/>
          <p:cNvSpPr>
            <a:spLocks noChangeShapeType="1"/>
          </p:cNvSpPr>
          <p:nvPr/>
        </p:nvSpPr>
        <p:spPr bwMode="auto">
          <a:xfrm flipH="1" flipV="1">
            <a:off x="6172200" y="29718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57"/>
          <p:cNvSpPr>
            <a:spLocks noChangeShapeType="1"/>
          </p:cNvSpPr>
          <p:nvPr/>
        </p:nvSpPr>
        <p:spPr bwMode="auto">
          <a:xfrm flipH="1" flipV="1">
            <a:off x="6934200" y="29718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58"/>
          <p:cNvSpPr>
            <a:spLocks noChangeShapeType="1"/>
          </p:cNvSpPr>
          <p:nvPr/>
        </p:nvSpPr>
        <p:spPr bwMode="auto">
          <a:xfrm flipH="1" flipV="1">
            <a:off x="6172200" y="34290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59"/>
          <p:cNvSpPr>
            <a:spLocks noChangeShapeType="1"/>
          </p:cNvSpPr>
          <p:nvPr/>
        </p:nvSpPr>
        <p:spPr bwMode="auto">
          <a:xfrm flipH="1" flipV="1">
            <a:off x="6172200" y="38862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60"/>
          <p:cNvSpPr>
            <a:spLocks noChangeShapeType="1"/>
          </p:cNvSpPr>
          <p:nvPr/>
        </p:nvSpPr>
        <p:spPr bwMode="auto">
          <a:xfrm flipH="1" flipV="1">
            <a:off x="6934200" y="38862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61"/>
          <p:cNvSpPr>
            <a:spLocks noChangeShapeType="1"/>
          </p:cNvSpPr>
          <p:nvPr/>
        </p:nvSpPr>
        <p:spPr bwMode="auto">
          <a:xfrm flipH="1" flipV="1">
            <a:off x="6172200" y="4343400"/>
            <a:ext cx="381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62"/>
          <p:cNvSpPr txBox="1">
            <a:spLocks noChangeArrowheads="1"/>
          </p:cNvSpPr>
          <p:nvPr/>
        </p:nvSpPr>
        <p:spPr bwMode="auto">
          <a:xfrm>
            <a:off x="4419600" y="228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88" name="Text Box 63"/>
          <p:cNvSpPr txBox="1">
            <a:spLocks noChangeArrowheads="1"/>
          </p:cNvSpPr>
          <p:nvPr/>
        </p:nvSpPr>
        <p:spPr bwMode="auto">
          <a:xfrm>
            <a:off x="44196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189" name="Text Box 64"/>
          <p:cNvSpPr txBox="1">
            <a:spLocks noChangeArrowheads="1"/>
          </p:cNvSpPr>
          <p:nvPr/>
        </p:nvSpPr>
        <p:spPr bwMode="auto">
          <a:xfrm>
            <a:off x="446405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190" name="Text Box 65"/>
          <p:cNvSpPr txBox="1">
            <a:spLocks noChangeArrowheads="1"/>
          </p:cNvSpPr>
          <p:nvPr/>
        </p:nvSpPr>
        <p:spPr bwMode="auto">
          <a:xfrm>
            <a:off x="44196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1" name="Text Box 66"/>
          <p:cNvSpPr txBox="1">
            <a:spLocks noChangeArrowheads="1"/>
          </p:cNvSpPr>
          <p:nvPr/>
        </p:nvSpPr>
        <p:spPr bwMode="auto">
          <a:xfrm>
            <a:off x="44196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192" name="Text Box 69"/>
          <p:cNvSpPr txBox="1">
            <a:spLocks noChangeArrowheads="1"/>
          </p:cNvSpPr>
          <p:nvPr/>
        </p:nvSpPr>
        <p:spPr bwMode="auto">
          <a:xfrm>
            <a:off x="5791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193" name="Text Box 70"/>
          <p:cNvSpPr txBox="1">
            <a:spLocks noChangeArrowheads="1"/>
          </p:cNvSpPr>
          <p:nvPr/>
        </p:nvSpPr>
        <p:spPr bwMode="auto">
          <a:xfrm>
            <a:off x="6553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194" name="Text Box 71"/>
          <p:cNvSpPr txBox="1">
            <a:spLocks noChangeArrowheads="1"/>
          </p:cNvSpPr>
          <p:nvPr/>
        </p:nvSpPr>
        <p:spPr bwMode="auto">
          <a:xfrm>
            <a:off x="57912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95" name="Text Box 72"/>
          <p:cNvSpPr txBox="1">
            <a:spLocks noChangeArrowheads="1"/>
          </p:cNvSpPr>
          <p:nvPr/>
        </p:nvSpPr>
        <p:spPr bwMode="auto">
          <a:xfrm>
            <a:off x="66294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6" name="Text Box 73"/>
          <p:cNvSpPr txBox="1">
            <a:spLocks noChangeArrowheads="1"/>
          </p:cNvSpPr>
          <p:nvPr/>
        </p:nvSpPr>
        <p:spPr bwMode="auto">
          <a:xfrm>
            <a:off x="7391400" y="2743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197" name="Text Box 74"/>
          <p:cNvSpPr txBox="1">
            <a:spLocks noChangeArrowheads="1"/>
          </p:cNvSpPr>
          <p:nvPr/>
        </p:nvSpPr>
        <p:spPr bwMode="auto">
          <a:xfrm>
            <a:off x="586740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98" name="Text Box 75"/>
          <p:cNvSpPr txBox="1">
            <a:spLocks noChangeArrowheads="1"/>
          </p:cNvSpPr>
          <p:nvPr/>
        </p:nvSpPr>
        <p:spPr bwMode="auto">
          <a:xfrm>
            <a:off x="655320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6199" name="Text Box 76"/>
          <p:cNvSpPr txBox="1">
            <a:spLocks noChangeArrowheads="1"/>
          </p:cNvSpPr>
          <p:nvPr/>
        </p:nvSpPr>
        <p:spPr bwMode="auto">
          <a:xfrm>
            <a:off x="58674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200" name="Text Box 77"/>
          <p:cNvSpPr txBox="1">
            <a:spLocks noChangeArrowheads="1"/>
          </p:cNvSpPr>
          <p:nvPr/>
        </p:nvSpPr>
        <p:spPr bwMode="auto">
          <a:xfrm>
            <a:off x="65532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6201" name="Text Box 78"/>
          <p:cNvSpPr txBox="1">
            <a:spLocks noChangeArrowheads="1"/>
          </p:cNvSpPr>
          <p:nvPr/>
        </p:nvSpPr>
        <p:spPr bwMode="auto">
          <a:xfrm>
            <a:off x="73152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e</a:t>
            </a:r>
          </a:p>
        </p:txBody>
      </p:sp>
      <p:sp>
        <p:nvSpPr>
          <p:cNvPr id="6202" name="Text Box 79"/>
          <p:cNvSpPr txBox="1">
            <a:spLocks noChangeArrowheads="1"/>
          </p:cNvSpPr>
          <p:nvPr/>
        </p:nvSpPr>
        <p:spPr bwMode="auto">
          <a:xfrm>
            <a:off x="58674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6203" name="Text Box 80"/>
          <p:cNvSpPr txBox="1">
            <a:spLocks noChangeArrowheads="1"/>
          </p:cNvSpPr>
          <p:nvPr/>
        </p:nvSpPr>
        <p:spPr bwMode="auto">
          <a:xfrm>
            <a:off x="6629400" y="4114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Franklin Gothic Book" pitchFamily="34" charset="0"/>
                <a:ea typeface="MS PGothic" panose="020B0600070205080204" pitchFamily="34" charset="-128"/>
              </a:rPr>
              <a:t>d</a:t>
            </a:r>
          </a:p>
        </p:txBody>
      </p:sp>
      <p:sp>
        <p:nvSpPr>
          <p:cNvPr id="466001" name="Text Box 81"/>
          <p:cNvSpPr txBox="1">
            <a:spLocks noChangeArrowheads="1"/>
          </p:cNvSpPr>
          <p:nvPr/>
        </p:nvSpPr>
        <p:spPr bwMode="auto">
          <a:xfrm>
            <a:off x="914400" y="4956175"/>
            <a:ext cx="489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800" i="0" dirty="0" smtClean="0">
                <a:latin typeface="+mn-lt"/>
              </a:rPr>
              <a:t>Space-efficient for sparse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9671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Adjacency List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Memory required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sym typeface="Symbol" pitchFamily="18" charset="2"/>
              </a:rPr>
              <a:t>O(V +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Preferred when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/>
              <a:t>for</a:t>
            </a:r>
            <a:r>
              <a:rPr lang="en-US" sz="2000" b="1" dirty="0" smtClean="0"/>
              <a:t> sparse </a:t>
            </a:r>
            <a:r>
              <a:rPr lang="en-US" sz="2000" dirty="0" smtClean="0"/>
              <a:t>graphs: </a:t>
            </a:r>
            <a:r>
              <a:rPr lang="en-US" sz="2000" dirty="0" smtClean="0">
                <a:sym typeface="Symbol" pitchFamily="18" charset="2"/>
              </a:rPr>
              <a:t>E = O(V) </a:t>
            </a:r>
            <a:endParaRPr lang="en-US" sz="2000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/>
              <a:t>Disadvantage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/>
              <a:t>No quick way to determine whether there is an edge between vertices u and v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Advantage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sym typeface="Symbol" pitchFamily="18" charset="2"/>
              </a:rPr>
              <a:t>Can quickly determine all the vertices adjacent </a:t>
            </a:r>
            <a:r>
              <a:rPr lang="en-US" sz="2000" b="1" u="sng" dirty="0" smtClean="0">
                <a:sym typeface="Symbol" pitchFamily="18" charset="2"/>
              </a:rPr>
              <a:t>from</a:t>
            </a:r>
            <a:r>
              <a:rPr lang="en-US" sz="2000" dirty="0" smtClean="0">
                <a:sym typeface="Symbol" pitchFamily="18" charset="2"/>
              </a:rPr>
              <a:t> a given vertex, </a:t>
            </a:r>
            <a:r>
              <a:rPr lang="en-US" sz="2000" i="1" dirty="0" smtClean="0">
                <a:sym typeface="Symbol" pitchFamily="18" charset="2"/>
              </a:rPr>
              <a:t>v: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</a:t>
            </a:r>
            <a:r>
              <a:rPr lang="en-US" sz="2000" dirty="0" smtClean="0">
                <a:sym typeface="Symbol" pitchFamily="18" charset="2"/>
              </a:rPr>
              <a:t>akes O(N(v)) time, where N(v) is the number of neighbors of v.</a:t>
            </a:r>
            <a:endParaRPr lang="en-US" sz="2000" dirty="0" smtClean="0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2362200" y="1954213"/>
            <a:ext cx="1295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2362200" y="2259013"/>
            <a:ext cx="1219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657600" y="1725613"/>
            <a:ext cx="393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9933"/>
                </a:solidFill>
                <a:latin typeface="Arial" panose="020B0604020202020204" pitchFamily="34" charset="0"/>
              </a:rPr>
              <a:t>O(V) for sparse graphs since E=O(V)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657600" y="2335213"/>
            <a:ext cx="404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O(V</a:t>
            </a:r>
            <a:r>
              <a:rPr lang="en-US" altLang="en-US" sz="1800" baseline="30000">
                <a:solidFill>
                  <a:srgbClr val="FF9933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) for dense graphs since E=O(V</a:t>
            </a:r>
            <a:r>
              <a:rPr lang="en-US" altLang="en-US" sz="1800" baseline="30000">
                <a:solidFill>
                  <a:srgbClr val="FF9933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800">
                <a:solidFill>
                  <a:srgbClr val="FF9933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05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sym typeface="Symbol" panose="05050102010706020507" pitchFamily="18" charset="2"/>
              </a:rPr>
              <a:t>Graph Searching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Given: a graph G = (V, E), directed or undirected</a:t>
            </a:r>
          </a:p>
          <a:p>
            <a:r>
              <a:rPr lang="en-US" altLang="en-US" smtClean="0"/>
              <a:t>Goal: methodically explore every vertex and every edge</a:t>
            </a:r>
          </a:p>
          <a:p>
            <a:r>
              <a:rPr lang="en-US" altLang="en-US" smtClean="0"/>
              <a:t>Ultimately: build a tree on the graph</a:t>
            </a:r>
          </a:p>
          <a:p>
            <a:pPr lvl="1"/>
            <a:r>
              <a:rPr lang="en-US" altLang="en-US" smtClean="0"/>
              <a:t>Pick a vertex as the root</a:t>
            </a:r>
          </a:p>
          <a:p>
            <a:pPr lvl="1"/>
            <a:r>
              <a:rPr lang="en-US" altLang="en-US" smtClean="0"/>
              <a:t>Choose certain edges to produce a tree</a:t>
            </a:r>
          </a:p>
          <a:p>
            <a:pPr lvl="1"/>
            <a:r>
              <a:rPr lang="en-US" altLang="en-US" smtClean="0"/>
              <a:t>Note: might also build a </a:t>
            </a:r>
            <a:r>
              <a:rPr lang="en-US" altLang="en-US" i="1" smtClean="0">
                <a:solidFill>
                  <a:schemeClr val="tx2"/>
                </a:solidFill>
              </a:rPr>
              <a:t>forest</a:t>
            </a:r>
            <a:r>
              <a:rPr lang="en-US" altLang="en-US" smtClean="0"/>
              <a:t> if graph is not connected</a:t>
            </a:r>
          </a:p>
        </p:txBody>
      </p:sp>
    </p:spTree>
    <p:extLst>
      <p:ext uri="{BB962C8B-B14F-4D97-AF65-F5344CB8AC3E}">
        <p14:creationId xmlns:p14="http://schemas.microsoft.com/office/powerpoint/2010/main" xmlns="" val="4601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Graph Traversals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Franklin Gothic Book" pitchFamily="34" charset="0"/>
              </a:rPr>
              <a:t>Ways to traverse/search a graph</a:t>
            </a:r>
          </a:p>
          <a:p>
            <a:pPr lvl="1"/>
            <a:r>
              <a:rPr lang="en-US" altLang="en-US" dirty="0" smtClean="0">
                <a:latin typeface="Franklin Gothic Book" pitchFamily="34" charset="0"/>
              </a:rPr>
              <a:t>Visit every vertex exactly once</a:t>
            </a:r>
          </a:p>
          <a:p>
            <a:endParaRPr lang="en-US" altLang="en-US" dirty="0" smtClean="0">
              <a:latin typeface="Franklin Gothic Book" pitchFamily="34" charset="0"/>
            </a:endParaRPr>
          </a:p>
          <a:p>
            <a:r>
              <a:rPr lang="en-US" altLang="en-US" dirty="0" smtClean="0">
                <a:latin typeface="Franklin Gothic Book" pitchFamily="34" charset="0"/>
              </a:rPr>
              <a:t>Breadth-First Search</a:t>
            </a:r>
          </a:p>
          <a:p>
            <a:r>
              <a:rPr lang="en-US" altLang="en-US" dirty="0" smtClean="0">
                <a:latin typeface="Franklin Gothic Book" pitchFamily="34" charset="0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40909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“Explore” a graph, turning it into a tree</a:t>
            </a:r>
          </a:p>
          <a:p>
            <a:pPr lvl="1"/>
            <a:r>
              <a:rPr lang="en-US" altLang="en-US" dirty="0" smtClean="0"/>
              <a:t>One vertex at a time</a:t>
            </a:r>
          </a:p>
          <a:p>
            <a:pPr lvl="1"/>
            <a:r>
              <a:rPr lang="en-US" altLang="en-US" dirty="0" smtClean="0"/>
              <a:t>Expand frontier of explored vertices across the </a:t>
            </a:r>
            <a:r>
              <a:rPr lang="en-US" altLang="en-US" i="1" dirty="0" smtClean="0">
                <a:solidFill>
                  <a:schemeClr val="tx2"/>
                </a:solidFill>
              </a:rPr>
              <a:t>breadth</a:t>
            </a:r>
            <a:r>
              <a:rPr lang="en-US" altLang="en-US" dirty="0" smtClean="0"/>
              <a:t> of the frontier</a:t>
            </a:r>
          </a:p>
          <a:p>
            <a:r>
              <a:rPr lang="en-US" altLang="en-US" dirty="0" smtClean="0"/>
              <a:t>Builds a tree over the graph</a:t>
            </a:r>
          </a:p>
          <a:p>
            <a:pPr lvl="1"/>
            <a:r>
              <a:rPr lang="en-US" altLang="en-US" dirty="0" smtClean="0"/>
              <a:t>Pick a </a:t>
            </a:r>
            <a:r>
              <a:rPr lang="en-US" altLang="en-US" i="1" dirty="0" smtClean="0">
                <a:solidFill>
                  <a:schemeClr val="tx2"/>
                </a:solidFill>
              </a:rPr>
              <a:t>source vertex</a:t>
            </a:r>
            <a:r>
              <a:rPr lang="en-US" altLang="en-US" dirty="0" smtClean="0"/>
              <a:t> to be the root</a:t>
            </a:r>
          </a:p>
          <a:p>
            <a:pPr lvl="1"/>
            <a:r>
              <a:rPr lang="en-US" altLang="en-US" dirty="0" smtClean="0"/>
              <a:t>Find (“discover”) all of its children, then their children,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2669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</TotalTime>
  <Words>1588</Words>
  <Application>Microsoft Office PowerPoint</Application>
  <PresentationFormat>On-screen Show (4:3)</PresentationFormat>
  <Paragraphs>674</Paragraphs>
  <Slides>46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12 Graph-Based Algorithms</vt:lpstr>
      <vt:lpstr>Graphs</vt:lpstr>
      <vt:lpstr>Adjacency Matrix Representation</vt:lpstr>
      <vt:lpstr>Adjacency Matrix Representation</vt:lpstr>
      <vt:lpstr>Adjacency List Representation</vt:lpstr>
      <vt:lpstr>Adjacency List Representation</vt:lpstr>
      <vt:lpstr>Graph Searching</vt:lpstr>
      <vt:lpstr>Graph Traversals</vt:lpstr>
      <vt:lpstr>Breadth-First Search</vt:lpstr>
      <vt:lpstr>Breadth-First Search</vt:lpstr>
      <vt:lpstr>BFS Trees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 Running Time</vt:lpstr>
      <vt:lpstr>Breadth-First Search: Properties</vt:lpstr>
      <vt:lpstr>Depth-First Search</vt:lpstr>
      <vt:lpstr>Depth-First Search</vt:lpstr>
      <vt:lpstr>DFS Tree</vt:lpstr>
      <vt:lpstr>Depth-First Search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Running Time of DFS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145</cp:revision>
  <dcterms:created xsi:type="dcterms:W3CDTF">2014-09-11T18:03:18Z</dcterms:created>
  <dcterms:modified xsi:type="dcterms:W3CDTF">2018-04-01T03:18:12Z</dcterms:modified>
</cp:coreProperties>
</file>