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4" r:id="rId3"/>
    <p:sldId id="265" r:id="rId4"/>
    <p:sldId id="266" r:id="rId5"/>
    <p:sldId id="267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7" autoAdjust="0"/>
  </p:normalViewPr>
  <p:slideViewPr>
    <p:cSldViewPr snapToGrid="0"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16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846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352413" indent="-378904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6A80A2-CEF8-48F9-A61E-562BE0BB0557}" type="slidenum">
              <a:rPr lang="en-US" altLang="en-US" sz="1200" i="0">
                <a:ea typeface="MS PGothic" panose="020B0600070205080204" pitchFamily="34" charset="-128"/>
              </a:rPr>
              <a:pPr/>
              <a:t>2</a:t>
            </a:fld>
            <a:endParaRPr lang="en-US" altLang="en-US" sz="1200" i="0">
              <a:ea typeface="MS PGothic" panose="020B0600070205080204" pitchFamily="34" charset="-128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5979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352413" indent="-378904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462B4E-0005-403B-94F0-C11ADE7B4F5E}" type="slidenum">
              <a:rPr lang="en-US" altLang="en-US" sz="1200" i="0">
                <a:ea typeface="MS PGothic" panose="020B0600070205080204" pitchFamily="34" charset="-128"/>
              </a:rPr>
              <a:pPr/>
              <a:t>3</a:t>
            </a:fld>
            <a:endParaRPr lang="en-US" altLang="en-US" sz="1200" i="0">
              <a:ea typeface="MS PGothic" panose="020B0600070205080204" pitchFamily="34" charset="-128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675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160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BECB-1EC2-4351-B909-75E5BD05932C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2C3B-6F45-43D4-9945-984EEE559CD0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2068-8E64-4A30-B888-40744527392A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D5C2D569-2960-42F7-9E7C-6DB09F85B26D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4612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CC066-6CA6-4288-AB2C-12F498C76B03}" type="datetime1">
              <a:rPr lang="en-US" smtClean="0"/>
              <a:pPr>
                <a:defRPr/>
              </a:pPr>
              <a:t>4/1/2018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F016DD-A2D6-41A3-94D4-B9B173881C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7176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C8E1-7B4C-471D-AF10-45011E8E984F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825A-F83B-4DC1-8300-CF704F7A78B7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DE9-AE3A-4E2F-B886-276D4264EB2B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C1DD-08F9-435A-8D24-068019F62DA3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8BB-5C48-44C7-B0C6-9834365D268B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342D-2389-4250-84F4-884A3CEED256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02B7-8856-45BB-B434-20417E1DDEEB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3B81-A4D5-4E79-B355-B7D4EDF16382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1730D-E9A2-4FD1-B980-0FC818472AD9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13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Graph-Based Algorithms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CSE373: </a:t>
            </a:r>
            <a:r>
              <a:rPr lang="en-US" dirty="0"/>
              <a:t>Design and Analysis of Algorithms</a:t>
            </a:r>
          </a:p>
        </p:txBody>
      </p:sp>
    </p:spTree>
    <p:extLst>
      <p:ext uri="{BB962C8B-B14F-4D97-AF65-F5344CB8AC3E}">
        <p14:creationId xmlns=""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mtClean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stCxn id="0" idx="3"/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0" idx="2"/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0" idx="3"/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19486" name="TextBox 46"/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19487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19488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6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6</a:t>
            </a:r>
            <a:endParaRPr lang="en-CA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7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/>
              <a:t>e</a:t>
            </a:r>
            <a:endParaRPr lang="en-CA" b="1" dirty="0"/>
          </a:p>
        </p:txBody>
      </p:sp>
      <p:sp>
        <p:nvSpPr>
          <p:cNvPr id="19494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5429250" y="320833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9499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5</a:t>
            </a:r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5429250" y="370840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9504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0" y="42084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/>
              <a:t>f</a:t>
            </a:r>
            <a:r>
              <a:rPr lang="sk-SK" sz="2000" b="1" dirty="0"/>
              <a:t> </a:t>
            </a:r>
            <a:r>
              <a:rPr lang="sk-SK" sz="2000" dirty="0"/>
              <a:t>is done, move back to </a:t>
            </a:r>
            <a:r>
              <a:rPr lang="sk-SK" sz="2000" b="1" dirty="0"/>
              <a:t>d</a:t>
            </a:r>
            <a:endParaRPr lang="en-CA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29250" y="47085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d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429250" y="520858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e</a:t>
            </a:r>
            <a:endParaRPr lang="en-CA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29250" y="570865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e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5" name="Straight Arrow Connector 44"/>
          <p:cNvCxnSpPr>
            <a:stCxn id="43" idx="3"/>
            <a:endCxn id="0" idx="2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50" name="Rectangle 49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1" name="Straight Arrow Connector 50"/>
          <p:cNvCxnSpPr>
            <a:stCxn id="50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9" name="Straight Arrow Connector 58"/>
          <p:cNvCxnSpPr>
            <a:stCxn id="58" idx="3"/>
          </p:cNvCxnSpPr>
          <p:nvPr/>
        </p:nvCxnSpPr>
        <p:spPr>
          <a:xfrm>
            <a:off x="3143250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0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mtClean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stCxn id="0" idx="3"/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0" idx="2"/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0" idx="3"/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20510" name="TextBox 46"/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20511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20512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6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7</a:t>
            </a:r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7</a:t>
            </a:r>
            <a:endParaRPr lang="en-CA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8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0518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5429250" y="320833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0523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5</a:t>
            </a:r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5429250" y="370840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0528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0" y="42084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/>
              <a:t>f</a:t>
            </a:r>
            <a:r>
              <a:rPr lang="sk-SK" sz="2000" b="1" dirty="0"/>
              <a:t> </a:t>
            </a:r>
            <a:r>
              <a:rPr lang="sk-SK" sz="2000" dirty="0"/>
              <a:t>is done, move back to </a:t>
            </a:r>
            <a:r>
              <a:rPr lang="sk-SK" sz="2000" b="1" dirty="0"/>
              <a:t>d</a:t>
            </a:r>
            <a:endParaRPr lang="en-CA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29250" y="47085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d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429250" y="520858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e</a:t>
            </a:r>
            <a:endParaRPr lang="en-CA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29250" y="570865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e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>
            <a:stCxn id="42" idx="3"/>
            <a:endCxn id="0" idx="2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50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429250" y="62150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c </a:t>
            </a:r>
            <a:r>
              <a:rPr lang="sk-SK" sz="2000" dirty="0"/>
              <a:t>is done as well</a:t>
            </a:r>
            <a:endParaRPr lang="en-CA" sz="2000" b="1" dirty="0"/>
          </a:p>
        </p:txBody>
      </p:sp>
      <p:sp>
        <p:nvSpPr>
          <p:cNvPr id="60" name="Rectangle 59"/>
          <p:cNvSpPr/>
          <p:nvPr/>
        </p:nvSpPr>
        <p:spPr>
          <a:xfrm>
            <a:off x="2143125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75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9" grpId="0" animBg="1"/>
      <p:bldP spid="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mtClean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stCxn id="0" idx="3"/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0" idx="2"/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0" idx="3"/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</a:t>
            </a:r>
            <a:r>
              <a:rPr lang="sk-SK" sz="2000" dirty="0"/>
              <a:t>now call </a:t>
            </a:r>
            <a:r>
              <a:rPr lang="en-CA" sz="2000" dirty="0"/>
              <a:t>DFS</a:t>
            </a:r>
            <a:r>
              <a:rPr lang="sk-SK" sz="2000" dirty="0"/>
              <a:t> visit</a:t>
            </a:r>
            <a:r>
              <a:rPr lang="en-CA" sz="2000" dirty="0"/>
              <a:t> from the vertex </a:t>
            </a:r>
            <a:r>
              <a:rPr lang="sk-SK" sz="2000" b="1" dirty="0"/>
              <a:t>a</a:t>
            </a:r>
            <a:endParaRPr lang="en-CA" sz="2000" b="1" dirty="0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21535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21536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6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7</a:t>
            </a:r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9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1541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8</a:t>
            </a:r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1545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5</a:t>
            </a:r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1549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>
            <a:stCxn id="42" idx="3"/>
            <a:endCxn id="0" idx="2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50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43125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75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1357313" y="250031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9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64" name="TextBox 63"/>
          <p:cNvSpPr txBox="1"/>
          <p:nvPr/>
        </p:nvSpPr>
        <p:spPr>
          <a:xfrm>
            <a:off x="5429250" y="3208338"/>
            <a:ext cx="3286125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c</a:t>
            </a:r>
            <a:r>
              <a:rPr lang="sk-SK" sz="2000" dirty="0"/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dirty="0"/>
              <a:t>but </a:t>
            </a:r>
            <a:r>
              <a:rPr lang="sk-SK" sz="2000" b="1" dirty="0"/>
              <a:t>c</a:t>
            </a:r>
            <a:r>
              <a:rPr lang="sk-SK" sz="2000" dirty="0"/>
              <a:t> was already </a:t>
            </a:r>
            <a:r>
              <a:rPr lang="sk-SK" sz="2000" dirty="0" smtClean="0"/>
              <a:t>processed</a:t>
            </a:r>
            <a:endParaRPr lang="en-CA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10</a:t>
            </a:r>
            <a:endParaRPr lang="en-CA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429250" y="43148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b</a:t>
            </a:r>
            <a:endParaRPr lang="en-CA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63" grpId="0"/>
      <p:bldP spid="64" grpId="0" animBg="1"/>
      <p:bldP spid="66" grpId="0" animBg="1"/>
      <p:bldP spid="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mtClean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stCxn id="0" idx="3"/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0" idx="2"/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0" idx="3"/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</a:t>
            </a:r>
            <a:r>
              <a:rPr lang="sk-SK" sz="2000" dirty="0"/>
              <a:t>now call </a:t>
            </a:r>
            <a:r>
              <a:rPr lang="en-CA" sz="2000" dirty="0"/>
              <a:t>DFS</a:t>
            </a:r>
            <a:r>
              <a:rPr lang="sk-SK" sz="2000" dirty="0"/>
              <a:t> visit</a:t>
            </a:r>
            <a:r>
              <a:rPr lang="en-CA" sz="2000" dirty="0"/>
              <a:t> from the vertex </a:t>
            </a:r>
            <a:r>
              <a:rPr lang="sk-SK" sz="2000" b="1" dirty="0"/>
              <a:t>a</a:t>
            </a:r>
            <a:endParaRPr lang="en-CA" sz="2000" b="1" dirty="0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10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22559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6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7</a:t>
            </a:r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10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2564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8</a:t>
            </a:r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2568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5</a:t>
            </a:r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572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>
            <a:stCxn id="42" idx="3"/>
            <a:endCxn id="0" idx="2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50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43125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75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22589" name="TextBox 62"/>
          <p:cNvSpPr txBox="1">
            <a:spLocks noChangeArrowheads="1"/>
          </p:cNvSpPr>
          <p:nvPr/>
        </p:nvSpPr>
        <p:spPr bwMode="auto">
          <a:xfrm>
            <a:off x="1357313" y="250031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9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64" name="TextBox 63"/>
          <p:cNvSpPr txBox="1"/>
          <p:nvPr/>
        </p:nvSpPr>
        <p:spPr>
          <a:xfrm>
            <a:off x="5429250" y="3208338"/>
            <a:ext cx="3286125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c</a:t>
            </a:r>
            <a:r>
              <a:rPr lang="sk-SK" sz="2000" dirty="0"/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dirty="0"/>
              <a:t>but </a:t>
            </a:r>
            <a:r>
              <a:rPr lang="sk-SK" sz="2000" b="1" dirty="0"/>
              <a:t>c</a:t>
            </a:r>
            <a:r>
              <a:rPr lang="sk-SK" sz="2000" dirty="0"/>
              <a:t> was already </a:t>
            </a:r>
            <a:r>
              <a:rPr lang="sk-SK" sz="2000" dirty="0" smtClean="0"/>
              <a:t>processed</a:t>
            </a:r>
            <a:endParaRPr lang="en-CA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11</a:t>
            </a:r>
            <a:endParaRPr lang="en-CA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429250" y="43148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b</a:t>
            </a:r>
            <a:endParaRPr lang="en-CA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429250" y="4814888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b </a:t>
            </a:r>
            <a:r>
              <a:rPr lang="sk-SK" sz="2000" dirty="0"/>
              <a:t>is </a:t>
            </a:r>
            <a:r>
              <a:rPr lang="sk-SK" sz="2000" dirty="0" smtClean="0"/>
              <a:t>done</a:t>
            </a:r>
            <a:r>
              <a:rPr lang="en-US" sz="2000" dirty="0" smtClean="0"/>
              <a:t>,</a:t>
            </a:r>
            <a:r>
              <a:rPr lang="sk-SK" sz="2000" dirty="0" smtClean="0"/>
              <a:t> </a:t>
            </a:r>
            <a:endParaRPr lang="en-US" sz="2000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dirty="0" smtClean="0"/>
              <a:t>now </a:t>
            </a:r>
            <a:r>
              <a:rPr lang="sk-SK" sz="2000" dirty="0"/>
              <a:t>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54" name="Oval 5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10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11</a:t>
            </a:r>
            <a:endParaRPr lang="en-CA"/>
          </a:p>
        </p:txBody>
      </p:sp>
      <p:sp>
        <p:nvSpPr>
          <p:cNvPr id="65" name="Rectangle 64"/>
          <p:cNvSpPr/>
          <p:nvPr/>
        </p:nvSpPr>
        <p:spPr>
          <a:xfrm>
            <a:off x="150018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b</a:t>
            </a:r>
            <a:endParaRPr lang="en-CA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214438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6" grpId="0" animBg="1"/>
      <p:bldP spid="44" grpId="0" animBg="1"/>
      <p:bldP spid="59" grpId="0"/>
      <p:bldP spid="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mtClean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stCxn id="0" idx="3"/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0" idx="2"/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0" idx="3"/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</a:t>
            </a:r>
            <a:r>
              <a:rPr lang="sk-SK" sz="2000" dirty="0"/>
              <a:t>now call </a:t>
            </a:r>
            <a:r>
              <a:rPr lang="en-CA" sz="2000" dirty="0"/>
              <a:t>DFS</a:t>
            </a:r>
            <a:r>
              <a:rPr lang="sk-SK" sz="2000" dirty="0"/>
              <a:t> visit</a:t>
            </a:r>
            <a:r>
              <a:rPr lang="en-CA" sz="2000" dirty="0"/>
              <a:t> from the vertex </a:t>
            </a:r>
            <a:r>
              <a:rPr lang="sk-SK" sz="2000" b="1" dirty="0"/>
              <a:t>a</a:t>
            </a:r>
            <a:endParaRPr lang="en-CA" sz="2000" b="1" dirty="0"/>
          </a:p>
        </p:txBody>
      </p:sp>
      <p:sp>
        <p:nvSpPr>
          <p:cNvPr id="23582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6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7</a:t>
            </a:r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11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3587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8</a:t>
            </a:r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3591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5</a:t>
            </a:r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3595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>
            <a:stCxn id="42" idx="3"/>
            <a:endCxn id="0" idx="2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50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43125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75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23612" name="TextBox 62"/>
          <p:cNvSpPr txBox="1">
            <a:spLocks noChangeArrowheads="1"/>
          </p:cNvSpPr>
          <p:nvPr/>
        </p:nvSpPr>
        <p:spPr bwMode="auto">
          <a:xfrm>
            <a:off x="1357313" y="250031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9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64" name="TextBox 63"/>
          <p:cNvSpPr txBox="1"/>
          <p:nvPr/>
        </p:nvSpPr>
        <p:spPr>
          <a:xfrm>
            <a:off x="5429250" y="3208338"/>
            <a:ext cx="3286125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c</a:t>
            </a:r>
            <a:r>
              <a:rPr lang="sk-SK" sz="2000" dirty="0"/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dirty="0"/>
              <a:t>but </a:t>
            </a:r>
            <a:r>
              <a:rPr lang="sk-SK" sz="2000" b="1" dirty="0"/>
              <a:t>c</a:t>
            </a:r>
            <a:r>
              <a:rPr lang="sk-SK" sz="2000" dirty="0"/>
              <a:t> was already </a:t>
            </a:r>
            <a:r>
              <a:rPr lang="sk-SK" sz="2000" dirty="0" smtClean="0"/>
              <a:t>processed</a:t>
            </a:r>
            <a:endParaRPr lang="en-CA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12</a:t>
            </a:r>
            <a:endParaRPr lang="en-CA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429250" y="43148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b</a:t>
            </a:r>
            <a:endParaRPr lang="en-CA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429250" y="4814888"/>
            <a:ext cx="3286125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b </a:t>
            </a:r>
            <a:r>
              <a:rPr lang="sk-SK" sz="2000" dirty="0"/>
              <a:t>is </a:t>
            </a:r>
            <a:r>
              <a:rPr lang="sk-SK" sz="2000" dirty="0" smtClean="0"/>
              <a:t>done</a:t>
            </a:r>
            <a:r>
              <a:rPr lang="en-US" sz="2000" dirty="0" smtClean="0"/>
              <a:t>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dirty="0" smtClean="0"/>
              <a:t>now </a:t>
            </a:r>
            <a:r>
              <a:rPr lang="sk-SK" sz="2000" dirty="0"/>
              <a:t>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54" name="Oval 5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3620" name="TextBox 58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10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11</a:t>
            </a:r>
            <a:endParaRPr lang="en-CA"/>
          </a:p>
        </p:txBody>
      </p:sp>
      <p:sp>
        <p:nvSpPr>
          <p:cNvPr id="65" name="Rectangle 64"/>
          <p:cNvSpPr/>
          <p:nvPr/>
        </p:nvSpPr>
        <p:spPr>
          <a:xfrm>
            <a:off x="150018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b</a:t>
            </a:r>
            <a:endParaRPr lang="en-CA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214438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29250" y="56435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a </a:t>
            </a:r>
            <a:r>
              <a:rPr lang="sk-SK" sz="2000" dirty="0"/>
              <a:t>is done as well</a:t>
            </a:r>
            <a:endParaRPr lang="en-CA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mtClean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stCxn id="0" idx="3"/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0" idx="2"/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0" idx="3"/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</a:t>
            </a:r>
            <a:r>
              <a:rPr lang="sk-SK" sz="2000" dirty="0"/>
              <a:t>now call </a:t>
            </a:r>
            <a:r>
              <a:rPr lang="en-CA" sz="2000" dirty="0"/>
              <a:t>DFS</a:t>
            </a:r>
            <a:r>
              <a:rPr lang="sk-SK" sz="2000" dirty="0"/>
              <a:t> visit</a:t>
            </a:r>
            <a:r>
              <a:rPr lang="en-CA" sz="2000" dirty="0"/>
              <a:t> from the vertex </a:t>
            </a:r>
            <a:r>
              <a:rPr lang="sk-SK" sz="2000" b="1" dirty="0"/>
              <a:t>a</a:t>
            </a:r>
            <a:endParaRPr lang="en-CA" sz="2000" b="1" dirty="0"/>
          </a:p>
        </p:txBody>
      </p:sp>
      <p:sp>
        <p:nvSpPr>
          <p:cNvPr id="24606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6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7</a:t>
            </a:r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11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4611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8</a:t>
            </a:r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4615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5</a:t>
            </a:r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4619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>
            <a:stCxn id="42" idx="3"/>
            <a:endCxn id="0" idx="2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50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43125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75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4636" name="TextBox 62"/>
          <p:cNvSpPr txBox="1">
            <a:spLocks noChangeArrowheads="1"/>
          </p:cNvSpPr>
          <p:nvPr/>
        </p:nvSpPr>
        <p:spPr bwMode="auto">
          <a:xfrm>
            <a:off x="1357313" y="250031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9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12</a:t>
            </a:r>
            <a:endParaRPr lang="en-CA"/>
          </a:p>
        </p:txBody>
      </p:sp>
      <p:sp>
        <p:nvSpPr>
          <p:cNvPr id="64" name="TextBox 63"/>
          <p:cNvSpPr txBox="1"/>
          <p:nvPr/>
        </p:nvSpPr>
        <p:spPr>
          <a:xfrm>
            <a:off x="5429250" y="3208338"/>
            <a:ext cx="3286125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c</a:t>
            </a:r>
            <a:r>
              <a:rPr lang="sk-SK" sz="2000" dirty="0"/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dirty="0"/>
              <a:t>but </a:t>
            </a:r>
            <a:r>
              <a:rPr lang="sk-SK" sz="2000" b="1" dirty="0"/>
              <a:t>c</a:t>
            </a:r>
            <a:r>
              <a:rPr lang="sk-SK" sz="2000" dirty="0"/>
              <a:t> was already </a:t>
            </a:r>
            <a:r>
              <a:rPr lang="sk-SK" sz="2000" dirty="0" smtClean="0"/>
              <a:t>processed</a:t>
            </a:r>
            <a:endParaRPr lang="en-CA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13</a:t>
            </a:r>
            <a:endParaRPr lang="en-CA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429250" y="43148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b</a:t>
            </a:r>
            <a:endParaRPr lang="en-CA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429250" y="4814888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b </a:t>
            </a:r>
            <a:r>
              <a:rPr lang="sk-SK" sz="2000" dirty="0"/>
              <a:t>is </a:t>
            </a:r>
            <a:r>
              <a:rPr lang="sk-SK" sz="2000" dirty="0" smtClean="0"/>
              <a:t>done</a:t>
            </a:r>
            <a:r>
              <a:rPr lang="en-US" sz="2000" dirty="0" smtClean="0"/>
              <a:t>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dirty="0" smtClean="0"/>
              <a:t>now </a:t>
            </a:r>
            <a:r>
              <a:rPr lang="sk-SK" sz="2000" dirty="0"/>
              <a:t>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54" name="Oval 5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4644" name="TextBox 58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10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11</a:t>
            </a:r>
            <a:endParaRPr lang="en-CA"/>
          </a:p>
        </p:txBody>
      </p:sp>
      <p:sp>
        <p:nvSpPr>
          <p:cNvPr id="65" name="Rectangle 64"/>
          <p:cNvSpPr/>
          <p:nvPr/>
        </p:nvSpPr>
        <p:spPr>
          <a:xfrm>
            <a:off x="150018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b</a:t>
            </a:r>
            <a:endParaRPr lang="en-CA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214438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29250" y="56435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a </a:t>
            </a:r>
            <a:r>
              <a:rPr lang="sk-SK" sz="2000" dirty="0"/>
              <a:t>is done as well</a:t>
            </a:r>
            <a:endParaRPr lang="en-CA" sz="2000" b="1" dirty="0"/>
          </a:p>
        </p:txBody>
      </p:sp>
      <p:sp>
        <p:nvSpPr>
          <p:cNvPr id="48" name="Rectangle 47"/>
          <p:cNvSpPr/>
          <p:nvPr/>
        </p:nvSpPr>
        <p:spPr>
          <a:xfrm>
            <a:off x="85725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a</a:t>
            </a:r>
            <a:endParaRPr lang="en-CA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71500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00625" y="2500313"/>
            <a:ext cx="4000500" cy="13239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 indent="-4572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/>
              <a:t>WE HAVE THE RESULT!</a:t>
            </a:r>
          </a:p>
          <a:p>
            <a:pPr lvl="1" indent="-4572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600" b="1" dirty="0"/>
              <a:t> </a:t>
            </a:r>
            <a:endParaRPr lang="sk-SK" sz="500" b="1" dirty="0"/>
          </a:p>
          <a:p>
            <a:pPr lvl="1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 startAt="3"/>
              <a:defRPr/>
            </a:pPr>
            <a:r>
              <a:rPr lang="en-CA" sz="2400" dirty="0"/>
              <a:t>return the linked list of vertices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rot="10800000" flipV="1">
            <a:off x="4500563" y="3429000"/>
            <a:ext cx="2786062" cy="2428875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1" grpId="0" animBg="1"/>
      <p:bldP spid="64" grpId="0" animBg="1"/>
      <p:bldP spid="67" grpId="0" animBg="1"/>
      <p:bldP spid="44" grpId="0" animBg="1"/>
      <p:bldP spid="69" grpId="0" animBg="1"/>
      <p:bldP spid="48" grpId="0" animBg="1"/>
      <p:bldP spid="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mtClean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stCxn id="0" idx="3"/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0" idx="2"/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0" idx="3"/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29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6</a:t>
            </a:r>
            <a:endParaRPr lang="en-CA"/>
          </a:p>
          <a:p>
            <a:r>
              <a:rPr lang="en-CA" sz="2000" b="1"/>
              <a:t>f </a:t>
            </a:r>
            <a:r>
              <a:rPr lang="en-CA" sz="2000" b="1">
                <a:ea typeface="Cambria Math" pitchFamily="18" charset="0"/>
                <a:cs typeface="Cambria Math" pitchFamily="18" charset="0"/>
              </a:rPr>
              <a:t>= </a:t>
            </a:r>
            <a:r>
              <a:rPr lang="sk-SK" sz="2000" b="1">
                <a:ea typeface="Cambria Math" pitchFamily="18" charset="0"/>
                <a:cs typeface="Cambria Math" pitchFamily="18" charset="0"/>
              </a:rPr>
              <a:t>7</a:t>
            </a:r>
            <a:endParaRPr lang="en-CA" sz="2000" b="1"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11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5634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 sz="2000" b="1"/>
              <a:t>f </a:t>
            </a:r>
            <a:r>
              <a:rPr lang="en-CA" sz="2000" b="1">
                <a:ea typeface="Cambria Math" pitchFamily="18" charset="0"/>
                <a:cs typeface="Cambria Math" pitchFamily="18" charset="0"/>
              </a:rPr>
              <a:t>= </a:t>
            </a:r>
            <a:r>
              <a:rPr lang="sk-SK" sz="2000" b="1">
                <a:ea typeface="Cambria Math" pitchFamily="18" charset="0"/>
                <a:cs typeface="Cambria Math" pitchFamily="18" charset="0"/>
              </a:rPr>
              <a:t>8</a:t>
            </a:r>
            <a:endParaRPr lang="en-CA" sz="2000" b="1"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5638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/>
          </a:p>
          <a:p>
            <a:r>
              <a:rPr lang="en-CA" sz="2000" b="1"/>
              <a:t>f </a:t>
            </a:r>
            <a:r>
              <a:rPr lang="en-CA" sz="2000" b="1">
                <a:ea typeface="Cambria Math" pitchFamily="18" charset="0"/>
                <a:cs typeface="Cambria Math" pitchFamily="18" charset="0"/>
              </a:rPr>
              <a:t>= </a:t>
            </a:r>
            <a:r>
              <a:rPr lang="sk-SK" sz="2000" b="1">
                <a:ea typeface="Cambria Math" pitchFamily="18" charset="0"/>
                <a:cs typeface="Cambria Math" pitchFamily="18" charset="0"/>
              </a:rPr>
              <a:t>5</a:t>
            </a:r>
            <a:endParaRPr lang="en-CA" sz="2000" b="1"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642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 sz="2000" b="1"/>
              <a:t>f </a:t>
            </a:r>
            <a:r>
              <a:rPr lang="en-CA" sz="2000" b="1">
                <a:ea typeface="Cambria Math" pitchFamily="18" charset="0"/>
                <a:cs typeface="Cambria Math" pitchFamily="18" charset="0"/>
              </a:rPr>
              <a:t>= </a:t>
            </a:r>
            <a:r>
              <a:rPr lang="sk-SK" sz="2000" b="1">
                <a:ea typeface="Cambria Math" pitchFamily="18" charset="0"/>
                <a:cs typeface="Cambria Math" pitchFamily="18" charset="0"/>
              </a:rPr>
              <a:t>4</a:t>
            </a:r>
            <a:endParaRPr lang="en-CA" sz="2000" b="1"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>
            <a:stCxn id="42" idx="3"/>
            <a:endCxn id="0" idx="2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50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43125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75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5658" name="TextBox 62"/>
          <p:cNvSpPr txBox="1">
            <a:spLocks noChangeArrowheads="1"/>
          </p:cNvSpPr>
          <p:nvPr/>
        </p:nvSpPr>
        <p:spPr bwMode="auto">
          <a:xfrm>
            <a:off x="1357313" y="2500313"/>
            <a:ext cx="85725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9</a:t>
            </a:r>
            <a:endParaRPr lang="en-CA"/>
          </a:p>
          <a:p>
            <a:r>
              <a:rPr lang="en-CA" sz="2000" b="1"/>
              <a:t>f = </a:t>
            </a:r>
            <a:r>
              <a:rPr lang="sk-SK" sz="2000" b="1">
                <a:ea typeface="Cambria Math" pitchFamily="18" charset="0"/>
                <a:cs typeface="Cambria Math" pitchFamily="18" charset="0"/>
              </a:rPr>
              <a:t>12</a:t>
            </a:r>
            <a:endParaRPr lang="en-CA" sz="2000" b="1"/>
          </a:p>
        </p:txBody>
      </p:sp>
      <p:sp>
        <p:nvSpPr>
          <p:cNvPr id="66" name="TextBox 65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13</a:t>
            </a:r>
            <a:endParaRPr lang="en-CA" b="1" dirty="0"/>
          </a:p>
        </p:txBody>
      </p:sp>
      <p:sp>
        <p:nvSpPr>
          <p:cNvPr id="54" name="Oval 5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5663" name="TextBox 58"/>
          <p:cNvSpPr txBox="1">
            <a:spLocks noChangeArrowheads="1"/>
          </p:cNvSpPr>
          <p:nvPr/>
        </p:nvSpPr>
        <p:spPr bwMode="auto">
          <a:xfrm>
            <a:off x="571500" y="3357563"/>
            <a:ext cx="85725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10</a:t>
            </a:r>
            <a:endParaRPr lang="en-CA"/>
          </a:p>
          <a:p>
            <a:r>
              <a:rPr lang="en-CA" sz="2000" b="1"/>
              <a:t>f = </a:t>
            </a:r>
            <a:r>
              <a:rPr lang="sk-SK" sz="2000" b="1">
                <a:ea typeface="Cambria Math" pitchFamily="18" charset="0"/>
                <a:cs typeface="Cambria Math" pitchFamily="18" charset="0"/>
              </a:rPr>
              <a:t>11</a:t>
            </a:r>
            <a:endParaRPr lang="en-CA" sz="2000" b="1"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50018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b</a:t>
            </a:r>
            <a:endParaRPr lang="en-CA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214438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5725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a</a:t>
            </a:r>
            <a:endParaRPr lang="en-CA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71500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000625" y="2071688"/>
            <a:ext cx="4000500" cy="1200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/>
              <a:t>The </a:t>
            </a:r>
            <a:r>
              <a:rPr lang="en-CA" sz="2400" dirty="0"/>
              <a:t>linked list </a:t>
            </a:r>
            <a:r>
              <a:rPr lang="sk-SK" sz="2400" dirty="0"/>
              <a:t>is sorted in </a:t>
            </a:r>
            <a:r>
              <a:rPr lang="en-US" sz="2400" b="1" dirty="0"/>
              <a:t>decreasing</a:t>
            </a:r>
            <a:r>
              <a:rPr lang="en-US" sz="2400" dirty="0"/>
              <a:t> order of finishing times </a:t>
            </a:r>
            <a:r>
              <a:rPr lang="en-US" sz="2400" b="1" dirty="0"/>
              <a:t>f</a:t>
            </a:r>
            <a:r>
              <a:rPr lang="sk-SK" sz="2400" dirty="0"/>
              <a:t>[] </a:t>
            </a:r>
            <a:endParaRPr lang="en-CA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5000625" y="3443288"/>
            <a:ext cx="4000500" cy="8302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Try yourself with different </a:t>
            </a:r>
            <a:r>
              <a:rPr lang="sk-SK" sz="2400" dirty="0"/>
              <a:t>vertex </a:t>
            </a:r>
            <a:r>
              <a:rPr lang="en-US" sz="2400" dirty="0"/>
              <a:t>order for DFS visit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000625" y="4456113"/>
            <a:ext cx="4000500" cy="1938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/>
              <a:t>Note: If you redraw the graph so that all vertices are in a line ordered by a valid topological sort, then all edges point „</a:t>
            </a:r>
            <a:r>
              <a:rPr lang="sk-SK" sz="2400" b="1" dirty="0"/>
              <a:t>from</a:t>
            </a:r>
            <a:r>
              <a:rPr lang="sk-SK" sz="2400" dirty="0"/>
              <a:t> </a:t>
            </a:r>
            <a:r>
              <a:rPr lang="sk-SK" sz="2400" b="1" dirty="0"/>
              <a:t>left to right</a:t>
            </a:r>
            <a:r>
              <a:rPr lang="sk-SK" sz="2400" dirty="0"/>
              <a:t>“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Strongly Connected Components</a:t>
            </a:r>
          </a:p>
        </p:txBody>
      </p:sp>
      <p:sp>
        <p:nvSpPr>
          <p:cNvPr id="1265672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 smtClean="0"/>
              <a:t>G</a:t>
            </a:r>
            <a:r>
              <a:rPr lang="en-US" altLang="en-US" dirty="0" smtClean="0"/>
              <a:t> is strongly connected if every pair (</a:t>
            </a:r>
            <a:r>
              <a:rPr lang="en-US" altLang="en-US" i="1" dirty="0" smtClean="0"/>
              <a:t>u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) of vertices in </a:t>
            </a:r>
            <a:r>
              <a:rPr lang="en-US" altLang="en-US" i="1" dirty="0" smtClean="0"/>
              <a:t>G </a:t>
            </a:r>
            <a:r>
              <a:rPr lang="en-US" altLang="en-US" dirty="0" smtClean="0"/>
              <a:t>is reachable from one another.</a:t>
            </a:r>
          </a:p>
          <a:p>
            <a:r>
              <a:rPr lang="en-US" altLang="en-US" dirty="0" smtClean="0"/>
              <a:t>A strongly connected component (</a:t>
            </a:r>
            <a:r>
              <a:rPr lang="en-US" altLang="en-US" i="1" dirty="0" smtClean="0"/>
              <a:t>SCC</a:t>
            </a:r>
            <a:r>
              <a:rPr lang="en-US" altLang="en-US" dirty="0" smtClean="0"/>
              <a:t>) of </a:t>
            </a:r>
            <a:r>
              <a:rPr lang="en-US" altLang="en-US" i="1" dirty="0" smtClean="0"/>
              <a:t>G </a:t>
            </a:r>
            <a:r>
              <a:rPr lang="en-US" altLang="en-US" dirty="0" smtClean="0"/>
              <a:t>is a maximal set of vertices </a:t>
            </a:r>
            <a:r>
              <a:rPr lang="en-US" altLang="en-US" i="1" dirty="0" smtClean="0"/>
              <a:t>C </a:t>
            </a:r>
            <a:r>
              <a:rPr lang="en-US" altLang="en-US" dirty="0" smtClean="0">
                <a:sym typeface="Symbol" panose="05050102010706020507" pitchFamily="18" charset="2"/>
              </a:rPr>
              <a:t></a:t>
            </a:r>
            <a:r>
              <a:rPr lang="en-US" altLang="en-US" dirty="0" smtClean="0">
                <a:latin typeface="MTSYN" charset="-127"/>
              </a:rPr>
              <a:t> </a:t>
            </a:r>
            <a:r>
              <a:rPr lang="en-US" altLang="en-US" i="1" dirty="0" smtClean="0"/>
              <a:t>V </a:t>
            </a:r>
            <a:r>
              <a:rPr lang="en-US" altLang="en-US" dirty="0" smtClean="0"/>
              <a:t>such that for all </a:t>
            </a:r>
            <a:r>
              <a:rPr lang="en-US" altLang="en-US" i="1" dirty="0" smtClean="0"/>
              <a:t>u</a:t>
            </a:r>
            <a:r>
              <a:rPr lang="en-US" altLang="en-US" i="1" dirty="0" smtClean="0">
                <a:latin typeface="RMTMI" charset="-95"/>
              </a:rPr>
              <a:t>, v </a:t>
            </a:r>
            <a:r>
              <a:rPr lang="en-US" altLang="en-US" dirty="0" smtClean="0">
                <a:sym typeface="Symbol" panose="05050102010706020507" pitchFamily="18" charset="2"/>
              </a:rPr>
              <a:t></a:t>
            </a:r>
            <a:r>
              <a:rPr lang="en-US" altLang="en-US" dirty="0" smtClean="0">
                <a:latin typeface="MTSYN" charset="-127"/>
              </a:rPr>
              <a:t>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, both </a:t>
            </a:r>
            <a:r>
              <a:rPr lang="en-US" altLang="en-US" i="1" dirty="0" smtClean="0"/>
              <a:t>u   </a:t>
            </a:r>
            <a:r>
              <a:rPr lang="en-US" altLang="en-US" i="1" dirty="0" smtClean="0">
                <a:latin typeface="LASY10" charset="0"/>
              </a:rPr>
              <a:t>  </a:t>
            </a:r>
            <a:r>
              <a:rPr lang="en-US" altLang="en-US" i="1" dirty="0" smtClean="0">
                <a:latin typeface="RMTMI" charset="-95"/>
              </a:rPr>
              <a:t>v </a:t>
            </a:r>
            <a:r>
              <a:rPr lang="en-US" altLang="en-US" dirty="0" smtClean="0"/>
              <a:t>and </a:t>
            </a:r>
            <a:r>
              <a:rPr lang="en-US" altLang="en-US" i="1" dirty="0" smtClean="0">
                <a:latin typeface="RMTMI" charset="-95"/>
              </a:rPr>
              <a:t>v     </a:t>
            </a:r>
            <a:r>
              <a:rPr lang="en-US" altLang="en-US" i="1" dirty="0" smtClean="0">
                <a:latin typeface="LASY10" charset="0"/>
              </a:rPr>
              <a:t> </a:t>
            </a:r>
            <a:r>
              <a:rPr lang="en-US" altLang="en-US" i="1" dirty="0" smtClean="0"/>
              <a:t>u</a:t>
            </a:r>
            <a:r>
              <a:rPr lang="en-US" altLang="en-US" dirty="0" smtClean="0"/>
              <a:t> exist.</a:t>
            </a:r>
          </a:p>
          <a:p>
            <a:endParaRPr lang="en-US" altLang="en-US" dirty="0" smtClean="0"/>
          </a:p>
          <a:p>
            <a:endParaRPr lang="en-US" altLang="en-US" i="1" dirty="0" smtClean="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5257800" y="4593771"/>
            <a:ext cx="609600" cy="6858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6248400" y="3679371"/>
            <a:ext cx="914400" cy="16002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5105400" y="3679371"/>
            <a:ext cx="762000" cy="7620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3962400" y="3679371"/>
            <a:ext cx="1143000" cy="16002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1676400" y="3679371"/>
            <a:ext cx="1905000" cy="16764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4106" name="Freeform 9"/>
          <p:cNvSpPr>
            <a:spLocks/>
          </p:cNvSpPr>
          <p:nvPr/>
        </p:nvSpPr>
        <p:spPr bwMode="auto">
          <a:xfrm>
            <a:off x="7943377" y="2416628"/>
            <a:ext cx="381000" cy="76200"/>
          </a:xfrm>
          <a:custGeom>
            <a:avLst/>
            <a:gdLst>
              <a:gd name="T0" fmla="*/ 0 w 240"/>
              <a:gd name="T1" fmla="*/ 2147483647 h 48"/>
              <a:gd name="T2" fmla="*/ 2147483647 w 240"/>
              <a:gd name="T3" fmla="*/ 0 h 48"/>
              <a:gd name="T4" fmla="*/ 2147483647 w 240"/>
              <a:gd name="T5" fmla="*/ 2147483647 h 48"/>
              <a:gd name="T6" fmla="*/ 2147483647 w 240"/>
              <a:gd name="T7" fmla="*/ 0 h 48"/>
              <a:gd name="T8" fmla="*/ 2147483647 w 240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48"/>
              <a:gd name="T17" fmla="*/ 240 w 2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Freeform 10"/>
          <p:cNvSpPr>
            <a:spLocks/>
          </p:cNvSpPr>
          <p:nvPr/>
        </p:nvSpPr>
        <p:spPr bwMode="auto">
          <a:xfrm>
            <a:off x="1153886" y="2797628"/>
            <a:ext cx="381000" cy="76200"/>
          </a:xfrm>
          <a:custGeom>
            <a:avLst/>
            <a:gdLst>
              <a:gd name="T0" fmla="*/ 0 w 240"/>
              <a:gd name="T1" fmla="*/ 2147483647 h 48"/>
              <a:gd name="T2" fmla="*/ 2147483647 w 240"/>
              <a:gd name="T3" fmla="*/ 0 h 48"/>
              <a:gd name="T4" fmla="*/ 2147483647 w 240"/>
              <a:gd name="T5" fmla="*/ 2147483647 h 48"/>
              <a:gd name="T6" fmla="*/ 2147483647 w 240"/>
              <a:gd name="T7" fmla="*/ 0 h 48"/>
              <a:gd name="T8" fmla="*/ 2147483647 w 240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48"/>
              <a:gd name="T17" fmla="*/ 240 w 2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Oval 11"/>
          <p:cNvSpPr>
            <a:spLocks noChangeArrowheads="1"/>
          </p:cNvSpPr>
          <p:nvPr/>
        </p:nvSpPr>
        <p:spPr bwMode="auto">
          <a:xfrm>
            <a:off x="1828800" y="3831771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9229" name="Oval 12"/>
          <p:cNvSpPr>
            <a:spLocks noChangeArrowheads="1"/>
          </p:cNvSpPr>
          <p:nvPr/>
        </p:nvSpPr>
        <p:spPr bwMode="auto">
          <a:xfrm>
            <a:off x="3009900" y="3831771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9230" name="Oval 13"/>
          <p:cNvSpPr>
            <a:spLocks noChangeArrowheads="1"/>
          </p:cNvSpPr>
          <p:nvPr/>
        </p:nvSpPr>
        <p:spPr bwMode="auto">
          <a:xfrm>
            <a:off x="1828800" y="4746171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9231" name="Oval 14"/>
          <p:cNvSpPr>
            <a:spLocks noChangeArrowheads="1"/>
          </p:cNvSpPr>
          <p:nvPr/>
        </p:nvSpPr>
        <p:spPr bwMode="auto">
          <a:xfrm>
            <a:off x="3009900" y="4746171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9232" name="Oval 15"/>
          <p:cNvSpPr>
            <a:spLocks noChangeArrowheads="1"/>
          </p:cNvSpPr>
          <p:nvPr/>
        </p:nvSpPr>
        <p:spPr bwMode="auto">
          <a:xfrm>
            <a:off x="4191000" y="3831771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9233" name="Oval 16"/>
          <p:cNvSpPr>
            <a:spLocks noChangeArrowheads="1"/>
          </p:cNvSpPr>
          <p:nvPr/>
        </p:nvSpPr>
        <p:spPr bwMode="auto">
          <a:xfrm>
            <a:off x="5372100" y="3831771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9234" name="Oval 17"/>
          <p:cNvSpPr>
            <a:spLocks noChangeArrowheads="1"/>
          </p:cNvSpPr>
          <p:nvPr/>
        </p:nvSpPr>
        <p:spPr bwMode="auto">
          <a:xfrm>
            <a:off x="4191000" y="4746171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9235" name="Oval 18"/>
          <p:cNvSpPr>
            <a:spLocks noChangeArrowheads="1"/>
          </p:cNvSpPr>
          <p:nvPr/>
        </p:nvSpPr>
        <p:spPr bwMode="auto">
          <a:xfrm>
            <a:off x="5372100" y="4746171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9236" name="Oval 19"/>
          <p:cNvSpPr>
            <a:spLocks noChangeArrowheads="1"/>
          </p:cNvSpPr>
          <p:nvPr/>
        </p:nvSpPr>
        <p:spPr bwMode="auto">
          <a:xfrm>
            <a:off x="6553200" y="3831771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9237" name="Oval 20"/>
          <p:cNvSpPr>
            <a:spLocks noChangeArrowheads="1"/>
          </p:cNvSpPr>
          <p:nvPr/>
        </p:nvSpPr>
        <p:spPr bwMode="auto">
          <a:xfrm>
            <a:off x="6553200" y="4746171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cxnSp>
        <p:nvCxnSpPr>
          <p:cNvPr id="9238" name="AutoShape 21"/>
          <p:cNvCxnSpPr>
            <a:cxnSpLocks noChangeShapeType="1"/>
            <a:stCxn id="9228" idx="6"/>
            <a:endCxn id="9229" idx="2"/>
          </p:cNvCxnSpPr>
          <p:nvPr/>
        </p:nvCxnSpPr>
        <p:spPr bwMode="auto">
          <a:xfrm>
            <a:off x="2209800" y="4022271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9" name="AutoShape 22"/>
          <p:cNvCxnSpPr>
            <a:cxnSpLocks noChangeShapeType="1"/>
            <a:stCxn id="9228" idx="4"/>
            <a:endCxn id="9230" idx="0"/>
          </p:cNvCxnSpPr>
          <p:nvPr/>
        </p:nvCxnSpPr>
        <p:spPr bwMode="auto">
          <a:xfrm>
            <a:off x="2019300" y="4212771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0" name="AutoShape 23"/>
          <p:cNvCxnSpPr>
            <a:cxnSpLocks noChangeShapeType="1"/>
            <a:stCxn id="9229" idx="4"/>
            <a:endCxn id="9231" idx="0"/>
          </p:cNvCxnSpPr>
          <p:nvPr/>
        </p:nvCxnSpPr>
        <p:spPr bwMode="auto">
          <a:xfrm>
            <a:off x="3200400" y="4212771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1" name="AutoShape 24"/>
          <p:cNvCxnSpPr>
            <a:cxnSpLocks noChangeShapeType="1"/>
            <a:stCxn id="9230" idx="6"/>
            <a:endCxn id="9231" idx="2"/>
          </p:cNvCxnSpPr>
          <p:nvPr/>
        </p:nvCxnSpPr>
        <p:spPr bwMode="auto">
          <a:xfrm>
            <a:off x="2209800" y="4936671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2" name="AutoShape 25"/>
          <p:cNvCxnSpPr>
            <a:cxnSpLocks noChangeShapeType="1"/>
            <a:stCxn id="9231" idx="1"/>
            <a:endCxn id="9228" idx="5"/>
          </p:cNvCxnSpPr>
          <p:nvPr/>
        </p:nvCxnSpPr>
        <p:spPr bwMode="auto">
          <a:xfrm flipH="1" flipV="1">
            <a:off x="2154238" y="4157209"/>
            <a:ext cx="911225" cy="644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3" name="AutoShape 26"/>
          <p:cNvCxnSpPr>
            <a:cxnSpLocks noChangeShapeType="1"/>
            <a:stCxn id="9232" idx="6"/>
            <a:endCxn id="9233" idx="2"/>
          </p:cNvCxnSpPr>
          <p:nvPr/>
        </p:nvCxnSpPr>
        <p:spPr bwMode="auto">
          <a:xfrm>
            <a:off x="4572000" y="4022271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4" name="AutoShape 27"/>
          <p:cNvCxnSpPr>
            <a:cxnSpLocks noChangeShapeType="1"/>
            <a:stCxn id="9233" idx="4"/>
            <a:endCxn id="9234" idx="7"/>
          </p:cNvCxnSpPr>
          <p:nvPr/>
        </p:nvCxnSpPr>
        <p:spPr bwMode="auto">
          <a:xfrm flipH="1">
            <a:off x="4516438" y="4212771"/>
            <a:ext cx="1046162" cy="5889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5" name="AutoShape 28"/>
          <p:cNvCxnSpPr>
            <a:cxnSpLocks noChangeShapeType="1"/>
            <a:stCxn id="9234" idx="0"/>
            <a:endCxn id="9232" idx="4"/>
          </p:cNvCxnSpPr>
          <p:nvPr/>
        </p:nvCxnSpPr>
        <p:spPr bwMode="auto">
          <a:xfrm flipV="1">
            <a:off x="4381500" y="4212771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6" name="AutoShape 29"/>
          <p:cNvCxnSpPr>
            <a:cxnSpLocks noChangeShapeType="1"/>
            <a:stCxn id="9232" idx="3"/>
            <a:endCxn id="9234" idx="1"/>
          </p:cNvCxnSpPr>
          <p:nvPr/>
        </p:nvCxnSpPr>
        <p:spPr bwMode="auto">
          <a:xfrm rot="5400000">
            <a:off x="3924300" y="4479472"/>
            <a:ext cx="6445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7" name="AutoShape 30"/>
          <p:cNvCxnSpPr>
            <a:cxnSpLocks noChangeShapeType="1"/>
            <a:stCxn id="9233" idx="4"/>
            <a:endCxn id="9235" idx="0"/>
          </p:cNvCxnSpPr>
          <p:nvPr/>
        </p:nvCxnSpPr>
        <p:spPr bwMode="auto">
          <a:xfrm>
            <a:off x="5562600" y="4212771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8" name="AutoShape 31"/>
          <p:cNvCxnSpPr>
            <a:cxnSpLocks noChangeShapeType="1"/>
            <a:stCxn id="9236" idx="3"/>
            <a:endCxn id="9237" idx="1"/>
          </p:cNvCxnSpPr>
          <p:nvPr/>
        </p:nvCxnSpPr>
        <p:spPr bwMode="auto">
          <a:xfrm rot="5400000">
            <a:off x="6286500" y="4479472"/>
            <a:ext cx="6445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9" name="AutoShape 32"/>
          <p:cNvCxnSpPr>
            <a:cxnSpLocks noChangeShapeType="1"/>
            <a:stCxn id="9237" idx="7"/>
            <a:endCxn id="9236" idx="5"/>
          </p:cNvCxnSpPr>
          <p:nvPr/>
        </p:nvCxnSpPr>
        <p:spPr bwMode="auto">
          <a:xfrm rot="-5400000">
            <a:off x="6556375" y="4479472"/>
            <a:ext cx="6445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0" name="AutoShape 33"/>
          <p:cNvCxnSpPr>
            <a:cxnSpLocks noChangeShapeType="1"/>
            <a:stCxn id="9233" idx="6"/>
            <a:endCxn id="9236" idx="2"/>
          </p:cNvCxnSpPr>
          <p:nvPr/>
        </p:nvCxnSpPr>
        <p:spPr bwMode="auto">
          <a:xfrm>
            <a:off x="5753100" y="4022271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1" name="AutoShape 34"/>
          <p:cNvCxnSpPr>
            <a:cxnSpLocks noChangeShapeType="1"/>
            <a:stCxn id="9233" idx="5"/>
            <a:endCxn id="9237" idx="1"/>
          </p:cNvCxnSpPr>
          <p:nvPr/>
        </p:nvCxnSpPr>
        <p:spPr bwMode="auto">
          <a:xfrm>
            <a:off x="5697538" y="4157209"/>
            <a:ext cx="911225" cy="644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2" name="AutoShape 35"/>
          <p:cNvCxnSpPr>
            <a:cxnSpLocks noChangeShapeType="1"/>
            <a:stCxn id="9235" idx="6"/>
            <a:endCxn id="9237" idx="2"/>
          </p:cNvCxnSpPr>
          <p:nvPr/>
        </p:nvCxnSpPr>
        <p:spPr bwMode="auto">
          <a:xfrm>
            <a:off x="5753100" y="4936671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3" name="AutoShape 36"/>
          <p:cNvCxnSpPr>
            <a:cxnSpLocks noChangeShapeType="1"/>
            <a:stCxn id="9229" idx="6"/>
            <a:endCxn id="9232" idx="2"/>
          </p:cNvCxnSpPr>
          <p:nvPr/>
        </p:nvCxnSpPr>
        <p:spPr bwMode="auto">
          <a:xfrm>
            <a:off x="3390900" y="4022271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4" name="AutoShape 37"/>
          <p:cNvCxnSpPr>
            <a:cxnSpLocks noChangeShapeType="1"/>
            <a:stCxn id="9231" idx="6"/>
            <a:endCxn id="9234" idx="2"/>
          </p:cNvCxnSpPr>
          <p:nvPr/>
        </p:nvCxnSpPr>
        <p:spPr bwMode="auto">
          <a:xfrm>
            <a:off x="3390900" y="4936671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55" name="Line 38"/>
          <p:cNvSpPr>
            <a:spLocks noChangeShapeType="1"/>
          </p:cNvSpPr>
          <p:nvPr/>
        </p:nvSpPr>
        <p:spPr bwMode="auto">
          <a:xfrm>
            <a:off x="5105400" y="3679371"/>
            <a:ext cx="0" cy="762000"/>
          </a:xfrm>
          <a:prstGeom prst="line">
            <a:avLst/>
          </a:prstGeom>
          <a:noFill/>
          <a:ln w="12700">
            <a:solidFill>
              <a:srgbClr val="FFCC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129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Strongly Connected Components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44" name="AutoShape 3"/>
          <p:cNvSpPr>
            <a:spLocks noChangeArrowheads="1"/>
          </p:cNvSpPr>
          <p:nvPr/>
        </p:nvSpPr>
        <p:spPr bwMode="auto">
          <a:xfrm>
            <a:off x="1066800" y="2438400"/>
            <a:ext cx="990600" cy="457200"/>
          </a:xfrm>
          <a:prstGeom prst="flowChartConnector">
            <a:avLst/>
          </a:prstGeom>
          <a:solidFill>
            <a:srgbClr val="00AEA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/>
              <a:t>A</a:t>
            </a:r>
          </a:p>
        </p:txBody>
      </p:sp>
      <p:sp>
        <p:nvSpPr>
          <p:cNvPr id="10245" name="AutoShape 4"/>
          <p:cNvSpPr>
            <a:spLocks noChangeArrowheads="1"/>
          </p:cNvSpPr>
          <p:nvPr/>
        </p:nvSpPr>
        <p:spPr bwMode="auto">
          <a:xfrm>
            <a:off x="3200400" y="3810000"/>
            <a:ext cx="990600" cy="457200"/>
          </a:xfrm>
          <a:prstGeom prst="flowChartConnector">
            <a:avLst/>
          </a:prstGeom>
          <a:solidFill>
            <a:srgbClr val="00AEA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/>
              <a:t>D</a:t>
            </a:r>
          </a:p>
        </p:txBody>
      </p:sp>
      <p:sp>
        <p:nvSpPr>
          <p:cNvPr id="10246" name="AutoShape 5"/>
          <p:cNvSpPr>
            <a:spLocks noChangeArrowheads="1"/>
          </p:cNvSpPr>
          <p:nvPr/>
        </p:nvSpPr>
        <p:spPr bwMode="auto">
          <a:xfrm>
            <a:off x="5257800" y="2438400"/>
            <a:ext cx="990600" cy="457200"/>
          </a:xfrm>
          <a:prstGeom prst="flowChartConnector">
            <a:avLst/>
          </a:prstGeom>
          <a:solidFill>
            <a:srgbClr val="00AEA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/>
              <a:t>E</a:t>
            </a:r>
          </a:p>
        </p:txBody>
      </p:sp>
      <p:sp>
        <p:nvSpPr>
          <p:cNvPr id="10247" name="AutoShape 6"/>
          <p:cNvSpPr>
            <a:spLocks noChangeArrowheads="1"/>
          </p:cNvSpPr>
          <p:nvPr/>
        </p:nvSpPr>
        <p:spPr bwMode="auto">
          <a:xfrm>
            <a:off x="3200400" y="2438400"/>
            <a:ext cx="990600" cy="457200"/>
          </a:xfrm>
          <a:prstGeom prst="flowChartConnector">
            <a:avLst/>
          </a:prstGeom>
          <a:solidFill>
            <a:srgbClr val="00AEA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/>
              <a:t>C</a:t>
            </a:r>
          </a:p>
        </p:txBody>
      </p:sp>
      <p:sp>
        <p:nvSpPr>
          <p:cNvPr id="10248" name="AutoShape 7"/>
          <p:cNvSpPr>
            <a:spLocks noChangeArrowheads="1"/>
          </p:cNvSpPr>
          <p:nvPr/>
        </p:nvSpPr>
        <p:spPr bwMode="auto">
          <a:xfrm>
            <a:off x="5257800" y="3810000"/>
            <a:ext cx="990600" cy="457200"/>
          </a:xfrm>
          <a:prstGeom prst="flowChartConnector">
            <a:avLst/>
          </a:prstGeom>
          <a:solidFill>
            <a:srgbClr val="00AEA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/>
              <a:t>F</a:t>
            </a:r>
          </a:p>
        </p:txBody>
      </p:sp>
      <p:sp>
        <p:nvSpPr>
          <p:cNvPr id="10249" name="AutoShape 8"/>
          <p:cNvSpPr>
            <a:spLocks noChangeArrowheads="1"/>
          </p:cNvSpPr>
          <p:nvPr/>
        </p:nvSpPr>
        <p:spPr bwMode="auto">
          <a:xfrm>
            <a:off x="1066800" y="3810000"/>
            <a:ext cx="990600" cy="457200"/>
          </a:xfrm>
          <a:prstGeom prst="flowChartConnector">
            <a:avLst/>
          </a:prstGeom>
          <a:solidFill>
            <a:srgbClr val="00AEA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/>
              <a:t>B</a:t>
            </a:r>
          </a:p>
        </p:txBody>
      </p:sp>
      <p:cxnSp>
        <p:nvCxnSpPr>
          <p:cNvPr id="10250" name="AutoShape 9"/>
          <p:cNvCxnSpPr>
            <a:cxnSpLocks noChangeShapeType="1"/>
            <a:stCxn id="10248" idx="6"/>
            <a:endCxn id="10253" idx="2"/>
          </p:cNvCxnSpPr>
          <p:nvPr/>
        </p:nvCxnSpPr>
        <p:spPr bwMode="auto">
          <a:xfrm>
            <a:off x="6248400" y="40386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AutoShape 10"/>
          <p:cNvCxnSpPr>
            <a:cxnSpLocks noChangeShapeType="1"/>
            <a:stCxn id="10246" idx="4"/>
            <a:endCxn id="10248" idx="0"/>
          </p:cNvCxnSpPr>
          <p:nvPr/>
        </p:nvCxnSpPr>
        <p:spPr bwMode="auto">
          <a:xfrm>
            <a:off x="5753100" y="2895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52" name="AutoShape 11"/>
          <p:cNvSpPr>
            <a:spLocks noChangeArrowheads="1"/>
          </p:cNvSpPr>
          <p:nvPr/>
        </p:nvSpPr>
        <p:spPr bwMode="auto">
          <a:xfrm>
            <a:off x="7239000" y="2438400"/>
            <a:ext cx="990600" cy="457200"/>
          </a:xfrm>
          <a:prstGeom prst="flowChartConnector">
            <a:avLst/>
          </a:prstGeom>
          <a:solidFill>
            <a:srgbClr val="00AEA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/>
              <a:t>G</a:t>
            </a:r>
          </a:p>
        </p:txBody>
      </p:sp>
      <p:sp>
        <p:nvSpPr>
          <p:cNvPr id="10253" name="AutoShape 12"/>
          <p:cNvSpPr>
            <a:spLocks noChangeArrowheads="1"/>
          </p:cNvSpPr>
          <p:nvPr/>
        </p:nvSpPr>
        <p:spPr bwMode="auto">
          <a:xfrm>
            <a:off x="7239000" y="3810000"/>
            <a:ext cx="990600" cy="457200"/>
          </a:xfrm>
          <a:prstGeom prst="flowChartConnector">
            <a:avLst/>
          </a:prstGeom>
          <a:solidFill>
            <a:srgbClr val="00AEA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/>
              <a:t>H</a:t>
            </a:r>
          </a:p>
        </p:txBody>
      </p:sp>
      <p:cxnSp>
        <p:nvCxnSpPr>
          <p:cNvPr id="10254" name="AutoShape 13"/>
          <p:cNvCxnSpPr>
            <a:cxnSpLocks noChangeShapeType="1"/>
            <a:stCxn id="10246" idx="7"/>
            <a:endCxn id="10252" idx="1"/>
          </p:cNvCxnSpPr>
          <p:nvPr/>
        </p:nvCxnSpPr>
        <p:spPr bwMode="auto">
          <a:xfrm rot="5400000" flipV="1">
            <a:off x="6742907" y="1866106"/>
            <a:ext cx="1588" cy="1279525"/>
          </a:xfrm>
          <a:prstGeom prst="curvedConnector3">
            <a:avLst>
              <a:gd name="adj1" fmla="val -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AutoShape 14"/>
          <p:cNvCxnSpPr>
            <a:cxnSpLocks noChangeShapeType="1"/>
            <a:stCxn id="10252" idx="3"/>
            <a:endCxn id="10246" idx="5"/>
          </p:cNvCxnSpPr>
          <p:nvPr/>
        </p:nvCxnSpPr>
        <p:spPr bwMode="auto">
          <a:xfrm rot="5400000">
            <a:off x="6742907" y="2189956"/>
            <a:ext cx="1588" cy="1279525"/>
          </a:xfrm>
          <a:prstGeom prst="curvedConnector3">
            <a:avLst>
              <a:gd name="adj1" fmla="val 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AutoShape 15"/>
          <p:cNvCxnSpPr>
            <a:cxnSpLocks noChangeShapeType="1"/>
            <a:stCxn id="10252" idx="4"/>
            <a:endCxn id="10253" idx="0"/>
          </p:cNvCxnSpPr>
          <p:nvPr/>
        </p:nvCxnSpPr>
        <p:spPr bwMode="auto">
          <a:xfrm>
            <a:off x="7734300" y="2895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AutoShape 16"/>
          <p:cNvCxnSpPr>
            <a:cxnSpLocks noChangeShapeType="1"/>
            <a:stCxn id="10253" idx="5"/>
            <a:endCxn id="10253" idx="7"/>
          </p:cNvCxnSpPr>
          <p:nvPr/>
        </p:nvCxnSpPr>
        <p:spPr bwMode="auto">
          <a:xfrm rot="5400000" flipH="1" flipV="1">
            <a:off x="7924007" y="4037806"/>
            <a:ext cx="323850" cy="1587"/>
          </a:xfrm>
          <a:prstGeom prst="curvedConnector5">
            <a:avLst>
              <a:gd name="adj1" fmla="val -91176"/>
              <a:gd name="adj2" fmla="val 26699991"/>
              <a:gd name="adj3" fmla="val 19117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AutoShape 17"/>
          <p:cNvCxnSpPr>
            <a:cxnSpLocks noChangeShapeType="1"/>
            <a:stCxn id="10249" idx="0"/>
            <a:endCxn id="10244" idx="4"/>
          </p:cNvCxnSpPr>
          <p:nvPr/>
        </p:nvCxnSpPr>
        <p:spPr bwMode="auto">
          <a:xfrm flipV="1">
            <a:off x="1562100" y="2895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AutoShape 18"/>
          <p:cNvCxnSpPr>
            <a:cxnSpLocks noChangeShapeType="1"/>
            <a:stCxn id="10247" idx="3"/>
            <a:endCxn id="10249" idx="7"/>
          </p:cNvCxnSpPr>
          <p:nvPr/>
        </p:nvCxnSpPr>
        <p:spPr bwMode="auto">
          <a:xfrm flipH="1">
            <a:off x="1912938" y="2828925"/>
            <a:ext cx="1431925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19"/>
          <p:cNvCxnSpPr>
            <a:cxnSpLocks noChangeShapeType="1"/>
            <a:stCxn id="10249" idx="6"/>
            <a:endCxn id="10245" idx="2"/>
          </p:cNvCxnSpPr>
          <p:nvPr/>
        </p:nvCxnSpPr>
        <p:spPr bwMode="auto">
          <a:xfrm>
            <a:off x="2057400" y="4038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20"/>
          <p:cNvCxnSpPr>
            <a:cxnSpLocks noChangeShapeType="1"/>
            <a:stCxn id="10245" idx="5"/>
            <a:endCxn id="10248" idx="3"/>
          </p:cNvCxnSpPr>
          <p:nvPr/>
        </p:nvCxnSpPr>
        <p:spPr bwMode="auto">
          <a:xfrm rot="16200000" flipH="1">
            <a:off x="4723607" y="3523456"/>
            <a:ext cx="1588" cy="1355725"/>
          </a:xfrm>
          <a:prstGeom prst="curvedConnector3">
            <a:avLst>
              <a:gd name="adj1" fmla="val 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AutoShape 21"/>
          <p:cNvCxnSpPr>
            <a:cxnSpLocks noChangeShapeType="1"/>
            <a:stCxn id="10248" idx="1"/>
            <a:endCxn id="10245" idx="7"/>
          </p:cNvCxnSpPr>
          <p:nvPr/>
        </p:nvCxnSpPr>
        <p:spPr bwMode="auto">
          <a:xfrm rot="-5400000" flipH="1" flipV="1">
            <a:off x="4723607" y="3199606"/>
            <a:ext cx="1588" cy="1355725"/>
          </a:xfrm>
          <a:prstGeom prst="curvedConnector3">
            <a:avLst>
              <a:gd name="adj1" fmla="val -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AutoShape 22"/>
          <p:cNvCxnSpPr>
            <a:cxnSpLocks noChangeShapeType="1"/>
            <a:stCxn id="10247" idx="4"/>
            <a:endCxn id="10245" idx="0"/>
          </p:cNvCxnSpPr>
          <p:nvPr/>
        </p:nvCxnSpPr>
        <p:spPr bwMode="auto">
          <a:xfrm>
            <a:off x="3695700" y="2895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23"/>
          <p:cNvCxnSpPr>
            <a:cxnSpLocks noChangeShapeType="1"/>
            <a:stCxn id="10244" idx="6"/>
            <a:endCxn id="10247" idx="2"/>
          </p:cNvCxnSpPr>
          <p:nvPr/>
        </p:nvCxnSpPr>
        <p:spPr bwMode="auto">
          <a:xfrm>
            <a:off x="2057400" y="2667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AutoShape 24"/>
          <p:cNvCxnSpPr>
            <a:cxnSpLocks noChangeShapeType="1"/>
            <a:stCxn id="10247" idx="6"/>
            <a:endCxn id="10246" idx="2"/>
          </p:cNvCxnSpPr>
          <p:nvPr/>
        </p:nvCxnSpPr>
        <p:spPr bwMode="auto">
          <a:xfrm>
            <a:off x="4191000" y="2667000"/>
            <a:ext cx="1066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="" xmlns:p14="http://schemas.microsoft.com/office/powerpoint/2010/main" val="930126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Strongly Connected Components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268" name="AutoShape 3"/>
          <p:cNvSpPr>
            <a:spLocks noChangeArrowheads="1"/>
          </p:cNvSpPr>
          <p:nvPr/>
        </p:nvSpPr>
        <p:spPr bwMode="auto">
          <a:xfrm>
            <a:off x="1066800" y="2438400"/>
            <a:ext cx="990600" cy="457200"/>
          </a:xfrm>
          <a:prstGeom prst="flowChartConnector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/>
              <a:t>A</a:t>
            </a:r>
          </a:p>
        </p:txBody>
      </p:sp>
      <p:sp>
        <p:nvSpPr>
          <p:cNvPr id="11269" name="AutoShape 4"/>
          <p:cNvSpPr>
            <a:spLocks noChangeArrowheads="1"/>
          </p:cNvSpPr>
          <p:nvPr/>
        </p:nvSpPr>
        <p:spPr bwMode="auto">
          <a:xfrm>
            <a:off x="3200400" y="3810000"/>
            <a:ext cx="990600" cy="457200"/>
          </a:xfrm>
          <a:prstGeom prst="flowChartConnector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/>
              <a:t>D</a:t>
            </a:r>
          </a:p>
        </p:txBody>
      </p:sp>
      <p:sp>
        <p:nvSpPr>
          <p:cNvPr id="11270" name="AutoShape 5"/>
          <p:cNvSpPr>
            <a:spLocks noChangeArrowheads="1"/>
          </p:cNvSpPr>
          <p:nvPr/>
        </p:nvSpPr>
        <p:spPr bwMode="auto">
          <a:xfrm>
            <a:off x="5257800" y="2438400"/>
            <a:ext cx="990600" cy="457200"/>
          </a:xfrm>
          <a:prstGeom prst="flowChartConnector">
            <a:avLst/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/>
              <a:t>E</a:t>
            </a:r>
          </a:p>
        </p:txBody>
      </p:sp>
      <p:sp>
        <p:nvSpPr>
          <p:cNvPr id="11271" name="AutoShape 6"/>
          <p:cNvSpPr>
            <a:spLocks noChangeArrowheads="1"/>
          </p:cNvSpPr>
          <p:nvPr/>
        </p:nvSpPr>
        <p:spPr bwMode="auto">
          <a:xfrm>
            <a:off x="3200400" y="2438400"/>
            <a:ext cx="990600" cy="457200"/>
          </a:xfrm>
          <a:prstGeom prst="flowChartConnector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/>
              <a:t>C</a:t>
            </a:r>
          </a:p>
        </p:txBody>
      </p:sp>
      <p:sp>
        <p:nvSpPr>
          <p:cNvPr id="11272" name="AutoShape 7"/>
          <p:cNvSpPr>
            <a:spLocks noChangeArrowheads="1"/>
          </p:cNvSpPr>
          <p:nvPr/>
        </p:nvSpPr>
        <p:spPr bwMode="auto">
          <a:xfrm>
            <a:off x="5257800" y="3810000"/>
            <a:ext cx="990600" cy="457200"/>
          </a:xfrm>
          <a:prstGeom prst="flowChartConnector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/>
              <a:t>F</a:t>
            </a:r>
          </a:p>
        </p:txBody>
      </p:sp>
      <p:sp>
        <p:nvSpPr>
          <p:cNvPr id="11273" name="AutoShape 8"/>
          <p:cNvSpPr>
            <a:spLocks noChangeArrowheads="1"/>
          </p:cNvSpPr>
          <p:nvPr/>
        </p:nvSpPr>
        <p:spPr bwMode="auto">
          <a:xfrm>
            <a:off x="1066800" y="3810000"/>
            <a:ext cx="990600" cy="457200"/>
          </a:xfrm>
          <a:prstGeom prst="flowChartConnector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/>
              <a:t>B</a:t>
            </a:r>
          </a:p>
        </p:txBody>
      </p:sp>
      <p:cxnSp>
        <p:nvCxnSpPr>
          <p:cNvPr id="11274" name="AutoShape 9"/>
          <p:cNvCxnSpPr>
            <a:cxnSpLocks noChangeShapeType="1"/>
            <a:stCxn id="11272" idx="6"/>
            <a:endCxn id="11277" idx="2"/>
          </p:cNvCxnSpPr>
          <p:nvPr/>
        </p:nvCxnSpPr>
        <p:spPr bwMode="auto">
          <a:xfrm>
            <a:off x="6248400" y="40386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AutoShape 10"/>
          <p:cNvCxnSpPr>
            <a:cxnSpLocks noChangeShapeType="1"/>
            <a:stCxn id="11270" idx="4"/>
            <a:endCxn id="11272" idx="0"/>
          </p:cNvCxnSpPr>
          <p:nvPr/>
        </p:nvCxnSpPr>
        <p:spPr bwMode="auto">
          <a:xfrm>
            <a:off x="5753100" y="2895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76" name="AutoShape 11"/>
          <p:cNvSpPr>
            <a:spLocks noChangeArrowheads="1"/>
          </p:cNvSpPr>
          <p:nvPr/>
        </p:nvSpPr>
        <p:spPr bwMode="auto">
          <a:xfrm>
            <a:off x="7239000" y="2438400"/>
            <a:ext cx="990600" cy="457200"/>
          </a:xfrm>
          <a:prstGeom prst="flowChartConnector">
            <a:avLst/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/>
              <a:t>G</a:t>
            </a:r>
          </a:p>
        </p:txBody>
      </p:sp>
      <p:sp>
        <p:nvSpPr>
          <p:cNvPr id="11277" name="AutoShape 12"/>
          <p:cNvSpPr>
            <a:spLocks noChangeArrowheads="1"/>
          </p:cNvSpPr>
          <p:nvPr/>
        </p:nvSpPr>
        <p:spPr bwMode="auto">
          <a:xfrm>
            <a:off x="7239000" y="3810000"/>
            <a:ext cx="9906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0"/>
              <a:t>H</a:t>
            </a:r>
          </a:p>
        </p:txBody>
      </p:sp>
      <p:cxnSp>
        <p:nvCxnSpPr>
          <p:cNvPr id="11278" name="AutoShape 13"/>
          <p:cNvCxnSpPr>
            <a:cxnSpLocks noChangeShapeType="1"/>
            <a:stCxn id="11270" idx="7"/>
            <a:endCxn id="11276" idx="1"/>
          </p:cNvCxnSpPr>
          <p:nvPr/>
        </p:nvCxnSpPr>
        <p:spPr bwMode="auto">
          <a:xfrm rot="5400000" flipV="1">
            <a:off x="6742907" y="1866106"/>
            <a:ext cx="1588" cy="1279525"/>
          </a:xfrm>
          <a:prstGeom prst="curvedConnector3">
            <a:avLst>
              <a:gd name="adj1" fmla="val -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14"/>
          <p:cNvCxnSpPr>
            <a:cxnSpLocks noChangeShapeType="1"/>
            <a:stCxn id="11276" idx="3"/>
            <a:endCxn id="11270" idx="5"/>
          </p:cNvCxnSpPr>
          <p:nvPr/>
        </p:nvCxnSpPr>
        <p:spPr bwMode="auto">
          <a:xfrm rot="5400000">
            <a:off x="6742907" y="2189956"/>
            <a:ext cx="1588" cy="1279525"/>
          </a:xfrm>
          <a:prstGeom prst="curvedConnector3">
            <a:avLst>
              <a:gd name="adj1" fmla="val 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15"/>
          <p:cNvCxnSpPr>
            <a:cxnSpLocks noChangeShapeType="1"/>
            <a:stCxn id="11276" idx="4"/>
            <a:endCxn id="11277" idx="0"/>
          </p:cNvCxnSpPr>
          <p:nvPr/>
        </p:nvCxnSpPr>
        <p:spPr bwMode="auto">
          <a:xfrm>
            <a:off x="7734300" y="2895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AutoShape 16"/>
          <p:cNvCxnSpPr>
            <a:cxnSpLocks noChangeShapeType="1"/>
            <a:stCxn id="11277" idx="5"/>
            <a:endCxn id="11277" idx="7"/>
          </p:cNvCxnSpPr>
          <p:nvPr/>
        </p:nvCxnSpPr>
        <p:spPr bwMode="auto">
          <a:xfrm rot="5400000" flipH="1" flipV="1">
            <a:off x="7924007" y="4037806"/>
            <a:ext cx="323850" cy="1587"/>
          </a:xfrm>
          <a:prstGeom prst="curvedConnector5">
            <a:avLst>
              <a:gd name="adj1" fmla="val -91176"/>
              <a:gd name="adj2" fmla="val 26699991"/>
              <a:gd name="adj3" fmla="val 19117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AutoShape 17"/>
          <p:cNvCxnSpPr>
            <a:cxnSpLocks noChangeShapeType="1"/>
            <a:stCxn id="11273" idx="0"/>
            <a:endCxn id="11268" idx="4"/>
          </p:cNvCxnSpPr>
          <p:nvPr/>
        </p:nvCxnSpPr>
        <p:spPr bwMode="auto">
          <a:xfrm flipV="1">
            <a:off x="1562100" y="2895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3" name="AutoShape 18"/>
          <p:cNvCxnSpPr>
            <a:cxnSpLocks noChangeShapeType="1"/>
            <a:stCxn id="11271" idx="3"/>
            <a:endCxn id="11273" idx="7"/>
          </p:cNvCxnSpPr>
          <p:nvPr/>
        </p:nvCxnSpPr>
        <p:spPr bwMode="auto">
          <a:xfrm flipH="1">
            <a:off x="1912938" y="2828925"/>
            <a:ext cx="1431925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AutoShape 19"/>
          <p:cNvCxnSpPr>
            <a:cxnSpLocks noChangeShapeType="1"/>
            <a:stCxn id="11273" idx="6"/>
            <a:endCxn id="11269" idx="2"/>
          </p:cNvCxnSpPr>
          <p:nvPr/>
        </p:nvCxnSpPr>
        <p:spPr bwMode="auto">
          <a:xfrm>
            <a:off x="2057400" y="4038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AutoShape 20"/>
          <p:cNvCxnSpPr>
            <a:cxnSpLocks noChangeShapeType="1"/>
            <a:stCxn id="11269" idx="5"/>
            <a:endCxn id="11272" idx="3"/>
          </p:cNvCxnSpPr>
          <p:nvPr/>
        </p:nvCxnSpPr>
        <p:spPr bwMode="auto">
          <a:xfrm rot="16200000" flipH="1">
            <a:off x="4723607" y="3523456"/>
            <a:ext cx="1588" cy="1355725"/>
          </a:xfrm>
          <a:prstGeom prst="curvedConnector3">
            <a:avLst>
              <a:gd name="adj1" fmla="val 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21"/>
          <p:cNvCxnSpPr>
            <a:cxnSpLocks noChangeShapeType="1"/>
            <a:stCxn id="11272" idx="1"/>
            <a:endCxn id="11269" idx="7"/>
          </p:cNvCxnSpPr>
          <p:nvPr/>
        </p:nvCxnSpPr>
        <p:spPr bwMode="auto">
          <a:xfrm rot="-5400000" flipH="1" flipV="1">
            <a:off x="4723607" y="3199606"/>
            <a:ext cx="1588" cy="1355725"/>
          </a:xfrm>
          <a:prstGeom prst="curvedConnector3">
            <a:avLst>
              <a:gd name="adj1" fmla="val -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7" name="AutoShape 22"/>
          <p:cNvCxnSpPr>
            <a:cxnSpLocks noChangeShapeType="1"/>
            <a:stCxn id="11271" idx="4"/>
            <a:endCxn id="11269" idx="0"/>
          </p:cNvCxnSpPr>
          <p:nvPr/>
        </p:nvCxnSpPr>
        <p:spPr bwMode="auto">
          <a:xfrm>
            <a:off x="3695700" y="2895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8" name="AutoShape 23"/>
          <p:cNvCxnSpPr>
            <a:cxnSpLocks noChangeShapeType="1"/>
            <a:stCxn id="11268" idx="6"/>
            <a:endCxn id="11271" idx="2"/>
          </p:cNvCxnSpPr>
          <p:nvPr/>
        </p:nvCxnSpPr>
        <p:spPr bwMode="auto">
          <a:xfrm>
            <a:off x="2057400" y="2667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9" name="AutoShape 24"/>
          <p:cNvCxnSpPr>
            <a:cxnSpLocks noChangeShapeType="1"/>
            <a:stCxn id="11271" idx="6"/>
            <a:endCxn id="11270" idx="2"/>
          </p:cNvCxnSpPr>
          <p:nvPr/>
        </p:nvCxnSpPr>
        <p:spPr bwMode="auto">
          <a:xfrm>
            <a:off x="4191000" y="2667000"/>
            <a:ext cx="1066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90" name="Freeform 25"/>
          <p:cNvSpPr>
            <a:spLocks/>
          </p:cNvSpPr>
          <p:nvPr/>
        </p:nvSpPr>
        <p:spPr bwMode="auto">
          <a:xfrm>
            <a:off x="468313" y="1754188"/>
            <a:ext cx="4229100" cy="3228975"/>
          </a:xfrm>
          <a:custGeom>
            <a:avLst/>
            <a:gdLst>
              <a:gd name="T0" fmla="*/ 2147483647 w 2664"/>
              <a:gd name="T1" fmla="*/ 2147483647 h 2034"/>
              <a:gd name="T2" fmla="*/ 2147483647 w 2664"/>
              <a:gd name="T3" fmla="*/ 2147483647 h 2034"/>
              <a:gd name="T4" fmla="*/ 2147483647 w 2664"/>
              <a:gd name="T5" fmla="*/ 2147483647 h 2034"/>
              <a:gd name="T6" fmla="*/ 2147483647 w 2664"/>
              <a:gd name="T7" fmla="*/ 2147483647 h 2034"/>
              <a:gd name="T8" fmla="*/ 2147483647 w 2664"/>
              <a:gd name="T9" fmla="*/ 2147483647 h 2034"/>
              <a:gd name="T10" fmla="*/ 2147483647 w 2664"/>
              <a:gd name="T11" fmla="*/ 2147483647 h 2034"/>
              <a:gd name="T12" fmla="*/ 2147483647 w 2664"/>
              <a:gd name="T13" fmla="*/ 2147483647 h 2034"/>
              <a:gd name="T14" fmla="*/ 2147483647 w 2664"/>
              <a:gd name="T15" fmla="*/ 2147483647 h 2034"/>
              <a:gd name="T16" fmla="*/ 2147483647 w 2664"/>
              <a:gd name="T17" fmla="*/ 2147483647 h 2034"/>
              <a:gd name="T18" fmla="*/ 2147483647 w 2664"/>
              <a:gd name="T19" fmla="*/ 2147483647 h 2034"/>
              <a:gd name="T20" fmla="*/ 2147483647 w 2664"/>
              <a:gd name="T21" fmla="*/ 2147483647 h 2034"/>
              <a:gd name="T22" fmla="*/ 2147483647 w 2664"/>
              <a:gd name="T23" fmla="*/ 2147483647 h 2034"/>
              <a:gd name="T24" fmla="*/ 2147483647 w 2664"/>
              <a:gd name="T25" fmla="*/ 2147483647 h 2034"/>
              <a:gd name="T26" fmla="*/ 2147483647 w 2664"/>
              <a:gd name="T27" fmla="*/ 2147483647 h 2034"/>
              <a:gd name="T28" fmla="*/ 2147483647 w 2664"/>
              <a:gd name="T29" fmla="*/ 2147483647 h 2034"/>
              <a:gd name="T30" fmla="*/ 2147483647 w 2664"/>
              <a:gd name="T31" fmla="*/ 2147483647 h 2034"/>
              <a:gd name="T32" fmla="*/ 2147483647 w 2664"/>
              <a:gd name="T33" fmla="*/ 2147483647 h 2034"/>
              <a:gd name="T34" fmla="*/ 2147483647 w 2664"/>
              <a:gd name="T35" fmla="*/ 2147483647 h 2034"/>
              <a:gd name="T36" fmla="*/ 2147483647 w 2664"/>
              <a:gd name="T37" fmla="*/ 2147483647 h 2034"/>
              <a:gd name="T38" fmla="*/ 2147483647 w 2664"/>
              <a:gd name="T39" fmla="*/ 2147483647 h 2034"/>
              <a:gd name="T40" fmla="*/ 2147483647 w 2664"/>
              <a:gd name="T41" fmla="*/ 2147483647 h 2034"/>
              <a:gd name="T42" fmla="*/ 2147483647 w 2664"/>
              <a:gd name="T43" fmla="*/ 2147483647 h 2034"/>
              <a:gd name="T44" fmla="*/ 2147483647 w 2664"/>
              <a:gd name="T45" fmla="*/ 2147483647 h 2034"/>
              <a:gd name="T46" fmla="*/ 2147483647 w 2664"/>
              <a:gd name="T47" fmla="*/ 2147483647 h 2034"/>
              <a:gd name="T48" fmla="*/ 2147483647 w 2664"/>
              <a:gd name="T49" fmla="*/ 2147483647 h 2034"/>
              <a:gd name="T50" fmla="*/ 2147483647 w 2664"/>
              <a:gd name="T51" fmla="*/ 2147483647 h 2034"/>
              <a:gd name="T52" fmla="*/ 2147483647 w 2664"/>
              <a:gd name="T53" fmla="*/ 2147483647 h 2034"/>
              <a:gd name="T54" fmla="*/ 2147483647 w 2664"/>
              <a:gd name="T55" fmla="*/ 2147483647 h 2034"/>
              <a:gd name="T56" fmla="*/ 2147483647 w 2664"/>
              <a:gd name="T57" fmla="*/ 2147483647 h 2034"/>
              <a:gd name="T58" fmla="*/ 2147483647 w 2664"/>
              <a:gd name="T59" fmla="*/ 2147483647 h 2034"/>
              <a:gd name="T60" fmla="*/ 2147483647 w 2664"/>
              <a:gd name="T61" fmla="*/ 2147483647 h 2034"/>
              <a:gd name="T62" fmla="*/ 2147483647 w 2664"/>
              <a:gd name="T63" fmla="*/ 2147483647 h 2034"/>
              <a:gd name="T64" fmla="*/ 2147483647 w 2664"/>
              <a:gd name="T65" fmla="*/ 2147483647 h 2034"/>
              <a:gd name="T66" fmla="*/ 2147483647 w 2664"/>
              <a:gd name="T67" fmla="*/ 2147483647 h 2034"/>
              <a:gd name="T68" fmla="*/ 2147483647 w 2664"/>
              <a:gd name="T69" fmla="*/ 2147483647 h 2034"/>
              <a:gd name="T70" fmla="*/ 2147483647 w 2664"/>
              <a:gd name="T71" fmla="*/ 2147483647 h 2034"/>
              <a:gd name="T72" fmla="*/ 2147483647 w 2664"/>
              <a:gd name="T73" fmla="*/ 2147483647 h 2034"/>
              <a:gd name="T74" fmla="*/ 2147483647 w 2664"/>
              <a:gd name="T75" fmla="*/ 2147483647 h 203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664"/>
              <a:gd name="T115" fmla="*/ 0 h 2034"/>
              <a:gd name="T116" fmla="*/ 2664 w 2664"/>
              <a:gd name="T117" fmla="*/ 2034 h 203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664" h="2034">
                <a:moveTo>
                  <a:pt x="574" y="2030"/>
                </a:moveTo>
                <a:cubicBezTo>
                  <a:pt x="609" y="2027"/>
                  <a:pt x="645" y="2032"/>
                  <a:pt x="678" y="2021"/>
                </a:cubicBezTo>
                <a:cubicBezTo>
                  <a:pt x="750" y="1997"/>
                  <a:pt x="885" y="1926"/>
                  <a:pt x="885" y="1926"/>
                </a:cubicBezTo>
                <a:cubicBezTo>
                  <a:pt x="901" y="1907"/>
                  <a:pt x="937" y="1869"/>
                  <a:pt x="951" y="1841"/>
                </a:cubicBezTo>
                <a:cubicBezTo>
                  <a:pt x="962" y="1819"/>
                  <a:pt x="983" y="1757"/>
                  <a:pt x="999" y="1737"/>
                </a:cubicBezTo>
                <a:cubicBezTo>
                  <a:pt x="1078" y="1639"/>
                  <a:pt x="1178" y="1588"/>
                  <a:pt x="1291" y="1548"/>
                </a:cubicBezTo>
                <a:cubicBezTo>
                  <a:pt x="1312" y="1521"/>
                  <a:pt x="1326" y="1489"/>
                  <a:pt x="1348" y="1463"/>
                </a:cubicBezTo>
                <a:cubicBezTo>
                  <a:pt x="1374" y="1432"/>
                  <a:pt x="1410" y="1411"/>
                  <a:pt x="1433" y="1378"/>
                </a:cubicBezTo>
                <a:cubicBezTo>
                  <a:pt x="1466" y="1332"/>
                  <a:pt x="1483" y="1292"/>
                  <a:pt x="1537" y="1275"/>
                </a:cubicBezTo>
                <a:cubicBezTo>
                  <a:pt x="1613" y="1214"/>
                  <a:pt x="1700" y="1185"/>
                  <a:pt x="1792" y="1152"/>
                </a:cubicBezTo>
                <a:cubicBezTo>
                  <a:pt x="1861" y="1127"/>
                  <a:pt x="1780" y="1157"/>
                  <a:pt x="1915" y="1105"/>
                </a:cubicBezTo>
                <a:cubicBezTo>
                  <a:pt x="1924" y="1101"/>
                  <a:pt x="1943" y="1095"/>
                  <a:pt x="1943" y="1095"/>
                </a:cubicBezTo>
                <a:cubicBezTo>
                  <a:pt x="1980" y="1058"/>
                  <a:pt x="2006" y="1045"/>
                  <a:pt x="2056" y="1029"/>
                </a:cubicBezTo>
                <a:cubicBezTo>
                  <a:pt x="2090" y="1007"/>
                  <a:pt x="2125" y="1002"/>
                  <a:pt x="2160" y="982"/>
                </a:cubicBezTo>
                <a:cubicBezTo>
                  <a:pt x="2195" y="962"/>
                  <a:pt x="2218" y="935"/>
                  <a:pt x="2255" y="916"/>
                </a:cubicBezTo>
                <a:cubicBezTo>
                  <a:pt x="2295" y="874"/>
                  <a:pt x="2330" y="828"/>
                  <a:pt x="2377" y="793"/>
                </a:cubicBezTo>
                <a:cubicBezTo>
                  <a:pt x="2470" y="724"/>
                  <a:pt x="2534" y="707"/>
                  <a:pt x="2604" y="604"/>
                </a:cubicBezTo>
                <a:cubicBezTo>
                  <a:pt x="2631" y="490"/>
                  <a:pt x="2664" y="332"/>
                  <a:pt x="2594" y="226"/>
                </a:cubicBezTo>
                <a:cubicBezTo>
                  <a:pt x="2584" y="184"/>
                  <a:pt x="2573" y="161"/>
                  <a:pt x="2528" y="151"/>
                </a:cubicBezTo>
                <a:cubicBezTo>
                  <a:pt x="2497" y="144"/>
                  <a:pt x="2434" y="132"/>
                  <a:pt x="2434" y="132"/>
                </a:cubicBezTo>
                <a:cubicBezTo>
                  <a:pt x="2324" y="88"/>
                  <a:pt x="2372" y="100"/>
                  <a:pt x="2292" y="85"/>
                </a:cubicBezTo>
                <a:cubicBezTo>
                  <a:pt x="2166" y="0"/>
                  <a:pt x="1969" y="71"/>
                  <a:pt x="1820" y="85"/>
                </a:cubicBezTo>
                <a:cubicBezTo>
                  <a:pt x="1628" y="134"/>
                  <a:pt x="1421" y="130"/>
                  <a:pt x="1225" y="141"/>
                </a:cubicBezTo>
                <a:cubicBezTo>
                  <a:pt x="1005" y="136"/>
                  <a:pt x="815" y="119"/>
                  <a:pt x="602" y="104"/>
                </a:cubicBezTo>
                <a:cubicBezTo>
                  <a:pt x="422" y="121"/>
                  <a:pt x="436" y="111"/>
                  <a:pt x="319" y="170"/>
                </a:cubicBezTo>
                <a:cubicBezTo>
                  <a:pt x="291" y="206"/>
                  <a:pt x="269" y="245"/>
                  <a:pt x="243" y="283"/>
                </a:cubicBezTo>
                <a:cubicBezTo>
                  <a:pt x="186" y="455"/>
                  <a:pt x="249" y="299"/>
                  <a:pt x="177" y="415"/>
                </a:cubicBezTo>
                <a:cubicBezTo>
                  <a:pt x="172" y="424"/>
                  <a:pt x="172" y="435"/>
                  <a:pt x="168" y="444"/>
                </a:cubicBezTo>
                <a:cubicBezTo>
                  <a:pt x="163" y="454"/>
                  <a:pt x="155" y="463"/>
                  <a:pt x="149" y="472"/>
                </a:cubicBezTo>
                <a:cubicBezTo>
                  <a:pt x="133" y="610"/>
                  <a:pt x="113" y="797"/>
                  <a:pt x="35" y="916"/>
                </a:cubicBezTo>
                <a:cubicBezTo>
                  <a:pt x="0" y="1100"/>
                  <a:pt x="6" y="1280"/>
                  <a:pt x="45" y="1463"/>
                </a:cubicBezTo>
                <a:cubicBezTo>
                  <a:pt x="48" y="1498"/>
                  <a:pt x="47" y="1533"/>
                  <a:pt x="54" y="1567"/>
                </a:cubicBezTo>
                <a:cubicBezTo>
                  <a:pt x="56" y="1578"/>
                  <a:pt x="68" y="1585"/>
                  <a:pt x="73" y="1596"/>
                </a:cubicBezTo>
                <a:cubicBezTo>
                  <a:pt x="95" y="1646"/>
                  <a:pt x="118" y="1700"/>
                  <a:pt x="149" y="1747"/>
                </a:cubicBezTo>
                <a:cubicBezTo>
                  <a:pt x="163" y="1805"/>
                  <a:pt x="183" y="1838"/>
                  <a:pt x="234" y="1869"/>
                </a:cubicBezTo>
                <a:cubicBezTo>
                  <a:pt x="245" y="1904"/>
                  <a:pt x="267" y="1910"/>
                  <a:pt x="300" y="1926"/>
                </a:cubicBezTo>
                <a:cubicBezTo>
                  <a:pt x="379" y="1963"/>
                  <a:pt x="450" y="1980"/>
                  <a:pt x="536" y="1992"/>
                </a:cubicBezTo>
                <a:cubicBezTo>
                  <a:pt x="598" y="2034"/>
                  <a:pt x="616" y="2030"/>
                  <a:pt x="574" y="2030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1" name="Freeform 26"/>
          <p:cNvSpPr>
            <a:spLocks/>
          </p:cNvSpPr>
          <p:nvPr/>
        </p:nvSpPr>
        <p:spPr bwMode="auto">
          <a:xfrm>
            <a:off x="4841875" y="1649413"/>
            <a:ext cx="3729038" cy="1782762"/>
          </a:xfrm>
          <a:custGeom>
            <a:avLst/>
            <a:gdLst>
              <a:gd name="T0" fmla="*/ 2147483647 w 2349"/>
              <a:gd name="T1" fmla="*/ 2147483647 h 1123"/>
              <a:gd name="T2" fmla="*/ 0 w 2349"/>
              <a:gd name="T3" fmla="*/ 2147483647 h 1123"/>
              <a:gd name="T4" fmla="*/ 2147483647 w 2349"/>
              <a:gd name="T5" fmla="*/ 2147483647 h 1123"/>
              <a:gd name="T6" fmla="*/ 2147483647 w 2349"/>
              <a:gd name="T7" fmla="*/ 2147483647 h 1123"/>
              <a:gd name="T8" fmla="*/ 2147483647 w 2349"/>
              <a:gd name="T9" fmla="*/ 2147483647 h 1123"/>
              <a:gd name="T10" fmla="*/ 2147483647 w 2349"/>
              <a:gd name="T11" fmla="*/ 2147483647 h 1123"/>
              <a:gd name="T12" fmla="*/ 2147483647 w 2349"/>
              <a:gd name="T13" fmla="*/ 2147483647 h 1123"/>
              <a:gd name="T14" fmla="*/ 2147483647 w 2349"/>
              <a:gd name="T15" fmla="*/ 2147483647 h 1123"/>
              <a:gd name="T16" fmla="*/ 2147483647 w 2349"/>
              <a:gd name="T17" fmla="*/ 2147483647 h 1123"/>
              <a:gd name="T18" fmla="*/ 2147483647 w 2349"/>
              <a:gd name="T19" fmla="*/ 2147483647 h 1123"/>
              <a:gd name="T20" fmla="*/ 2147483647 w 2349"/>
              <a:gd name="T21" fmla="*/ 2147483647 h 1123"/>
              <a:gd name="T22" fmla="*/ 2147483647 w 2349"/>
              <a:gd name="T23" fmla="*/ 2147483647 h 1123"/>
              <a:gd name="T24" fmla="*/ 2147483647 w 2349"/>
              <a:gd name="T25" fmla="*/ 2147483647 h 1123"/>
              <a:gd name="T26" fmla="*/ 2147483647 w 2349"/>
              <a:gd name="T27" fmla="*/ 2147483647 h 1123"/>
              <a:gd name="T28" fmla="*/ 2147483647 w 2349"/>
              <a:gd name="T29" fmla="*/ 2147483647 h 1123"/>
              <a:gd name="T30" fmla="*/ 2147483647 w 2349"/>
              <a:gd name="T31" fmla="*/ 2147483647 h 1123"/>
              <a:gd name="T32" fmla="*/ 2147483647 w 2349"/>
              <a:gd name="T33" fmla="*/ 2147483647 h 1123"/>
              <a:gd name="T34" fmla="*/ 2147483647 w 2349"/>
              <a:gd name="T35" fmla="*/ 2147483647 h 1123"/>
              <a:gd name="T36" fmla="*/ 2147483647 w 2349"/>
              <a:gd name="T37" fmla="*/ 2147483647 h 1123"/>
              <a:gd name="T38" fmla="*/ 2147483647 w 2349"/>
              <a:gd name="T39" fmla="*/ 2147483647 h 1123"/>
              <a:gd name="T40" fmla="*/ 2147483647 w 2349"/>
              <a:gd name="T41" fmla="*/ 2147483647 h 1123"/>
              <a:gd name="T42" fmla="*/ 2147483647 w 2349"/>
              <a:gd name="T43" fmla="*/ 2147483647 h 1123"/>
              <a:gd name="T44" fmla="*/ 2147483647 w 2349"/>
              <a:gd name="T45" fmla="*/ 0 h 1123"/>
              <a:gd name="T46" fmla="*/ 2147483647 w 2349"/>
              <a:gd name="T47" fmla="*/ 2147483647 h 1123"/>
              <a:gd name="T48" fmla="*/ 2147483647 w 2349"/>
              <a:gd name="T49" fmla="*/ 2147483647 h 1123"/>
              <a:gd name="T50" fmla="*/ 2147483647 w 2349"/>
              <a:gd name="T51" fmla="*/ 2147483647 h 1123"/>
              <a:gd name="T52" fmla="*/ 2147483647 w 2349"/>
              <a:gd name="T53" fmla="*/ 2147483647 h 1123"/>
              <a:gd name="T54" fmla="*/ 2147483647 w 2349"/>
              <a:gd name="T55" fmla="*/ 2147483647 h 1123"/>
              <a:gd name="T56" fmla="*/ 2147483647 w 2349"/>
              <a:gd name="T57" fmla="*/ 2147483647 h 1123"/>
              <a:gd name="T58" fmla="*/ 2147483647 w 2349"/>
              <a:gd name="T59" fmla="*/ 2147483647 h 1123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2349"/>
              <a:gd name="T91" fmla="*/ 0 h 1123"/>
              <a:gd name="T92" fmla="*/ 2349 w 2349"/>
              <a:gd name="T93" fmla="*/ 1123 h 1123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2349" h="1123">
                <a:moveTo>
                  <a:pt x="227" y="340"/>
                </a:moveTo>
                <a:cubicBezTo>
                  <a:pt x="102" y="420"/>
                  <a:pt x="49" y="435"/>
                  <a:pt x="0" y="557"/>
                </a:cubicBezTo>
                <a:cubicBezTo>
                  <a:pt x="3" y="593"/>
                  <a:pt x="8" y="690"/>
                  <a:pt x="28" y="727"/>
                </a:cubicBezTo>
                <a:cubicBezTo>
                  <a:pt x="39" y="747"/>
                  <a:pt x="61" y="757"/>
                  <a:pt x="76" y="774"/>
                </a:cubicBezTo>
                <a:cubicBezTo>
                  <a:pt x="83" y="782"/>
                  <a:pt x="89" y="792"/>
                  <a:pt x="94" y="802"/>
                </a:cubicBezTo>
                <a:cubicBezTo>
                  <a:pt x="105" y="824"/>
                  <a:pt x="105" y="850"/>
                  <a:pt x="123" y="868"/>
                </a:cubicBezTo>
                <a:cubicBezTo>
                  <a:pt x="126" y="871"/>
                  <a:pt x="232" y="921"/>
                  <a:pt x="245" y="925"/>
                </a:cubicBezTo>
                <a:cubicBezTo>
                  <a:pt x="289" y="982"/>
                  <a:pt x="373" y="1000"/>
                  <a:pt x="444" y="1010"/>
                </a:cubicBezTo>
                <a:cubicBezTo>
                  <a:pt x="522" y="1021"/>
                  <a:pt x="680" y="1038"/>
                  <a:pt x="680" y="1038"/>
                </a:cubicBezTo>
                <a:cubicBezTo>
                  <a:pt x="909" y="1116"/>
                  <a:pt x="1037" y="1109"/>
                  <a:pt x="1303" y="1123"/>
                </a:cubicBezTo>
                <a:cubicBezTo>
                  <a:pt x="1404" y="1120"/>
                  <a:pt x="1505" y="1123"/>
                  <a:pt x="1605" y="1114"/>
                </a:cubicBezTo>
                <a:cubicBezTo>
                  <a:pt x="1698" y="1106"/>
                  <a:pt x="1773" y="1061"/>
                  <a:pt x="1860" y="1038"/>
                </a:cubicBezTo>
                <a:cubicBezTo>
                  <a:pt x="1925" y="994"/>
                  <a:pt x="2019" y="986"/>
                  <a:pt x="2096" y="972"/>
                </a:cubicBezTo>
                <a:cubicBezTo>
                  <a:pt x="2128" y="960"/>
                  <a:pt x="2172" y="963"/>
                  <a:pt x="2191" y="935"/>
                </a:cubicBezTo>
                <a:cubicBezTo>
                  <a:pt x="2221" y="890"/>
                  <a:pt x="2227" y="852"/>
                  <a:pt x="2247" y="802"/>
                </a:cubicBezTo>
                <a:cubicBezTo>
                  <a:pt x="2260" y="771"/>
                  <a:pt x="2285" y="736"/>
                  <a:pt x="2304" y="708"/>
                </a:cubicBezTo>
                <a:cubicBezTo>
                  <a:pt x="2317" y="595"/>
                  <a:pt x="2349" y="468"/>
                  <a:pt x="2295" y="359"/>
                </a:cubicBezTo>
                <a:cubicBezTo>
                  <a:pt x="2289" y="347"/>
                  <a:pt x="2274" y="341"/>
                  <a:pt x="2266" y="330"/>
                </a:cubicBezTo>
                <a:cubicBezTo>
                  <a:pt x="2233" y="284"/>
                  <a:pt x="2178" y="215"/>
                  <a:pt x="2125" y="189"/>
                </a:cubicBezTo>
                <a:cubicBezTo>
                  <a:pt x="2035" y="144"/>
                  <a:pt x="1911" y="137"/>
                  <a:pt x="1813" y="122"/>
                </a:cubicBezTo>
                <a:cubicBezTo>
                  <a:pt x="1709" y="106"/>
                  <a:pt x="1612" y="65"/>
                  <a:pt x="1511" y="37"/>
                </a:cubicBezTo>
                <a:cubicBezTo>
                  <a:pt x="1444" y="18"/>
                  <a:pt x="1372" y="26"/>
                  <a:pt x="1303" y="19"/>
                </a:cubicBezTo>
                <a:cubicBezTo>
                  <a:pt x="1250" y="14"/>
                  <a:pt x="1196" y="6"/>
                  <a:pt x="1143" y="0"/>
                </a:cubicBezTo>
                <a:cubicBezTo>
                  <a:pt x="1068" y="14"/>
                  <a:pt x="992" y="28"/>
                  <a:pt x="916" y="37"/>
                </a:cubicBezTo>
                <a:cubicBezTo>
                  <a:pt x="840" y="59"/>
                  <a:pt x="758" y="90"/>
                  <a:pt x="680" y="104"/>
                </a:cubicBezTo>
                <a:cubicBezTo>
                  <a:pt x="641" y="129"/>
                  <a:pt x="599" y="130"/>
                  <a:pt x="557" y="151"/>
                </a:cubicBezTo>
                <a:cubicBezTo>
                  <a:pt x="508" y="217"/>
                  <a:pt x="555" y="171"/>
                  <a:pt x="491" y="198"/>
                </a:cubicBezTo>
                <a:cubicBezTo>
                  <a:pt x="468" y="208"/>
                  <a:pt x="448" y="226"/>
                  <a:pt x="425" y="236"/>
                </a:cubicBezTo>
                <a:cubicBezTo>
                  <a:pt x="386" y="253"/>
                  <a:pt x="340" y="255"/>
                  <a:pt x="302" y="274"/>
                </a:cubicBezTo>
                <a:cubicBezTo>
                  <a:pt x="271" y="289"/>
                  <a:pt x="250" y="316"/>
                  <a:pt x="227" y="340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2" name="Freeform 27"/>
          <p:cNvSpPr>
            <a:spLocks/>
          </p:cNvSpPr>
          <p:nvPr/>
        </p:nvSpPr>
        <p:spPr bwMode="auto">
          <a:xfrm>
            <a:off x="2878138" y="3402013"/>
            <a:ext cx="3582987" cy="1555750"/>
          </a:xfrm>
          <a:custGeom>
            <a:avLst/>
            <a:gdLst>
              <a:gd name="T0" fmla="*/ 0 w 2257"/>
              <a:gd name="T1" fmla="*/ 2147483647 h 980"/>
              <a:gd name="T2" fmla="*/ 2147483647 w 2257"/>
              <a:gd name="T3" fmla="*/ 2147483647 h 980"/>
              <a:gd name="T4" fmla="*/ 2147483647 w 2257"/>
              <a:gd name="T5" fmla="*/ 2147483647 h 980"/>
              <a:gd name="T6" fmla="*/ 2147483647 w 2257"/>
              <a:gd name="T7" fmla="*/ 2147483647 h 980"/>
              <a:gd name="T8" fmla="*/ 2147483647 w 2257"/>
              <a:gd name="T9" fmla="*/ 2147483647 h 980"/>
              <a:gd name="T10" fmla="*/ 2147483647 w 2257"/>
              <a:gd name="T11" fmla="*/ 2147483647 h 980"/>
              <a:gd name="T12" fmla="*/ 2147483647 w 2257"/>
              <a:gd name="T13" fmla="*/ 2147483647 h 980"/>
              <a:gd name="T14" fmla="*/ 2147483647 w 2257"/>
              <a:gd name="T15" fmla="*/ 2147483647 h 980"/>
              <a:gd name="T16" fmla="*/ 2147483647 w 2257"/>
              <a:gd name="T17" fmla="*/ 2147483647 h 980"/>
              <a:gd name="T18" fmla="*/ 2147483647 w 2257"/>
              <a:gd name="T19" fmla="*/ 2147483647 h 980"/>
              <a:gd name="T20" fmla="*/ 2147483647 w 2257"/>
              <a:gd name="T21" fmla="*/ 2147483647 h 980"/>
              <a:gd name="T22" fmla="*/ 2147483647 w 2257"/>
              <a:gd name="T23" fmla="*/ 2147483647 h 980"/>
              <a:gd name="T24" fmla="*/ 2147483647 w 2257"/>
              <a:gd name="T25" fmla="*/ 2147483647 h 980"/>
              <a:gd name="T26" fmla="*/ 2147483647 w 2257"/>
              <a:gd name="T27" fmla="*/ 2147483647 h 980"/>
              <a:gd name="T28" fmla="*/ 2147483647 w 2257"/>
              <a:gd name="T29" fmla="*/ 2147483647 h 980"/>
              <a:gd name="T30" fmla="*/ 2147483647 w 2257"/>
              <a:gd name="T31" fmla="*/ 2147483647 h 980"/>
              <a:gd name="T32" fmla="*/ 2147483647 w 2257"/>
              <a:gd name="T33" fmla="*/ 2147483647 h 980"/>
              <a:gd name="T34" fmla="*/ 2147483647 w 2257"/>
              <a:gd name="T35" fmla="*/ 2147483647 h 980"/>
              <a:gd name="T36" fmla="*/ 2147483647 w 2257"/>
              <a:gd name="T37" fmla="*/ 2147483647 h 980"/>
              <a:gd name="T38" fmla="*/ 2147483647 w 2257"/>
              <a:gd name="T39" fmla="*/ 2147483647 h 980"/>
              <a:gd name="T40" fmla="*/ 2147483647 w 2257"/>
              <a:gd name="T41" fmla="*/ 2147483647 h 980"/>
              <a:gd name="T42" fmla="*/ 2147483647 w 2257"/>
              <a:gd name="T43" fmla="*/ 2147483647 h 980"/>
              <a:gd name="T44" fmla="*/ 2147483647 w 2257"/>
              <a:gd name="T45" fmla="*/ 2147483647 h 980"/>
              <a:gd name="T46" fmla="*/ 2147483647 w 2257"/>
              <a:gd name="T47" fmla="*/ 2147483647 h 980"/>
              <a:gd name="T48" fmla="*/ 0 w 2257"/>
              <a:gd name="T49" fmla="*/ 2147483647 h 9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257"/>
              <a:gd name="T76" fmla="*/ 0 h 980"/>
              <a:gd name="T77" fmla="*/ 2257 w 2257"/>
              <a:gd name="T78" fmla="*/ 980 h 98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257" h="980">
                <a:moveTo>
                  <a:pt x="0" y="595"/>
                </a:moveTo>
                <a:cubicBezTo>
                  <a:pt x="5" y="536"/>
                  <a:pt x="0" y="436"/>
                  <a:pt x="28" y="378"/>
                </a:cubicBezTo>
                <a:cubicBezTo>
                  <a:pt x="60" y="313"/>
                  <a:pt x="140" y="322"/>
                  <a:pt x="198" y="293"/>
                </a:cubicBezTo>
                <a:cubicBezTo>
                  <a:pt x="250" y="267"/>
                  <a:pt x="237" y="249"/>
                  <a:pt x="302" y="237"/>
                </a:cubicBezTo>
                <a:cubicBezTo>
                  <a:pt x="354" y="183"/>
                  <a:pt x="457" y="171"/>
                  <a:pt x="529" y="161"/>
                </a:cubicBezTo>
                <a:cubicBezTo>
                  <a:pt x="565" y="137"/>
                  <a:pt x="602" y="137"/>
                  <a:pt x="642" y="123"/>
                </a:cubicBezTo>
                <a:cubicBezTo>
                  <a:pt x="765" y="0"/>
                  <a:pt x="1024" y="25"/>
                  <a:pt x="1171" y="19"/>
                </a:cubicBezTo>
                <a:cubicBezTo>
                  <a:pt x="1412" y="29"/>
                  <a:pt x="1619" y="14"/>
                  <a:pt x="1841" y="85"/>
                </a:cubicBezTo>
                <a:cubicBezTo>
                  <a:pt x="1893" y="119"/>
                  <a:pt x="1951" y="130"/>
                  <a:pt x="2011" y="142"/>
                </a:cubicBezTo>
                <a:cubicBezTo>
                  <a:pt x="2047" y="157"/>
                  <a:pt x="2078" y="177"/>
                  <a:pt x="2115" y="189"/>
                </a:cubicBezTo>
                <a:cubicBezTo>
                  <a:pt x="2170" y="246"/>
                  <a:pt x="2211" y="304"/>
                  <a:pt x="2238" y="378"/>
                </a:cubicBezTo>
                <a:cubicBezTo>
                  <a:pt x="2246" y="458"/>
                  <a:pt x="2257" y="546"/>
                  <a:pt x="2257" y="624"/>
                </a:cubicBezTo>
                <a:cubicBezTo>
                  <a:pt x="2257" y="668"/>
                  <a:pt x="2254" y="785"/>
                  <a:pt x="2210" y="822"/>
                </a:cubicBezTo>
                <a:cubicBezTo>
                  <a:pt x="2108" y="907"/>
                  <a:pt x="1882" y="910"/>
                  <a:pt x="1766" y="916"/>
                </a:cubicBezTo>
                <a:cubicBezTo>
                  <a:pt x="1446" y="980"/>
                  <a:pt x="1098" y="926"/>
                  <a:pt x="774" y="898"/>
                </a:cubicBezTo>
                <a:cubicBezTo>
                  <a:pt x="697" y="872"/>
                  <a:pt x="652" y="858"/>
                  <a:pt x="567" y="850"/>
                </a:cubicBezTo>
                <a:cubicBezTo>
                  <a:pt x="535" y="838"/>
                  <a:pt x="504" y="825"/>
                  <a:pt x="472" y="813"/>
                </a:cubicBezTo>
                <a:cubicBezTo>
                  <a:pt x="436" y="799"/>
                  <a:pt x="359" y="794"/>
                  <a:pt x="359" y="794"/>
                </a:cubicBezTo>
                <a:cubicBezTo>
                  <a:pt x="349" y="791"/>
                  <a:pt x="339" y="789"/>
                  <a:pt x="330" y="784"/>
                </a:cubicBezTo>
                <a:cubicBezTo>
                  <a:pt x="320" y="779"/>
                  <a:pt x="312" y="769"/>
                  <a:pt x="302" y="765"/>
                </a:cubicBezTo>
                <a:cubicBezTo>
                  <a:pt x="258" y="746"/>
                  <a:pt x="202" y="745"/>
                  <a:pt x="161" y="718"/>
                </a:cubicBezTo>
                <a:cubicBezTo>
                  <a:pt x="124" y="694"/>
                  <a:pt x="143" y="703"/>
                  <a:pt x="104" y="690"/>
                </a:cubicBezTo>
                <a:cubicBezTo>
                  <a:pt x="95" y="684"/>
                  <a:pt x="86" y="676"/>
                  <a:pt x="76" y="671"/>
                </a:cubicBezTo>
                <a:cubicBezTo>
                  <a:pt x="67" y="666"/>
                  <a:pt x="54" y="668"/>
                  <a:pt x="47" y="661"/>
                </a:cubicBezTo>
                <a:cubicBezTo>
                  <a:pt x="28" y="642"/>
                  <a:pt x="18" y="615"/>
                  <a:pt x="0" y="595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3" name="Freeform 28"/>
          <p:cNvSpPr>
            <a:spLocks/>
          </p:cNvSpPr>
          <p:nvPr/>
        </p:nvSpPr>
        <p:spPr bwMode="auto">
          <a:xfrm>
            <a:off x="6757988" y="3494088"/>
            <a:ext cx="2065337" cy="1347787"/>
          </a:xfrm>
          <a:custGeom>
            <a:avLst/>
            <a:gdLst>
              <a:gd name="T0" fmla="*/ 2147483647 w 1301"/>
              <a:gd name="T1" fmla="*/ 2147483647 h 849"/>
              <a:gd name="T2" fmla="*/ 2147483647 w 1301"/>
              <a:gd name="T3" fmla="*/ 2147483647 h 849"/>
              <a:gd name="T4" fmla="*/ 2147483647 w 1301"/>
              <a:gd name="T5" fmla="*/ 2147483647 h 849"/>
              <a:gd name="T6" fmla="*/ 2147483647 w 1301"/>
              <a:gd name="T7" fmla="*/ 2147483647 h 849"/>
              <a:gd name="T8" fmla="*/ 2147483647 w 1301"/>
              <a:gd name="T9" fmla="*/ 2147483647 h 849"/>
              <a:gd name="T10" fmla="*/ 2147483647 w 1301"/>
              <a:gd name="T11" fmla="*/ 2147483647 h 849"/>
              <a:gd name="T12" fmla="*/ 2147483647 w 1301"/>
              <a:gd name="T13" fmla="*/ 2147483647 h 849"/>
              <a:gd name="T14" fmla="*/ 2147483647 w 1301"/>
              <a:gd name="T15" fmla="*/ 2147483647 h 849"/>
              <a:gd name="T16" fmla="*/ 2147483647 w 1301"/>
              <a:gd name="T17" fmla="*/ 2147483647 h 849"/>
              <a:gd name="T18" fmla="*/ 2147483647 w 1301"/>
              <a:gd name="T19" fmla="*/ 2147483647 h 849"/>
              <a:gd name="T20" fmla="*/ 2147483647 w 1301"/>
              <a:gd name="T21" fmla="*/ 2147483647 h 849"/>
              <a:gd name="T22" fmla="*/ 2147483647 w 1301"/>
              <a:gd name="T23" fmla="*/ 2147483647 h 849"/>
              <a:gd name="T24" fmla="*/ 2147483647 w 1301"/>
              <a:gd name="T25" fmla="*/ 2147483647 h 849"/>
              <a:gd name="T26" fmla="*/ 2147483647 w 1301"/>
              <a:gd name="T27" fmla="*/ 2147483647 h 849"/>
              <a:gd name="T28" fmla="*/ 2147483647 w 1301"/>
              <a:gd name="T29" fmla="*/ 2147483647 h 849"/>
              <a:gd name="T30" fmla="*/ 2147483647 w 1301"/>
              <a:gd name="T31" fmla="*/ 2147483647 h 849"/>
              <a:gd name="T32" fmla="*/ 2147483647 w 1301"/>
              <a:gd name="T33" fmla="*/ 2147483647 h 849"/>
              <a:gd name="T34" fmla="*/ 2147483647 w 1301"/>
              <a:gd name="T35" fmla="*/ 2147483647 h 849"/>
              <a:gd name="T36" fmla="*/ 2147483647 w 1301"/>
              <a:gd name="T37" fmla="*/ 2147483647 h 849"/>
              <a:gd name="T38" fmla="*/ 2147483647 w 1301"/>
              <a:gd name="T39" fmla="*/ 2147483647 h 849"/>
              <a:gd name="T40" fmla="*/ 2147483647 w 1301"/>
              <a:gd name="T41" fmla="*/ 2147483647 h 849"/>
              <a:gd name="T42" fmla="*/ 2147483647 w 1301"/>
              <a:gd name="T43" fmla="*/ 2147483647 h 849"/>
              <a:gd name="T44" fmla="*/ 2147483647 w 1301"/>
              <a:gd name="T45" fmla="*/ 2147483647 h 849"/>
              <a:gd name="T46" fmla="*/ 2147483647 w 1301"/>
              <a:gd name="T47" fmla="*/ 2147483647 h 849"/>
              <a:gd name="T48" fmla="*/ 2147483647 w 1301"/>
              <a:gd name="T49" fmla="*/ 2147483647 h 849"/>
              <a:gd name="T50" fmla="*/ 2147483647 w 1301"/>
              <a:gd name="T51" fmla="*/ 2147483647 h 84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301"/>
              <a:gd name="T79" fmla="*/ 0 h 849"/>
              <a:gd name="T80" fmla="*/ 1301 w 1301"/>
              <a:gd name="T81" fmla="*/ 849 h 84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301" h="849">
                <a:moveTo>
                  <a:pt x="87" y="462"/>
                </a:moveTo>
                <a:cubicBezTo>
                  <a:pt x="61" y="314"/>
                  <a:pt x="0" y="142"/>
                  <a:pt x="172" y="112"/>
                </a:cubicBezTo>
                <a:cubicBezTo>
                  <a:pt x="266" y="52"/>
                  <a:pt x="465" y="68"/>
                  <a:pt x="549" y="65"/>
                </a:cubicBezTo>
                <a:cubicBezTo>
                  <a:pt x="647" y="0"/>
                  <a:pt x="749" y="14"/>
                  <a:pt x="870" y="9"/>
                </a:cubicBezTo>
                <a:cubicBezTo>
                  <a:pt x="889" y="12"/>
                  <a:pt x="908" y="16"/>
                  <a:pt x="927" y="18"/>
                </a:cubicBezTo>
                <a:cubicBezTo>
                  <a:pt x="968" y="22"/>
                  <a:pt x="1009" y="21"/>
                  <a:pt x="1050" y="27"/>
                </a:cubicBezTo>
                <a:cubicBezTo>
                  <a:pt x="1069" y="30"/>
                  <a:pt x="1106" y="46"/>
                  <a:pt x="1106" y="46"/>
                </a:cubicBezTo>
                <a:cubicBezTo>
                  <a:pt x="1116" y="56"/>
                  <a:pt x="1127" y="64"/>
                  <a:pt x="1135" y="75"/>
                </a:cubicBezTo>
                <a:cubicBezTo>
                  <a:pt x="1143" y="86"/>
                  <a:pt x="1145" y="101"/>
                  <a:pt x="1154" y="112"/>
                </a:cubicBezTo>
                <a:cubicBezTo>
                  <a:pt x="1164" y="124"/>
                  <a:pt x="1181" y="129"/>
                  <a:pt x="1191" y="141"/>
                </a:cubicBezTo>
                <a:cubicBezTo>
                  <a:pt x="1213" y="167"/>
                  <a:pt x="1248" y="226"/>
                  <a:pt x="1248" y="226"/>
                </a:cubicBezTo>
                <a:cubicBezTo>
                  <a:pt x="1257" y="368"/>
                  <a:pt x="1301" y="569"/>
                  <a:pt x="1220" y="688"/>
                </a:cubicBezTo>
                <a:cubicBezTo>
                  <a:pt x="1204" y="749"/>
                  <a:pt x="1178" y="752"/>
                  <a:pt x="1125" y="783"/>
                </a:cubicBezTo>
                <a:cubicBezTo>
                  <a:pt x="1105" y="844"/>
                  <a:pt x="1029" y="840"/>
                  <a:pt x="974" y="849"/>
                </a:cubicBezTo>
                <a:cubicBezTo>
                  <a:pt x="861" y="840"/>
                  <a:pt x="756" y="817"/>
                  <a:pt x="644" y="802"/>
                </a:cubicBezTo>
                <a:cubicBezTo>
                  <a:pt x="601" y="746"/>
                  <a:pt x="602" y="772"/>
                  <a:pt x="549" y="736"/>
                </a:cubicBezTo>
                <a:cubicBezTo>
                  <a:pt x="472" y="684"/>
                  <a:pt x="536" y="705"/>
                  <a:pt x="455" y="688"/>
                </a:cubicBezTo>
                <a:cubicBezTo>
                  <a:pt x="429" y="615"/>
                  <a:pt x="467" y="705"/>
                  <a:pt x="417" y="641"/>
                </a:cubicBezTo>
                <a:cubicBezTo>
                  <a:pt x="411" y="633"/>
                  <a:pt x="412" y="622"/>
                  <a:pt x="408" y="613"/>
                </a:cubicBezTo>
                <a:cubicBezTo>
                  <a:pt x="376" y="550"/>
                  <a:pt x="342" y="522"/>
                  <a:pt x="275" y="509"/>
                </a:cubicBezTo>
                <a:cubicBezTo>
                  <a:pt x="263" y="512"/>
                  <a:pt x="251" y="519"/>
                  <a:pt x="238" y="518"/>
                </a:cubicBezTo>
                <a:cubicBezTo>
                  <a:pt x="218" y="516"/>
                  <a:pt x="181" y="500"/>
                  <a:pt x="181" y="500"/>
                </a:cubicBezTo>
                <a:cubicBezTo>
                  <a:pt x="172" y="494"/>
                  <a:pt x="164" y="483"/>
                  <a:pt x="153" y="481"/>
                </a:cubicBezTo>
                <a:cubicBezTo>
                  <a:pt x="140" y="479"/>
                  <a:pt x="127" y="494"/>
                  <a:pt x="115" y="490"/>
                </a:cubicBezTo>
                <a:cubicBezTo>
                  <a:pt x="104" y="486"/>
                  <a:pt x="104" y="470"/>
                  <a:pt x="96" y="462"/>
                </a:cubicBezTo>
                <a:cubicBezTo>
                  <a:pt x="94" y="460"/>
                  <a:pt x="90" y="462"/>
                  <a:pt x="87" y="462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1586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DFS Application:  Topological Sort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222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 smtClean="0">
                    <a:latin typeface="Franklin Gothic Book" pitchFamily="34" charset="0"/>
                  </a:rPr>
                  <a:t>Given a directed acyclic graph (DAG), find a  linear ordering of the vertices such that 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latin typeface="Franklin Gothic Book" pitchFamily="34" charset="0"/>
                  </a:rPr>
                  <a:t> is an edge, then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 smtClean="0">
                    <a:latin typeface="Franklin Gothic Book" pitchFamily="34" charset="0"/>
                  </a:rPr>
                  <a:t> precedes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>
                    <a:latin typeface="Franklin Gothic Book" pitchFamily="34" charset="0"/>
                  </a:rPr>
                  <a:t> in the ordering.</a:t>
                </a:r>
              </a:p>
              <a:p>
                <a:r>
                  <a:rPr lang="en-US" altLang="en-US" dirty="0" smtClean="0">
                    <a:latin typeface="Franklin Gothic Book" pitchFamily="34" charset="0"/>
                  </a:rPr>
                  <a:t>DAG indicates precedence among events:</a:t>
                </a:r>
              </a:p>
              <a:p>
                <a:pPr lvl="1"/>
                <a:r>
                  <a:rPr lang="en-US" altLang="en-US" dirty="0" smtClean="0">
                    <a:latin typeface="Franklin Gothic Book" pitchFamily="34" charset="0"/>
                  </a:rPr>
                  <a:t>events are graph vertices, edge from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 smtClean="0">
                    <a:latin typeface="Franklin Gothic Book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 smtClean="0">
                    <a:latin typeface="Franklin Gothic Book" pitchFamily="34" charset="0"/>
                  </a:rPr>
                  <a:t> means event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 smtClean="0">
                    <a:latin typeface="Franklin Gothic Book" pitchFamily="34" charset="0"/>
                  </a:rPr>
                  <a:t> has precedence over event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en-US" dirty="0" smtClean="0">
                  <a:latin typeface="Franklin Gothic Book" pitchFamily="34" charset="0"/>
                </a:endParaRPr>
              </a:p>
              <a:p>
                <a:r>
                  <a:rPr lang="en-US" altLang="en-US" dirty="0" smtClean="0">
                    <a:latin typeface="Franklin Gothic Book" pitchFamily="34" charset="0"/>
                  </a:rPr>
                  <a:t>Partial order because not all events have to be done in a certain order</a:t>
                </a:r>
              </a:p>
            </p:txBody>
          </p:sp>
        </mc:Choice>
        <mc:Fallback>
          <p:sp>
            <p:nvSpPr>
              <p:cNvPr id="522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 cstate="print"/>
                <a:stretch>
                  <a:fillRect l="-1455" t="-1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25614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Strongly Connected Components</a:t>
            </a:r>
            <a:endParaRPr lang="en-US" altLang="en-US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i="1" dirty="0" smtClean="0"/>
              <a:t>G</a:t>
            </a:r>
            <a:r>
              <a:rPr lang="en-US" altLang="en-US" sz="2400" baseline="30000" dirty="0" smtClean="0"/>
              <a:t>SCC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latin typeface="MTSYN" charset="-127"/>
              </a:rPr>
              <a:t>= </a:t>
            </a:r>
            <a:r>
              <a:rPr lang="en-US" altLang="en-US" sz="2400" dirty="0" smtClean="0">
                <a:latin typeface="RMTMI" charset="-95"/>
              </a:rPr>
              <a:t>(</a:t>
            </a:r>
            <a:r>
              <a:rPr lang="en-US" altLang="en-US" sz="2400" i="1" dirty="0" smtClean="0"/>
              <a:t>V</a:t>
            </a:r>
            <a:r>
              <a:rPr lang="en-US" altLang="en-US" sz="2400" baseline="30000" dirty="0" smtClean="0"/>
              <a:t>SCC</a:t>
            </a:r>
            <a:r>
              <a:rPr lang="en-US" altLang="en-US" sz="2400" i="1" dirty="0" smtClean="0">
                <a:latin typeface="RMTMI" charset="-95"/>
              </a:rPr>
              <a:t>, </a:t>
            </a:r>
            <a:r>
              <a:rPr lang="en-US" altLang="en-US" sz="2400" i="1" dirty="0" smtClean="0"/>
              <a:t>E</a:t>
            </a:r>
            <a:r>
              <a:rPr lang="en-US" altLang="en-US" sz="2400" baseline="30000" dirty="0" smtClean="0"/>
              <a:t>SCC</a:t>
            </a:r>
            <a:r>
              <a:rPr lang="en-US" altLang="en-US" sz="2400" dirty="0" smtClean="0">
                <a:latin typeface="RMTMI" charset="-95"/>
              </a:rPr>
              <a:t>)</a:t>
            </a:r>
            <a:r>
              <a:rPr lang="en-US" altLang="en-US" sz="2400" dirty="0" smtClean="0"/>
              <a:t>.</a:t>
            </a:r>
          </a:p>
          <a:p>
            <a:r>
              <a:rPr lang="en-US" altLang="en-US" sz="2400" i="1" dirty="0" smtClean="0"/>
              <a:t>V</a:t>
            </a:r>
            <a:r>
              <a:rPr lang="en-US" altLang="en-US" sz="2400" baseline="30000" dirty="0" smtClean="0"/>
              <a:t>SCC</a:t>
            </a:r>
            <a:r>
              <a:rPr lang="en-US" altLang="en-US" sz="2400" dirty="0" smtClean="0"/>
              <a:t> has one vertex for each SCC in </a:t>
            </a:r>
            <a:r>
              <a:rPr lang="en-US" altLang="en-US" sz="2400" i="1" dirty="0" smtClean="0"/>
              <a:t>G</a:t>
            </a:r>
            <a:r>
              <a:rPr lang="en-US" altLang="en-US" sz="2400" dirty="0" smtClean="0"/>
              <a:t>.</a:t>
            </a:r>
          </a:p>
          <a:p>
            <a:r>
              <a:rPr lang="en-US" altLang="en-US" sz="2400" i="1" dirty="0" smtClean="0"/>
              <a:t>E</a:t>
            </a:r>
            <a:r>
              <a:rPr lang="en-US" altLang="en-US" sz="2400" baseline="30000" dirty="0" smtClean="0"/>
              <a:t>SCC</a:t>
            </a:r>
            <a:r>
              <a:rPr lang="en-US" altLang="en-US" sz="2400" dirty="0" smtClean="0"/>
              <a:t> has an edge if there’s an edge between the corresponding SCC’s in </a:t>
            </a:r>
            <a:r>
              <a:rPr lang="en-US" altLang="en-US" sz="2400" i="1" dirty="0" smtClean="0"/>
              <a:t>G</a:t>
            </a:r>
            <a:r>
              <a:rPr lang="en-US" altLang="en-US" sz="2400" dirty="0" smtClean="0"/>
              <a:t>.</a:t>
            </a:r>
          </a:p>
          <a:p>
            <a:r>
              <a:rPr lang="en-US" altLang="en-US" sz="2400" i="1" dirty="0" smtClean="0"/>
              <a:t>G</a:t>
            </a:r>
            <a:r>
              <a:rPr lang="en-US" altLang="en-US" sz="2400" baseline="30000" dirty="0" smtClean="0"/>
              <a:t>SCC </a:t>
            </a:r>
            <a:r>
              <a:rPr lang="en-US" altLang="en-US" sz="2400" dirty="0" smtClean="0"/>
              <a:t>is always a DAG</a:t>
            </a:r>
          </a:p>
          <a:p>
            <a:endParaRPr lang="en-US" altLang="en-US" sz="2400" dirty="0" smtClean="0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857500" y="5207000"/>
            <a:ext cx="3276600" cy="1295400"/>
            <a:chOff x="3648" y="3024"/>
            <a:chExt cx="2064" cy="816"/>
          </a:xfrm>
        </p:grpSpPr>
        <p:sp>
          <p:nvSpPr>
            <p:cNvPr id="12328" name="Oval 4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2329" name="Oval 5"/>
            <p:cNvSpPr>
              <a:spLocks noChangeArrowheads="1"/>
            </p:cNvSpPr>
            <p:nvPr/>
          </p:nvSpPr>
          <p:spPr bwMode="auto">
            <a:xfrm>
              <a:off x="4464" y="3024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2330" name="Oval 6"/>
            <p:cNvSpPr>
              <a:spLocks noChangeArrowheads="1"/>
            </p:cNvSpPr>
            <p:nvPr/>
          </p:nvSpPr>
          <p:spPr bwMode="auto">
            <a:xfrm>
              <a:off x="5472" y="3024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2331" name="Oval 7"/>
            <p:cNvSpPr>
              <a:spLocks noChangeArrowheads="1"/>
            </p:cNvSpPr>
            <p:nvPr/>
          </p:nvSpPr>
          <p:spPr bwMode="auto">
            <a:xfrm>
              <a:off x="4896" y="3600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cxnSp>
          <p:nvCxnSpPr>
            <p:cNvPr id="12332" name="AutoShape 8"/>
            <p:cNvCxnSpPr>
              <a:cxnSpLocks noChangeShapeType="1"/>
              <a:stCxn id="12328" idx="6"/>
              <a:endCxn id="12329" idx="2"/>
            </p:cNvCxnSpPr>
            <p:nvPr/>
          </p:nvCxnSpPr>
          <p:spPr bwMode="auto">
            <a:xfrm>
              <a:off x="3888" y="3144"/>
              <a:ext cx="57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3" name="AutoShape 9"/>
            <p:cNvCxnSpPr>
              <a:cxnSpLocks noChangeShapeType="1"/>
              <a:stCxn id="12329" idx="6"/>
              <a:endCxn id="12330" idx="2"/>
            </p:cNvCxnSpPr>
            <p:nvPr/>
          </p:nvCxnSpPr>
          <p:spPr bwMode="auto">
            <a:xfrm>
              <a:off x="4704" y="3144"/>
              <a:ext cx="76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4" name="AutoShape 10"/>
            <p:cNvCxnSpPr>
              <a:cxnSpLocks noChangeShapeType="1"/>
              <a:stCxn id="12329" idx="5"/>
              <a:endCxn id="12331" idx="1"/>
            </p:cNvCxnSpPr>
            <p:nvPr/>
          </p:nvCxnSpPr>
          <p:spPr bwMode="auto">
            <a:xfrm>
              <a:off x="4669" y="3229"/>
              <a:ext cx="262" cy="40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5" name="AutoShape 11"/>
            <p:cNvCxnSpPr>
              <a:cxnSpLocks noChangeShapeType="1"/>
              <a:stCxn id="12331" idx="7"/>
              <a:endCxn id="12330" idx="3"/>
            </p:cNvCxnSpPr>
            <p:nvPr/>
          </p:nvCxnSpPr>
          <p:spPr bwMode="auto">
            <a:xfrm flipV="1">
              <a:off x="5101" y="3229"/>
              <a:ext cx="406" cy="40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294" name="Group 45"/>
          <p:cNvGrpSpPr>
            <a:grpSpLocks/>
          </p:cNvGrpSpPr>
          <p:nvPr/>
        </p:nvGrpSpPr>
        <p:grpSpPr bwMode="auto">
          <a:xfrm>
            <a:off x="1790700" y="3124200"/>
            <a:ext cx="5486400" cy="1676400"/>
            <a:chOff x="96" y="-96"/>
            <a:chExt cx="3456" cy="1056"/>
          </a:xfrm>
        </p:grpSpPr>
        <p:sp>
          <p:nvSpPr>
            <p:cNvPr id="12295" name="Rectangle 12"/>
            <p:cNvSpPr>
              <a:spLocks noChangeArrowheads="1"/>
            </p:cNvSpPr>
            <p:nvPr/>
          </p:nvSpPr>
          <p:spPr bwMode="auto">
            <a:xfrm>
              <a:off x="2352" y="480"/>
              <a:ext cx="384" cy="432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2296" name="Rectangle 13"/>
            <p:cNvSpPr>
              <a:spLocks noChangeArrowheads="1"/>
            </p:cNvSpPr>
            <p:nvPr/>
          </p:nvSpPr>
          <p:spPr bwMode="auto">
            <a:xfrm>
              <a:off x="2976" y="-96"/>
              <a:ext cx="576" cy="1008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2297" name="Rectangle 14"/>
            <p:cNvSpPr>
              <a:spLocks noChangeArrowheads="1"/>
            </p:cNvSpPr>
            <p:nvPr/>
          </p:nvSpPr>
          <p:spPr bwMode="auto">
            <a:xfrm>
              <a:off x="2256" y="-96"/>
              <a:ext cx="480" cy="48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2298" name="Rectangle 15"/>
            <p:cNvSpPr>
              <a:spLocks noChangeArrowheads="1"/>
            </p:cNvSpPr>
            <p:nvPr/>
          </p:nvSpPr>
          <p:spPr bwMode="auto">
            <a:xfrm>
              <a:off x="1536" y="-96"/>
              <a:ext cx="720" cy="1008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2299" name="Rectangle 16"/>
            <p:cNvSpPr>
              <a:spLocks noChangeArrowheads="1"/>
            </p:cNvSpPr>
            <p:nvPr/>
          </p:nvSpPr>
          <p:spPr bwMode="auto">
            <a:xfrm>
              <a:off x="96" y="-96"/>
              <a:ext cx="1200" cy="105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2300" name="Oval 17"/>
            <p:cNvSpPr>
              <a:spLocks noChangeArrowheads="1"/>
            </p:cNvSpPr>
            <p:nvPr/>
          </p:nvSpPr>
          <p:spPr bwMode="auto">
            <a:xfrm>
              <a:off x="192" y="0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latin typeface="Arial" panose="020B0604020202020204" pitchFamily="34" charset="0"/>
                </a:rPr>
                <a:t>a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2301" name="Oval 18"/>
            <p:cNvSpPr>
              <a:spLocks noChangeArrowheads="1"/>
            </p:cNvSpPr>
            <p:nvPr/>
          </p:nvSpPr>
          <p:spPr bwMode="auto">
            <a:xfrm>
              <a:off x="936" y="0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latin typeface="Arial" panose="020B0604020202020204" pitchFamily="34" charset="0"/>
                </a:rPr>
                <a:t>b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2302" name="Oval 19"/>
            <p:cNvSpPr>
              <a:spLocks noChangeArrowheads="1"/>
            </p:cNvSpPr>
            <p:nvPr/>
          </p:nvSpPr>
          <p:spPr bwMode="auto">
            <a:xfrm>
              <a:off x="192" y="576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latin typeface="Arial" panose="020B0604020202020204" pitchFamily="34" charset="0"/>
                </a:rPr>
                <a:t>j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2303" name="Oval 20"/>
            <p:cNvSpPr>
              <a:spLocks noChangeArrowheads="1"/>
            </p:cNvSpPr>
            <p:nvPr/>
          </p:nvSpPr>
          <p:spPr bwMode="auto">
            <a:xfrm>
              <a:off x="936" y="576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err="1" smtClean="0">
                  <a:latin typeface="Arial" panose="020B0604020202020204" pitchFamily="34" charset="0"/>
                </a:rPr>
                <a:t>i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2304" name="Oval 21"/>
            <p:cNvSpPr>
              <a:spLocks noChangeArrowheads="1"/>
            </p:cNvSpPr>
            <p:nvPr/>
          </p:nvSpPr>
          <p:spPr bwMode="auto">
            <a:xfrm>
              <a:off x="1680" y="0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latin typeface="Arial" panose="020B0604020202020204" pitchFamily="34" charset="0"/>
                </a:rPr>
                <a:t>c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2305" name="Oval 22"/>
            <p:cNvSpPr>
              <a:spLocks noChangeArrowheads="1"/>
            </p:cNvSpPr>
            <p:nvPr/>
          </p:nvSpPr>
          <p:spPr bwMode="auto">
            <a:xfrm>
              <a:off x="2424" y="0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latin typeface="Arial" panose="020B0604020202020204" pitchFamily="34" charset="0"/>
                </a:rPr>
                <a:t>d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2306" name="Oval 23"/>
            <p:cNvSpPr>
              <a:spLocks noChangeArrowheads="1"/>
            </p:cNvSpPr>
            <p:nvPr/>
          </p:nvSpPr>
          <p:spPr bwMode="auto">
            <a:xfrm>
              <a:off x="1680" y="576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latin typeface="Arial" panose="020B0604020202020204" pitchFamily="34" charset="0"/>
                </a:rPr>
                <a:t>h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2307" name="Oval 24"/>
            <p:cNvSpPr>
              <a:spLocks noChangeArrowheads="1"/>
            </p:cNvSpPr>
            <p:nvPr/>
          </p:nvSpPr>
          <p:spPr bwMode="auto">
            <a:xfrm>
              <a:off x="2424" y="576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latin typeface="Arial" panose="020B0604020202020204" pitchFamily="34" charset="0"/>
                </a:rPr>
                <a:t>g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2308" name="Oval 25"/>
            <p:cNvSpPr>
              <a:spLocks noChangeArrowheads="1"/>
            </p:cNvSpPr>
            <p:nvPr/>
          </p:nvSpPr>
          <p:spPr bwMode="auto">
            <a:xfrm>
              <a:off x="3168" y="0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latin typeface="Arial" panose="020B0604020202020204" pitchFamily="34" charset="0"/>
                </a:rPr>
                <a:t>e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2309" name="Oval 26"/>
            <p:cNvSpPr>
              <a:spLocks noChangeArrowheads="1"/>
            </p:cNvSpPr>
            <p:nvPr/>
          </p:nvSpPr>
          <p:spPr bwMode="auto">
            <a:xfrm>
              <a:off x="3168" y="576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</a:t>
              </a:r>
            </a:p>
          </p:txBody>
        </p:sp>
        <p:cxnSp>
          <p:nvCxnSpPr>
            <p:cNvPr id="12310" name="AutoShape 27"/>
            <p:cNvCxnSpPr>
              <a:cxnSpLocks noChangeShapeType="1"/>
              <a:stCxn id="12300" idx="6"/>
              <a:endCxn id="12301" idx="2"/>
            </p:cNvCxnSpPr>
            <p:nvPr/>
          </p:nvCxnSpPr>
          <p:spPr bwMode="auto">
            <a:xfrm>
              <a:off x="432" y="120"/>
              <a:ext cx="50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1" name="AutoShape 28"/>
            <p:cNvCxnSpPr>
              <a:cxnSpLocks noChangeShapeType="1"/>
              <a:stCxn id="12300" idx="4"/>
              <a:endCxn id="12302" idx="0"/>
            </p:cNvCxnSpPr>
            <p:nvPr/>
          </p:nvCxnSpPr>
          <p:spPr bwMode="auto">
            <a:xfrm>
              <a:off x="312" y="240"/>
              <a:ext cx="0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2" name="AutoShape 29"/>
            <p:cNvCxnSpPr>
              <a:cxnSpLocks noChangeShapeType="1"/>
              <a:stCxn id="12301" idx="4"/>
              <a:endCxn id="12303" idx="0"/>
            </p:cNvCxnSpPr>
            <p:nvPr/>
          </p:nvCxnSpPr>
          <p:spPr bwMode="auto">
            <a:xfrm>
              <a:off x="1056" y="240"/>
              <a:ext cx="0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3" name="AutoShape 30"/>
            <p:cNvCxnSpPr>
              <a:cxnSpLocks noChangeShapeType="1"/>
              <a:stCxn id="12302" idx="6"/>
              <a:endCxn id="12303" idx="2"/>
            </p:cNvCxnSpPr>
            <p:nvPr/>
          </p:nvCxnSpPr>
          <p:spPr bwMode="auto">
            <a:xfrm>
              <a:off x="432" y="696"/>
              <a:ext cx="50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4" name="AutoShape 31"/>
            <p:cNvCxnSpPr>
              <a:cxnSpLocks noChangeShapeType="1"/>
              <a:stCxn id="12303" idx="1"/>
              <a:endCxn id="12300" idx="5"/>
            </p:cNvCxnSpPr>
            <p:nvPr/>
          </p:nvCxnSpPr>
          <p:spPr bwMode="auto">
            <a:xfrm flipH="1" flipV="1">
              <a:off x="397" y="205"/>
              <a:ext cx="574" cy="40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5" name="AutoShape 32"/>
            <p:cNvCxnSpPr>
              <a:cxnSpLocks noChangeShapeType="1"/>
              <a:stCxn id="12304" idx="6"/>
              <a:endCxn id="12305" idx="2"/>
            </p:cNvCxnSpPr>
            <p:nvPr/>
          </p:nvCxnSpPr>
          <p:spPr bwMode="auto">
            <a:xfrm>
              <a:off x="1920" y="120"/>
              <a:ext cx="50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6" name="AutoShape 33"/>
            <p:cNvCxnSpPr>
              <a:cxnSpLocks noChangeShapeType="1"/>
              <a:stCxn id="12305" idx="4"/>
              <a:endCxn id="12306" idx="7"/>
            </p:cNvCxnSpPr>
            <p:nvPr/>
          </p:nvCxnSpPr>
          <p:spPr bwMode="auto">
            <a:xfrm flipH="1">
              <a:off x="1885" y="240"/>
              <a:ext cx="659" cy="3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7" name="AutoShape 34"/>
            <p:cNvCxnSpPr>
              <a:cxnSpLocks noChangeShapeType="1"/>
              <a:stCxn id="12306" idx="0"/>
              <a:endCxn id="12304" idx="4"/>
            </p:cNvCxnSpPr>
            <p:nvPr/>
          </p:nvCxnSpPr>
          <p:spPr bwMode="auto">
            <a:xfrm flipV="1">
              <a:off x="1800" y="240"/>
              <a:ext cx="0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8" name="AutoShape 35"/>
            <p:cNvCxnSpPr>
              <a:cxnSpLocks noChangeShapeType="1"/>
              <a:stCxn id="12304" idx="3"/>
              <a:endCxn id="12306" idx="1"/>
            </p:cNvCxnSpPr>
            <p:nvPr/>
          </p:nvCxnSpPr>
          <p:spPr bwMode="auto">
            <a:xfrm rot="5400000">
              <a:off x="1512" y="408"/>
              <a:ext cx="40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9" name="AutoShape 36"/>
            <p:cNvCxnSpPr>
              <a:cxnSpLocks noChangeShapeType="1"/>
              <a:stCxn id="12305" idx="4"/>
              <a:endCxn id="12307" idx="0"/>
            </p:cNvCxnSpPr>
            <p:nvPr/>
          </p:nvCxnSpPr>
          <p:spPr bwMode="auto">
            <a:xfrm>
              <a:off x="2544" y="240"/>
              <a:ext cx="0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0" name="AutoShape 37"/>
            <p:cNvCxnSpPr>
              <a:cxnSpLocks noChangeShapeType="1"/>
              <a:stCxn id="12308" idx="3"/>
              <a:endCxn id="12309" idx="1"/>
            </p:cNvCxnSpPr>
            <p:nvPr/>
          </p:nvCxnSpPr>
          <p:spPr bwMode="auto">
            <a:xfrm rot="5400000">
              <a:off x="3000" y="408"/>
              <a:ext cx="40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1" name="AutoShape 38"/>
            <p:cNvCxnSpPr>
              <a:cxnSpLocks noChangeShapeType="1"/>
              <a:stCxn id="12309" idx="7"/>
              <a:endCxn id="12308" idx="5"/>
            </p:cNvCxnSpPr>
            <p:nvPr/>
          </p:nvCxnSpPr>
          <p:spPr bwMode="auto">
            <a:xfrm rot="-5400000">
              <a:off x="3170" y="408"/>
              <a:ext cx="40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2" name="AutoShape 39"/>
            <p:cNvCxnSpPr>
              <a:cxnSpLocks noChangeShapeType="1"/>
              <a:stCxn id="12305" idx="6"/>
              <a:endCxn id="12308" idx="2"/>
            </p:cNvCxnSpPr>
            <p:nvPr/>
          </p:nvCxnSpPr>
          <p:spPr bwMode="auto">
            <a:xfrm>
              <a:off x="2664" y="120"/>
              <a:ext cx="50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3" name="AutoShape 40"/>
            <p:cNvCxnSpPr>
              <a:cxnSpLocks noChangeShapeType="1"/>
              <a:stCxn id="12305" idx="5"/>
              <a:endCxn id="12309" idx="1"/>
            </p:cNvCxnSpPr>
            <p:nvPr/>
          </p:nvCxnSpPr>
          <p:spPr bwMode="auto">
            <a:xfrm>
              <a:off x="2629" y="205"/>
              <a:ext cx="574" cy="40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4" name="AutoShape 41"/>
            <p:cNvCxnSpPr>
              <a:cxnSpLocks noChangeShapeType="1"/>
              <a:stCxn id="12307" idx="6"/>
              <a:endCxn id="12309" idx="2"/>
            </p:cNvCxnSpPr>
            <p:nvPr/>
          </p:nvCxnSpPr>
          <p:spPr bwMode="auto">
            <a:xfrm>
              <a:off x="2664" y="696"/>
              <a:ext cx="50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5" name="AutoShape 42"/>
            <p:cNvCxnSpPr>
              <a:cxnSpLocks noChangeShapeType="1"/>
              <a:stCxn id="12301" idx="6"/>
              <a:endCxn id="12304" idx="2"/>
            </p:cNvCxnSpPr>
            <p:nvPr/>
          </p:nvCxnSpPr>
          <p:spPr bwMode="auto">
            <a:xfrm>
              <a:off x="1176" y="120"/>
              <a:ext cx="50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6" name="AutoShape 43"/>
            <p:cNvCxnSpPr>
              <a:cxnSpLocks noChangeShapeType="1"/>
              <a:stCxn id="12303" idx="6"/>
              <a:endCxn id="12306" idx="2"/>
            </p:cNvCxnSpPr>
            <p:nvPr/>
          </p:nvCxnSpPr>
          <p:spPr bwMode="auto">
            <a:xfrm>
              <a:off x="1176" y="696"/>
              <a:ext cx="50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27" name="Line 44"/>
            <p:cNvSpPr>
              <a:spLocks noChangeShapeType="1"/>
            </p:cNvSpPr>
            <p:nvPr/>
          </p:nvSpPr>
          <p:spPr bwMode="auto">
            <a:xfrm>
              <a:off x="2256" y="-96"/>
              <a:ext cx="0" cy="480"/>
            </a:xfrm>
            <a:prstGeom prst="line">
              <a:avLst/>
            </a:prstGeom>
            <a:noFill/>
            <a:ln w="12700">
              <a:solidFill>
                <a:srgbClr val="FFCC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89517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Strongly Connected Components</a:t>
            </a:r>
            <a:endParaRPr lang="en-US" altLang="en-US" dirty="0" smtClean="0"/>
          </a:p>
        </p:txBody>
      </p:sp>
      <p:sp>
        <p:nvSpPr>
          <p:cNvPr id="1268739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797925" cy="5765800"/>
          </a:xfrm>
        </p:spPr>
        <p:txBody>
          <a:bodyPr>
            <a:normAutofit lnSpcReduction="10000"/>
          </a:bodyPr>
          <a:lstStyle/>
          <a:p>
            <a:r>
              <a:rPr lang="en-US" altLang="en-US" sz="2000" i="1" dirty="0" smtClean="0"/>
              <a:t>G</a:t>
            </a:r>
            <a:r>
              <a:rPr lang="en-US" altLang="en-US" sz="2000" baseline="30000" dirty="0" smtClean="0"/>
              <a:t>T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latin typeface="MTSYN" charset="-127"/>
              </a:rPr>
              <a:t>= </a:t>
            </a:r>
            <a:r>
              <a:rPr lang="en-US" altLang="en-US" sz="2000" b="1" dirty="0" smtClean="0">
                <a:solidFill>
                  <a:srgbClr val="CC3300"/>
                </a:solidFill>
              </a:rPr>
              <a:t>transpose</a:t>
            </a:r>
            <a:r>
              <a:rPr lang="en-US" altLang="en-US" sz="2000" b="1" i="1" dirty="0" smtClean="0"/>
              <a:t> </a:t>
            </a:r>
            <a:r>
              <a:rPr lang="en-US" altLang="en-US" sz="2000" dirty="0" smtClean="0"/>
              <a:t>of directed graph </a:t>
            </a:r>
            <a:r>
              <a:rPr lang="en-US" altLang="en-US" sz="2000" i="1" dirty="0" smtClean="0"/>
              <a:t>G</a:t>
            </a:r>
            <a:r>
              <a:rPr lang="en-US" altLang="en-US" sz="2000" dirty="0" smtClean="0"/>
              <a:t>.</a:t>
            </a:r>
          </a:p>
          <a:p>
            <a:pPr lvl="1"/>
            <a:r>
              <a:rPr lang="en-US" altLang="en-US" sz="2000" i="1" dirty="0" smtClean="0"/>
              <a:t>G</a:t>
            </a:r>
            <a:r>
              <a:rPr lang="en-US" altLang="en-US" sz="2000" baseline="30000" dirty="0" smtClean="0"/>
              <a:t>T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latin typeface="MTSYN" charset="-127"/>
              </a:rPr>
              <a:t>= </a:t>
            </a:r>
            <a:r>
              <a:rPr lang="en-US" altLang="en-US" sz="2000" dirty="0" smtClean="0">
                <a:latin typeface="RMTMI" charset="-95"/>
              </a:rPr>
              <a:t>(</a:t>
            </a:r>
            <a:r>
              <a:rPr lang="en-US" altLang="en-US" sz="2000" i="1" dirty="0" smtClean="0"/>
              <a:t>V</a:t>
            </a:r>
            <a:r>
              <a:rPr lang="en-US" altLang="en-US" sz="2000" i="1" dirty="0" smtClean="0">
                <a:latin typeface="RMTMI" charset="-95"/>
              </a:rPr>
              <a:t>, </a:t>
            </a:r>
            <a:r>
              <a:rPr lang="en-US" altLang="en-US" sz="2000" i="1" dirty="0" smtClean="0"/>
              <a:t>E</a:t>
            </a:r>
            <a:r>
              <a:rPr lang="en-US" altLang="en-US" sz="2000" baseline="30000" dirty="0" smtClean="0"/>
              <a:t>T</a:t>
            </a:r>
            <a:r>
              <a:rPr lang="en-US" altLang="en-US" sz="2000" dirty="0" smtClean="0">
                <a:latin typeface="RMTMI" charset="-95"/>
              </a:rPr>
              <a:t>)</a:t>
            </a:r>
            <a:r>
              <a:rPr lang="en-US" altLang="en-US" sz="2000" dirty="0" smtClean="0"/>
              <a:t>, </a:t>
            </a:r>
            <a:r>
              <a:rPr lang="en-US" altLang="en-US" sz="2000" i="1" dirty="0" smtClean="0"/>
              <a:t>E</a:t>
            </a:r>
            <a:r>
              <a:rPr lang="en-US" altLang="en-US" sz="2000" baseline="30000" dirty="0" smtClean="0"/>
              <a:t>T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latin typeface="MTSYN" charset="-127"/>
              </a:rPr>
              <a:t>= {</a:t>
            </a:r>
            <a:r>
              <a:rPr lang="en-US" altLang="en-US" sz="2000" dirty="0" smtClean="0">
                <a:latin typeface="RMTMI" charset="-95"/>
              </a:rPr>
              <a:t>(</a:t>
            </a:r>
            <a:r>
              <a:rPr lang="en-US" altLang="en-US" sz="2000" i="1" dirty="0" smtClean="0"/>
              <a:t>u</a:t>
            </a:r>
            <a:r>
              <a:rPr lang="en-US" altLang="en-US" sz="2000" i="1" dirty="0" smtClean="0">
                <a:latin typeface="RMTMI" charset="-95"/>
              </a:rPr>
              <a:t>, </a:t>
            </a:r>
            <a:r>
              <a:rPr lang="en-US" altLang="en-US" sz="2000" i="1" dirty="0" smtClean="0"/>
              <a:t>v</a:t>
            </a:r>
            <a:r>
              <a:rPr lang="en-US" altLang="en-US" sz="2000" dirty="0" smtClean="0">
                <a:latin typeface="RMTMI" charset="-95"/>
              </a:rPr>
              <a:t>)</a:t>
            </a:r>
            <a:r>
              <a:rPr lang="en-US" altLang="en-US" sz="2000" i="1" dirty="0" smtClean="0">
                <a:latin typeface="RMTMI" charset="-95"/>
              </a:rPr>
              <a:t> </a:t>
            </a:r>
            <a:r>
              <a:rPr lang="en-US" altLang="en-US" sz="2000" dirty="0" smtClean="0"/>
              <a:t>: </a:t>
            </a:r>
            <a:r>
              <a:rPr lang="en-US" altLang="en-US" sz="2000" dirty="0" smtClean="0">
                <a:latin typeface="RMTMI" charset="-95"/>
              </a:rPr>
              <a:t>(</a:t>
            </a:r>
            <a:r>
              <a:rPr lang="en-US" altLang="en-US" sz="2000" i="1" dirty="0" smtClean="0"/>
              <a:t>v</a:t>
            </a:r>
            <a:r>
              <a:rPr lang="en-US" altLang="en-US" sz="2000" i="1" dirty="0" smtClean="0">
                <a:latin typeface="RMTMI" charset="-95"/>
              </a:rPr>
              <a:t>, </a:t>
            </a:r>
            <a:r>
              <a:rPr lang="en-US" altLang="en-US" sz="2000" i="1" dirty="0" smtClean="0"/>
              <a:t>u</a:t>
            </a:r>
            <a:r>
              <a:rPr lang="en-US" altLang="en-US" sz="2000" dirty="0" smtClean="0">
                <a:latin typeface="RMTMI" charset="-95"/>
              </a:rPr>
              <a:t>)</a:t>
            </a:r>
            <a:r>
              <a:rPr lang="en-US" altLang="en-US" sz="2000" i="1" dirty="0" smtClean="0">
                <a:latin typeface="RMTMI" charset="-95"/>
              </a:rPr>
              <a:t> </a:t>
            </a:r>
            <a:r>
              <a:rPr lang="en-US" altLang="en-US" sz="2000" dirty="0" smtClean="0">
                <a:sym typeface="Symbol" panose="05050102010706020507" pitchFamily="18" charset="2"/>
              </a:rPr>
              <a:t></a:t>
            </a:r>
            <a:r>
              <a:rPr lang="en-US" altLang="en-US" sz="2000" dirty="0" smtClean="0">
                <a:latin typeface="MTSYN" charset="-127"/>
              </a:rPr>
              <a:t> </a:t>
            </a:r>
            <a:r>
              <a:rPr lang="en-US" altLang="en-US" sz="2000" i="1" dirty="0" smtClean="0"/>
              <a:t>E</a:t>
            </a:r>
            <a:r>
              <a:rPr lang="en-US" altLang="en-US" sz="2000" dirty="0" smtClean="0">
                <a:latin typeface="MTSYN" charset="-127"/>
              </a:rPr>
              <a:t>}</a:t>
            </a:r>
            <a:r>
              <a:rPr lang="en-US" altLang="en-US" sz="2000" dirty="0" smtClean="0"/>
              <a:t>.</a:t>
            </a:r>
          </a:p>
          <a:p>
            <a:pPr lvl="1"/>
            <a:r>
              <a:rPr lang="en-US" altLang="en-US" sz="2000" i="1" dirty="0" smtClean="0"/>
              <a:t>G</a:t>
            </a:r>
            <a:r>
              <a:rPr lang="en-US" altLang="en-US" sz="2000" baseline="30000" dirty="0" smtClean="0"/>
              <a:t>T</a:t>
            </a:r>
            <a:r>
              <a:rPr lang="en-US" altLang="en-US" sz="2000" dirty="0" smtClean="0"/>
              <a:t> is </a:t>
            </a:r>
            <a:r>
              <a:rPr lang="en-US" altLang="en-US" sz="2000" i="1" dirty="0" smtClean="0"/>
              <a:t>G </a:t>
            </a:r>
            <a:r>
              <a:rPr lang="en-US" altLang="en-US" sz="2000" dirty="0" smtClean="0"/>
              <a:t>with all edges reversed.</a:t>
            </a:r>
          </a:p>
          <a:p>
            <a:endParaRPr lang="en-US" altLang="en-US" sz="2400" dirty="0" smtClean="0"/>
          </a:p>
          <a:p>
            <a:endParaRPr lang="en-US" altLang="en-US" sz="2400" dirty="0"/>
          </a:p>
          <a:p>
            <a:endParaRPr lang="en-US" altLang="en-US" sz="2400" dirty="0" smtClean="0"/>
          </a:p>
          <a:p>
            <a:endParaRPr lang="en-US" altLang="en-US" sz="2400" dirty="0"/>
          </a:p>
          <a:p>
            <a:endParaRPr lang="en-US" altLang="en-US" sz="2400" dirty="0" smtClean="0"/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r>
              <a:rPr lang="en-US" altLang="en-US" sz="1800" dirty="0" smtClean="0"/>
              <a:t>We can create </a:t>
            </a:r>
            <a:r>
              <a:rPr lang="en-US" altLang="en-US" sz="1800" i="1" dirty="0" smtClean="0"/>
              <a:t>G</a:t>
            </a:r>
            <a:r>
              <a:rPr lang="en-US" altLang="en-US" sz="1800" baseline="30000" dirty="0" smtClean="0"/>
              <a:t>T</a:t>
            </a:r>
            <a:r>
              <a:rPr lang="en-US" altLang="en-US" sz="1800" dirty="0" smtClean="0"/>
              <a:t> in </a:t>
            </a:r>
            <a:r>
              <a:rPr lang="el-GR" altLang="en-US" sz="1800" dirty="0" smtClean="0">
                <a:cs typeface="Times New Roman" panose="02020603050405020304" pitchFamily="18" charset="0"/>
              </a:rPr>
              <a:t>Θ</a:t>
            </a:r>
            <a:r>
              <a:rPr lang="en-US" altLang="en-US" sz="1800" dirty="0" smtClean="0">
                <a:latin typeface="RMTMI" charset="-95"/>
              </a:rPr>
              <a:t>(</a:t>
            </a:r>
            <a:r>
              <a:rPr lang="en-US" altLang="en-US" sz="1800" i="1" dirty="0" smtClean="0"/>
              <a:t>V </a:t>
            </a:r>
            <a:r>
              <a:rPr lang="en-US" altLang="en-US" sz="1800" dirty="0" smtClean="0">
                <a:latin typeface="MTSYN" charset="-127"/>
              </a:rPr>
              <a:t>+ </a:t>
            </a:r>
            <a:r>
              <a:rPr lang="en-US" altLang="en-US" sz="1800" i="1" dirty="0" smtClean="0"/>
              <a:t>E</a:t>
            </a:r>
            <a:r>
              <a:rPr lang="en-US" altLang="en-US" sz="1800" dirty="0" smtClean="0">
                <a:latin typeface="RMTMI" charset="-95"/>
              </a:rPr>
              <a:t>)</a:t>
            </a:r>
            <a:r>
              <a:rPr lang="en-US" altLang="en-US" sz="1800" i="1" dirty="0" smtClean="0">
                <a:latin typeface="RMTMI" charset="-95"/>
              </a:rPr>
              <a:t> </a:t>
            </a:r>
            <a:r>
              <a:rPr lang="en-US" altLang="en-US" sz="1800" dirty="0" smtClean="0"/>
              <a:t>time if we are using adjacency lists.</a:t>
            </a:r>
          </a:p>
          <a:p>
            <a:r>
              <a:rPr lang="en-US" altLang="en-US" sz="1800" i="1" dirty="0" smtClean="0">
                <a:solidFill>
                  <a:schemeClr val="accent1"/>
                </a:solidFill>
              </a:rPr>
              <a:t>G </a:t>
            </a:r>
            <a:r>
              <a:rPr lang="en-US" altLang="en-US" sz="1800" dirty="0" smtClean="0">
                <a:solidFill>
                  <a:schemeClr val="accent1"/>
                </a:solidFill>
              </a:rPr>
              <a:t>and </a:t>
            </a:r>
            <a:r>
              <a:rPr lang="en-US" altLang="en-US" sz="1800" i="1" dirty="0" smtClean="0">
                <a:solidFill>
                  <a:schemeClr val="accent1"/>
                </a:solidFill>
              </a:rPr>
              <a:t>G</a:t>
            </a:r>
            <a:r>
              <a:rPr lang="en-US" altLang="en-US" sz="1800" baseline="30000" dirty="0" smtClean="0">
                <a:solidFill>
                  <a:schemeClr val="accent1"/>
                </a:solidFill>
              </a:rPr>
              <a:t>T</a:t>
            </a:r>
            <a:r>
              <a:rPr lang="en-US" altLang="en-US" sz="1800" dirty="0" smtClean="0">
                <a:solidFill>
                  <a:schemeClr val="accent1"/>
                </a:solidFill>
              </a:rPr>
              <a:t> have the </a:t>
            </a:r>
            <a:r>
              <a:rPr lang="en-US" altLang="en-US" sz="1800" i="1" dirty="0" smtClean="0">
                <a:solidFill>
                  <a:schemeClr val="accent1"/>
                </a:solidFill>
              </a:rPr>
              <a:t>same </a:t>
            </a:r>
            <a:r>
              <a:rPr lang="en-US" altLang="en-US" sz="1800" dirty="0" smtClean="0">
                <a:solidFill>
                  <a:schemeClr val="accent1"/>
                </a:solidFill>
              </a:rPr>
              <a:t>SCC’s</a:t>
            </a:r>
            <a:r>
              <a:rPr lang="en-US" altLang="en-US" sz="1800" dirty="0" smtClean="0"/>
              <a:t>. (</a:t>
            </a:r>
            <a:r>
              <a:rPr lang="en-US" altLang="en-US" sz="1800" i="1" dirty="0" smtClean="0"/>
              <a:t>u </a:t>
            </a:r>
            <a:r>
              <a:rPr lang="en-US" altLang="en-US" sz="1800" dirty="0" smtClean="0"/>
              <a:t>and </a:t>
            </a:r>
            <a:r>
              <a:rPr lang="en-US" altLang="en-US" sz="1800" i="1" dirty="0" smtClean="0"/>
              <a:t>v</a:t>
            </a:r>
            <a:r>
              <a:rPr lang="en-US" altLang="en-US" sz="1800" i="1" dirty="0" smtClean="0">
                <a:latin typeface="RMTMI" charset="-95"/>
              </a:rPr>
              <a:t> </a:t>
            </a:r>
            <a:r>
              <a:rPr lang="en-US" altLang="en-US" sz="1800" dirty="0" smtClean="0"/>
              <a:t>are reachable from each other in </a:t>
            </a:r>
            <a:r>
              <a:rPr lang="en-US" altLang="en-US" sz="1800" i="1" dirty="0" smtClean="0"/>
              <a:t>G </a:t>
            </a:r>
            <a:r>
              <a:rPr lang="en-US" altLang="en-US" sz="1800" dirty="0" smtClean="0"/>
              <a:t>if and only if reachable from each other in </a:t>
            </a:r>
            <a:r>
              <a:rPr lang="en-US" altLang="en-US" sz="1800" i="1" dirty="0" smtClean="0"/>
              <a:t>G</a:t>
            </a:r>
            <a:r>
              <a:rPr lang="en-US" altLang="en-US" sz="1800" baseline="30000" dirty="0" smtClean="0"/>
              <a:t>T</a:t>
            </a:r>
            <a:r>
              <a:rPr lang="en-US" altLang="en-US" sz="1800" dirty="0" smtClean="0"/>
              <a:t>).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533400" y="1944098"/>
            <a:ext cx="8164513" cy="3803650"/>
            <a:chOff x="533400" y="2327275"/>
            <a:chExt cx="8164513" cy="3803650"/>
          </a:xfrm>
        </p:grpSpPr>
        <p:grpSp>
          <p:nvGrpSpPr>
            <p:cNvPr id="72" name="Group 14"/>
            <p:cNvGrpSpPr>
              <a:grpSpLocks/>
            </p:cNvGrpSpPr>
            <p:nvPr/>
          </p:nvGrpSpPr>
          <p:grpSpPr bwMode="auto">
            <a:xfrm>
              <a:off x="914400" y="2362200"/>
              <a:ext cx="1828800" cy="1676400"/>
              <a:chOff x="576" y="1488"/>
              <a:chExt cx="1152" cy="1056"/>
            </a:xfrm>
          </p:grpSpPr>
          <p:grpSp>
            <p:nvGrpSpPr>
              <p:cNvPr id="128" name="Group 15"/>
              <p:cNvGrpSpPr>
                <a:grpSpLocks/>
              </p:cNvGrpSpPr>
              <p:nvPr/>
            </p:nvGrpSpPr>
            <p:grpSpPr bwMode="auto">
              <a:xfrm>
                <a:off x="576" y="1488"/>
                <a:ext cx="1152" cy="1056"/>
                <a:chOff x="576" y="1488"/>
                <a:chExt cx="1152" cy="1056"/>
              </a:xfrm>
            </p:grpSpPr>
            <p:sp>
              <p:nvSpPr>
                <p:cNvPr id="130" name="Oval 16"/>
                <p:cNvSpPr>
                  <a:spLocks noChangeArrowheads="1"/>
                </p:cNvSpPr>
                <p:nvPr/>
              </p:nvSpPr>
              <p:spPr bwMode="auto">
                <a:xfrm>
                  <a:off x="576" y="14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1" name="Oval 17"/>
                <p:cNvSpPr>
                  <a:spLocks noChangeArrowheads="1"/>
                </p:cNvSpPr>
                <p:nvPr/>
              </p:nvSpPr>
              <p:spPr bwMode="auto">
                <a:xfrm>
                  <a:off x="576" y="2256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2" name="Oval 18"/>
                <p:cNvSpPr>
                  <a:spLocks noChangeArrowheads="1"/>
                </p:cNvSpPr>
                <p:nvPr/>
              </p:nvSpPr>
              <p:spPr bwMode="auto">
                <a:xfrm>
                  <a:off x="1440" y="14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" name="Oval 19"/>
                <p:cNvSpPr>
                  <a:spLocks noChangeArrowheads="1"/>
                </p:cNvSpPr>
                <p:nvPr/>
              </p:nvSpPr>
              <p:spPr bwMode="auto">
                <a:xfrm>
                  <a:off x="1440" y="2256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29" name="Oval 20"/>
              <p:cNvSpPr>
                <a:spLocks noChangeArrowheads="1"/>
              </p:cNvSpPr>
              <p:nvPr/>
            </p:nvSpPr>
            <p:spPr bwMode="auto">
              <a:xfrm>
                <a:off x="576" y="14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3" name="Group 21"/>
            <p:cNvGrpSpPr>
              <a:grpSpLocks/>
            </p:cNvGrpSpPr>
            <p:nvPr/>
          </p:nvGrpSpPr>
          <p:grpSpPr bwMode="auto">
            <a:xfrm>
              <a:off x="5638800" y="2362200"/>
              <a:ext cx="1828800" cy="1676400"/>
              <a:chOff x="576" y="1488"/>
              <a:chExt cx="1152" cy="1056"/>
            </a:xfrm>
          </p:grpSpPr>
          <p:grpSp>
            <p:nvGrpSpPr>
              <p:cNvPr id="122" name="Group 22"/>
              <p:cNvGrpSpPr>
                <a:grpSpLocks/>
              </p:cNvGrpSpPr>
              <p:nvPr/>
            </p:nvGrpSpPr>
            <p:grpSpPr bwMode="auto">
              <a:xfrm>
                <a:off x="576" y="1488"/>
                <a:ext cx="1152" cy="1056"/>
                <a:chOff x="576" y="1488"/>
                <a:chExt cx="1152" cy="1056"/>
              </a:xfrm>
            </p:grpSpPr>
            <p:sp>
              <p:nvSpPr>
                <p:cNvPr id="124" name="Oval 23"/>
                <p:cNvSpPr>
                  <a:spLocks noChangeArrowheads="1"/>
                </p:cNvSpPr>
                <p:nvPr/>
              </p:nvSpPr>
              <p:spPr bwMode="auto">
                <a:xfrm>
                  <a:off x="576" y="14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5" name="Oval 24"/>
                <p:cNvSpPr>
                  <a:spLocks noChangeArrowheads="1"/>
                </p:cNvSpPr>
                <p:nvPr/>
              </p:nvSpPr>
              <p:spPr bwMode="auto">
                <a:xfrm>
                  <a:off x="576" y="2256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6" name="Oval 25"/>
                <p:cNvSpPr>
                  <a:spLocks noChangeArrowheads="1"/>
                </p:cNvSpPr>
                <p:nvPr/>
              </p:nvSpPr>
              <p:spPr bwMode="auto">
                <a:xfrm>
                  <a:off x="1440" y="14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7" name="Oval 26"/>
                <p:cNvSpPr>
                  <a:spLocks noChangeArrowheads="1"/>
                </p:cNvSpPr>
                <p:nvPr/>
              </p:nvSpPr>
              <p:spPr bwMode="auto">
                <a:xfrm>
                  <a:off x="1440" y="2256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23" name="Oval 27"/>
              <p:cNvSpPr>
                <a:spLocks noChangeArrowheads="1"/>
              </p:cNvSpPr>
              <p:nvPr/>
            </p:nvSpPr>
            <p:spPr bwMode="auto">
              <a:xfrm>
                <a:off x="576" y="14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4" name="Line 38"/>
            <p:cNvSpPr>
              <a:spLocks noChangeShapeType="1"/>
            </p:cNvSpPr>
            <p:nvPr/>
          </p:nvSpPr>
          <p:spPr bwMode="auto">
            <a:xfrm>
              <a:off x="1371600" y="25908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39"/>
            <p:cNvSpPr>
              <a:spLocks noChangeShapeType="1"/>
            </p:cNvSpPr>
            <p:nvPr/>
          </p:nvSpPr>
          <p:spPr bwMode="auto">
            <a:xfrm flipH="1">
              <a:off x="1295400" y="2743200"/>
              <a:ext cx="1066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40"/>
            <p:cNvSpPr>
              <a:spLocks noChangeShapeType="1"/>
            </p:cNvSpPr>
            <p:nvPr/>
          </p:nvSpPr>
          <p:spPr bwMode="auto">
            <a:xfrm>
              <a:off x="1371600" y="38100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41"/>
            <p:cNvSpPr>
              <a:spLocks noChangeShapeType="1"/>
            </p:cNvSpPr>
            <p:nvPr/>
          </p:nvSpPr>
          <p:spPr bwMode="auto">
            <a:xfrm>
              <a:off x="2514600" y="28194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Text Box 42"/>
            <p:cNvSpPr txBox="1">
              <a:spLocks noChangeArrowheads="1"/>
            </p:cNvSpPr>
            <p:nvPr/>
          </p:nvSpPr>
          <p:spPr bwMode="auto">
            <a:xfrm>
              <a:off x="974725" y="2327275"/>
              <a:ext cx="319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0" dirty="0"/>
                <a:t>a</a:t>
              </a:r>
            </a:p>
          </p:txBody>
        </p:sp>
        <p:sp>
          <p:nvSpPr>
            <p:cNvPr id="79" name="Text Box 43"/>
            <p:cNvSpPr txBox="1">
              <a:spLocks noChangeArrowheads="1"/>
            </p:cNvSpPr>
            <p:nvPr/>
          </p:nvSpPr>
          <p:spPr bwMode="auto">
            <a:xfrm>
              <a:off x="974725" y="35464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0"/>
                <a:t>b</a:t>
              </a:r>
            </a:p>
          </p:txBody>
        </p:sp>
        <p:sp>
          <p:nvSpPr>
            <p:cNvPr id="80" name="Text Box 44"/>
            <p:cNvSpPr txBox="1">
              <a:spLocks noChangeArrowheads="1"/>
            </p:cNvSpPr>
            <p:nvPr/>
          </p:nvSpPr>
          <p:spPr bwMode="auto">
            <a:xfrm>
              <a:off x="2422525" y="3546475"/>
              <a:ext cx="319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0"/>
                <a:t>c</a:t>
              </a:r>
            </a:p>
          </p:txBody>
        </p:sp>
        <p:sp>
          <p:nvSpPr>
            <p:cNvPr id="81" name="Text Box 45"/>
            <p:cNvSpPr txBox="1">
              <a:spLocks noChangeArrowheads="1"/>
            </p:cNvSpPr>
            <p:nvPr/>
          </p:nvSpPr>
          <p:spPr bwMode="auto">
            <a:xfrm>
              <a:off x="2346325" y="23272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0"/>
                <a:t>d</a:t>
              </a:r>
            </a:p>
          </p:txBody>
        </p:sp>
        <p:sp>
          <p:nvSpPr>
            <p:cNvPr id="82" name="Text Box 46"/>
            <p:cNvSpPr txBox="1">
              <a:spLocks noChangeArrowheads="1"/>
            </p:cNvSpPr>
            <p:nvPr/>
          </p:nvSpPr>
          <p:spPr bwMode="auto">
            <a:xfrm>
              <a:off x="7086600" y="23622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0"/>
                <a:t>d</a:t>
              </a:r>
            </a:p>
          </p:txBody>
        </p:sp>
        <p:sp>
          <p:nvSpPr>
            <p:cNvPr id="83" name="Text Box 47"/>
            <p:cNvSpPr txBox="1">
              <a:spLocks noChangeArrowheads="1"/>
            </p:cNvSpPr>
            <p:nvPr/>
          </p:nvSpPr>
          <p:spPr bwMode="auto">
            <a:xfrm>
              <a:off x="5715000" y="2362200"/>
              <a:ext cx="319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0"/>
                <a:t>a</a:t>
              </a:r>
            </a:p>
          </p:txBody>
        </p:sp>
        <p:sp>
          <p:nvSpPr>
            <p:cNvPr id="84" name="Text Box 48"/>
            <p:cNvSpPr txBox="1">
              <a:spLocks noChangeArrowheads="1"/>
            </p:cNvSpPr>
            <p:nvPr/>
          </p:nvSpPr>
          <p:spPr bwMode="auto">
            <a:xfrm>
              <a:off x="5715000" y="35814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0"/>
                <a:t>b</a:t>
              </a:r>
            </a:p>
          </p:txBody>
        </p:sp>
        <p:sp>
          <p:nvSpPr>
            <p:cNvPr id="85" name="Text Box 49"/>
            <p:cNvSpPr txBox="1">
              <a:spLocks noChangeArrowheads="1"/>
            </p:cNvSpPr>
            <p:nvPr/>
          </p:nvSpPr>
          <p:spPr bwMode="auto">
            <a:xfrm>
              <a:off x="7086600" y="3581400"/>
              <a:ext cx="319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0"/>
                <a:t>c</a:t>
              </a:r>
            </a:p>
          </p:txBody>
        </p:sp>
        <p:sp>
          <p:nvSpPr>
            <p:cNvPr id="86" name="Line 50"/>
            <p:cNvSpPr>
              <a:spLocks noChangeShapeType="1"/>
            </p:cNvSpPr>
            <p:nvPr/>
          </p:nvSpPr>
          <p:spPr bwMode="auto">
            <a:xfrm flipH="1">
              <a:off x="6096000" y="25908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51"/>
            <p:cNvSpPr>
              <a:spLocks noChangeShapeType="1"/>
            </p:cNvSpPr>
            <p:nvPr/>
          </p:nvSpPr>
          <p:spPr bwMode="auto">
            <a:xfrm flipV="1">
              <a:off x="7239000" y="28194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52"/>
            <p:cNvSpPr>
              <a:spLocks noChangeShapeType="1"/>
            </p:cNvSpPr>
            <p:nvPr/>
          </p:nvSpPr>
          <p:spPr bwMode="auto">
            <a:xfrm flipH="1">
              <a:off x="6096000" y="38100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53"/>
            <p:cNvSpPr>
              <a:spLocks noChangeShapeType="1"/>
            </p:cNvSpPr>
            <p:nvPr/>
          </p:nvSpPr>
          <p:spPr bwMode="auto">
            <a:xfrm flipV="1">
              <a:off x="6019800" y="2743200"/>
              <a:ext cx="9906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Text Box 56"/>
            <p:cNvSpPr txBox="1">
              <a:spLocks noChangeArrowheads="1"/>
            </p:cNvSpPr>
            <p:nvPr/>
          </p:nvSpPr>
          <p:spPr bwMode="auto">
            <a:xfrm>
              <a:off x="8077200" y="2362200"/>
              <a:ext cx="62071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i="0">
                  <a:solidFill>
                    <a:srgbClr val="006600"/>
                  </a:solidFill>
                </a:rPr>
                <a:t>G</a:t>
              </a:r>
              <a:r>
                <a:rPr lang="en-US" altLang="en-US" sz="2800" b="1" i="0" baseline="30000">
                  <a:solidFill>
                    <a:srgbClr val="006600"/>
                  </a:solidFill>
                </a:rPr>
                <a:t>T</a:t>
              </a:r>
            </a:p>
          </p:txBody>
        </p:sp>
        <p:sp>
          <p:nvSpPr>
            <p:cNvPr id="91" name="Text Box 57"/>
            <p:cNvSpPr txBox="1">
              <a:spLocks noChangeArrowheads="1"/>
            </p:cNvSpPr>
            <p:nvPr/>
          </p:nvSpPr>
          <p:spPr bwMode="auto">
            <a:xfrm>
              <a:off x="3200400" y="2438400"/>
              <a:ext cx="4603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i="0">
                  <a:solidFill>
                    <a:srgbClr val="006600"/>
                  </a:solidFill>
                </a:rPr>
                <a:t>G</a:t>
              </a:r>
            </a:p>
          </p:txBody>
        </p:sp>
        <p:sp>
          <p:nvSpPr>
            <p:cNvPr id="92" name="Line 58"/>
            <p:cNvSpPr>
              <a:spLocks noChangeShapeType="1"/>
            </p:cNvSpPr>
            <p:nvPr/>
          </p:nvSpPr>
          <p:spPr bwMode="auto">
            <a:xfrm flipV="1">
              <a:off x="4953000" y="33528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Text Box 59"/>
            <p:cNvSpPr txBox="1">
              <a:spLocks noChangeArrowheads="1"/>
            </p:cNvSpPr>
            <p:nvPr/>
          </p:nvSpPr>
          <p:spPr bwMode="auto">
            <a:xfrm>
              <a:off x="3962400" y="3505200"/>
              <a:ext cx="1544638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0" dirty="0">
                  <a:solidFill>
                    <a:srgbClr val="CC3300"/>
                  </a:solidFill>
                </a:rPr>
                <a:t>Edges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0" dirty="0">
                  <a:solidFill>
                    <a:srgbClr val="CC3300"/>
                  </a:solidFill>
                </a:rPr>
                <a:t>have reverse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0" dirty="0">
                  <a:solidFill>
                    <a:srgbClr val="CC3300"/>
                  </a:solidFill>
                </a:rPr>
                <a:t>direction!</a:t>
              </a:r>
            </a:p>
          </p:txBody>
        </p:sp>
        <p:grpSp>
          <p:nvGrpSpPr>
            <p:cNvPr id="94" name="Group 4"/>
            <p:cNvGrpSpPr>
              <a:grpSpLocks/>
            </p:cNvGrpSpPr>
            <p:nvPr/>
          </p:nvGrpSpPr>
          <p:grpSpPr bwMode="auto">
            <a:xfrm>
              <a:off x="533400" y="4003675"/>
              <a:ext cx="2209800" cy="2092325"/>
              <a:chOff x="336" y="2858"/>
              <a:chExt cx="1392" cy="1318"/>
            </a:xfrm>
          </p:grpSpPr>
          <p:sp>
            <p:nvSpPr>
              <p:cNvPr id="113" name="Rectangle 5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1104" cy="10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14" name="Line 6"/>
              <p:cNvSpPr>
                <a:spLocks noChangeShapeType="1"/>
              </p:cNvSpPr>
              <p:nvPr/>
            </p:nvSpPr>
            <p:spPr bwMode="auto">
              <a:xfrm>
                <a:off x="864" y="31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7"/>
              <p:cNvSpPr>
                <a:spLocks noChangeShapeType="1"/>
              </p:cNvSpPr>
              <p:nvPr/>
            </p:nvSpPr>
            <p:spPr bwMode="auto">
              <a:xfrm>
                <a:off x="1152" y="31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8"/>
              <p:cNvSpPr>
                <a:spLocks noChangeShapeType="1"/>
              </p:cNvSpPr>
              <p:nvPr/>
            </p:nvSpPr>
            <p:spPr bwMode="auto">
              <a:xfrm>
                <a:off x="1440" y="31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9"/>
              <p:cNvSpPr>
                <a:spLocks noChangeShapeType="1"/>
              </p:cNvSpPr>
              <p:nvPr/>
            </p:nvSpPr>
            <p:spPr bwMode="auto">
              <a:xfrm>
                <a:off x="624" y="3408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0"/>
              <p:cNvSpPr>
                <a:spLocks noChangeShapeType="1"/>
              </p:cNvSpPr>
              <p:nvPr/>
            </p:nvSpPr>
            <p:spPr bwMode="auto">
              <a:xfrm>
                <a:off x="624" y="3648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11"/>
              <p:cNvSpPr>
                <a:spLocks noChangeShapeType="1"/>
              </p:cNvSpPr>
              <p:nvPr/>
            </p:nvSpPr>
            <p:spPr bwMode="auto">
              <a:xfrm>
                <a:off x="624" y="3936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Text Box 12"/>
              <p:cNvSpPr txBox="1">
                <a:spLocks noChangeArrowheads="1"/>
              </p:cNvSpPr>
              <p:nvPr/>
            </p:nvSpPr>
            <p:spPr bwMode="auto">
              <a:xfrm>
                <a:off x="614" y="2858"/>
                <a:ext cx="10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0">
                    <a:solidFill>
                      <a:srgbClr val="990033"/>
                    </a:solidFill>
                  </a:rPr>
                  <a:t>a   b    c    d</a:t>
                </a:r>
              </a:p>
            </p:txBody>
          </p:sp>
          <p:sp>
            <p:nvSpPr>
              <p:cNvPr id="121" name="Text Box 13"/>
              <p:cNvSpPr txBox="1">
                <a:spLocks noChangeArrowheads="1"/>
              </p:cNvSpPr>
              <p:nvPr/>
            </p:nvSpPr>
            <p:spPr bwMode="auto">
              <a:xfrm>
                <a:off x="336" y="3168"/>
                <a:ext cx="212" cy="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0">
                    <a:solidFill>
                      <a:srgbClr val="990033"/>
                    </a:solidFill>
                  </a:rPr>
                  <a:t>a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0">
                    <a:solidFill>
                      <a:srgbClr val="990033"/>
                    </a:solidFill>
                  </a:rPr>
                  <a:t>b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0">
                    <a:solidFill>
                      <a:srgbClr val="990033"/>
                    </a:solidFill>
                  </a:rPr>
                  <a:t>c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0">
                    <a:solidFill>
                      <a:srgbClr val="990033"/>
                    </a:solidFill>
                  </a:rPr>
                  <a:t>d</a:t>
                </a:r>
              </a:p>
            </p:txBody>
          </p:sp>
        </p:grpSp>
        <p:grpSp>
          <p:nvGrpSpPr>
            <p:cNvPr id="95" name="Group 28"/>
            <p:cNvGrpSpPr>
              <a:grpSpLocks/>
            </p:cNvGrpSpPr>
            <p:nvPr/>
          </p:nvGrpSpPr>
          <p:grpSpPr bwMode="auto">
            <a:xfrm>
              <a:off x="5334000" y="4038600"/>
              <a:ext cx="2209800" cy="2092325"/>
              <a:chOff x="336" y="2858"/>
              <a:chExt cx="1392" cy="1318"/>
            </a:xfrm>
          </p:grpSpPr>
          <p:sp>
            <p:nvSpPr>
              <p:cNvPr id="104" name="Rectangle 29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1104" cy="10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05" name="Line 30"/>
              <p:cNvSpPr>
                <a:spLocks noChangeShapeType="1"/>
              </p:cNvSpPr>
              <p:nvPr/>
            </p:nvSpPr>
            <p:spPr bwMode="auto">
              <a:xfrm>
                <a:off x="864" y="31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31"/>
              <p:cNvSpPr>
                <a:spLocks noChangeShapeType="1"/>
              </p:cNvSpPr>
              <p:nvPr/>
            </p:nvSpPr>
            <p:spPr bwMode="auto">
              <a:xfrm>
                <a:off x="1152" y="31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32"/>
              <p:cNvSpPr>
                <a:spLocks noChangeShapeType="1"/>
              </p:cNvSpPr>
              <p:nvPr/>
            </p:nvSpPr>
            <p:spPr bwMode="auto">
              <a:xfrm>
                <a:off x="1440" y="316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33"/>
              <p:cNvSpPr>
                <a:spLocks noChangeShapeType="1"/>
              </p:cNvSpPr>
              <p:nvPr/>
            </p:nvSpPr>
            <p:spPr bwMode="auto">
              <a:xfrm>
                <a:off x="624" y="3408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34"/>
              <p:cNvSpPr>
                <a:spLocks noChangeShapeType="1"/>
              </p:cNvSpPr>
              <p:nvPr/>
            </p:nvSpPr>
            <p:spPr bwMode="auto">
              <a:xfrm>
                <a:off x="624" y="3648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35"/>
              <p:cNvSpPr>
                <a:spLocks noChangeShapeType="1"/>
              </p:cNvSpPr>
              <p:nvPr/>
            </p:nvSpPr>
            <p:spPr bwMode="auto">
              <a:xfrm>
                <a:off x="624" y="3936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Text Box 36"/>
              <p:cNvSpPr txBox="1">
                <a:spLocks noChangeArrowheads="1"/>
              </p:cNvSpPr>
              <p:nvPr/>
            </p:nvSpPr>
            <p:spPr bwMode="auto">
              <a:xfrm>
                <a:off x="614" y="2858"/>
                <a:ext cx="10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0">
                    <a:solidFill>
                      <a:srgbClr val="990033"/>
                    </a:solidFill>
                  </a:rPr>
                  <a:t>a   b    c    d</a:t>
                </a:r>
              </a:p>
            </p:txBody>
          </p:sp>
          <p:sp>
            <p:nvSpPr>
              <p:cNvPr id="112" name="Text Box 37"/>
              <p:cNvSpPr txBox="1">
                <a:spLocks noChangeArrowheads="1"/>
              </p:cNvSpPr>
              <p:nvPr/>
            </p:nvSpPr>
            <p:spPr bwMode="auto">
              <a:xfrm>
                <a:off x="336" y="3168"/>
                <a:ext cx="212" cy="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0">
                    <a:solidFill>
                      <a:srgbClr val="990033"/>
                    </a:solidFill>
                  </a:rPr>
                  <a:t>a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0">
                    <a:solidFill>
                      <a:srgbClr val="990033"/>
                    </a:solidFill>
                  </a:rPr>
                  <a:t>b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0">
                    <a:solidFill>
                      <a:srgbClr val="990033"/>
                    </a:solidFill>
                  </a:rPr>
                  <a:t>c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0">
                    <a:solidFill>
                      <a:srgbClr val="990033"/>
                    </a:solidFill>
                  </a:rPr>
                  <a:t>d</a:t>
                </a:r>
              </a:p>
            </p:txBody>
          </p:sp>
        </p:grpSp>
        <p:sp>
          <p:nvSpPr>
            <p:cNvPr id="96" name="Rectangle 60"/>
            <p:cNvSpPr>
              <a:spLocks noChangeArrowheads="1"/>
            </p:cNvSpPr>
            <p:nvPr/>
          </p:nvSpPr>
          <p:spPr bwMode="auto">
            <a:xfrm>
              <a:off x="2286000" y="4495800"/>
              <a:ext cx="457200" cy="3810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7" name="Rectangle 61"/>
            <p:cNvSpPr>
              <a:spLocks noChangeArrowheads="1"/>
            </p:cNvSpPr>
            <p:nvPr/>
          </p:nvSpPr>
          <p:spPr bwMode="auto">
            <a:xfrm>
              <a:off x="1371600" y="5715000"/>
              <a:ext cx="457200" cy="3810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8" name="Rectangle 62"/>
            <p:cNvSpPr>
              <a:spLocks noChangeArrowheads="1"/>
            </p:cNvSpPr>
            <p:nvPr/>
          </p:nvSpPr>
          <p:spPr bwMode="auto">
            <a:xfrm>
              <a:off x="1828800" y="5715000"/>
              <a:ext cx="457200" cy="3810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9" name="Rectangle 63"/>
            <p:cNvSpPr>
              <a:spLocks noChangeArrowheads="1"/>
            </p:cNvSpPr>
            <p:nvPr/>
          </p:nvSpPr>
          <p:spPr bwMode="auto">
            <a:xfrm>
              <a:off x="1828800" y="4876800"/>
              <a:ext cx="457200" cy="3810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00" name="Rectangle 64"/>
            <p:cNvSpPr>
              <a:spLocks noChangeArrowheads="1"/>
            </p:cNvSpPr>
            <p:nvPr/>
          </p:nvSpPr>
          <p:spPr bwMode="auto">
            <a:xfrm>
              <a:off x="5791200" y="5748338"/>
              <a:ext cx="381000" cy="3810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01" name="Rectangle 65"/>
            <p:cNvSpPr>
              <a:spLocks noChangeArrowheads="1"/>
            </p:cNvSpPr>
            <p:nvPr/>
          </p:nvSpPr>
          <p:spPr bwMode="auto">
            <a:xfrm>
              <a:off x="7086600" y="4905375"/>
              <a:ext cx="457200" cy="3810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02" name="Rectangle 66"/>
            <p:cNvSpPr>
              <a:spLocks noChangeArrowheads="1"/>
            </p:cNvSpPr>
            <p:nvPr/>
          </p:nvSpPr>
          <p:spPr bwMode="auto">
            <a:xfrm>
              <a:off x="7086600" y="5334000"/>
              <a:ext cx="457200" cy="3810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03" name="Rectangle 67"/>
            <p:cNvSpPr>
              <a:spLocks noChangeArrowheads="1"/>
            </p:cNvSpPr>
            <p:nvPr/>
          </p:nvSpPr>
          <p:spPr bwMode="auto">
            <a:xfrm>
              <a:off x="6172200" y="5334000"/>
              <a:ext cx="457200" cy="3810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0">
                  <a:latin typeface="Arial" panose="020B060402020202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72587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Algorithm to Determine SCCs</a:t>
            </a:r>
          </a:p>
        </p:txBody>
      </p:sp>
      <p:sp>
        <p:nvSpPr>
          <p:cNvPr id="1273859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normAutofit/>
          </a:bodyPr>
          <a:lstStyle/>
          <a:p>
            <a:pPr marL="533400" indent="-533400">
              <a:buFont typeface="Times New Roman" panose="02020603050405020304" pitchFamily="18" charset="0"/>
              <a:buNone/>
            </a:pPr>
            <a:r>
              <a:rPr lang="en-US" alt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SCC(</a:t>
            </a:r>
            <a:r>
              <a:rPr lang="en-US" altLang="en-US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DFS(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compute finishing times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for all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DFS(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but in the main loop, consider vertices in order of decreasing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(as computed in first DFS)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the vertices in each tree of the depth-first forest formed in second DFS as a separate SCC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smtClean="0">
                <a:latin typeface="Arial" panose="020B0604020202020204" pitchFamily="34" charset="0"/>
              </a:rPr>
              <a:t>             9     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04800" y="4495800"/>
            <a:ext cx="223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0">
                <a:solidFill>
                  <a:srgbClr val="CC3300"/>
                </a:solidFill>
              </a:rPr>
              <a:t>Time:</a:t>
            </a:r>
            <a:r>
              <a:rPr lang="en-US" altLang="en-US" sz="2400" b="1"/>
              <a:t> </a:t>
            </a:r>
            <a:r>
              <a:rPr lang="en-US" altLang="en-US" sz="2400" i="0">
                <a:solidFill>
                  <a:schemeClr val="hlink"/>
                </a:solidFill>
                <a:sym typeface="Symbol" panose="05050102010706020507" pitchFamily="18" charset="2"/>
              </a:rPr>
              <a:t></a:t>
            </a:r>
            <a:r>
              <a:rPr lang="en-US" altLang="en-US" sz="2400" i="0">
                <a:solidFill>
                  <a:schemeClr val="hlink"/>
                </a:solidFill>
                <a:latin typeface="RMTMI" charset="-95"/>
              </a:rPr>
              <a:t>(</a:t>
            </a:r>
            <a:r>
              <a:rPr lang="en-US" altLang="en-US" sz="2400">
                <a:solidFill>
                  <a:schemeClr val="hlink"/>
                </a:solidFill>
              </a:rPr>
              <a:t>V </a:t>
            </a:r>
            <a:r>
              <a:rPr lang="en-US" altLang="en-US" sz="2400" i="0">
                <a:solidFill>
                  <a:schemeClr val="hlink"/>
                </a:solidFill>
                <a:latin typeface="MTSYN" charset="-127"/>
              </a:rPr>
              <a:t>+ </a:t>
            </a:r>
            <a:r>
              <a:rPr lang="en-US" altLang="en-US" sz="2400">
                <a:solidFill>
                  <a:schemeClr val="hlink"/>
                </a:solidFill>
              </a:rPr>
              <a:t>E</a:t>
            </a:r>
            <a:r>
              <a:rPr lang="en-US" altLang="en-US" sz="2400" i="0">
                <a:solidFill>
                  <a:schemeClr val="hlink"/>
                </a:solidFill>
                <a:latin typeface="RMTMI" charset="-95"/>
              </a:rPr>
              <a:t>)</a:t>
            </a:r>
            <a:r>
              <a:rPr lang="en-US" altLang="en-US" sz="2400" i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2460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reeform 2"/>
          <p:cNvSpPr>
            <a:spLocks/>
          </p:cNvSpPr>
          <p:nvPr/>
        </p:nvSpPr>
        <p:spPr bwMode="auto">
          <a:xfrm>
            <a:off x="522288" y="1546225"/>
            <a:ext cx="2311400" cy="1736725"/>
          </a:xfrm>
          <a:custGeom>
            <a:avLst/>
            <a:gdLst>
              <a:gd name="T0" fmla="*/ 2147483647 w 1456"/>
              <a:gd name="T1" fmla="*/ 2147483647 h 1094"/>
              <a:gd name="T2" fmla="*/ 2147483647 w 1456"/>
              <a:gd name="T3" fmla="*/ 0 h 1094"/>
              <a:gd name="T4" fmla="*/ 2147483647 w 1456"/>
              <a:gd name="T5" fmla="*/ 2147483647 h 1094"/>
              <a:gd name="T6" fmla="*/ 2147483647 w 1456"/>
              <a:gd name="T7" fmla="*/ 2147483647 h 1094"/>
              <a:gd name="T8" fmla="*/ 2147483647 w 1456"/>
              <a:gd name="T9" fmla="*/ 2147483647 h 1094"/>
              <a:gd name="T10" fmla="*/ 2147483647 w 1456"/>
              <a:gd name="T11" fmla="*/ 2147483647 h 1094"/>
              <a:gd name="T12" fmla="*/ 2147483647 w 1456"/>
              <a:gd name="T13" fmla="*/ 2147483647 h 1094"/>
              <a:gd name="T14" fmla="*/ 2147483647 w 1456"/>
              <a:gd name="T15" fmla="*/ 2147483647 h 1094"/>
              <a:gd name="T16" fmla="*/ 2147483647 w 1456"/>
              <a:gd name="T17" fmla="*/ 2147483647 h 1094"/>
              <a:gd name="T18" fmla="*/ 2147483647 w 1456"/>
              <a:gd name="T19" fmla="*/ 2147483647 h 1094"/>
              <a:gd name="T20" fmla="*/ 2147483647 w 1456"/>
              <a:gd name="T21" fmla="*/ 2147483647 h 1094"/>
              <a:gd name="T22" fmla="*/ 2147483647 w 1456"/>
              <a:gd name="T23" fmla="*/ 2147483647 h 1094"/>
              <a:gd name="T24" fmla="*/ 2147483647 w 1456"/>
              <a:gd name="T25" fmla="*/ 2147483647 h 1094"/>
              <a:gd name="T26" fmla="*/ 2147483647 w 1456"/>
              <a:gd name="T27" fmla="*/ 2147483647 h 1094"/>
              <a:gd name="T28" fmla="*/ 2147483647 w 1456"/>
              <a:gd name="T29" fmla="*/ 2147483647 h 1094"/>
              <a:gd name="T30" fmla="*/ 2147483647 w 1456"/>
              <a:gd name="T31" fmla="*/ 2147483647 h 1094"/>
              <a:gd name="T32" fmla="*/ 2147483647 w 1456"/>
              <a:gd name="T33" fmla="*/ 2147483647 h 1094"/>
              <a:gd name="T34" fmla="*/ 2147483647 w 1456"/>
              <a:gd name="T35" fmla="*/ 2147483647 h 1094"/>
              <a:gd name="T36" fmla="*/ 2147483647 w 1456"/>
              <a:gd name="T37" fmla="*/ 2147483647 h 1094"/>
              <a:gd name="T38" fmla="*/ 2147483647 w 1456"/>
              <a:gd name="T39" fmla="*/ 2147483647 h 1094"/>
              <a:gd name="T40" fmla="*/ 2147483647 w 1456"/>
              <a:gd name="T41" fmla="*/ 2147483647 h 1094"/>
              <a:gd name="T42" fmla="*/ 2147483647 w 1456"/>
              <a:gd name="T43" fmla="*/ 2147483647 h 1094"/>
              <a:gd name="T44" fmla="*/ 2147483647 w 1456"/>
              <a:gd name="T45" fmla="*/ 2147483647 h 1094"/>
              <a:gd name="T46" fmla="*/ 2147483647 w 1456"/>
              <a:gd name="T47" fmla="*/ 2147483647 h 1094"/>
              <a:gd name="T48" fmla="*/ 2147483647 w 1456"/>
              <a:gd name="T49" fmla="*/ 2147483647 h 1094"/>
              <a:gd name="T50" fmla="*/ 2147483647 w 1456"/>
              <a:gd name="T51" fmla="*/ 2147483647 h 1094"/>
              <a:gd name="T52" fmla="*/ 2147483647 w 1456"/>
              <a:gd name="T53" fmla="*/ 2147483647 h 1094"/>
              <a:gd name="T54" fmla="*/ 2147483647 w 1456"/>
              <a:gd name="T55" fmla="*/ 2147483647 h 1094"/>
              <a:gd name="T56" fmla="*/ 2147483647 w 1456"/>
              <a:gd name="T57" fmla="*/ 2147483647 h 1094"/>
              <a:gd name="T58" fmla="*/ 2147483647 w 1456"/>
              <a:gd name="T59" fmla="*/ 2147483647 h 1094"/>
              <a:gd name="T60" fmla="*/ 2147483647 w 1456"/>
              <a:gd name="T61" fmla="*/ 2147483647 h 1094"/>
              <a:gd name="T62" fmla="*/ 2147483647 w 1456"/>
              <a:gd name="T63" fmla="*/ 2147483647 h 1094"/>
              <a:gd name="T64" fmla="*/ 2147483647 w 1456"/>
              <a:gd name="T65" fmla="*/ 2147483647 h 1094"/>
              <a:gd name="T66" fmla="*/ 2147483647 w 1456"/>
              <a:gd name="T67" fmla="*/ 2147483647 h 1094"/>
              <a:gd name="T68" fmla="*/ 2147483647 w 1456"/>
              <a:gd name="T69" fmla="*/ 2147483647 h 1094"/>
              <a:gd name="T70" fmla="*/ 2147483647 w 1456"/>
              <a:gd name="T71" fmla="*/ 2147483647 h 1094"/>
              <a:gd name="T72" fmla="*/ 2147483647 w 1456"/>
              <a:gd name="T73" fmla="*/ 2147483647 h 109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456"/>
              <a:gd name="T112" fmla="*/ 0 h 1094"/>
              <a:gd name="T113" fmla="*/ 1456 w 1456"/>
              <a:gd name="T114" fmla="*/ 1094 h 109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4105275" y="2500313"/>
            <a:ext cx="1208088" cy="849312"/>
          </a:xfrm>
          <a:prstGeom prst="ellipse">
            <a:avLst/>
          </a:prstGeom>
          <a:solidFill>
            <a:srgbClr val="3366FF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2900363" y="1557338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1747838" y="2447925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/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6391" name="Group 7"/>
          <p:cNvGrpSpPr>
            <a:grpSpLocks/>
          </p:cNvGrpSpPr>
          <p:nvPr/>
        </p:nvGrpSpPr>
        <p:grpSpPr bwMode="auto">
          <a:xfrm>
            <a:off x="693738" y="1801813"/>
            <a:ext cx="4424362" cy="1341437"/>
            <a:chOff x="437" y="953"/>
            <a:chExt cx="2787" cy="845"/>
          </a:xfrm>
        </p:grpSpPr>
        <p:sp>
          <p:nvSpPr>
            <p:cNvPr id="16494" name="Oval 8"/>
            <p:cNvSpPr>
              <a:spLocks noChangeArrowheads="1"/>
            </p:cNvSpPr>
            <p:nvPr/>
          </p:nvSpPr>
          <p:spPr bwMode="auto">
            <a:xfrm>
              <a:off x="437" y="953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6495" name="Oval 9"/>
            <p:cNvSpPr>
              <a:spLocks noChangeArrowheads="1"/>
            </p:cNvSpPr>
            <p:nvPr/>
          </p:nvSpPr>
          <p:spPr bwMode="auto">
            <a:xfrm>
              <a:off x="1185" y="953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6496" name="Oval 10"/>
            <p:cNvSpPr>
              <a:spLocks noChangeArrowheads="1"/>
            </p:cNvSpPr>
            <p:nvPr/>
          </p:nvSpPr>
          <p:spPr bwMode="auto">
            <a:xfrm>
              <a:off x="2681" y="953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6497" name="Oval 11"/>
            <p:cNvSpPr>
              <a:spLocks noChangeArrowheads="1"/>
            </p:cNvSpPr>
            <p:nvPr/>
          </p:nvSpPr>
          <p:spPr bwMode="auto">
            <a:xfrm>
              <a:off x="1933" y="953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6498" name="Oval 12"/>
            <p:cNvSpPr>
              <a:spLocks noChangeArrowheads="1"/>
            </p:cNvSpPr>
            <p:nvPr/>
          </p:nvSpPr>
          <p:spPr bwMode="auto">
            <a:xfrm>
              <a:off x="438" y="1504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6499" name="Oval 13"/>
            <p:cNvSpPr>
              <a:spLocks noChangeArrowheads="1"/>
            </p:cNvSpPr>
            <p:nvPr/>
          </p:nvSpPr>
          <p:spPr bwMode="auto">
            <a:xfrm>
              <a:off x="1186" y="1504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6500" name="Oval 14"/>
            <p:cNvSpPr>
              <a:spLocks noChangeArrowheads="1"/>
            </p:cNvSpPr>
            <p:nvPr/>
          </p:nvSpPr>
          <p:spPr bwMode="auto">
            <a:xfrm>
              <a:off x="2682" y="1504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6501" name="Oval 15"/>
            <p:cNvSpPr>
              <a:spLocks noChangeArrowheads="1"/>
            </p:cNvSpPr>
            <p:nvPr/>
          </p:nvSpPr>
          <p:spPr bwMode="auto">
            <a:xfrm>
              <a:off x="1934" y="1504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16392" name="Group 16"/>
          <p:cNvGrpSpPr>
            <a:grpSpLocks/>
          </p:cNvGrpSpPr>
          <p:nvPr/>
        </p:nvGrpSpPr>
        <p:grpSpPr bwMode="auto">
          <a:xfrm>
            <a:off x="1006475" y="1479550"/>
            <a:ext cx="3783013" cy="2101850"/>
            <a:chOff x="634" y="750"/>
            <a:chExt cx="2383" cy="1324"/>
          </a:xfrm>
        </p:grpSpPr>
        <p:sp>
          <p:nvSpPr>
            <p:cNvPr id="16486" name="Text Box 17"/>
            <p:cNvSpPr txBox="1">
              <a:spLocks noChangeArrowheads="1"/>
            </p:cNvSpPr>
            <p:nvPr/>
          </p:nvSpPr>
          <p:spPr bwMode="auto">
            <a:xfrm>
              <a:off x="642" y="750"/>
              <a:ext cx="17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Monotype Corsiva" panose="03010101010201010101" pitchFamily="66" charset="0"/>
                </a:rPr>
                <a:t>a</a:t>
              </a:r>
            </a:p>
          </p:txBody>
        </p:sp>
        <p:sp>
          <p:nvSpPr>
            <p:cNvPr id="16487" name="Text Box 18"/>
            <p:cNvSpPr txBox="1">
              <a:spLocks noChangeArrowheads="1"/>
            </p:cNvSpPr>
            <p:nvPr/>
          </p:nvSpPr>
          <p:spPr bwMode="auto">
            <a:xfrm>
              <a:off x="1377" y="750"/>
              <a:ext cx="17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Monotype Corsiva" panose="03010101010201010101" pitchFamily="66" charset="0"/>
                </a:rPr>
                <a:t>b</a:t>
              </a:r>
            </a:p>
          </p:txBody>
        </p:sp>
        <p:sp>
          <p:nvSpPr>
            <p:cNvPr id="16488" name="Text Box 19"/>
            <p:cNvSpPr txBox="1">
              <a:spLocks noChangeArrowheads="1"/>
            </p:cNvSpPr>
            <p:nvPr/>
          </p:nvSpPr>
          <p:spPr bwMode="auto">
            <a:xfrm>
              <a:off x="2112" y="750"/>
              <a:ext cx="16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Monotype Corsiva" panose="03010101010201010101" pitchFamily="66" charset="0"/>
                </a:rPr>
                <a:t>c</a:t>
              </a:r>
            </a:p>
          </p:txBody>
        </p:sp>
        <p:sp>
          <p:nvSpPr>
            <p:cNvPr id="16489" name="Text Box 20"/>
            <p:cNvSpPr txBox="1">
              <a:spLocks noChangeArrowheads="1"/>
            </p:cNvSpPr>
            <p:nvPr/>
          </p:nvSpPr>
          <p:spPr bwMode="auto">
            <a:xfrm>
              <a:off x="2837" y="750"/>
              <a:ext cx="1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Monotype Corsiva" panose="03010101010201010101" pitchFamily="66" charset="0"/>
                </a:rPr>
                <a:t>d</a:t>
              </a:r>
            </a:p>
          </p:txBody>
        </p:sp>
        <p:sp>
          <p:nvSpPr>
            <p:cNvPr id="16490" name="Text Box 21"/>
            <p:cNvSpPr txBox="1">
              <a:spLocks noChangeArrowheads="1"/>
            </p:cNvSpPr>
            <p:nvPr/>
          </p:nvSpPr>
          <p:spPr bwMode="auto">
            <a:xfrm>
              <a:off x="634" y="1841"/>
              <a:ext cx="16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Monotype Corsiva" panose="03010101010201010101" pitchFamily="66" charset="0"/>
                </a:rPr>
                <a:t>e</a:t>
              </a:r>
            </a:p>
          </p:txBody>
        </p:sp>
        <p:sp>
          <p:nvSpPr>
            <p:cNvPr id="16491" name="Text Box 22"/>
            <p:cNvSpPr txBox="1">
              <a:spLocks noChangeArrowheads="1"/>
            </p:cNvSpPr>
            <p:nvPr/>
          </p:nvSpPr>
          <p:spPr bwMode="auto">
            <a:xfrm>
              <a:off x="1369" y="1841"/>
              <a:ext cx="1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Monotype Corsiva" panose="03010101010201010101" pitchFamily="66" charset="0"/>
                </a:rPr>
                <a:t>f</a:t>
              </a:r>
            </a:p>
          </p:txBody>
        </p:sp>
        <p:sp>
          <p:nvSpPr>
            <p:cNvPr id="16492" name="Text Box 23"/>
            <p:cNvSpPr txBox="1">
              <a:spLocks noChangeArrowheads="1"/>
            </p:cNvSpPr>
            <p:nvPr/>
          </p:nvSpPr>
          <p:spPr bwMode="auto">
            <a:xfrm>
              <a:off x="2104" y="1841"/>
              <a:ext cx="1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Monotype Corsiva" panose="03010101010201010101" pitchFamily="66" charset="0"/>
                </a:rPr>
                <a:t>g</a:t>
              </a:r>
            </a:p>
          </p:txBody>
        </p:sp>
        <p:sp>
          <p:nvSpPr>
            <p:cNvPr id="16493" name="Text Box 24"/>
            <p:cNvSpPr txBox="1">
              <a:spLocks noChangeArrowheads="1"/>
            </p:cNvSpPr>
            <p:nvPr/>
          </p:nvSpPr>
          <p:spPr bwMode="auto">
            <a:xfrm>
              <a:off x="2829" y="1841"/>
              <a:ext cx="1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Monotype Corsiva" panose="03010101010201010101" pitchFamily="66" charset="0"/>
                </a:rPr>
                <a:t>h</a:t>
              </a:r>
            </a:p>
          </p:txBody>
        </p:sp>
      </p:grpSp>
      <p:sp>
        <p:nvSpPr>
          <p:cNvPr id="16393" name="Line 25"/>
          <p:cNvSpPr>
            <a:spLocks noChangeShapeType="1"/>
          </p:cNvSpPr>
          <p:nvPr/>
        </p:nvSpPr>
        <p:spPr bwMode="auto">
          <a:xfrm>
            <a:off x="3946525" y="2900363"/>
            <a:ext cx="342900" cy="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26"/>
          <p:cNvSpPr>
            <a:spLocks noChangeShapeType="1"/>
          </p:cNvSpPr>
          <p:nvPr/>
        </p:nvSpPr>
        <p:spPr bwMode="auto">
          <a:xfrm flipV="1">
            <a:off x="1119188" y="2246313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27"/>
          <p:cNvSpPr>
            <a:spLocks noChangeShapeType="1"/>
          </p:cNvSpPr>
          <p:nvPr/>
        </p:nvSpPr>
        <p:spPr bwMode="auto">
          <a:xfrm flipV="1">
            <a:off x="3503613" y="2270125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Freeform 28"/>
          <p:cNvSpPr>
            <a:spLocks/>
          </p:cNvSpPr>
          <p:nvPr/>
        </p:nvSpPr>
        <p:spPr bwMode="auto">
          <a:xfrm>
            <a:off x="3803650" y="1741488"/>
            <a:ext cx="585788" cy="104775"/>
          </a:xfrm>
          <a:custGeom>
            <a:avLst/>
            <a:gdLst>
              <a:gd name="T0" fmla="*/ 0 w 369"/>
              <a:gd name="T1" fmla="*/ 2147483647 h 66"/>
              <a:gd name="T2" fmla="*/ 2147483647 w 369"/>
              <a:gd name="T3" fmla="*/ 2147483647 h 66"/>
              <a:gd name="T4" fmla="*/ 2147483647 w 369"/>
              <a:gd name="T5" fmla="*/ 2147483647 h 66"/>
              <a:gd name="T6" fmla="*/ 2147483647 w 369"/>
              <a:gd name="T7" fmla="*/ 2147483647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Freeform 29"/>
          <p:cNvSpPr>
            <a:spLocks/>
          </p:cNvSpPr>
          <p:nvPr/>
        </p:nvSpPr>
        <p:spPr bwMode="auto">
          <a:xfrm flipV="1">
            <a:off x="2605088" y="3065463"/>
            <a:ext cx="585787" cy="104775"/>
          </a:xfrm>
          <a:custGeom>
            <a:avLst/>
            <a:gdLst>
              <a:gd name="T0" fmla="*/ 0 w 369"/>
              <a:gd name="T1" fmla="*/ 2147483647 h 66"/>
              <a:gd name="T2" fmla="*/ 2147483647 w 369"/>
              <a:gd name="T3" fmla="*/ 2147483647 h 66"/>
              <a:gd name="T4" fmla="*/ 2147483647 w 369"/>
              <a:gd name="T5" fmla="*/ 2147483647 h 66"/>
              <a:gd name="T6" fmla="*/ 2147483647 w 369"/>
              <a:gd name="T7" fmla="*/ 2147483647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Text Box 30"/>
          <p:cNvSpPr txBox="1">
            <a:spLocks noChangeArrowheads="1"/>
          </p:cNvSpPr>
          <p:nvPr/>
        </p:nvSpPr>
        <p:spPr bwMode="auto">
          <a:xfrm>
            <a:off x="3176588" y="1851025"/>
            <a:ext cx="376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1/</a:t>
            </a:r>
          </a:p>
        </p:txBody>
      </p:sp>
      <p:sp>
        <p:nvSpPr>
          <p:cNvPr id="16399" name="Text Box 31"/>
          <p:cNvSpPr txBox="1">
            <a:spLocks noChangeArrowheads="1"/>
          </p:cNvSpPr>
          <p:nvPr/>
        </p:nvSpPr>
        <p:spPr bwMode="auto">
          <a:xfrm>
            <a:off x="3265488" y="2725738"/>
            <a:ext cx="376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2/</a:t>
            </a:r>
          </a:p>
        </p:txBody>
      </p:sp>
      <p:sp>
        <p:nvSpPr>
          <p:cNvPr id="16400" name="Text Box 32"/>
          <p:cNvSpPr txBox="1">
            <a:spLocks noChangeArrowheads="1"/>
          </p:cNvSpPr>
          <p:nvPr/>
        </p:nvSpPr>
        <p:spPr bwMode="auto">
          <a:xfrm>
            <a:off x="2032000" y="2725738"/>
            <a:ext cx="376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3/</a:t>
            </a:r>
          </a:p>
        </p:txBody>
      </p:sp>
      <p:sp>
        <p:nvSpPr>
          <p:cNvPr id="16401" name="Text Box 33"/>
          <p:cNvSpPr txBox="1">
            <a:spLocks noChangeArrowheads="1"/>
          </p:cNvSpPr>
          <p:nvPr/>
        </p:nvSpPr>
        <p:spPr bwMode="auto">
          <a:xfrm>
            <a:off x="2249488" y="272573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6402" name="Text Box 34"/>
          <p:cNvSpPr txBox="1">
            <a:spLocks noChangeArrowheads="1"/>
          </p:cNvSpPr>
          <p:nvPr/>
        </p:nvSpPr>
        <p:spPr bwMode="auto">
          <a:xfrm>
            <a:off x="4625975" y="2725738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6403" name="Text Box 35"/>
          <p:cNvSpPr txBox="1">
            <a:spLocks noChangeArrowheads="1"/>
          </p:cNvSpPr>
          <p:nvPr/>
        </p:nvSpPr>
        <p:spPr bwMode="auto">
          <a:xfrm>
            <a:off x="4418013" y="2725738"/>
            <a:ext cx="376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5/</a:t>
            </a:r>
          </a:p>
        </p:txBody>
      </p:sp>
      <p:sp>
        <p:nvSpPr>
          <p:cNvPr id="16404" name="Text Box 36"/>
          <p:cNvSpPr txBox="1">
            <a:spLocks noChangeArrowheads="1"/>
          </p:cNvSpPr>
          <p:nvPr/>
        </p:nvSpPr>
        <p:spPr bwMode="auto">
          <a:xfrm>
            <a:off x="3497263" y="272573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6405" name="Text Box 37"/>
          <p:cNvSpPr txBox="1">
            <a:spLocks noChangeArrowheads="1"/>
          </p:cNvSpPr>
          <p:nvPr/>
        </p:nvSpPr>
        <p:spPr bwMode="auto">
          <a:xfrm>
            <a:off x="4419600" y="1851025"/>
            <a:ext cx="37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8/</a:t>
            </a:r>
          </a:p>
        </p:txBody>
      </p:sp>
      <p:sp>
        <p:nvSpPr>
          <p:cNvPr id="16406" name="Text Box 38"/>
          <p:cNvSpPr txBox="1">
            <a:spLocks noChangeArrowheads="1"/>
          </p:cNvSpPr>
          <p:nvPr/>
        </p:nvSpPr>
        <p:spPr bwMode="auto">
          <a:xfrm>
            <a:off x="1943100" y="1851025"/>
            <a:ext cx="487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11/</a:t>
            </a:r>
          </a:p>
        </p:txBody>
      </p:sp>
      <p:sp>
        <p:nvSpPr>
          <p:cNvPr id="16407" name="Text Box 39"/>
          <p:cNvSpPr txBox="1">
            <a:spLocks noChangeArrowheads="1"/>
          </p:cNvSpPr>
          <p:nvPr/>
        </p:nvSpPr>
        <p:spPr bwMode="auto">
          <a:xfrm>
            <a:off x="715963" y="2727325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12/</a:t>
            </a:r>
          </a:p>
        </p:txBody>
      </p:sp>
      <p:sp>
        <p:nvSpPr>
          <p:cNvPr id="16408" name="Line 40"/>
          <p:cNvSpPr>
            <a:spLocks noChangeShapeType="1"/>
          </p:cNvSpPr>
          <p:nvPr/>
        </p:nvSpPr>
        <p:spPr bwMode="auto">
          <a:xfrm flipH="1">
            <a:off x="1417638" y="2228850"/>
            <a:ext cx="593725" cy="522288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9" name="Text Box 41"/>
          <p:cNvSpPr txBox="1">
            <a:spLocks noChangeArrowheads="1"/>
          </p:cNvSpPr>
          <p:nvPr/>
        </p:nvSpPr>
        <p:spPr bwMode="auto">
          <a:xfrm>
            <a:off x="731838" y="1851025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13/</a:t>
            </a:r>
          </a:p>
        </p:txBody>
      </p:sp>
      <p:sp>
        <p:nvSpPr>
          <p:cNvPr id="16410" name="Text Box 42"/>
          <p:cNvSpPr txBox="1">
            <a:spLocks noChangeArrowheads="1"/>
          </p:cNvSpPr>
          <p:nvPr/>
        </p:nvSpPr>
        <p:spPr bwMode="auto">
          <a:xfrm>
            <a:off x="4651375" y="18510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6411" name="Text Box 43"/>
          <p:cNvSpPr txBox="1">
            <a:spLocks noChangeArrowheads="1"/>
          </p:cNvSpPr>
          <p:nvPr/>
        </p:nvSpPr>
        <p:spPr bwMode="auto">
          <a:xfrm>
            <a:off x="3390900" y="185102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6412" name="Text Box 44"/>
          <p:cNvSpPr txBox="1">
            <a:spLocks noChangeArrowheads="1"/>
          </p:cNvSpPr>
          <p:nvPr/>
        </p:nvSpPr>
        <p:spPr bwMode="auto">
          <a:xfrm>
            <a:off x="1052513" y="185102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16413" name="Text Box 45"/>
          <p:cNvSpPr txBox="1">
            <a:spLocks noChangeArrowheads="1"/>
          </p:cNvSpPr>
          <p:nvPr/>
        </p:nvSpPr>
        <p:spPr bwMode="auto">
          <a:xfrm>
            <a:off x="1016000" y="272732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16414" name="Text Box 46"/>
          <p:cNvSpPr txBox="1">
            <a:spLocks noChangeArrowheads="1"/>
          </p:cNvSpPr>
          <p:nvPr/>
        </p:nvSpPr>
        <p:spPr bwMode="auto">
          <a:xfrm>
            <a:off x="2284413" y="185102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15391" name="Freeform 47"/>
          <p:cNvSpPr>
            <a:spLocks/>
          </p:cNvSpPr>
          <p:nvPr/>
        </p:nvSpPr>
        <p:spPr bwMode="auto">
          <a:xfrm>
            <a:off x="531813" y="3841750"/>
            <a:ext cx="2311400" cy="1736725"/>
          </a:xfrm>
          <a:custGeom>
            <a:avLst/>
            <a:gdLst>
              <a:gd name="T0" fmla="*/ 2147483647 w 1456"/>
              <a:gd name="T1" fmla="*/ 2147483647 h 1094"/>
              <a:gd name="T2" fmla="*/ 2147483647 w 1456"/>
              <a:gd name="T3" fmla="*/ 0 h 1094"/>
              <a:gd name="T4" fmla="*/ 2147483647 w 1456"/>
              <a:gd name="T5" fmla="*/ 2147483647 h 1094"/>
              <a:gd name="T6" fmla="*/ 2147483647 w 1456"/>
              <a:gd name="T7" fmla="*/ 2147483647 h 1094"/>
              <a:gd name="T8" fmla="*/ 2147483647 w 1456"/>
              <a:gd name="T9" fmla="*/ 2147483647 h 1094"/>
              <a:gd name="T10" fmla="*/ 2147483647 w 1456"/>
              <a:gd name="T11" fmla="*/ 2147483647 h 1094"/>
              <a:gd name="T12" fmla="*/ 2147483647 w 1456"/>
              <a:gd name="T13" fmla="*/ 2147483647 h 1094"/>
              <a:gd name="T14" fmla="*/ 2147483647 w 1456"/>
              <a:gd name="T15" fmla="*/ 2147483647 h 1094"/>
              <a:gd name="T16" fmla="*/ 2147483647 w 1456"/>
              <a:gd name="T17" fmla="*/ 2147483647 h 1094"/>
              <a:gd name="T18" fmla="*/ 2147483647 w 1456"/>
              <a:gd name="T19" fmla="*/ 2147483647 h 1094"/>
              <a:gd name="T20" fmla="*/ 2147483647 w 1456"/>
              <a:gd name="T21" fmla="*/ 2147483647 h 1094"/>
              <a:gd name="T22" fmla="*/ 2147483647 w 1456"/>
              <a:gd name="T23" fmla="*/ 2147483647 h 1094"/>
              <a:gd name="T24" fmla="*/ 2147483647 w 1456"/>
              <a:gd name="T25" fmla="*/ 2147483647 h 1094"/>
              <a:gd name="T26" fmla="*/ 2147483647 w 1456"/>
              <a:gd name="T27" fmla="*/ 2147483647 h 1094"/>
              <a:gd name="T28" fmla="*/ 2147483647 w 1456"/>
              <a:gd name="T29" fmla="*/ 2147483647 h 1094"/>
              <a:gd name="T30" fmla="*/ 2147483647 w 1456"/>
              <a:gd name="T31" fmla="*/ 2147483647 h 1094"/>
              <a:gd name="T32" fmla="*/ 2147483647 w 1456"/>
              <a:gd name="T33" fmla="*/ 2147483647 h 1094"/>
              <a:gd name="T34" fmla="*/ 2147483647 w 1456"/>
              <a:gd name="T35" fmla="*/ 2147483647 h 1094"/>
              <a:gd name="T36" fmla="*/ 2147483647 w 1456"/>
              <a:gd name="T37" fmla="*/ 2147483647 h 1094"/>
              <a:gd name="T38" fmla="*/ 2147483647 w 1456"/>
              <a:gd name="T39" fmla="*/ 2147483647 h 1094"/>
              <a:gd name="T40" fmla="*/ 2147483647 w 1456"/>
              <a:gd name="T41" fmla="*/ 2147483647 h 1094"/>
              <a:gd name="T42" fmla="*/ 2147483647 w 1456"/>
              <a:gd name="T43" fmla="*/ 2147483647 h 1094"/>
              <a:gd name="T44" fmla="*/ 2147483647 w 1456"/>
              <a:gd name="T45" fmla="*/ 2147483647 h 1094"/>
              <a:gd name="T46" fmla="*/ 2147483647 w 1456"/>
              <a:gd name="T47" fmla="*/ 2147483647 h 1094"/>
              <a:gd name="T48" fmla="*/ 2147483647 w 1456"/>
              <a:gd name="T49" fmla="*/ 2147483647 h 1094"/>
              <a:gd name="T50" fmla="*/ 2147483647 w 1456"/>
              <a:gd name="T51" fmla="*/ 2147483647 h 1094"/>
              <a:gd name="T52" fmla="*/ 2147483647 w 1456"/>
              <a:gd name="T53" fmla="*/ 2147483647 h 1094"/>
              <a:gd name="T54" fmla="*/ 2147483647 w 1456"/>
              <a:gd name="T55" fmla="*/ 2147483647 h 1094"/>
              <a:gd name="T56" fmla="*/ 2147483647 w 1456"/>
              <a:gd name="T57" fmla="*/ 2147483647 h 1094"/>
              <a:gd name="T58" fmla="*/ 2147483647 w 1456"/>
              <a:gd name="T59" fmla="*/ 2147483647 h 1094"/>
              <a:gd name="T60" fmla="*/ 2147483647 w 1456"/>
              <a:gd name="T61" fmla="*/ 2147483647 h 1094"/>
              <a:gd name="T62" fmla="*/ 2147483647 w 1456"/>
              <a:gd name="T63" fmla="*/ 2147483647 h 1094"/>
              <a:gd name="T64" fmla="*/ 2147483647 w 1456"/>
              <a:gd name="T65" fmla="*/ 2147483647 h 1094"/>
              <a:gd name="T66" fmla="*/ 2147483647 w 1456"/>
              <a:gd name="T67" fmla="*/ 2147483647 h 1094"/>
              <a:gd name="T68" fmla="*/ 2147483647 w 1456"/>
              <a:gd name="T69" fmla="*/ 2147483647 h 1094"/>
              <a:gd name="T70" fmla="*/ 2147483647 w 1456"/>
              <a:gd name="T71" fmla="*/ 2147483647 h 1094"/>
              <a:gd name="T72" fmla="*/ 2147483647 w 1456"/>
              <a:gd name="T73" fmla="*/ 2147483647 h 109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456"/>
              <a:gd name="T112" fmla="*/ 0 h 1094"/>
              <a:gd name="T113" fmla="*/ 1456 w 1456"/>
              <a:gd name="T114" fmla="*/ 1094 h 109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2" name="Oval 48"/>
          <p:cNvSpPr>
            <a:spLocks noChangeArrowheads="1"/>
          </p:cNvSpPr>
          <p:nvPr/>
        </p:nvSpPr>
        <p:spPr bwMode="auto">
          <a:xfrm>
            <a:off x="4114800" y="4795838"/>
            <a:ext cx="1208088" cy="849312"/>
          </a:xfrm>
          <a:prstGeom prst="ellipse">
            <a:avLst/>
          </a:prstGeom>
          <a:solidFill>
            <a:srgbClr val="3366FF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393" name="Oval 49"/>
          <p:cNvSpPr>
            <a:spLocks noChangeArrowheads="1"/>
          </p:cNvSpPr>
          <p:nvPr/>
        </p:nvSpPr>
        <p:spPr bwMode="auto">
          <a:xfrm>
            <a:off x="2909888" y="3852863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394" name="Oval 50"/>
          <p:cNvSpPr>
            <a:spLocks noChangeArrowheads="1"/>
          </p:cNvSpPr>
          <p:nvPr/>
        </p:nvSpPr>
        <p:spPr bwMode="auto">
          <a:xfrm>
            <a:off x="1757363" y="4743450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395" name="Line 51"/>
          <p:cNvSpPr>
            <a:spLocks noChangeShapeType="1"/>
          </p:cNvSpPr>
          <p:nvPr/>
        </p:nvSpPr>
        <p:spPr bwMode="auto">
          <a:xfrm>
            <a:off x="1558925" y="4349750"/>
            <a:ext cx="342900" cy="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6" name="Line 52"/>
          <p:cNvSpPr>
            <a:spLocks noChangeShapeType="1"/>
          </p:cNvSpPr>
          <p:nvPr/>
        </p:nvSpPr>
        <p:spPr bwMode="auto">
          <a:xfrm flipV="1">
            <a:off x="1111250" y="4578350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7" name="Freeform 53"/>
          <p:cNvSpPr>
            <a:spLocks/>
          </p:cNvSpPr>
          <p:nvPr/>
        </p:nvSpPr>
        <p:spPr bwMode="auto">
          <a:xfrm>
            <a:off x="2598738" y="4937125"/>
            <a:ext cx="585787" cy="104775"/>
          </a:xfrm>
          <a:custGeom>
            <a:avLst/>
            <a:gdLst>
              <a:gd name="T0" fmla="*/ 0 w 369"/>
              <a:gd name="T1" fmla="*/ 2147483647 h 66"/>
              <a:gd name="T2" fmla="*/ 2147483647 w 369"/>
              <a:gd name="T3" fmla="*/ 2147483647 h 66"/>
              <a:gd name="T4" fmla="*/ 2147483647 w 369"/>
              <a:gd name="T5" fmla="*/ 2147483647 h 66"/>
              <a:gd name="T6" fmla="*/ 2147483647 w 369"/>
              <a:gd name="T7" fmla="*/ 2147483647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3975">
            <a:solidFill>
              <a:srgbClr val="333333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8" name="Freeform 54"/>
          <p:cNvSpPr>
            <a:spLocks/>
          </p:cNvSpPr>
          <p:nvPr/>
        </p:nvSpPr>
        <p:spPr bwMode="auto">
          <a:xfrm flipV="1">
            <a:off x="3821113" y="4514850"/>
            <a:ext cx="585787" cy="104775"/>
          </a:xfrm>
          <a:custGeom>
            <a:avLst/>
            <a:gdLst>
              <a:gd name="T0" fmla="*/ 0 w 369"/>
              <a:gd name="T1" fmla="*/ 2147483647 h 66"/>
              <a:gd name="T2" fmla="*/ 2147483647 w 369"/>
              <a:gd name="T3" fmla="*/ 2147483647 h 66"/>
              <a:gd name="T4" fmla="*/ 2147483647 w 369"/>
              <a:gd name="T5" fmla="*/ 2147483647 h 66"/>
              <a:gd name="T6" fmla="*/ 2147483647 w 369"/>
              <a:gd name="T7" fmla="*/ 2147483647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3" name="Text Box 55"/>
          <p:cNvSpPr txBox="1">
            <a:spLocks noChangeArrowheads="1"/>
          </p:cNvSpPr>
          <p:nvPr/>
        </p:nvSpPr>
        <p:spPr bwMode="auto">
          <a:xfrm>
            <a:off x="8188325" y="2290763"/>
            <a:ext cx="3571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6424" name="Text Box 56"/>
          <p:cNvSpPr txBox="1">
            <a:spLocks noChangeArrowheads="1"/>
          </p:cNvSpPr>
          <p:nvPr/>
        </p:nvSpPr>
        <p:spPr bwMode="auto">
          <a:xfrm>
            <a:off x="7893050" y="2290763"/>
            <a:ext cx="384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6425" name="Text Box 57"/>
          <p:cNvSpPr txBox="1">
            <a:spLocks noChangeArrowheads="1"/>
          </p:cNvSpPr>
          <p:nvPr/>
        </p:nvSpPr>
        <p:spPr bwMode="auto">
          <a:xfrm>
            <a:off x="7540625" y="2290763"/>
            <a:ext cx="441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6426" name="Text Box 58"/>
          <p:cNvSpPr txBox="1">
            <a:spLocks noChangeArrowheads="1"/>
          </p:cNvSpPr>
          <p:nvPr/>
        </p:nvSpPr>
        <p:spPr bwMode="auto">
          <a:xfrm>
            <a:off x="7188200" y="2290763"/>
            <a:ext cx="441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6427" name="Text Box 59"/>
          <p:cNvSpPr txBox="1">
            <a:spLocks noChangeArrowheads="1"/>
          </p:cNvSpPr>
          <p:nvPr/>
        </p:nvSpPr>
        <p:spPr bwMode="auto">
          <a:xfrm>
            <a:off x="6834188" y="2290763"/>
            <a:ext cx="441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6428" name="Text Box 60"/>
          <p:cNvSpPr txBox="1">
            <a:spLocks noChangeArrowheads="1"/>
          </p:cNvSpPr>
          <p:nvPr/>
        </p:nvSpPr>
        <p:spPr bwMode="auto">
          <a:xfrm>
            <a:off x="6481763" y="2290763"/>
            <a:ext cx="441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16429" name="Text Box 61"/>
          <p:cNvSpPr txBox="1">
            <a:spLocks noChangeArrowheads="1"/>
          </p:cNvSpPr>
          <p:nvPr/>
        </p:nvSpPr>
        <p:spPr bwMode="auto">
          <a:xfrm>
            <a:off x="6129338" y="2290763"/>
            <a:ext cx="441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16430" name="Text Box 62"/>
          <p:cNvSpPr txBox="1">
            <a:spLocks noChangeArrowheads="1"/>
          </p:cNvSpPr>
          <p:nvPr/>
        </p:nvSpPr>
        <p:spPr bwMode="auto">
          <a:xfrm>
            <a:off x="5775325" y="2290763"/>
            <a:ext cx="441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16431" name="Text Box 63"/>
          <p:cNvSpPr txBox="1">
            <a:spLocks noChangeArrowheads="1"/>
          </p:cNvSpPr>
          <p:nvPr/>
        </p:nvSpPr>
        <p:spPr bwMode="auto">
          <a:xfrm>
            <a:off x="5664200" y="1735138"/>
            <a:ext cx="2838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DFS on the initial graph G</a:t>
            </a:r>
          </a:p>
        </p:txBody>
      </p:sp>
      <p:sp>
        <p:nvSpPr>
          <p:cNvPr id="15408" name="Text Box 64"/>
          <p:cNvSpPr txBox="1">
            <a:spLocks noChangeArrowheads="1"/>
          </p:cNvSpPr>
          <p:nvPr/>
        </p:nvSpPr>
        <p:spPr bwMode="auto">
          <a:xfrm>
            <a:off x="5788025" y="3952875"/>
            <a:ext cx="220186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DFS on G</a:t>
            </a:r>
            <a:r>
              <a:rPr lang="en-US" altLang="en-US" sz="1800" baseline="30000">
                <a:latin typeface="Arial" panose="020B0604020202020204" pitchFamily="34" charset="0"/>
              </a:rPr>
              <a:t>T: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 start at b: visit a, e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 start at c: visit d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 start at g: visit f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 start at h</a:t>
            </a:r>
          </a:p>
        </p:txBody>
      </p:sp>
      <p:sp>
        <p:nvSpPr>
          <p:cNvPr id="15409" name="Text Box 65"/>
          <p:cNvSpPr txBox="1">
            <a:spLocks noChangeArrowheads="1"/>
          </p:cNvSpPr>
          <p:nvPr/>
        </p:nvSpPr>
        <p:spPr bwMode="auto">
          <a:xfrm>
            <a:off x="477838" y="6135688"/>
            <a:ext cx="8129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Strongly connected components: C</a:t>
            </a:r>
            <a:r>
              <a:rPr lang="en-US" altLang="en-US" sz="1800" baseline="-25000">
                <a:latin typeface="Arial" panose="020B0604020202020204" pitchFamily="34" charset="0"/>
              </a:rPr>
              <a:t>1</a:t>
            </a:r>
            <a:r>
              <a:rPr lang="en-US" altLang="en-US" sz="1800">
                <a:latin typeface="Arial" panose="020B0604020202020204" pitchFamily="34" charset="0"/>
              </a:rPr>
              <a:t> = {a, b, e}, C</a:t>
            </a:r>
            <a:r>
              <a:rPr lang="en-US" altLang="en-US" sz="1800" baseline="-25000">
                <a:latin typeface="Arial" panose="020B0604020202020204" pitchFamily="34" charset="0"/>
              </a:rPr>
              <a:t>2</a:t>
            </a:r>
            <a:r>
              <a:rPr lang="en-US" altLang="en-US" sz="1800">
                <a:latin typeface="Arial" panose="020B0604020202020204" pitchFamily="34" charset="0"/>
              </a:rPr>
              <a:t> = {c, d}, C</a:t>
            </a:r>
            <a:r>
              <a:rPr lang="en-US" altLang="en-US" sz="1800" baseline="-25000">
                <a:latin typeface="Arial" panose="020B0604020202020204" pitchFamily="34" charset="0"/>
              </a:rPr>
              <a:t>3</a:t>
            </a:r>
            <a:r>
              <a:rPr lang="en-US" altLang="en-US" sz="1800">
                <a:latin typeface="Arial" panose="020B0604020202020204" pitchFamily="34" charset="0"/>
              </a:rPr>
              <a:t> = {f, g}, C</a:t>
            </a:r>
            <a:r>
              <a:rPr lang="en-US" altLang="en-US" sz="1800" baseline="-25000">
                <a:latin typeface="Arial" panose="020B0604020202020204" pitchFamily="34" charset="0"/>
              </a:rPr>
              <a:t>4</a:t>
            </a:r>
            <a:r>
              <a:rPr lang="en-US" altLang="en-US" sz="1800">
                <a:latin typeface="Arial" panose="020B0604020202020204" pitchFamily="34" charset="0"/>
              </a:rPr>
              <a:t> = {h}</a:t>
            </a:r>
          </a:p>
        </p:txBody>
      </p:sp>
      <p:sp>
        <p:nvSpPr>
          <p:cNvPr id="16434" name="Line 66"/>
          <p:cNvSpPr>
            <a:spLocks noChangeShapeType="1"/>
          </p:cNvSpPr>
          <p:nvPr/>
        </p:nvSpPr>
        <p:spPr bwMode="auto">
          <a:xfrm flipV="1">
            <a:off x="3502025" y="2257425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435" name="Group 67"/>
          <p:cNvGrpSpPr>
            <a:grpSpLocks/>
          </p:cNvGrpSpPr>
          <p:nvPr/>
        </p:nvGrpSpPr>
        <p:grpSpPr bwMode="auto">
          <a:xfrm>
            <a:off x="1127125" y="1744663"/>
            <a:ext cx="4354513" cy="1428750"/>
            <a:chOff x="710" y="917"/>
            <a:chExt cx="2743" cy="900"/>
          </a:xfrm>
        </p:grpSpPr>
        <p:sp>
          <p:nvSpPr>
            <p:cNvPr id="16473" name="Line 68"/>
            <p:cNvSpPr>
              <a:spLocks noChangeShapeType="1"/>
            </p:cNvSpPr>
            <p:nvPr/>
          </p:nvSpPr>
          <p:spPr bwMode="auto">
            <a:xfrm>
              <a:off x="976" y="110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4" name="Line 69"/>
            <p:cNvSpPr>
              <a:spLocks noChangeShapeType="1"/>
            </p:cNvSpPr>
            <p:nvPr/>
          </p:nvSpPr>
          <p:spPr bwMode="auto">
            <a:xfrm>
              <a:off x="1734" y="110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5" name="Line 70"/>
            <p:cNvSpPr>
              <a:spLocks noChangeShapeType="1"/>
            </p:cNvSpPr>
            <p:nvPr/>
          </p:nvSpPr>
          <p:spPr bwMode="auto">
            <a:xfrm>
              <a:off x="988" y="1651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6" name="Line 71"/>
            <p:cNvSpPr>
              <a:spLocks noChangeShapeType="1"/>
            </p:cNvSpPr>
            <p:nvPr/>
          </p:nvSpPr>
          <p:spPr bwMode="auto">
            <a:xfrm flipV="1">
              <a:off x="1441" y="1248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7" name="Line 72"/>
            <p:cNvSpPr>
              <a:spLocks noChangeShapeType="1"/>
            </p:cNvSpPr>
            <p:nvPr/>
          </p:nvSpPr>
          <p:spPr bwMode="auto">
            <a:xfrm flipV="1">
              <a:off x="2952" y="1251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8" name="Freeform 73"/>
            <p:cNvSpPr>
              <a:spLocks/>
            </p:cNvSpPr>
            <p:nvPr/>
          </p:nvSpPr>
          <p:spPr bwMode="auto">
            <a:xfrm>
              <a:off x="1655" y="1482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9" name="Freeform 74"/>
            <p:cNvSpPr>
              <a:spLocks/>
            </p:cNvSpPr>
            <p:nvPr/>
          </p:nvSpPr>
          <p:spPr bwMode="auto">
            <a:xfrm flipV="1">
              <a:off x="2401" y="1215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0" name="Freeform 75"/>
            <p:cNvSpPr>
              <a:spLocks/>
            </p:cNvSpPr>
            <p:nvPr/>
          </p:nvSpPr>
          <p:spPr bwMode="auto">
            <a:xfrm>
              <a:off x="3182" y="1558"/>
              <a:ext cx="271" cy="234"/>
            </a:xfrm>
            <a:custGeom>
              <a:avLst/>
              <a:gdLst>
                <a:gd name="T0" fmla="*/ 0 w 271"/>
                <a:gd name="T1" fmla="*/ 185 h 234"/>
                <a:gd name="T2" fmla="*/ 189 w 271"/>
                <a:gd name="T3" fmla="*/ 221 h 234"/>
                <a:gd name="T4" fmla="*/ 270 w 271"/>
                <a:gd name="T5" fmla="*/ 104 h 234"/>
                <a:gd name="T6" fmla="*/ 198 w 271"/>
                <a:gd name="T7" fmla="*/ 9 h 234"/>
                <a:gd name="T8" fmla="*/ 32 w 271"/>
                <a:gd name="T9" fmla="*/ 50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234"/>
                <a:gd name="T17" fmla="*/ 271 w 271"/>
                <a:gd name="T18" fmla="*/ 234 h 2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234">
                  <a:moveTo>
                    <a:pt x="0" y="185"/>
                  </a:moveTo>
                  <a:cubicBezTo>
                    <a:pt x="72" y="209"/>
                    <a:pt x="144" y="234"/>
                    <a:pt x="189" y="221"/>
                  </a:cubicBezTo>
                  <a:cubicBezTo>
                    <a:pt x="234" y="208"/>
                    <a:pt x="269" y="139"/>
                    <a:pt x="270" y="104"/>
                  </a:cubicBezTo>
                  <a:cubicBezTo>
                    <a:pt x="271" y="69"/>
                    <a:pt x="238" y="18"/>
                    <a:pt x="198" y="9"/>
                  </a:cubicBezTo>
                  <a:cubicBezTo>
                    <a:pt x="158" y="0"/>
                    <a:pt x="95" y="25"/>
                    <a:pt x="32" y="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1" name="Freeform 76"/>
            <p:cNvSpPr>
              <a:spLocks/>
            </p:cNvSpPr>
            <p:nvPr/>
          </p:nvSpPr>
          <p:spPr bwMode="auto">
            <a:xfrm>
              <a:off x="2394" y="917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2" name="Line 77"/>
            <p:cNvSpPr>
              <a:spLocks noChangeShapeType="1"/>
            </p:cNvSpPr>
            <p:nvPr/>
          </p:nvSpPr>
          <p:spPr bwMode="auto">
            <a:xfrm>
              <a:off x="2468" y="1647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3" name="Freeform 78"/>
            <p:cNvSpPr>
              <a:spLocks/>
            </p:cNvSpPr>
            <p:nvPr/>
          </p:nvSpPr>
          <p:spPr bwMode="auto">
            <a:xfrm flipV="1">
              <a:off x="1650" y="1751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4" name="Line 79"/>
            <p:cNvSpPr>
              <a:spLocks noChangeShapeType="1"/>
            </p:cNvSpPr>
            <p:nvPr/>
          </p:nvSpPr>
          <p:spPr bwMode="auto">
            <a:xfrm flipV="1">
              <a:off x="710" y="1240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5" name="Line 80"/>
            <p:cNvSpPr>
              <a:spLocks noChangeShapeType="1"/>
            </p:cNvSpPr>
            <p:nvPr/>
          </p:nvSpPr>
          <p:spPr bwMode="auto">
            <a:xfrm flipH="1">
              <a:off x="892" y="1208"/>
              <a:ext cx="373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703263" y="3775075"/>
            <a:ext cx="4776787" cy="2101850"/>
            <a:chOff x="443" y="2196"/>
            <a:chExt cx="3009" cy="1324"/>
          </a:xfrm>
        </p:grpSpPr>
        <p:sp>
          <p:nvSpPr>
            <p:cNvPr id="16441" name="Freeform 82"/>
            <p:cNvSpPr>
              <a:spLocks/>
            </p:cNvSpPr>
            <p:nvPr/>
          </p:nvSpPr>
          <p:spPr bwMode="auto">
            <a:xfrm>
              <a:off x="1651" y="2926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442" name="Group 83"/>
            <p:cNvGrpSpPr>
              <a:grpSpLocks/>
            </p:cNvGrpSpPr>
            <p:nvPr/>
          </p:nvGrpSpPr>
          <p:grpSpPr bwMode="auto">
            <a:xfrm>
              <a:off x="443" y="2196"/>
              <a:ext cx="3009" cy="1324"/>
              <a:chOff x="443" y="2196"/>
              <a:chExt cx="3009" cy="1324"/>
            </a:xfrm>
          </p:grpSpPr>
          <p:sp>
            <p:nvSpPr>
              <p:cNvPr id="16443" name="Text Box 84"/>
              <p:cNvSpPr txBox="1">
                <a:spLocks noChangeArrowheads="1"/>
              </p:cNvSpPr>
              <p:nvPr/>
            </p:nvSpPr>
            <p:spPr bwMode="auto">
              <a:xfrm>
                <a:off x="648" y="2196"/>
                <a:ext cx="1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Monotype Corsiva" panose="03010101010201010101" pitchFamily="66" charset="0"/>
                  </a:rPr>
                  <a:t>a</a:t>
                </a:r>
              </a:p>
            </p:txBody>
          </p:sp>
          <p:sp>
            <p:nvSpPr>
              <p:cNvPr id="16444" name="Text Box 85"/>
              <p:cNvSpPr txBox="1">
                <a:spLocks noChangeArrowheads="1"/>
              </p:cNvSpPr>
              <p:nvPr/>
            </p:nvSpPr>
            <p:spPr bwMode="auto">
              <a:xfrm>
                <a:off x="1383" y="2196"/>
                <a:ext cx="1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Monotype Corsiva" panose="03010101010201010101" pitchFamily="66" charset="0"/>
                  </a:rPr>
                  <a:t>b</a:t>
                </a:r>
              </a:p>
            </p:txBody>
          </p:sp>
          <p:sp>
            <p:nvSpPr>
              <p:cNvPr id="16445" name="Text Box 86"/>
              <p:cNvSpPr txBox="1">
                <a:spLocks noChangeArrowheads="1"/>
              </p:cNvSpPr>
              <p:nvPr/>
            </p:nvSpPr>
            <p:spPr bwMode="auto">
              <a:xfrm>
                <a:off x="2118" y="2196"/>
                <a:ext cx="16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Monotype Corsiva" panose="03010101010201010101" pitchFamily="66" charset="0"/>
                  </a:rPr>
                  <a:t>c</a:t>
                </a:r>
              </a:p>
            </p:txBody>
          </p:sp>
          <p:sp>
            <p:nvSpPr>
              <p:cNvPr id="16446" name="Text Box 87"/>
              <p:cNvSpPr txBox="1">
                <a:spLocks noChangeArrowheads="1"/>
              </p:cNvSpPr>
              <p:nvPr/>
            </p:nvSpPr>
            <p:spPr bwMode="auto">
              <a:xfrm>
                <a:off x="2843" y="2196"/>
                <a:ext cx="1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●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Times New Roman" panose="02020603050405020304" pitchFamily="18" charset="0"/>
                  <a:buChar char="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Times New Roman" panose="02020603050405020304" pitchFamily="18" charset="0"/>
                  <a:buChar char="○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Monotype Corsiva" panose="03010101010201010101" pitchFamily="66" charset="0"/>
                  </a:rPr>
                  <a:t>d</a:t>
                </a:r>
              </a:p>
            </p:txBody>
          </p:sp>
          <p:grpSp>
            <p:nvGrpSpPr>
              <p:cNvPr id="16447" name="Group 88"/>
              <p:cNvGrpSpPr>
                <a:grpSpLocks/>
              </p:cNvGrpSpPr>
              <p:nvPr/>
            </p:nvGrpSpPr>
            <p:grpSpPr bwMode="auto">
              <a:xfrm>
                <a:off x="443" y="2372"/>
                <a:ext cx="3009" cy="1148"/>
                <a:chOff x="443" y="2372"/>
                <a:chExt cx="3009" cy="1148"/>
              </a:xfrm>
            </p:grpSpPr>
            <p:sp>
              <p:nvSpPr>
                <p:cNvPr id="16448" name="Oval 89"/>
                <p:cNvSpPr>
                  <a:spLocks noChangeArrowheads="1"/>
                </p:cNvSpPr>
                <p:nvPr/>
              </p:nvSpPr>
              <p:spPr bwMode="auto">
                <a:xfrm>
                  <a:off x="443" y="2399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 smtClean="0">
                      <a:latin typeface="Arial" panose="020B0604020202020204" pitchFamily="34" charset="0"/>
                      <a:sym typeface="Symbol" panose="05050102010706020507" pitchFamily="18" charset="2"/>
                    </a:rPr>
                    <a:t>2/5</a:t>
                  </a:r>
                  <a:endParaRPr lang="en-US" altLang="en-US" sz="1400" dirty="0">
                    <a:latin typeface="Arial" panose="020B0604020202020204" pitchFamily="34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6449" name="Oval 90"/>
                <p:cNvSpPr>
                  <a:spLocks noChangeArrowheads="1"/>
                </p:cNvSpPr>
                <p:nvPr/>
              </p:nvSpPr>
              <p:spPr bwMode="auto">
                <a:xfrm>
                  <a:off x="1191" y="2399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200">
                    <a:latin typeface="Arial" panose="020B0604020202020204" pitchFamily="34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6450" name="Oval 91"/>
                <p:cNvSpPr>
                  <a:spLocks noChangeArrowheads="1"/>
                </p:cNvSpPr>
                <p:nvPr/>
              </p:nvSpPr>
              <p:spPr bwMode="auto">
                <a:xfrm>
                  <a:off x="2687" y="2399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 smtClean="0">
                      <a:latin typeface="Arial" panose="020B0604020202020204" pitchFamily="34" charset="0"/>
                      <a:sym typeface="Symbol" panose="05050102010706020507" pitchFamily="18" charset="2"/>
                    </a:rPr>
                    <a:t>8/9</a:t>
                  </a:r>
                  <a:endParaRPr lang="en-US" altLang="en-US" sz="1200" dirty="0">
                    <a:latin typeface="Arial" panose="020B0604020202020204" pitchFamily="34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6451" name="Oval 92"/>
                <p:cNvSpPr>
                  <a:spLocks noChangeArrowheads="1"/>
                </p:cNvSpPr>
                <p:nvPr/>
              </p:nvSpPr>
              <p:spPr bwMode="auto">
                <a:xfrm>
                  <a:off x="1939" y="2399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200">
                    <a:latin typeface="Arial" panose="020B0604020202020204" pitchFamily="34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6452" name="Oval 93"/>
                <p:cNvSpPr>
                  <a:spLocks noChangeArrowheads="1"/>
                </p:cNvSpPr>
                <p:nvPr/>
              </p:nvSpPr>
              <p:spPr bwMode="auto">
                <a:xfrm>
                  <a:off x="444" y="2950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 smtClean="0">
                      <a:latin typeface="Arial" panose="020B0604020202020204" pitchFamily="34" charset="0"/>
                      <a:sym typeface="Symbol" panose="05050102010706020507" pitchFamily="18" charset="2"/>
                    </a:rPr>
                    <a:t>3/4</a:t>
                  </a:r>
                </a:p>
              </p:txBody>
            </p:sp>
            <p:sp>
              <p:nvSpPr>
                <p:cNvPr id="16453" name="Oval 94"/>
                <p:cNvSpPr>
                  <a:spLocks noChangeArrowheads="1"/>
                </p:cNvSpPr>
                <p:nvPr/>
              </p:nvSpPr>
              <p:spPr bwMode="auto">
                <a:xfrm>
                  <a:off x="1192" y="2950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 smtClean="0">
                      <a:latin typeface="Arial" panose="020B0604020202020204" pitchFamily="34" charset="0"/>
                      <a:sym typeface="Symbol" panose="05050102010706020507" pitchFamily="18" charset="2"/>
                    </a:rPr>
                    <a:t>12/13</a:t>
                  </a:r>
                  <a:endParaRPr lang="en-US" altLang="en-US" sz="2000" dirty="0">
                    <a:latin typeface="Arial" panose="020B0604020202020204" pitchFamily="34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6454" name="Oval 95"/>
                <p:cNvSpPr>
                  <a:spLocks noChangeArrowheads="1"/>
                </p:cNvSpPr>
                <p:nvPr/>
              </p:nvSpPr>
              <p:spPr bwMode="auto">
                <a:xfrm>
                  <a:off x="2688" y="2950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200">
                    <a:latin typeface="Arial" panose="020B0604020202020204" pitchFamily="34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6455" name="Oval 96"/>
                <p:cNvSpPr>
                  <a:spLocks noChangeArrowheads="1"/>
                </p:cNvSpPr>
                <p:nvPr/>
              </p:nvSpPr>
              <p:spPr bwMode="auto">
                <a:xfrm>
                  <a:off x="1940" y="2950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200">
                    <a:latin typeface="Arial" panose="020B0604020202020204" pitchFamily="34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6456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640" y="3287"/>
                  <a:ext cx="166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latin typeface="Monotype Corsiva" panose="03010101010201010101" pitchFamily="66" charset="0"/>
                    </a:rPr>
                    <a:t>e</a:t>
                  </a:r>
                </a:p>
              </p:txBody>
            </p:sp>
            <p:sp>
              <p:nvSpPr>
                <p:cNvPr id="16457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375" y="3287"/>
                  <a:ext cx="163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latin typeface="Monotype Corsiva" panose="03010101010201010101" pitchFamily="66" charset="0"/>
                    </a:rPr>
                    <a:t>f</a:t>
                  </a:r>
                </a:p>
              </p:txBody>
            </p:sp>
            <p:sp>
              <p:nvSpPr>
                <p:cNvPr id="16458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110" y="3287"/>
                  <a:ext cx="175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latin typeface="Monotype Corsiva" panose="03010101010201010101" pitchFamily="66" charset="0"/>
                    </a:rPr>
                    <a:t>g</a:t>
                  </a:r>
                </a:p>
              </p:txBody>
            </p:sp>
            <p:sp>
              <p:nvSpPr>
                <p:cNvPr id="16459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2835" y="3287"/>
                  <a:ext cx="180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●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85000"/>
                    <a:buFont typeface="Times New Roman" panose="02020603050405020304" pitchFamily="18" charset="0"/>
                    <a:buChar char="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Times New Roman" panose="02020603050405020304" pitchFamily="18" charset="0"/>
                    <a:buChar char="○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latin typeface="Monotype Corsiva" panose="03010101010201010101" pitchFamily="66" charset="0"/>
                    </a:rPr>
                    <a:t>h</a:t>
                  </a:r>
                </a:p>
              </p:txBody>
            </p:sp>
            <p:sp>
              <p:nvSpPr>
                <p:cNvPr id="16460" name="Line 101"/>
                <p:cNvSpPr>
                  <a:spLocks noChangeShapeType="1"/>
                </p:cNvSpPr>
                <p:nvPr/>
              </p:nvSpPr>
              <p:spPr bwMode="auto">
                <a:xfrm>
                  <a:off x="1740" y="2546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61" name="Line 102"/>
                <p:cNvSpPr>
                  <a:spLocks noChangeShapeType="1"/>
                </p:cNvSpPr>
                <p:nvPr/>
              </p:nvSpPr>
              <p:spPr bwMode="auto">
                <a:xfrm>
                  <a:off x="994" y="3097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62" name="Line 103"/>
                <p:cNvSpPr>
                  <a:spLocks noChangeShapeType="1"/>
                </p:cNvSpPr>
                <p:nvPr/>
              </p:nvSpPr>
              <p:spPr bwMode="auto">
                <a:xfrm>
                  <a:off x="2481" y="3097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63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1447" y="2694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64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2218" y="2700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65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2958" y="2697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66" name="Freeform 107"/>
                <p:cNvSpPr>
                  <a:spLocks/>
                </p:cNvSpPr>
                <p:nvPr/>
              </p:nvSpPr>
              <p:spPr bwMode="auto">
                <a:xfrm>
                  <a:off x="2396" y="2372"/>
                  <a:ext cx="369" cy="66"/>
                </a:xfrm>
                <a:custGeom>
                  <a:avLst/>
                  <a:gdLst>
                    <a:gd name="T0" fmla="*/ 0 w 369"/>
                    <a:gd name="T1" fmla="*/ 66 h 66"/>
                    <a:gd name="T2" fmla="*/ 135 w 369"/>
                    <a:gd name="T3" fmla="*/ 8 h 66"/>
                    <a:gd name="T4" fmla="*/ 257 w 369"/>
                    <a:gd name="T5" fmla="*/ 17 h 66"/>
                    <a:gd name="T6" fmla="*/ 369 w 369"/>
                    <a:gd name="T7" fmla="*/ 66 h 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9"/>
                    <a:gd name="T13" fmla="*/ 0 h 66"/>
                    <a:gd name="T14" fmla="*/ 369 w 369"/>
                    <a:gd name="T15" fmla="*/ 66 h 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9" h="66">
                      <a:moveTo>
                        <a:pt x="0" y="66"/>
                      </a:moveTo>
                      <a:cubicBezTo>
                        <a:pt x="46" y="41"/>
                        <a:pt x="92" y="16"/>
                        <a:pt x="135" y="8"/>
                      </a:cubicBezTo>
                      <a:cubicBezTo>
                        <a:pt x="178" y="0"/>
                        <a:pt x="218" y="7"/>
                        <a:pt x="257" y="17"/>
                      </a:cubicBezTo>
                      <a:cubicBezTo>
                        <a:pt x="296" y="27"/>
                        <a:pt x="332" y="46"/>
                        <a:pt x="369" y="6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67" name="Freeform 108"/>
                <p:cNvSpPr>
                  <a:spLocks/>
                </p:cNvSpPr>
                <p:nvPr/>
              </p:nvSpPr>
              <p:spPr bwMode="auto">
                <a:xfrm flipV="1">
                  <a:off x="1644" y="3198"/>
                  <a:ext cx="369" cy="66"/>
                </a:xfrm>
                <a:custGeom>
                  <a:avLst/>
                  <a:gdLst>
                    <a:gd name="T0" fmla="*/ 0 w 369"/>
                    <a:gd name="T1" fmla="*/ 66 h 66"/>
                    <a:gd name="T2" fmla="*/ 135 w 369"/>
                    <a:gd name="T3" fmla="*/ 8 h 66"/>
                    <a:gd name="T4" fmla="*/ 257 w 369"/>
                    <a:gd name="T5" fmla="*/ 17 h 66"/>
                    <a:gd name="T6" fmla="*/ 369 w 369"/>
                    <a:gd name="T7" fmla="*/ 66 h 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9"/>
                    <a:gd name="T13" fmla="*/ 0 h 66"/>
                    <a:gd name="T14" fmla="*/ 369 w 369"/>
                    <a:gd name="T15" fmla="*/ 66 h 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9" h="66">
                      <a:moveTo>
                        <a:pt x="0" y="66"/>
                      </a:moveTo>
                      <a:cubicBezTo>
                        <a:pt x="46" y="41"/>
                        <a:pt x="92" y="16"/>
                        <a:pt x="135" y="8"/>
                      </a:cubicBezTo>
                      <a:cubicBezTo>
                        <a:pt x="178" y="0"/>
                        <a:pt x="218" y="7"/>
                        <a:pt x="257" y="17"/>
                      </a:cubicBezTo>
                      <a:cubicBezTo>
                        <a:pt x="296" y="27"/>
                        <a:pt x="332" y="46"/>
                        <a:pt x="369" y="6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68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905" y="2661"/>
                  <a:ext cx="374" cy="3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69" name="Freeform 110"/>
                <p:cNvSpPr>
                  <a:spLocks/>
                </p:cNvSpPr>
                <p:nvPr/>
              </p:nvSpPr>
              <p:spPr bwMode="auto">
                <a:xfrm>
                  <a:off x="3181" y="3006"/>
                  <a:ext cx="271" cy="234"/>
                </a:xfrm>
                <a:custGeom>
                  <a:avLst/>
                  <a:gdLst>
                    <a:gd name="T0" fmla="*/ 0 w 271"/>
                    <a:gd name="T1" fmla="*/ 185 h 234"/>
                    <a:gd name="T2" fmla="*/ 189 w 271"/>
                    <a:gd name="T3" fmla="*/ 221 h 234"/>
                    <a:gd name="T4" fmla="*/ 270 w 271"/>
                    <a:gd name="T5" fmla="*/ 104 h 234"/>
                    <a:gd name="T6" fmla="*/ 198 w 271"/>
                    <a:gd name="T7" fmla="*/ 9 h 234"/>
                    <a:gd name="T8" fmla="*/ 32 w 271"/>
                    <a:gd name="T9" fmla="*/ 50 h 2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1"/>
                    <a:gd name="T16" fmla="*/ 0 h 234"/>
                    <a:gd name="T17" fmla="*/ 271 w 271"/>
                    <a:gd name="T18" fmla="*/ 234 h 2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1" h="234">
                      <a:moveTo>
                        <a:pt x="0" y="185"/>
                      </a:moveTo>
                      <a:cubicBezTo>
                        <a:pt x="72" y="209"/>
                        <a:pt x="144" y="234"/>
                        <a:pt x="189" y="221"/>
                      </a:cubicBezTo>
                      <a:cubicBezTo>
                        <a:pt x="234" y="208"/>
                        <a:pt x="269" y="139"/>
                        <a:pt x="270" y="104"/>
                      </a:cubicBezTo>
                      <a:cubicBezTo>
                        <a:pt x="271" y="69"/>
                        <a:pt x="238" y="18"/>
                        <a:pt x="198" y="9"/>
                      </a:cubicBezTo>
                      <a:cubicBezTo>
                        <a:pt x="158" y="0"/>
                        <a:pt x="95" y="25"/>
                        <a:pt x="32" y="5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0" name="Line 111"/>
                <p:cNvSpPr>
                  <a:spLocks noChangeShapeType="1"/>
                </p:cNvSpPr>
                <p:nvPr/>
              </p:nvSpPr>
              <p:spPr bwMode="auto">
                <a:xfrm>
                  <a:off x="989" y="2557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1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701" y="2689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2" name="Freeform 113"/>
                <p:cNvSpPr>
                  <a:spLocks/>
                </p:cNvSpPr>
                <p:nvPr/>
              </p:nvSpPr>
              <p:spPr bwMode="auto">
                <a:xfrm flipV="1">
                  <a:off x="2401" y="2661"/>
                  <a:ext cx="369" cy="66"/>
                </a:xfrm>
                <a:custGeom>
                  <a:avLst/>
                  <a:gdLst>
                    <a:gd name="T0" fmla="*/ 0 w 369"/>
                    <a:gd name="T1" fmla="*/ 66 h 66"/>
                    <a:gd name="T2" fmla="*/ 135 w 369"/>
                    <a:gd name="T3" fmla="*/ 8 h 66"/>
                    <a:gd name="T4" fmla="*/ 257 w 369"/>
                    <a:gd name="T5" fmla="*/ 17 h 66"/>
                    <a:gd name="T6" fmla="*/ 369 w 369"/>
                    <a:gd name="T7" fmla="*/ 66 h 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9"/>
                    <a:gd name="T13" fmla="*/ 0 h 66"/>
                    <a:gd name="T14" fmla="*/ 369 w 369"/>
                    <a:gd name="T15" fmla="*/ 66 h 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9" h="66">
                      <a:moveTo>
                        <a:pt x="0" y="66"/>
                      </a:moveTo>
                      <a:cubicBezTo>
                        <a:pt x="46" y="41"/>
                        <a:pt x="92" y="16"/>
                        <a:pt x="135" y="8"/>
                      </a:cubicBezTo>
                      <a:cubicBezTo>
                        <a:pt x="178" y="0"/>
                        <a:pt x="218" y="7"/>
                        <a:pt x="257" y="17"/>
                      </a:cubicBezTo>
                      <a:cubicBezTo>
                        <a:pt x="296" y="27"/>
                        <a:pt x="332" y="46"/>
                        <a:pt x="369" y="6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5413" name="Oval 114"/>
          <p:cNvSpPr>
            <a:spLocks noChangeArrowheads="1"/>
          </p:cNvSpPr>
          <p:nvPr/>
        </p:nvSpPr>
        <p:spPr bwMode="auto">
          <a:xfrm>
            <a:off x="1889125" y="4097338"/>
            <a:ext cx="860425" cy="46672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  <a:sym typeface="Symbol" panose="05050102010706020507" pitchFamily="18" charset="2"/>
              </a:rPr>
              <a:t>1/6</a:t>
            </a:r>
            <a:endParaRPr lang="en-US" altLang="en-US" sz="20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5414" name="Oval 115"/>
          <p:cNvSpPr>
            <a:spLocks noChangeArrowheads="1"/>
          </p:cNvSpPr>
          <p:nvPr/>
        </p:nvSpPr>
        <p:spPr bwMode="auto">
          <a:xfrm>
            <a:off x="3082925" y="4095750"/>
            <a:ext cx="860425" cy="46672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  <a:sym typeface="Symbol" panose="05050102010706020507" pitchFamily="18" charset="2"/>
              </a:rPr>
              <a:t>7/10</a:t>
            </a:r>
            <a:endParaRPr lang="en-US" altLang="en-US" sz="20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5415" name="Oval 116"/>
          <p:cNvSpPr>
            <a:spLocks noChangeArrowheads="1"/>
          </p:cNvSpPr>
          <p:nvPr/>
        </p:nvSpPr>
        <p:spPr bwMode="auto">
          <a:xfrm>
            <a:off x="3081338" y="4973638"/>
            <a:ext cx="860425" cy="46672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  <a:sym typeface="Symbol" panose="05050102010706020507" pitchFamily="18" charset="2"/>
              </a:rPr>
              <a:t>11/14</a:t>
            </a:r>
            <a:endParaRPr lang="en-US" altLang="en-US" sz="20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5416" name="Oval 117"/>
          <p:cNvSpPr>
            <a:spLocks noChangeArrowheads="1"/>
          </p:cNvSpPr>
          <p:nvPr/>
        </p:nvSpPr>
        <p:spPr bwMode="auto">
          <a:xfrm>
            <a:off x="4265613" y="4973638"/>
            <a:ext cx="860425" cy="46672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  <a:sym typeface="Symbol" panose="05050102010706020507" pitchFamily="18" charset="2"/>
              </a:rPr>
              <a:t>15/16</a:t>
            </a:r>
            <a:endParaRPr lang="en-US" altLang="en-US" sz="20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9     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129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1" grpId="0" animBg="1"/>
      <p:bldP spid="15392" grpId="0" animBg="1"/>
      <p:bldP spid="15393" grpId="0" animBg="1"/>
      <p:bldP spid="15394" grpId="0" animBg="1"/>
      <p:bldP spid="15395" grpId="0" animBg="1"/>
      <p:bldP spid="15396" grpId="0" animBg="1"/>
      <p:bldP spid="15397" grpId="0" animBg="1"/>
      <p:bldP spid="15398" grpId="0" animBg="1"/>
      <p:bldP spid="15409" grpId="0"/>
      <p:bldP spid="15413" grpId="0" animBg="1"/>
      <p:bldP spid="15414" grpId="0" animBg="1"/>
      <p:bldP spid="15415" grpId="0" animBg="1"/>
      <p:bldP spid="154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Exercise: Compute SCCs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Compute SCCs in the following graph using the algorithm described earlier.</a:t>
            </a:r>
          </a:p>
        </p:txBody>
      </p:sp>
      <p:sp>
        <p:nvSpPr>
          <p:cNvPr id="12300" name="Oval 17"/>
          <p:cNvSpPr>
            <a:spLocks noChangeArrowheads="1"/>
          </p:cNvSpPr>
          <p:nvPr/>
        </p:nvSpPr>
        <p:spPr bwMode="auto">
          <a:xfrm>
            <a:off x="1943100" y="32766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a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2301" name="Oval 18"/>
          <p:cNvSpPr>
            <a:spLocks noChangeArrowheads="1"/>
          </p:cNvSpPr>
          <p:nvPr/>
        </p:nvSpPr>
        <p:spPr bwMode="auto">
          <a:xfrm>
            <a:off x="3124200" y="32766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b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2302" name="Oval 19"/>
          <p:cNvSpPr>
            <a:spLocks noChangeArrowheads="1"/>
          </p:cNvSpPr>
          <p:nvPr/>
        </p:nvSpPr>
        <p:spPr bwMode="auto">
          <a:xfrm>
            <a:off x="1943100" y="41910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j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2303" name="Oval 20"/>
          <p:cNvSpPr>
            <a:spLocks noChangeArrowheads="1"/>
          </p:cNvSpPr>
          <p:nvPr/>
        </p:nvSpPr>
        <p:spPr bwMode="auto">
          <a:xfrm>
            <a:off x="3124200" y="41910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 smtClean="0">
                <a:latin typeface="Arial" panose="020B0604020202020204" pitchFamily="34" charset="0"/>
              </a:rPr>
              <a:t>i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2304" name="Oval 21"/>
          <p:cNvSpPr>
            <a:spLocks noChangeArrowheads="1"/>
          </p:cNvSpPr>
          <p:nvPr/>
        </p:nvSpPr>
        <p:spPr bwMode="auto">
          <a:xfrm>
            <a:off x="4305300" y="32766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c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2305" name="Oval 22"/>
          <p:cNvSpPr>
            <a:spLocks noChangeArrowheads="1"/>
          </p:cNvSpPr>
          <p:nvPr/>
        </p:nvSpPr>
        <p:spPr bwMode="auto">
          <a:xfrm>
            <a:off x="5486400" y="32766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d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2306" name="Oval 23"/>
          <p:cNvSpPr>
            <a:spLocks noChangeArrowheads="1"/>
          </p:cNvSpPr>
          <p:nvPr/>
        </p:nvSpPr>
        <p:spPr bwMode="auto">
          <a:xfrm>
            <a:off x="4305300" y="41910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h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2307" name="Oval 24"/>
          <p:cNvSpPr>
            <a:spLocks noChangeArrowheads="1"/>
          </p:cNvSpPr>
          <p:nvPr/>
        </p:nvSpPr>
        <p:spPr bwMode="auto">
          <a:xfrm>
            <a:off x="5486400" y="41910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g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2308" name="Oval 25"/>
          <p:cNvSpPr>
            <a:spLocks noChangeArrowheads="1"/>
          </p:cNvSpPr>
          <p:nvPr/>
        </p:nvSpPr>
        <p:spPr bwMode="auto">
          <a:xfrm>
            <a:off x="6667500" y="32766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e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2309" name="Oval 26"/>
          <p:cNvSpPr>
            <a:spLocks noChangeArrowheads="1"/>
          </p:cNvSpPr>
          <p:nvPr/>
        </p:nvSpPr>
        <p:spPr bwMode="auto">
          <a:xfrm>
            <a:off x="6667500" y="41910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f</a:t>
            </a:r>
          </a:p>
        </p:txBody>
      </p:sp>
      <p:cxnSp>
        <p:nvCxnSpPr>
          <p:cNvPr id="12310" name="AutoShape 27"/>
          <p:cNvCxnSpPr>
            <a:cxnSpLocks noChangeShapeType="1"/>
            <a:stCxn id="12300" idx="6"/>
            <a:endCxn id="12301" idx="2"/>
          </p:cNvCxnSpPr>
          <p:nvPr/>
        </p:nvCxnSpPr>
        <p:spPr bwMode="auto">
          <a:xfrm>
            <a:off x="2324100" y="34671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AutoShape 28"/>
          <p:cNvCxnSpPr>
            <a:cxnSpLocks noChangeShapeType="1"/>
            <a:stCxn id="12300" idx="4"/>
            <a:endCxn id="12302" idx="0"/>
          </p:cNvCxnSpPr>
          <p:nvPr/>
        </p:nvCxnSpPr>
        <p:spPr bwMode="auto">
          <a:xfrm>
            <a:off x="2133600" y="3657600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AutoShape 29"/>
          <p:cNvCxnSpPr>
            <a:cxnSpLocks noChangeShapeType="1"/>
            <a:stCxn id="12301" idx="4"/>
            <a:endCxn id="12303" idx="0"/>
          </p:cNvCxnSpPr>
          <p:nvPr/>
        </p:nvCxnSpPr>
        <p:spPr bwMode="auto">
          <a:xfrm>
            <a:off x="3314700" y="3657600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3" name="AutoShape 30"/>
          <p:cNvCxnSpPr>
            <a:cxnSpLocks noChangeShapeType="1"/>
            <a:stCxn id="12302" idx="6"/>
            <a:endCxn id="12303" idx="2"/>
          </p:cNvCxnSpPr>
          <p:nvPr/>
        </p:nvCxnSpPr>
        <p:spPr bwMode="auto">
          <a:xfrm>
            <a:off x="2324100" y="43815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4" name="AutoShape 31"/>
          <p:cNvCxnSpPr>
            <a:cxnSpLocks noChangeShapeType="1"/>
            <a:stCxn id="12303" idx="1"/>
            <a:endCxn id="12300" idx="5"/>
          </p:cNvCxnSpPr>
          <p:nvPr/>
        </p:nvCxnSpPr>
        <p:spPr bwMode="auto">
          <a:xfrm flipH="1" flipV="1">
            <a:off x="2268538" y="3602038"/>
            <a:ext cx="911225" cy="644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5" name="AutoShape 32"/>
          <p:cNvCxnSpPr>
            <a:cxnSpLocks noChangeShapeType="1"/>
            <a:stCxn id="12304" idx="6"/>
            <a:endCxn id="12305" idx="2"/>
          </p:cNvCxnSpPr>
          <p:nvPr/>
        </p:nvCxnSpPr>
        <p:spPr bwMode="auto">
          <a:xfrm>
            <a:off x="4686300" y="34671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6" name="AutoShape 33"/>
          <p:cNvCxnSpPr>
            <a:cxnSpLocks noChangeShapeType="1"/>
            <a:stCxn id="12305" idx="4"/>
            <a:endCxn id="12306" idx="7"/>
          </p:cNvCxnSpPr>
          <p:nvPr/>
        </p:nvCxnSpPr>
        <p:spPr bwMode="auto">
          <a:xfrm flipH="1">
            <a:off x="4630738" y="3657600"/>
            <a:ext cx="1046163" cy="5889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7" name="AutoShape 34"/>
          <p:cNvCxnSpPr>
            <a:cxnSpLocks noChangeShapeType="1"/>
            <a:stCxn id="12306" idx="0"/>
            <a:endCxn id="12304" idx="4"/>
          </p:cNvCxnSpPr>
          <p:nvPr/>
        </p:nvCxnSpPr>
        <p:spPr bwMode="auto">
          <a:xfrm flipV="1">
            <a:off x="4495800" y="3657600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8" name="AutoShape 35"/>
          <p:cNvCxnSpPr>
            <a:cxnSpLocks noChangeShapeType="1"/>
            <a:stCxn id="12304" idx="3"/>
            <a:endCxn id="12306" idx="1"/>
          </p:cNvCxnSpPr>
          <p:nvPr/>
        </p:nvCxnSpPr>
        <p:spPr bwMode="auto">
          <a:xfrm rot="5400000">
            <a:off x="4038600" y="3924300"/>
            <a:ext cx="6445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9" name="AutoShape 36"/>
          <p:cNvCxnSpPr>
            <a:cxnSpLocks noChangeShapeType="1"/>
            <a:stCxn id="12305" idx="4"/>
            <a:endCxn id="12307" idx="0"/>
          </p:cNvCxnSpPr>
          <p:nvPr/>
        </p:nvCxnSpPr>
        <p:spPr bwMode="auto">
          <a:xfrm>
            <a:off x="5676900" y="3657600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20" name="AutoShape 37"/>
          <p:cNvCxnSpPr>
            <a:cxnSpLocks noChangeShapeType="1"/>
            <a:stCxn id="12308" idx="3"/>
            <a:endCxn id="12309" idx="1"/>
          </p:cNvCxnSpPr>
          <p:nvPr/>
        </p:nvCxnSpPr>
        <p:spPr bwMode="auto">
          <a:xfrm rot="5400000">
            <a:off x="6400800" y="3924300"/>
            <a:ext cx="6445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21" name="AutoShape 38"/>
          <p:cNvCxnSpPr>
            <a:cxnSpLocks noChangeShapeType="1"/>
            <a:stCxn id="12309" idx="7"/>
            <a:endCxn id="12308" idx="5"/>
          </p:cNvCxnSpPr>
          <p:nvPr/>
        </p:nvCxnSpPr>
        <p:spPr bwMode="auto">
          <a:xfrm rot="16200000">
            <a:off x="6670675" y="3924300"/>
            <a:ext cx="6445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22" name="AutoShape 39"/>
          <p:cNvCxnSpPr>
            <a:cxnSpLocks noChangeShapeType="1"/>
            <a:stCxn id="12305" idx="6"/>
            <a:endCxn id="12308" idx="2"/>
          </p:cNvCxnSpPr>
          <p:nvPr/>
        </p:nvCxnSpPr>
        <p:spPr bwMode="auto">
          <a:xfrm>
            <a:off x="5867400" y="34671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23" name="AutoShape 40"/>
          <p:cNvCxnSpPr>
            <a:cxnSpLocks noChangeShapeType="1"/>
            <a:stCxn id="12305" idx="5"/>
            <a:endCxn id="12309" idx="1"/>
          </p:cNvCxnSpPr>
          <p:nvPr/>
        </p:nvCxnSpPr>
        <p:spPr bwMode="auto">
          <a:xfrm>
            <a:off x="5811838" y="3602038"/>
            <a:ext cx="911225" cy="644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24" name="AutoShape 41"/>
          <p:cNvCxnSpPr>
            <a:cxnSpLocks noChangeShapeType="1"/>
            <a:stCxn id="12307" idx="6"/>
            <a:endCxn id="12309" idx="2"/>
          </p:cNvCxnSpPr>
          <p:nvPr/>
        </p:nvCxnSpPr>
        <p:spPr bwMode="auto">
          <a:xfrm>
            <a:off x="5867400" y="43815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25" name="AutoShape 42"/>
          <p:cNvCxnSpPr>
            <a:cxnSpLocks noChangeShapeType="1"/>
            <a:stCxn id="12301" idx="6"/>
            <a:endCxn id="12304" idx="2"/>
          </p:cNvCxnSpPr>
          <p:nvPr/>
        </p:nvCxnSpPr>
        <p:spPr bwMode="auto">
          <a:xfrm>
            <a:off x="3505200" y="34671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26" name="AutoShape 43"/>
          <p:cNvCxnSpPr>
            <a:cxnSpLocks noChangeShapeType="1"/>
            <a:stCxn id="12303" idx="6"/>
            <a:endCxn id="12306" idx="2"/>
          </p:cNvCxnSpPr>
          <p:nvPr/>
        </p:nvCxnSpPr>
        <p:spPr bwMode="auto">
          <a:xfrm>
            <a:off x="3505200" y="43815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327" name="Line 44"/>
          <p:cNvSpPr>
            <a:spLocks noChangeShapeType="1"/>
          </p:cNvSpPr>
          <p:nvPr/>
        </p:nvSpPr>
        <p:spPr bwMode="auto">
          <a:xfrm>
            <a:off x="5219700" y="3124200"/>
            <a:ext cx="0" cy="762000"/>
          </a:xfrm>
          <a:prstGeom prst="line">
            <a:avLst/>
          </a:prstGeom>
          <a:noFill/>
          <a:ln w="12700">
            <a:solidFill>
              <a:srgbClr val="FFCC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517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DFS Application:  Topological Sort</a:t>
            </a:r>
            <a:endParaRPr lang="en-US" altLang="en-US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b="1" dirty="0"/>
              <a:t>Precedence </a:t>
            </a:r>
            <a:r>
              <a:rPr lang="en-US" altLang="en-US" sz="3200" b="1" dirty="0" smtClean="0"/>
              <a:t>Example:</a:t>
            </a:r>
            <a:endParaRPr lang="en-US" altLang="en-US" sz="3200" b="1" dirty="0" smtClean="0">
              <a:latin typeface="Franklin Gothic Book" pitchFamily="34" charset="0"/>
            </a:endParaRPr>
          </a:p>
          <a:p>
            <a:r>
              <a:rPr lang="en-US" altLang="en-US" dirty="0" smtClean="0">
                <a:latin typeface="Franklin Gothic Book" pitchFamily="34" charset="0"/>
              </a:rPr>
              <a:t>Consider how Professor </a:t>
            </a:r>
            <a:r>
              <a:rPr lang="en-US" altLang="en-US" dirty="0" err="1" smtClean="0">
                <a:latin typeface="Franklin Gothic Book" pitchFamily="34" charset="0"/>
              </a:rPr>
              <a:t>Bumstead</a:t>
            </a:r>
            <a:r>
              <a:rPr lang="en-US" altLang="en-US" dirty="0" smtClean="0">
                <a:latin typeface="Franklin Gothic Book" pitchFamily="34" charset="0"/>
              </a:rPr>
              <a:t> gets dressed for his office.</a:t>
            </a:r>
          </a:p>
          <a:p>
            <a:pPr lvl="1"/>
            <a:r>
              <a:rPr lang="en-US" altLang="en-US" dirty="0" smtClean="0">
                <a:latin typeface="Franklin Gothic Book" pitchFamily="34" charset="0"/>
              </a:rPr>
              <a:t>undershorts, pants, shirt, jacket, tie, watch, belt, shoes, socks</a:t>
            </a:r>
          </a:p>
          <a:p>
            <a:r>
              <a:rPr lang="en-US" altLang="en-US" dirty="0" smtClean="0">
                <a:latin typeface="Franklin Gothic Book" pitchFamily="34" charset="0"/>
              </a:rPr>
              <a:t>Certain garments  must before others (e.g., socks before shoes)</a:t>
            </a:r>
          </a:p>
          <a:p>
            <a:r>
              <a:rPr lang="en-US" altLang="en-US" dirty="0" smtClean="0">
                <a:latin typeface="Franklin Gothic Book" pitchFamily="34" charset="0"/>
              </a:rPr>
              <a:t>For other events, it doesn't matter (e.g., socks and pants)</a:t>
            </a:r>
          </a:p>
        </p:txBody>
      </p:sp>
    </p:spTree>
    <p:extLst>
      <p:ext uri="{BB962C8B-B14F-4D97-AF65-F5344CB8AC3E}">
        <p14:creationId xmlns="" xmlns:p14="http://schemas.microsoft.com/office/powerpoint/2010/main" val="10893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DFS Application:  Topological Sort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directed edge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the DAG indicates that garment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must be donned before garment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 A topological sort of this DAG therefore gives an order for getting dressed.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455"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6962" y="2503986"/>
            <a:ext cx="6915150" cy="3295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15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DFS Application:  Topological Sort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following simple algorithm topologically sorts a DAG:</a:t>
                </a:r>
              </a:p>
              <a:p>
                <a:endParaRPr lang="en-US" dirty="0"/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TOPOLOGICAL-SORT(G)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call DFS(G) to compute finishing times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each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as each vertex is finished, insert it onto the front of a linked list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return the linked list of vertices</a:t>
                </a:r>
              </a:p>
              <a:p>
                <a:endParaRPr lang="en-US" dirty="0"/>
              </a:p>
              <a:p>
                <a:r>
                  <a:rPr lang="en-US" dirty="0"/>
                  <a:t>We can perform a topological sort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time, since depth-first search takes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and it takes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 to insert each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vertices onto the front of the linked list.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455" t="-1863" r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46331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mtClean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stCxn id="0" idx="3"/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0" idx="2"/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0" idx="3"/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15390" name="TextBox 46"/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15391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15393" name="TextBox 49"/>
          <p:cNvSpPr txBox="1">
            <a:spLocks noChangeArrowheads="1"/>
          </p:cNvSpPr>
          <p:nvPr/>
        </p:nvSpPr>
        <p:spPr bwMode="auto">
          <a:xfrm>
            <a:off x="2143125" y="521176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15394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3</a:t>
            </a:r>
          </a:p>
        </p:txBody>
      </p:sp>
      <p:sp>
        <p:nvSpPr>
          <p:cNvPr id="55" name="Oval 5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15400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5429250" y="321468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4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mtClean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stCxn id="0" idx="3"/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0" idx="2"/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0" idx="3"/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29250" y="2428875"/>
            <a:ext cx="3214688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16415" name="TextBox 46"/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16416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2143125" y="521176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3</a:t>
            </a:r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16418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4</a:t>
            </a:r>
          </a:p>
        </p:txBody>
      </p:sp>
      <p:sp>
        <p:nvSpPr>
          <p:cNvPr id="55" name="Oval 5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16424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5429250" y="320833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6429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5429250" y="370840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0" y="42084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/>
              <a:t>f</a:t>
            </a:r>
            <a:r>
              <a:rPr lang="sk-SK" sz="2000" b="1" dirty="0"/>
              <a:t> </a:t>
            </a:r>
            <a:r>
              <a:rPr lang="sk-SK" sz="2000" dirty="0"/>
              <a:t>is done, move back to </a:t>
            </a:r>
            <a:r>
              <a:rPr lang="sk-SK" sz="2000" b="1" dirty="0"/>
              <a:t>d</a:t>
            </a:r>
            <a:endParaRPr lang="en-CA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000625" y="2357438"/>
            <a:ext cx="4000500" cy="1200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 startAt="2"/>
              <a:defRPr/>
            </a:pPr>
            <a:r>
              <a:rPr lang="en-CA" sz="2400" dirty="0"/>
              <a:t>as each vertex is finished, insert it onto the </a:t>
            </a:r>
            <a:r>
              <a:rPr lang="en-CA" sz="2400" b="1" dirty="0"/>
              <a:t>front </a:t>
            </a:r>
            <a:r>
              <a:rPr lang="en-CA" sz="2400" dirty="0"/>
              <a:t>of a linked list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39" name="Straight Arrow Connector 38"/>
          <p:cNvCxnSpPr>
            <a:stCxn id="38" idx="3"/>
            <a:endCxn id="0" idx="2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786188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8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4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5" grpId="0" animBg="1"/>
      <p:bldP spid="36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mtClean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stCxn id="0" idx="3"/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0" idx="2"/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0" idx="3"/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17438" name="TextBox 46"/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17439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17440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4</a:t>
            </a:r>
            <a:endParaRPr lang="en-CA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5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17446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5429250" y="320833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7451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5</a:t>
            </a:r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5429250" y="370840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456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0" y="42084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/>
              <a:t>f</a:t>
            </a:r>
            <a:r>
              <a:rPr lang="sk-SK" sz="2000" b="1" dirty="0"/>
              <a:t> </a:t>
            </a:r>
            <a:r>
              <a:rPr lang="sk-SK" sz="2000" dirty="0"/>
              <a:t>is done, move back to </a:t>
            </a:r>
            <a:r>
              <a:rPr lang="sk-SK" sz="2000" b="1" dirty="0"/>
              <a:t>d</a:t>
            </a:r>
            <a:endParaRPr lang="en-CA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29250" y="47085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d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0" name="Straight Arrow Connector 39"/>
          <p:cNvCxnSpPr>
            <a:stCxn id="39" idx="3"/>
            <a:endCxn id="0" idx="2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3" name="Rectangle 42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45" name="Straight Arrow Connector 44"/>
          <p:cNvCxnSpPr>
            <a:stCxn id="43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143250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6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mtClean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stCxn id="0" idx="3"/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0" idx="2"/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0" idx="3"/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18462" name="TextBox 46"/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18463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18464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5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18469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1</a:t>
            </a:r>
            <a:endParaRPr lang="en-CA"/>
          </a:p>
          <a:p>
            <a:r>
              <a:rPr lang="en-CA"/>
              <a:t>f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∞</a:t>
            </a:r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5429250" y="320833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8474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2</a:t>
            </a:r>
            <a:endParaRPr lang="en-CA"/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5</a:t>
            </a:r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5429250" y="370840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479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d = </a:t>
            </a:r>
            <a:r>
              <a:rPr lang="en-CA">
                <a:latin typeface="Cambria Math" pitchFamily="18" charset="0"/>
                <a:ea typeface="Cambria Math" pitchFamily="18" charset="0"/>
                <a:cs typeface="Cambria Math" pitchFamily="18" charset="0"/>
              </a:rPr>
              <a:t>3</a:t>
            </a:r>
          </a:p>
          <a:p>
            <a:r>
              <a:rPr lang="en-CA"/>
              <a:t>f = </a:t>
            </a:r>
            <a:r>
              <a:rPr lang="sk-SK">
                <a:latin typeface="Cambria Math" pitchFamily="18" charset="0"/>
                <a:ea typeface="Cambria Math" pitchFamily="18" charset="0"/>
                <a:cs typeface="Cambria Math" pitchFamily="18" charset="0"/>
              </a:rPr>
              <a:t>4</a:t>
            </a:r>
            <a:endParaRPr lang="en-CA">
              <a:latin typeface="Cambria Math" pitchFamily="18" charset="0"/>
              <a:ea typeface="Cambria Math" pitchFamily="18" charset="0"/>
              <a:cs typeface="Cambria Math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0" y="42084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/>
              <a:t>f</a:t>
            </a:r>
            <a:r>
              <a:rPr lang="sk-SK" sz="2000" b="1" dirty="0"/>
              <a:t> </a:t>
            </a:r>
            <a:r>
              <a:rPr lang="sk-SK" sz="2000" dirty="0"/>
              <a:t>is done, move back to </a:t>
            </a:r>
            <a:r>
              <a:rPr lang="sk-SK" sz="2000" b="1" dirty="0"/>
              <a:t>d</a:t>
            </a:r>
            <a:endParaRPr lang="en-CA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29250" y="47085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d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429250" y="520858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e</a:t>
            </a:r>
            <a:endParaRPr lang="en-CA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6</a:t>
            </a:r>
            <a:endParaRPr lang="en-CA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  <a:endCxn id="0" idx="2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57" name="Rectangle 56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43250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3544</TotalTime>
  <Words>1805</Words>
  <Application>Microsoft Office PowerPoint</Application>
  <PresentationFormat>On-screen Show (4:3)</PresentationFormat>
  <Paragraphs>577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Lecture 13 Graph-Based Algorithms</vt:lpstr>
      <vt:lpstr>DFS Application:  Topological Sort</vt:lpstr>
      <vt:lpstr>DFS Application:  Topological Sort</vt:lpstr>
      <vt:lpstr>DFS Application:  Topological Sort</vt:lpstr>
      <vt:lpstr>DFS Application:  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Algorithm to Determine SCCs</vt:lpstr>
      <vt:lpstr>Example</vt:lpstr>
      <vt:lpstr>Exercise: Compute SCCs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Corporate Edition</cp:lastModifiedBy>
  <cp:revision>157</cp:revision>
  <dcterms:created xsi:type="dcterms:W3CDTF">2014-09-11T18:03:18Z</dcterms:created>
  <dcterms:modified xsi:type="dcterms:W3CDTF">2018-04-01T03:14:38Z</dcterms:modified>
</cp:coreProperties>
</file>