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7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>
      <p:cViewPr varScale="1">
        <p:scale>
          <a:sx n="106" d="100"/>
          <a:sy n="106" d="100"/>
        </p:scale>
        <p:origin x="-10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360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CB7A5-40AD-4813-A25A-401D9543BE53}" type="slidenum">
              <a:rPr lang="en-US"/>
              <a:pPr/>
              <a:t>16</a:t>
            </a:fld>
            <a:endParaRPr lang="en-US"/>
          </a:p>
        </p:txBody>
      </p:sp>
      <p:sp>
        <p:nvSpPr>
          <p:cNvPr id="1894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8EAFC-C5DD-43F8-ADDA-EE91D18B685A}" type="slidenum">
              <a:rPr lang="en-US"/>
              <a:pPr/>
              <a:t>17</a:t>
            </a:fld>
            <a:endParaRPr lang="en-US"/>
          </a:p>
        </p:txBody>
      </p:sp>
      <p:sp>
        <p:nvSpPr>
          <p:cNvPr id="1710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60885-B5A3-42F9-996D-8DC6D57249E4}" type="slidenum">
              <a:rPr lang="en-US"/>
              <a:pPr/>
              <a:t>18</a:t>
            </a:fld>
            <a:endParaRPr lang="en-US"/>
          </a:p>
        </p:txBody>
      </p:sp>
      <p:sp>
        <p:nvSpPr>
          <p:cNvPr id="1730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F9F1A-1382-462D-999A-ABB9B6034C53}" type="slidenum">
              <a:rPr lang="en-US"/>
              <a:pPr/>
              <a:t>19</a:t>
            </a:fld>
            <a:endParaRPr lang="en-US"/>
          </a:p>
        </p:txBody>
      </p:sp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F9F1A-1382-462D-999A-ABB9B6034C53}" type="slidenum">
              <a:rPr lang="en-US"/>
              <a:pPr/>
              <a:t>20</a:t>
            </a:fld>
            <a:endParaRPr lang="en-US"/>
          </a:p>
        </p:txBody>
      </p:sp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36B-5FA2-4D1A-A17B-6F315CF42ADC}" type="datetime1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A361-DDEC-4399-9D8B-5B5A5C55F5FB}" type="datetime1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7053-B15B-4E4A-B9B4-152045037275}" type="datetime1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EC150310-FB7C-4E50-A190-AC132925E56F}" type="datetime1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EFFA5-47F4-4993-AB6B-79358A03FBBB}" type="datetime1">
              <a:rPr lang="en-US" smtClean="0"/>
              <a:pPr>
                <a:defRPr/>
              </a:pPr>
              <a:t>4/7/2018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016DD-A2D6-41A3-94D4-B9B173881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717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394E-1094-4F91-AC53-F74C0DAF1943}" type="datetime1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A234-80E8-4692-A5CE-329C23053784}" type="datetime1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CCFA-16E2-48A1-B864-B698E8D304AC}" type="datetime1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C429-44A3-409E-8E73-8BD25ADC4124}" type="datetime1">
              <a:rPr lang="en-US" smtClean="0"/>
              <a:pPr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9D77-B442-40F5-8BE1-5CB582ADCD1A}" type="datetime1">
              <a:rPr lang="en-US" smtClean="0"/>
              <a:pPr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94F8-4AFD-453F-9D54-4468A81A9311}" type="datetime1">
              <a:rPr lang="en-US" smtClean="0"/>
              <a:pPr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3D32-C816-4A43-A804-ADF2BB9780A5}" type="datetime1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7CCB-D5AF-44B1-81C8-AC5B4171ED8C}" type="datetime1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23AE-5448-48C1-A236-C844FB6196F5}" type="datetime1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Graph-Based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=""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RELAX(u, v, w)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b="1" smtClean="0"/>
              <a:t>if </a:t>
            </a:r>
            <a:r>
              <a:rPr lang="en-US" altLang="en-US" smtClean="0">
                <a:latin typeface="Comic Sans MS" panose="030F0702030302020204" pitchFamily="66" charset="0"/>
              </a:rPr>
              <a:t>d[v] &gt;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b="1" smtClean="0"/>
              <a:t>   then </a:t>
            </a:r>
            <a:r>
              <a:rPr lang="en-US" altLang="en-US" smtClean="0">
                <a:latin typeface="Comic Sans MS" panose="030F0702030302020204" pitchFamily="66" charset="0"/>
              </a:rPr>
              <a:t>d[v] ←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            </a:t>
            </a: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</a:t>
            </a:r>
            <a:r>
              <a:rPr lang="en-US" altLang="en-US" smtClean="0">
                <a:latin typeface="Comic Sans MS" panose="030F0702030302020204" pitchFamily="66" charset="0"/>
              </a:rPr>
              <a:t>[v] ← u</a:t>
            </a:r>
          </a:p>
          <a:p>
            <a:pPr marL="533400" indent="-533400" eaLnBrk="1" hangingPunct="1"/>
            <a:endParaRPr lang="en-US" altLang="en-US" smtClean="0"/>
          </a:p>
          <a:p>
            <a:pPr marL="533400" indent="-533400" eaLnBrk="1" hangingPunct="1"/>
            <a:r>
              <a:rPr lang="en-US" altLang="en-US" smtClean="0"/>
              <a:t>All the single-source shortest-paths algorithms </a:t>
            </a:r>
          </a:p>
          <a:p>
            <a:pPr marL="914400" lvl="1" indent="-457200" eaLnBrk="1" hangingPunct="1"/>
            <a:r>
              <a:rPr lang="en-US" altLang="en-US" smtClean="0"/>
              <a:t>start by calling INIT-SINGLE-SOURCE</a:t>
            </a:r>
          </a:p>
          <a:p>
            <a:pPr marL="914400" lvl="1" indent="-457200" eaLnBrk="1" hangingPunct="1"/>
            <a:r>
              <a:rPr lang="en-US" altLang="en-US" smtClean="0"/>
              <a:t>then relax edges</a:t>
            </a:r>
          </a:p>
          <a:p>
            <a:pPr marL="533400" indent="-533400" eaLnBrk="1" hangingPunct="1"/>
            <a:r>
              <a:rPr lang="en-US" altLang="en-US" smtClean="0"/>
              <a:t>The algorithms differ in the order and how many times they relax each edge</a:t>
            </a:r>
          </a:p>
        </p:txBody>
      </p:sp>
    </p:spTree>
    <p:extLst>
      <p:ext uri="{BB962C8B-B14F-4D97-AF65-F5344CB8AC3E}">
        <p14:creationId xmlns="" xmlns:p14="http://schemas.microsoft.com/office/powerpoint/2010/main" val="25715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Dijkstra’s Algorithm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 smtClean="0"/>
              <a:t>Single-source shortest path problem: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No negative-weight edges</a:t>
            </a:r>
            <a:r>
              <a:rPr lang="en-US" altLang="en-US" dirty="0" smtClean="0"/>
              <a:t>: w(u, v) &gt; 0 </a:t>
            </a:r>
            <a:r>
              <a:rPr lang="en-US" altLang="en-US" dirty="0" smtClean="0">
                <a:sym typeface="Symbol" panose="05050102010706020507" pitchFamily="18" charset="2"/>
              </a:rPr>
              <a:t>(u, v)  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 smtClean="0"/>
              <a:t>Maintains two sets of vertices: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 smtClean="0"/>
              <a:t>K </a:t>
            </a:r>
            <a:r>
              <a:rPr lang="en-US" altLang="en-US" dirty="0" smtClean="0"/>
              <a:t>= vertices whose final shortest-path weights have already been determined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 smtClean="0"/>
              <a:t>Q = vertices in V – </a:t>
            </a:r>
            <a:r>
              <a:rPr lang="en-US" altLang="en-US" dirty="0" smtClean="0"/>
              <a:t>K: </a:t>
            </a:r>
            <a:r>
              <a:rPr lang="en-US" altLang="en-US" dirty="0" smtClean="0"/>
              <a:t>min-priority queue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dirty="0" smtClean="0"/>
              <a:t>Keys in Q are estimates of shortest-path weights (d[v])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 smtClean="0"/>
              <a:t>Repeatedly select a vertex u </a:t>
            </a:r>
            <a:r>
              <a:rPr lang="en-US" altLang="en-US" dirty="0" smtClean="0">
                <a:sym typeface="Symbol" panose="05050102010706020507" pitchFamily="18" charset="2"/>
              </a:rPr>
              <a:t> V – </a:t>
            </a:r>
            <a:r>
              <a:rPr lang="en-US" altLang="en-US" dirty="0" smtClean="0">
                <a:sym typeface="Symbol" panose="05050102010706020507" pitchFamily="18" charset="2"/>
              </a:rPr>
              <a:t>K, </a:t>
            </a:r>
            <a:r>
              <a:rPr lang="en-US" altLang="en-US" dirty="0" smtClean="0">
                <a:sym typeface="Symbol" panose="05050102010706020507" pitchFamily="18" charset="2"/>
              </a:rPr>
              <a:t>with the minimum shortest-path estimate </a:t>
            </a:r>
            <a:r>
              <a:rPr lang="en-US" altLang="en-US" dirty="0" smtClean="0"/>
              <a:t>d[v</a:t>
            </a:r>
            <a:r>
              <a:rPr lang="en-US" altLang="en-US" dirty="0" smtClean="0"/>
              <a:t>] and RELAXs its incident edges.</a:t>
            </a:r>
            <a:endParaRPr lang="en-US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5967" y="644566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>
                <a:latin typeface="Agency FB" pitchFamily="34" charset="0"/>
                <a:cs typeface="Times New Roman" pitchFamily="18" charset="0"/>
              </a:rPr>
              <a:t>(pronounced “DIKE-</a:t>
            </a:r>
            <a:r>
              <a:rPr lang="en-US" dirty="0" err="1" smtClean="0">
                <a:latin typeface="Agency FB" pitchFamily="34" charset="0"/>
                <a:cs typeface="Times New Roman" pitchFamily="18" charset="0"/>
              </a:rPr>
              <a:t>stra</a:t>
            </a:r>
            <a:r>
              <a:rPr lang="en-US" dirty="0" smtClean="0">
                <a:latin typeface="Agency FB" pitchFamily="34" charset="0"/>
                <a:cs typeface="Times New Roman" pitchFamily="18" charset="0"/>
              </a:rPr>
              <a:t>”)</a:t>
            </a:r>
            <a:endParaRPr lang="en-US" dirty="0">
              <a:latin typeface="Agency FB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3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Dijkstra (G, w, s)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INITIALIZE-SINGLE-SOURCE(</a:t>
            </a:r>
            <a:r>
              <a:rPr lang="en-US" altLang="en-US" dirty="0" smtClean="0">
                <a:latin typeface="Comic Sans MS" panose="030F0702030302020204" pitchFamily="66" charset="0"/>
              </a:rPr>
              <a:t>V, s</a:t>
            </a:r>
            <a:r>
              <a:rPr lang="en-US" altLang="en-US" dirty="0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</a:t>
            </a:r>
            <a:r>
              <a:rPr lang="en-US" altLang="en-US" dirty="0" smtClean="0"/>
              <a:t>K </a:t>
            </a:r>
            <a:r>
              <a:rPr lang="en-US" altLang="en-US" dirty="0" smtClean="0"/>
              <a:t>←  </a:t>
            </a:r>
            <a:r>
              <a:rPr lang="en-US" altLang="en-US" dirty="0" smtClean="0">
                <a:sym typeface="Symbol" panose="05050102010706020507" pitchFamily="18" charset="2"/>
              </a:rPr>
              <a:t>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Q ← V[G]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</a:t>
            </a:r>
            <a:r>
              <a:rPr lang="en-US" altLang="en-US" b="1" dirty="0" smtClean="0"/>
              <a:t>while </a:t>
            </a:r>
            <a:r>
              <a:rPr lang="en-US" altLang="en-US" dirty="0" smtClean="0"/>
              <a:t>Q </a:t>
            </a:r>
            <a:r>
              <a:rPr lang="en-US" altLang="en-US" dirty="0" smtClean="0">
                <a:sym typeface="Symbol" panose="05050102010706020507" pitchFamily="18" charset="2"/>
              </a:rPr>
              <a:t>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</a:t>
            </a:r>
            <a:endParaRPr lang="en-US" altLang="en-US" b="1" dirty="0" smtClean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     </a:t>
            </a:r>
            <a:r>
              <a:rPr lang="en-US" altLang="en-US" b="1" dirty="0" smtClean="0"/>
              <a:t>do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mic Sans MS" panose="030F0702030302020204" pitchFamily="66" charset="0"/>
              </a:rPr>
              <a:t>u</a:t>
            </a:r>
            <a:r>
              <a:rPr lang="en-US" altLang="en-US" dirty="0" smtClean="0"/>
              <a:t> ← EXTRACT-MIN(Q)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          </a:t>
            </a:r>
            <a:r>
              <a:rPr lang="en-US" altLang="en-US" dirty="0" smtClean="0"/>
              <a:t>K </a:t>
            </a:r>
            <a:r>
              <a:rPr lang="en-US" altLang="en-US" dirty="0" smtClean="0"/>
              <a:t>← </a:t>
            </a:r>
            <a:r>
              <a:rPr lang="en-US" altLang="en-US" dirty="0" smtClean="0"/>
              <a:t>K </a:t>
            </a:r>
            <a:r>
              <a:rPr lang="en-US" altLang="en-US" dirty="0" smtClean="0">
                <a:sym typeface="Symbol" panose="05050102010706020507" pitchFamily="18" charset="2"/>
              </a:rPr>
              <a:t></a:t>
            </a:r>
            <a:r>
              <a:rPr lang="en-US" altLang="en-US" dirty="0" smtClean="0"/>
              <a:t> {</a:t>
            </a:r>
            <a:r>
              <a:rPr lang="en-US" altLang="en-US" dirty="0" smtClean="0">
                <a:latin typeface="Comic Sans MS" panose="030F0702030302020204" pitchFamily="66" charset="0"/>
              </a:rPr>
              <a:t>u</a:t>
            </a:r>
            <a:r>
              <a:rPr lang="en-US" altLang="en-US" dirty="0" smtClean="0"/>
              <a:t>}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          </a:t>
            </a:r>
            <a:r>
              <a:rPr lang="en-US" altLang="en-US" b="1" dirty="0" smtClean="0"/>
              <a:t>for </a:t>
            </a:r>
            <a:r>
              <a:rPr lang="en-US" altLang="en-US" dirty="0" smtClean="0"/>
              <a:t>each vertex </a:t>
            </a:r>
            <a:r>
              <a:rPr lang="en-US" altLang="en-US" dirty="0" smtClean="0">
                <a:latin typeface="Comic Sans MS" panose="030F0702030302020204" pitchFamily="66" charset="0"/>
              </a:rPr>
              <a:t>v 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</a:t>
            </a:r>
            <a:r>
              <a:rPr lang="en-US" altLang="en-US" dirty="0" smtClean="0">
                <a:latin typeface="Comic Sans MS" panose="030F0702030302020204" pitchFamily="66" charset="0"/>
              </a:rPr>
              <a:t> </a:t>
            </a:r>
            <a:r>
              <a:rPr lang="en-US" altLang="en-US" dirty="0" err="1" smtClean="0">
                <a:latin typeface="Comic Sans MS" panose="030F0702030302020204" pitchFamily="66" charset="0"/>
              </a:rPr>
              <a:t>Adj</a:t>
            </a:r>
            <a:r>
              <a:rPr lang="en-US" altLang="en-US" dirty="0" smtClean="0">
                <a:latin typeface="Comic Sans MS" panose="030F0702030302020204" pitchFamily="66" charset="0"/>
              </a:rPr>
              <a:t>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                </a:t>
            </a:r>
            <a:r>
              <a:rPr lang="en-US" altLang="en-US" b="1" dirty="0" smtClean="0"/>
              <a:t>do </a:t>
            </a:r>
            <a:r>
              <a:rPr lang="en-US" altLang="en-US" dirty="0" smtClean="0"/>
              <a:t>RELAX(</a:t>
            </a:r>
            <a:r>
              <a:rPr lang="en-US" altLang="en-US" dirty="0" smtClean="0">
                <a:latin typeface="Comic Sans MS" panose="030F0702030302020204" pitchFamily="66" charset="0"/>
              </a:rPr>
              <a:t>u, v, w</a:t>
            </a:r>
            <a:r>
              <a:rPr lang="en-US" altLang="en-US" dirty="0" smtClean="0"/>
              <a:t>)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6099175" y="1090613"/>
            <a:ext cx="2882900" cy="2528887"/>
            <a:chOff x="1370" y="1413"/>
            <a:chExt cx="1816" cy="1593"/>
          </a:xfrm>
        </p:grpSpPr>
        <p:sp>
          <p:nvSpPr>
            <p:cNvPr id="14379" name="Oval 5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80" name="Oval 6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81" name="Oval 7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82" name="Oval 8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83" name="Oval 9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84" name="Line 10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Line 11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Text Box 12"/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387" name="Text Box 13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388" name="Text Box 14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389" name="Text Box 15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90" name="Text Box 16"/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391" name="Text Box 17"/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4392" name="Text Box 18"/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393" name="Text Box 19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394" name="Text Box 20"/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4395" name="Line 21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Line 22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Line 23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Text Box 24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99" name="Text Box 25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400" name="Text Box 26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401" name="Text Box 27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402" name="Freeform 28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Freeform 29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Line 30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Text Box 31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406" name="Text Box 32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407" name="Freeform 33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Freeform 34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099175" y="3576638"/>
            <a:ext cx="2882900" cy="2528887"/>
            <a:chOff x="1370" y="1413"/>
            <a:chExt cx="1816" cy="1593"/>
          </a:xfrm>
        </p:grpSpPr>
        <p:sp>
          <p:nvSpPr>
            <p:cNvPr id="14349" name="Oval 36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4350" name="Oval 37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51" name="Oval 38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52" name="Oval 39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53" name="Oval 40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54" name="Line 41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42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Text Box 43"/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357" name="Text Box 44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358" name="Text Box 45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359" name="Text Box 46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60" name="Text Box 47"/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361" name="Text Box 48"/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4362" name="Text Box 49"/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363" name="Text Box 50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364" name="Text Box 51"/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4365" name="Line 52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53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54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Text Box 55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69" name="Text Box 56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370" name="Text Box 57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371" name="Text Box 58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372" name="Freeform 59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Freeform 60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61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Text Box 62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376" name="Text Box 63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377" name="Freeform 64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Freeform 65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6699250" y="3962400"/>
            <a:ext cx="738188" cy="695325"/>
            <a:chOff x="4220" y="2496"/>
            <a:chExt cx="465" cy="438"/>
          </a:xfrm>
        </p:grpSpPr>
        <p:sp>
          <p:nvSpPr>
            <p:cNvPr id="14347" name="Line 67"/>
            <p:cNvSpPr>
              <a:spLocks noChangeShapeType="1"/>
            </p:cNvSpPr>
            <p:nvPr/>
          </p:nvSpPr>
          <p:spPr bwMode="auto">
            <a:xfrm flipV="1">
              <a:off x="4220" y="2676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Oval 68"/>
            <p:cNvSpPr>
              <a:spLocks noChangeArrowheads="1"/>
            </p:cNvSpPr>
            <p:nvPr/>
          </p:nvSpPr>
          <p:spPr bwMode="auto">
            <a:xfrm>
              <a:off x="4465" y="2496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6727825" y="5010150"/>
            <a:ext cx="709613" cy="752475"/>
            <a:chOff x="4238" y="3156"/>
            <a:chExt cx="447" cy="474"/>
          </a:xfrm>
        </p:grpSpPr>
        <p:sp>
          <p:nvSpPr>
            <p:cNvPr id="14345" name="Line 70"/>
            <p:cNvSpPr>
              <a:spLocks noChangeShapeType="1"/>
            </p:cNvSpPr>
            <p:nvPr/>
          </p:nvSpPr>
          <p:spPr bwMode="auto">
            <a:xfrm rot="5400000" flipV="1">
              <a:off x="4226" y="3168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Oval 71"/>
            <p:cNvSpPr>
              <a:spLocks noChangeArrowheads="1"/>
            </p:cNvSpPr>
            <p:nvPr/>
          </p:nvSpPr>
          <p:spPr bwMode="auto">
            <a:xfrm>
              <a:off x="4465" y="34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8099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869950" y="1204913"/>
            <a:ext cx="2882900" cy="2528887"/>
            <a:chOff x="200" y="759"/>
            <a:chExt cx="1816" cy="1593"/>
          </a:xfrm>
        </p:grpSpPr>
        <p:sp>
          <p:nvSpPr>
            <p:cNvPr id="15493" name="Oval 4"/>
            <p:cNvSpPr>
              <a:spLocks noChangeArrowheads="1"/>
            </p:cNvSpPr>
            <p:nvPr/>
          </p:nvSpPr>
          <p:spPr bwMode="auto">
            <a:xfrm>
              <a:off x="377" y="1430"/>
              <a:ext cx="266" cy="26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5494" name="Oval 5"/>
            <p:cNvSpPr>
              <a:spLocks noChangeArrowheads="1"/>
            </p:cNvSpPr>
            <p:nvPr/>
          </p:nvSpPr>
          <p:spPr bwMode="auto">
            <a:xfrm>
              <a:off x="806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15495" name="Oval 6"/>
            <p:cNvSpPr>
              <a:spLocks noChangeArrowheads="1"/>
            </p:cNvSpPr>
            <p:nvPr/>
          </p:nvSpPr>
          <p:spPr bwMode="auto">
            <a:xfrm>
              <a:off x="1638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5496" name="Oval 7"/>
            <p:cNvSpPr>
              <a:spLocks noChangeArrowheads="1"/>
            </p:cNvSpPr>
            <p:nvPr/>
          </p:nvSpPr>
          <p:spPr bwMode="auto">
            <a:xfrm>
              <a:off x="806" y="1896"/>
              <a:ext cx="266" cy="265"/>
            </a:xfrm>
            <a:prstGeom prst="ellips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sym typeface="Symbol" panose="05050102010706020507" pitchFamily="18" charset="2"/>
                </a:rPr>
                <a:t>5</a:t>
              </a:r>
              <a:endParaRPr lang="en-US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5497" name="Oval 8"/>
            <p:cNvSpPr>
              <a:spLocks noChangeArrowheads="1"/>
            </p:cNvSpPr>
            <p:nvPr/>
          </p:nvSpPr>
          <p:spPr bwMode="auto">
            <a:xfrm>
              <a:off x="1638" y="189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498" name="Line 9"/>
            <p:cNvSpPr>
              <a:spLocks noChangeShapeType="1"/>
            </p:cNvSpPr>
            <p:nvPr/>
          </p:nvSpPr>
          <p:spPr bwMode="auto">
            <a:xfrm flipV="1">
              <a:off x="584" y="119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99" name="Line 10"/>
            <p:cNvSpPr>
              <a:spLocks noChangeShapeType="1"/>
            </p:cNvSpPr>
            <p:nvPr/>
          </p:nvSpPr>
          <p:spPr bwMode="auto">
            <a:xfrm>
              <a:off x="585" y="166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00" name="Text Box 11"/>
            <p:cNvSpPr txBox="1">
              <a:spLocks noChangeArrowheads="1"/>
            </p:cNvSpPr>
            <p:nvPr/>
          </p:nvSpPr>
          <p:spPr bwMode="auto">
            <a:xfrm>
              <a:off x="497" y="1165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501" name="Text Box 12"/>
            <p:cNvSpPr txBox="1">
              <a:spLocks noChangeArrowheads="1"/>
            </p:cNvSpPr>
            <p:nvPr/>
          </p:nvSpPr>
          <p:spPr bwMode="auto">
            <a:xfrm>
              <a:off x="1249" y="8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502" name="Text Box 13"/>
            <p:cNvSpPr txBox="1">
              <a:spLocks noChangeArrowheads="1"/>
            </p:cNvSpPr>
            <p:nvPr/>
          </p:nvSpPr>
          <p:spPr bwMode="auto">
            <a:xfrm>
              <a:off x="574" y="172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503" name="Text Box 14"/>
            <p:cNvSpPr txBox="1">
              <a:spLocks noChangeArrowheads="1"/>
            </p:cNvSpPr>
            <p:nvPr/>
          </p:nvSpPr>
          <p:spPr bwMode="auto">
            <a:xfrm>
              <a:off x="1269" y="20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504" name="Text Box 15"/>
            <p:cNvSpPr txBox="1">
              <a:spLocks noChangeArrowheads="1"/>
            </p:cNvSpPr>
            <p:nvPr/>
          </p:nvSpPr>
          <p:spPr bwMode="auto">
            <a:xfrm>
              <a:off x="200" y="144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5505" name="Text Box 16"/>
            <p:cNvSpPr txBox="1">
              <a:spLocks noChangeArrowheads="1"/>
            </p:cNvSpPr>
            <p:nvPr/>
          </p:nvSpPr>
          <p:spPr bwMode="auto">
            <a:xfrm>
              <a:off x="861" y="759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5506" name="Text Box 17"/>
            <p:cNvSpPr txBox="1">
              <a:spLocks noChangeArrowheads="1"/>
            </p:cNvSpPr>
            <p:nvPr/>
          </p:nvSpPr>
          <p:spPr bwMode="auto">
            <a:xfrm>
              <a:off x="1683" y="75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507" name="Text Box 18"/>
            <p:cNvSpPr txBox="1">
              <a:spLocks noChangeArrowheads="1"/>
            </p:cNvSpPr>
            <p:nvPr/>
          </p:nvSpPr>
          <p:spPr bwMode="auto">
            <a:xfrm>
              <a:off x="845" y="212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5508" name="Text Box 19"/>
            <p:cNvSpPr txBox="1">
              <a:spLocks noChangeArrowheads="1"/>
            </p:cNvSpPr>
            <p:nvPr/>
          </p:nvSpPr>
          <p:spPr bwMode="auto">
            <a:xfrm>
              <a:off x="1699" y="212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5509" name="Line 20"/>
            <p:cNvSpPr>
              <a:spLocks noChangeShapeType="1"/>
            </p:cNvSpPr>
            <p:nvPr/>
          </p:nvSpPr>
          <p:spPr bwMode="auto">
            <a:xfrm flipV="1">
              <a:off x="1076" y="203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0" name="Line 21"/>
            <p:cNvSpPr>
              <a:spLocks noChangeShapeType="1"/>
            </p:cNvSpPr>
            <p:nvPr/>
          </p:nvSpPr>
          <p:spPr bwMode="auto">
            <a:xfrm flipV="1">
              <a:off x="1007" y="118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1" name="Line 22"/>
            <p:cNvSpPr>
              <a:spLocks noChangeShapeType="1"/>
            </p:cNvSpPr>
            <p:nvPr/>
          </p:nvSpPr>
          <p:spPr bwMode="auto">
            <a:xfrm flipH="1" flipV="1">
              <a:off x="629" y="161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2" name="Text Box 23"/>
            <p:cNvSpPr txBox="1">
              <a:spLocks noChangeArrowheads="1"/>
            </p:cNvSpPr>
            <p:nvPr/>
          </p:nvSpPr>
          <p:spPr bwMode="auto">
            <a:xfrm>
              <a:off x="694" y="137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513" name="Text Box 24"/>
            <p:cNvSpPr txBox="1">
              <a:spLocks noChangeArrowheads="1"/>
            </p:cNvSpPr>
            <p:nvPr/>
          </p:nvSpPr>
          <p:spPr bwMode="auto">
            <a:xfrm>
              <a:off x="995" y="139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514" name="Text Box 25"/>
            <p:cNvSpPr txBox="1">
              <a:spLocks noChangeArrowheads="1"/>
            </p:cNvSpPr>
            <p:nvPr/>
          </p:nvSpPr>
          <p:spPr bwMode="auto">
            <a:xfrm>
              <a:off x="1408" y="115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515" name="Text Box 26"/>
            <p:cNvSpPr txBox="1">
              <a:spLocks noChangeArrowheads="1"/>
            </p:cNvSpPr>
            <p:nvPr/>
          </p:nvSpPr>
          <p:spPr bwMode="auto">
            <a:xfrm>
              <a:off x="1308" y="170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516" name="Freeform 27"/>
            <p:cNvSpPr>
              <a:spLocks/>
            </p:cNvSpPr>
            <p:nvPr/>
          </p:nvSpPr>
          <p:spPr bwMode="auto">
            <a:xfrm rot="5400000">
              <a:off x="650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7" name="Freeform 28"/>
            <p:cNvSpPr>
              <a:spLocks/>
            </p:cNvSpPr>
            <p:nvPr/>
          </p:nvSpPr>
          <p:spPr bwMode="auto">
            <a:xfrm rot="5400000" flipH="1" flipV="1">
              <a:off x="522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8" name="Line 29"/>
            <p:cNvSpPr>
              <a:spLocks noChangeShapeType="1"/>
            </p:cNvSpPr>
            <p:nvPr/>
          </p:nvSpPr>
          <p:spPr bwMode="auto">
            <a:xfrm flipV="1">
              <a:off x="1094" y="1095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9" name="Text Box 30"/>
            <p:cNvSpPr txBox="1">
              <a:spLocks noChangeArrowheads="1"/>
            </p:cNvSpPr>
            <p:nvPr/>
          </p:nvSpPr>
          <p:spPr bwMode="auto">
            <a:xfrm>
              <a:off x="1528" y="137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520" name="Text Box 31"/>
            <p:cNvSpPr txBox="1">
              <a:spLocks noChangeArrowheads="1"/>
            </p:cNvSpPr>
            <p:nvPr/>
          </p:nvSpPr>
          <p:spPr bwMode="auto">
            <a:xfrm>
              <a:off x="1829" y="139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521" name="Freeform 32"/>
            <p:cNvSpPr>
              <a:spLocks/>
            </p:cNvSpPr>
            <p:nvPr/>
          </p:nvSpPr>
          <p:spPr bwMode="auto">
            <a:xfrm rot="5400000">
              <a:off x="1484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22" name="Freeform 33"/>
            <p:cNvSpPr>
              <a:spLocks/>
            </p:cNvSpPr>
            <p:nvPr/>
          </p:nvSpPr>
          <p:spPr bwMode="auto">
            <a:xfrm rot="5400000" flipH="1" flipV="1">
              <a:off x="1356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23" name="Line 34"/>
            <p:cNvSpPr>
              <a:spLocks noChangeShapeType="1"/>
            </p:cNvSpPr>
            <p:nvPr/>
          </p:nvSpPr>
          <p:spPr bwMode="auto">
            <a:xfrm rot="5400000" flipV="1">
              <a:off x="584" y="1674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5923" name="Line 35"/>
          <p:cNvSpPr>
            <a:spLocks noChangeShapeType="1"/>
          </p:cNvSpPr>
          <p:nvPr/>
        </p:nvSpPr>
        <p:spPr bwMode="auto">
          <a:xfrm flipV="1">
            <a:off x="1470025" y="1885950"/>
            <a:ext cx="447675" cy="409575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868488" y="1571625"/>
            <a:ext cx="349250" cy="1431925"/>
            <a:chOff x="829" y="1002"/>
            <a:chExt cx="220" cy="902"/>
          </a:xfrm>
        </p:grpSpPr>
        <p:sp>
          <p:nvSpPr>
            <p:cNvPr id="15491" name="Freeform 37"/>
            <p:cNvSpPr>
              <a:spLocks/>
            </p:cNvSpPr>
            <p:nvPr/>
          </p:nvSpPr>
          <p:spPr bwMode="auto">
            <a:xfrm rot="5400000">
              <a:off x="650" y="153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92" name="Oval 38"/>
            <p:cNvSpPr>
              <a:spLocks noChangeArrowheads="1"/>
            </p:cNvSpPr>
            <p:nvPr/>
          </p:nvSpPr>
          <p:spPr bwMode="auto">
            <a:xfrm>
              <a:off x="829" y="100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805927" name="Line 39"/>
          <p:cNvSpPr>
            <a:spLocks noChangeShapeType="1"/>
          </p:cNvSpPr>
          <p:nvPr/>
        </p:nvSpPr>
        <p:spPr bwMode="auto">
          <a:xfrm flipV="1">
            <a:off x="1454150" y="1893888"/>
            <a:ext cx="447675" cy="409575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160588" y="1571625"/>
            <a:ext cx="1381125" cy="1419225"/>
            <a:chOff x="1013" y="1002"/>
            <a:chExt cx="870" cy="894"/>
          </a:xfrm>
        </p:grpSpPr>
        <p:sp>
          <p:nvSpPr>
            <p:cNvPr id="15489" name="Line 41"/>
            <p:cNvSpPr>
              <a:spLocks noChangeShapeType="1"/>
            </p:cNvSpPr>
            <p:nvPr/>
          </p:nvSpPr>
          <p:spPr bwMode="auto">
            <a:xfrm flipV="1">
              <a:off x="1013" y="1171"/>
              <a:ext cx="670" cy="725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90" name="Oval 42"/>
            <p:cNvSpPr>
              <a:spLocks noChangeArrowheads="1"/>
            </p:cNvSpPr>
            <p:nvPr/>
          </p:nvSpPr>
          <p:spPr bwMode="auto">
            <a:xfrm>
              <a:off x="1663" y="100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279650" y="3048000"/>
            <a:ext cx="1271588" cy="314325"/>
            <a:chOff x="1088" y="1932"/>
            <a:chExt cx="801" cy="198"/>
          </a:xfrm>
        </p:grpSpPr>
        <p:sp>
          <p:nvSpPr>
            <p:cNvPr id="15487" name="Line 44"/>
            <p:cNvSpPr>
              <a:spLocks noChangeShapeType="1"/>
            </p:cNvSpPr>
            <p:nvPr/>
          </p:nvSpPr>
          <p:spPr bwMode="auto">
            <a:xfrm flipV="1">
              <a:off x="1088" y="2037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88" name="Oval 45"/>
            <p:cNvSpPr>
              <a:spLocks noChangeArrowheads="1"/>
            </p:cNvSpPr>
            <p:nvPr/>
          </p:nvSpPr>
          <p:spPr bwMode="auto">
            <a:xfrm>
              <a:off x="1669" y="19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</p:grpSp>
      <p:sp>
        <p:nvSpPr>
          <p:cNvPr id="805934" name="Line 46"/>
          <p:cNvSpPr>
            <a:spLocks noChangeShapeType="1"/>
          </p:cNvSpPr>
          <p:nvPr/>
        </p:nvSpPr>
        <p:spPr bwMode="auto">
          <a:xfrm flipV="1">
            <a:off x="6018213" y="1849438"/>
            <a:ext cx="1063625" cy="1150937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727575" y="1195388"/>
            <a:ext cx="2882900" cy="2528887"/>
            <a:chOff x="2222" y="813"/>
            <a:chExt cx="1816" cy="1593"/>
          </a:xfrm>
        </p:grpSpPr>
        <p:grpSp>
          <p:nvGrpSpPr>
            <p:cNvPr id="15453" name="Group 48"/>
            <p:cNvGrpSpPr>
              <a:grpSpLocks/>
            </p:cNvGrpSpPr>
            <p:nvPr/>
          </p:nvGrpSpPr>
          <p:grpSpPr bwMode="auto">
            <a:xfrm>
              <a:off x="2222" y="813"/>
              <a:ext cx="1816" cy="1593"/>
              <a:chOff x="200" y="759"/>
              <a:chExt cx="1816" cy="1593"/>
            </a:xfrm>
          </p:grpSpPr>
          <p:sp>
            <p:nvSpPr>
              <p:cNvPr id="15456" name="Oval 49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457" name="Oval 50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5458" name="Oval 51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14</a:t>
                </a:r>
              </a:p>
            </p:txBody>
          </p:sp>
          <p:sp>
            <p:nvSpPr>
              <p:cNvPr id="15459" name="Oval 52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5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60" name="Oval 53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61" name="Line 54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2" name="Line 55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3" name="Text Box 56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5464" name="Text Box 57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465" name="Text Box 58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466" name="Text Box 59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67" name="Text Box 60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5468" name="Text Box 61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5469" name="Text Box 62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5470" name="Text Box 63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5471" name="Text Box 64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5472" name="Line 65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3" name="Line 66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4" name="Line 67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5" name="Text Box 68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76" name="Text Box 69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477" name="Text Box 70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478" name="Text Box 71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479" name="Freeform 72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0" name="Freeform 73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1" name="Line 74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2" name="Text Box 75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483" name="Text Box 76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5484" name="Freeform 77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5" name="Freeform 78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6" name="Line 79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54" name="Freeform 80"/>
            <p:cNvSpPr>
              <a:spLocks/>
            </p:cNvSpPr>
            <p:nvPr/>
          </p:nvSpPr>
          <p:spPr bwMode="auto">
            <a:xfrm rot="5400000">
              <a:off x="2672" y="1585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5" name="Line 81"/>
            <p:cNvSpPr>
              <a:spLocks noChangeShapeType="1"/>
            </p:cNvSpPr>
            <p:nvPr/>
          </p:nvSpPr>
          <p:spPr bwMode="auto">
            <a:xfrm flipV="1">
              <a:off x="3110" y="209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5970" name="Line 82"/>
          <p:cNvSpPr>
            <a:spLocks noChangeShapeType="1"/>
          </p:cNvSpPr>
          <p:nvPr/>
        </p:nvSpPr>
        <p:spPr bwMode="auto">
          <a:xfrm flipV="1">
            <a:off x="6018213" y="1858963"/>
            <a:ext cx="1063625" cy="1150937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7059613" y="1571625"/>
            <a:ext cx="349250" cy="1450975"/>
            <a:chOff x="3691" y="1050"/>
            <a:chExt cx="220" cy="914"/>
          </a:xfrm>
        </p:grpSpPr>
        <p:sp>
          <p:nvSpPr>
            <p:cNvPr id="15451" name="Freeform 84"/>
            <p:cNvSpPr>
              <a:spLocks/>
            </p:cNvSpPr>
            <p:nvPr/>
          </p:nvSpPr>
          <p:spPr bwMode="auto">
            <a:xfrm rot="5400000">
              <a:off x="3512" y="15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" name="Oval 85"/>
            <p:cNvSpPr>
              <a:spLocks noChangeArrowheads="1"/>
            </p:cNvSpPr>
            <p:nvPr/>
          </p:nvSpPr>
          <p:spPr bwMode="auto">
            <a:xfrm>
              <a:off x="3691" y="1050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860425" y="3919538"/>
            <a:ext cx="2882900" cy="2528887"/>
            <a:chOff x="224" y="2451"/>
            <a:chExt cx="1816" cy="1593"/>
          </a:xfrm>
        </p:grpSpPr>
        <p:grpSp>
          <p:nvGrpSpPr>
            <p:cNvPr id="15417" name="Group 87"/>
            <p:cNvGrpSpPr>
              <a:grpSpLocks/>
            </p:cNvGrpSpPr>
            <p:nvPr/>
          </p:nvGrpSpPr>
          <p:grpSpPr bwMode="auto">
            <a:xfrm>
              <a:off x="224" y="2451"/>
              <a:ext cx="1816" cy="1593"/>
              <a:chOff x="200" y="759"/>
              <a:chExt cx="1816" cy="1593"/>
            </a:xfrm>
          </p:grpSpPr>
          <p:sp>
            <p:nvSpPr>
              <p:cNvPr id="15420" name="Oval 8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421" name="Oval 8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5422" name="Oval 9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13</a:t>
                </a:r>
              </a:p>
            </p:txBody>
          </p:sp>
          <p:sp>
            <p:nvSpPr>
              <p:cNvPr id="15423" name="Oval 9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5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24" name="Oval 9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25" name="Line 9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6" name="Line 9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7" name="Text Box 9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5428" name="Text Box 9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429" name="Text Box 9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430" name="Text Box 9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31" name="Text Box 9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5432" name="Text Box 10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5433" name="Text Box 10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5434" name="Text Box 10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5435" name="Text Box 10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5436" name="Line 10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7" name="Line 10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8" name="Line 10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9" name="Text Box 10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40" name="Text Box 10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441" name="Text Box 10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442" name="Text Box 11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443" name="Freeform 11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4" name="Freeform 11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5" name="Line 11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6" name="Text Box 11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447" name="Text Box 11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5448" name="Freeform 11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9" name="Freeform 11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0" name="Line 11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18" name="Freeform 119"/>
            <p:cNvSpPr>
              <a:spLocks/>
            </p:cNvSpPr>
            <p:nvPr/>
          </p:nvSpPr>
          <p:spPr bwMode="auto">
            <a:xfrm rot="5400000">
              <a:off x="674" y="3223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Line 120"/>
            <p:cNvSpPr>
              <a:spLocks noChangeShapeType="1"/>
            </p:cNvSpPr>
            <p:nvPr/>
          </p:nvSpPr>
          <p:spPr bwMode="auto">
            <a:xfrm flipV="1">
              <a:off x="1112" y="3729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6009" name="Freeform 121"/>
          <p:cNvSpPr>
            <a:spLocks/>
          </p:cNvSpPr>
          <p:nvPr/>
        </p:nvSpPr>
        <p:spPr bwMode="auto">
          <a:xfrm rot="5400000">
            <a:off x="2908301" y="5154612"/>
            <a:ext cx="1104900" cy="79375"/>
          </a:xfrm>
          <a:custGeom>
            <a:avLst/>
            <a:gdLst>
              <a:gd name="T0" fmla="*/ 54062263 w 582"/>
              <a:gd name="T1" fmla="*/ 126007813 h 50"/>
              <a:gd name="T2" fmla="*/ 169393320 w 582"/>
              <a:gd name="T3" fmla="*/ 93246575 h 50"/>
              <a:gd name="T4" fmla="*/ 1077634409 w 582"/>
              <a:gd name="T5" fmla="*/ 2520950 h 50"/>
              <a:gd name="T6" fmla="*/ 2097601392 w 582"/>
              <a:gd name="T7" fmla="*/ 1033272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10" name="Freeform 122"/>
          <p:cNvSpPr>
            <a:spLocks/>
          </p:cNvSpPr>
          <p:nvPr/>
        </p:nvSpPr>
        <p:spPr bwMode="auto">
          <a:xfrm rot="5400000">
            <a:off x="2908301" y="5126037"/>
            <a:ext cx="1104900" cy="79375"/>
          </a:xfrm>
          <a:custGeom>
            <a:avLst/>
            <a:gdLst>
              <a:gd name="T0" fmla="*/ 54062263 w 582"/>
              <a:gd name="T1" fmla="*/ 126007813 h 50"/>
              <a:gd name="T2" fmla="*/ 169393320 w 582"/>
              <a:gd name="T3" fmla="*/ 93246575 h 50"/>
              <a:gd name="T4" fmla="*/ 1077634409 w 582"/>
              <a:gd name="T5" fmla="*/ 2520950 h 50"/>
              <a:gd name="T6" fmla="*/ 2097601392 w 582"/>
              <a:gd name="T7" fmla="*/ 1033272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23"/>
          <p:cNvGrpSpPr>
            <a:grpSpLocks/>
          </p:cNvGrpSpPr>
          <p:nvPr/>
        </p:nvGrpSpPr>
        <p:grpSpPr bwMode="auto">
          <a:xfrm>
            <a:off x="2260600" y="4305300"/>
            <a:ext cx="1262063" cy="314325"/>
            <a:chOff x="1106" y="2688"/>
            <a:chExt cx="795" cy="198"/>
          </a:xfrm>
        </p:grpSpPr>
        <p:sp>
          <p:nvSpPr>
            <p:cNvPr id="15415" name="Line 124"/>
            <p:cNvSpPr>
              <a:spLocks noChangeShapeType="1"/>
            </p:cNvSpPr>
            <p:nvPr/>
          </p:nvSpPr>
          <p:spPr bwMode="auto">
            <a:xfrm flipV="1">
              <a:off x="1106" y="278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Oval 125"/>
            <p:cNvSpPr>
              <a:spLocks noChangeArrowheads="1"/>
            </p:cNvSpPr>
            <p:nvPr/>
          </p:nvSpPr>
          <p:spPr bwMode="auto">
            <a:xfrm>
              <a:off x="1681" y="2688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2" name="Group 126"/>
          <p:cNvGrpSpPr>
            <a:grpSpLocks/>
          </p:cNvGrpSpPr>
          <p:nvPr/>
        </p:nvGrpSpPr>
        <p:grpSpPr bwMode="auto">
          <a:xfrm>
            <a:off x="4765675" y="3833813"/>
            <a:ext cx="2882900" cy="2528887"/>
            <a:chOff x="3002" y="2415"/>
            <a:chExt cx="1816" cy="1593"/>
          </a:xfrm>
        </p:grpSpPr>
        <p:grpSp>
          <p:nvGrpSpPr>
            <p:cNvPr id="15379" name="Group 127"/>
            <p:cNvGrpSpPr>
              <a:grpSpLocks/>
            </p:cNvGrpSpPr>
            <p:nvPr/>
          </p:nvGrpSpPr>
          <p:grpSpPr bwMode="auto">
            <a:xfrm>
              <a:off x="3002" y="2415"/>
              <a:ext cx="1816" cy="1593"/>
              <a:chOff x="200" y="759"/>
              <a:chExt cx="1816" cy="1593"/>
            </a:xfrm>
          </p:grpSpPr>
          <p:sp>
            <p:nvSpPr>
              <p:cNvPr id="15384" name="Oval 12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385" name="Oval 12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5386" name="Oval 13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9</a:t>
                </a:r>
              </a:p>
            </p:txBody>
          </p:sp>
          <p:sp>
            <p:nvSpPr>
              <p:cNvPr id="15387" name="Oval 13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5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88" name="Oval 13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89" name="Line 13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Line 13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Text Box 13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5392" name="Text Box 13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393" name="Text Box 13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394" name="Text Box 13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395" name="Text Box 13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5396" name="Text Box 14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5397" name="Text Box 14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5398" name="Text Box 14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5399" name="Text Box 14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5400" name="Line 14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Line 14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Line 14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Text Box 14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04" name="Text Box 14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405" name="Text Box 14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406" name="Text Box 15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407" name="Freeform 15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8" name="Freeform 15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Line 15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0" name="Text Box 15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411" name="Text Box 15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5412" name="Freeform 15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Freeform 15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4" name="Line 15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80" name="Group 159"/>
            <p:cNvGrpSpPr>
              <a:grpSpLocks/>
            </p:cNvGrpSpPr>
            <p:nvPr/>
          </p:nvGrpSpPr>
          <p:grpSpPr bwMode="auto">
            <a:xfrm>
              <a:off x="3775" y="2751"/>
              <a:ext cx="687" cy="942"/>
              <a:chOff x="3073" y="2781"/>
              <a:chExt cx="687" cy="942"/>
            </a:xfrm>
          </p:grpSpPr>
          <p:sp>
            <p:nvSpPr>
              <p:cNvPr id="15381" name="Freeform 160"/>
              <p:cNvSpPr>
                <a:spLocks/>
              </p:cNvSpPr>
              <p:nvPr/>
            </p:nvSpPr>
            <p:spPr bwMode="auto">
              <a:xfrm rot="5400000">
                <a:off x="2750" y="321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57150">
                <a:solidFill>
                  <a:srgbClr val="80808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161"/>
              <p:cNvSpPr>
                <a:spLocks noChangeShapeType="1"/>
              </p:cNvSpPr>
              <p:nvPr/>
            </p:nvSpPr>
            <p:spPr bwMode="auto">
              <a:xfrm flipV="1">
                <a:off x="3188" y="3723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162"/>
              <p:cNvSpPr>
                <a:spLocks noChangeShapeType="1"/>
              </p:cNvSpPr>
              <p:nvPr/>
            </p:nvSpPr>
            <p:spPr bwMode="auto">
              <a:xfrm flipV="1">
                <a:off x="3182" y="2781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1194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805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0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806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23" grpId="0" animBg="1"/>
      <p:bldP spid="805927" grpId="0" animBg="1"/>
      <p:bldP spid="805934" grpId="0" animBg="1"/>
      <p:bldP spid="805934" grpId="1" animBg="1"/>
      <p:bldP spid="805970" grpId="0" animBg="1"/>
      <p:bldP spid="806009" grpId="0" animBg="1"/>
      <p:bldP spid="806009" grpId="1" animBg="1"/>
      <p:bldP spid="8060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Practice</a:t>
            </a:r>
          </a:p>
        </p:txBody>
      </p:sp>
      <p:pic>
        <p:nvPicPr>
          <p:cNvPr id="21506" name="Picture 2" descr="Image result for dijkstra algorith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90" y="1388700"/>
            <a:ext cx="7945488" cy="33106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194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/>
              <a:t>Dijkstra</a:t>
            </a:r>
            <a:r>
              <a:rPr lang="en-US" altLang="en-US" dirty="0" smtClean="0"/>
              <a:t> (G, w, s) – Time Complexity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174129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INITIALIZE-SINGLE-SOURCE(</a:t>
            </a:r>
            <a:r>
              <a:rPr lang="en-US" altLang="en-US" dirty="0" smtClean="0">
                <a:latin typeface="Comic Sans MS" panose="030F0702030302020204" pitchFamily="66" charset="0"/>
              </a:rPr>
              <a:t>V, s</a:t>
            </a:r>
            <a:r>
              <a:rPr lang="en-US" altLang="en-US" dirty="0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</a:t>
            </a:r>
            <a:r>
              <a:rPr lang="en-US" altLang="en-US" dirty="0" smtClean="0"/>
              <a:t>K </a:t>
            </a:r>
            <a:r>
              <a:rPr lang="en-US" altLang="en-US" dirty="0" smtClean="0"/>
              <a:t>←  </a:t>
            </a:r>
            <a:r>
              <a:rPr lang="en-US" altLang="en-US" dirty="0" smtClean="0">
                <a:sym typeface="Symbol" panose="05050102010706020507" pitchFamily="18" charset="2"/>
              </a:rPr>
              <a:t>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Q ← V[G]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</a:t>
            </a:r>
            <a:r>
              <a:rPr lang="en-US" altLang="en-US" b="1" dirty="0" smtClean="0"/>
              <a:t>while </a:t>
            </a:r>
            <a:r>
              <a:rPr lang="en-US" altLang="en-US" dirty="0" smtClean="0"/>
              <a:t>Q </a:t>
            </a:r>
            <a:r>
              <a:rPr lang="en-US" altLang="en-US" dirty="0" smtClean="0">
                <a:sym typeface="Symbol" panose="05050102010706020507" pitchFamily="18" charset="2"/>
              </a:rPr>
              <a:t>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</a:t>
            </a:r>
            <a:endParaRPr lang="en-US" altLang="en-US" b="1" dirty="0" smtClean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     </a:t>
            </a:r>
            <a:r>
              <a:rPr lang="en-US" altLang="en-US" b="1" dirty="0" smtClean="0"/>
              <a:t>do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mic Sans MS" panose="030F0702030302020204" pitchFamily="66" charset="0"/>
              </a:rPr>
              <a:t>u</a:t>
            </a:r>
            <a:r>
              <a:rPr lang="en-US" altLang="en-US" dirty="0" smtClean="0"/>
              <a:t> ← EXTRACT-MIN(Q)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          </a:t>
            </a:r>
            <a:r>
              <a:rPr lang="en-US" altLang="en-US" dirty="0" smtClean="0"/>
              <a:t>K </a:t>
            </a:r>
            <a:r>
              <a:rPr lang="en-US" altLang="en-US" dirty="0" smtClean="0"/>
              <a:t>← </a:t>
            </a:r>
            <a:r>
              <a:rPr lang="en-US" altLang="en-US" dirty="0" smtClean="0"/>
              <a:t>K </a:t>
            </a:r>
            <a:r>
              <a:rPr lang="en-US" altLang="en-US" dirty="0" smtClean="0">
                <a:sym typeface="Symbol" panose="05050102010706020507" pitchFamily="18" charset="2"/>
              </a:rPr>
              <a:t></a:t>
            </a:r>
            <a:r>
              <a:rPr lang="en-US" altLang="en-US" dirty="0" smtClean="0"/>
              <a:t> {</a:t>
            </a:r>
            <a:r>
              <a:rPr lang="en-US" altLang="en-US" dirty="0" smtClean="0">
                <a:latin typeface="Comic Sans MS" panose="030F0702030302020204" pitchFamily="66" charset="0"/>
              </a:rPr>
              <a:t>u</a:t>
            </a:r>
            <a:r>
              <a:rPr lang="en-US" altLang="en-US" dirty="0" smtClean="0"/>
              <a:t>}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          </a:t>
            </a:r>
            <a:r>
              <a:rPr lang="en-US" altLang="en-US" b="1" dirty="0" smtClean="0"/>
              <a:t>for </a:t>
            </a:r>
            <a:r>
              <a:rPr lang="en-US" altLang="en-US" dirty="0" smtClean="0"/>
              <a:t>each vertex </a:t>
            </a:r>
            <a:r>
              <a:rPr lang="en-US" altLang="en-US" dirty="0" smtClean="0">
                <a:latin typeface="Comic Sans MS" panose="030F0702030302020204" pitchFamily="66" charset="0"/>
              </a:rPr>
              <a:t>v 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</a:t>
            </a:r>
            <a:r>
              <a:rPr lang="en-US" altLang="en-US" dirty="0" smtClean="0">
                <a:latin typeface="Comic Sans MS" panose="030F0702030302020204" pitchFamily="66" charset="0"/>
              </a:rPr>
              <a:t> </a:t>
            </a:r>
            <a:r>
              <a:rPr lang="en-US" altLang="en-US" dirty="0" err="1" smtClean="0">
                <a:latin typeface="Comic Sans MS" panose="030F0702030302020204" pitchFamily="66" charset="0"/>
              </a:rPr>
              <a:t>Adj</a:t>
            </a:r>
            <a:r>
              <a:rPr lang="en-US" altLang="en-US" dirty="0" smtClean="0">
                <a:latin typeface="Comic Sans MS" panose="030F0702030302020204" pitchFamily="66" charset="0"/>
              </a:rPr>
              <a:t>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                </a:t>
            </a:r>
            <a:r>
              <a:rPr lang="en-US" altLang="en-US" b="1" dirty="0" smtClean="0"/>
              <a:t>do </a:t>
            </a:r>
            <a:r>
              <a:rPr lang="en-US" altLang="en-US" dirty="0" smtClean="0"/>
              <a:t>RELAX(</a:t>
            </a:r>
            <a:r>
              <a:rPr lang="en-US" altLang="en-US" dirty="0" smtClean="0">
                <a:latin typeface="Comic Sans MS" panose="030F0702030302020204" pitchFamily="66" charset="0"/>
              </a:rPr>
              <a:t>u, v, w</a:t>
            </a:r>
            <a:r>
              <a:rPr lang="en-US" altLang="en-US" dirty="0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/>
              <a:t>Total </a:t>
            </a:r>
            <a:r>
              <a:rPr lang="en-US" altLang="en-US" dirty="0" smtClean="0"/>
              <a:t>r</a:t>
            </a:r>
            <a:r>
              <a:rPr lang="en-US" altLang="en-US" dirty="0" smtClean="0"/>
              <a:t>unning </a:t>
            </a:r>
            <a:r>
              <a:rPr lang="en-US" altLang="en-US" dirty="0" smtClean="0"/>
              <a:t>time</a:t>
            </a:r>
            <a:r>
              <a:rPr lang="en-US" altLang="en-US" dirty="0" smtClean="0"/>
              <a:t>: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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V + V</a:t>
            </a:r>
            <a:r>
              <a:rPr lang="en-US" dirty="0" smtClean="0">
                <a:sym typeface="Symbol" pitchFamily="18" charset="2"/>
              </a:rPr>
              <a:t>  </a:t>
            </a:r>
            <a:r>
              <a:rPr lang="en-US" dirty="0" smtClean="0">
                <a:sym typeface="Symbol" pitchFamily="18" charset="2"/>
              </a:rPr>
              <a:t>T</a:t>
            </a:r>
            <a:r>
              <a:rPr lang="en-US" baseline="-25000" dirty="0" smtClean="0">
                <a:sym typeface="Symbol" pitchFamily="18" charset="2"/>
              </a:rPr>
              <a:t>E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+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dirty="0" smtClean="0">
                <a:sym typeface="Symbol" pitchFamily="18" charset="2"/>
              </a:rPr>
              <a:t>  </a:t>
            </a:r>
            <a:r>
              <a:rPr lang="en-US" dirty="0" smtClean="0">
                <a:sym typeface="Symbol" pitchFamily="18" charset="2"/>
              </a:rPr>
              <a:t>T</a:t>
            </a:r>
            <a:r>
              <a:rPr lang="en-US" baseline="-25000" dirty="0" smtClean="0">
                <a:sym typeface="Symbol" pitchFamily="18" charset="2"/>
              </a:rPr>
              <a:t>D 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5949950" y="990601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(V)</a:t>
            </a:r>
          </a:p>
        </p:txBody>
      </p:sp>
      <p:sp>
        <p:nvSpPr>
          <p:cNvPr id="806917" name="Line 5"/>
          <p:cNvSpPr>
            <a:spLocks noChangeShapeType="1"/>
          </p:cNvSpPr>
          <p:nvPr/>
        </p:nvSpPr>
        <p:spPr bwMode="auto">
          <a:xfrm flipH="1">
            <a:off x="5476875" y="1220789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18" name="Text Box 6"/>
          <p:cNvSpPr txBox="1">
            <a:spLocks noChangeArrowheads="1"/>
          </p:cNvSpPr>
          <p:nvPr/>
        </p:nvSpPr>
        <p:spPr bwMode="auto">
          <a:xfrm>
            <a:off x="2889250" y="2124074"/>
            <a:ext cx="3938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V) 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time to build 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min-heap</a:t>
            </a:r>
          </a:p>
        </p:txBody>
      </p:sp>
      <p:sp>
        <p:nvSpPr>
          <p:cNvPr id="806919" name="Line 7"/>
          <p:cNvSpPr>
            <a:spLocks noChangeShapeType="1"/>
          </p:cNvSpPr>
          <p:nvPr/>
        </p:nvSpPr>
        <p:spPr bwMode="auto">
          <a:xfrm flipH="1">
            <a:off x="2416175" y="2349499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3257822" y="2673348"/>
            <a:ext cx="299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Executed </a:t>
            </a:r>
            <a:r>
              <a:rPr lang="en-US" sz="2400" dirty="0" smtClean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V) times</a:t>
            </a:r>
          </a:p>
        </p:txBody>
      </p:sp>
      <p:sp>
        <p:nvSpPr>
          <p:cNvPr id="806921" name="Line 9"/>
          <p:cNvSpPr>
            <a:spLocks noChangeShapeType="1"/>
          </p:cNvSpPr>
          <p:nvPr/>
        </p:nvSpPr>
        <p:spPr bwMode="auto">
          <a:xfrm flipH="1">
            <a:off x="2784747" y="289877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22" name="Text Box 10"/>
          <p:cNvSpPr txBox="1">
            <a:spLocks noChangeArrowheads="1"/>
          </p:cNvSpPr>
          <p:nvPr/>
        </p:nvSpPr>
        <p:spPr bwMode="auto">
          <a:xfrm>
            <a:off x="5384006" y="3260932"/>
            <a:ext cx="35910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V times, </a:t>
            </a:r>
            <a:r>
              <a:rPr lang="en-US" sz="2400" dirty="0" smtClean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sz="2600" dirty="0" smtClean="0">
                <a:solidFill>
                  <a:srgbClr val="0070C0"/>
                </a:solidFill>
                <a:latin typeface="Calibri"/>
                <a:sym typeface="Symbol" pitchFamily="18" charset="2"/>
              </a:rPr>
              <a:t>T</a:t>
            </a:r>
            <a:r>
              <a:rPr lang="en-US" sz="2600" baseline="-25000" dirty="0" smtClean="0">
                <a:solidFill>
                  <a:srgbClr val="0070C0"/>
                </a:solidFill>
                <a:latin typeface="Calibri"/>
                <a:sym typeface="Symbol" pitchFamily="18" charset="2"/>
              </a:rPr>
              <a:t>E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) 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each time</a:t>
            </a:r>
            <a:endParaRPr lang="en-US" altLang="en-US" sz="2400" dirty="0">
              <a:solidFill>
                <a:srgbClr val="0070C0"/>
              </a:solidFill>
              <a:sym typeface="Symbol" panose="05050102010706020507" pitchFamily="18" charset="2"/>
            </a:endParaRPr>
          </a:p>
        </p:txBody>
      </p:sp>
      <p:sp>
        <p:nvSpPr>
          <p:cNvPr id="806923" name="Line 11"/>
          <p:cNvSpPr>
            <a:spLocks noChangeShapeType="1"/>
          </p:cNvSpPr>
          <p:nvPr/>
        </p:nvSpPr>
        <p:spPr bwMode="auto">
          <a:xfrm flipH="1">
            <a:off x="4910931" y="3486357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24" name="Text Box 12"/>
          <p:cNvSpPr txBox="1">
            <a:spLocks noChangeArrowheads="1"/>
          </p:cNvSpPr>
          <p:nvPr/>
        </p:nvSpPr>
        <p:spPr bwMode="auto">
          <a:xfrm>
            <a:off x="5098942" y="4943679"/>
            <a:ext cx="40014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E) 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times, </a:t>
            </a:r>
            <a:r>
              <a:rPr lang="en-US" sz="2400" dirty="0" smtClean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sym typeface="Symbol" pitchFamily="18" charset="2"/>
              </a:rPr>
              <a:t>T</a:t>
            </a:r>
            <a:r>
              <a:rPr lang="en-US" sz="2400" baseline="-25000" dirty="0" smtClean="0">
                <a:solidFill>
                  <a:srgbClr val="0070C0"/>
                </a:solidFill>
                <a:sym typeface="Symbol" pitchFamily="18" charset="2"/>
              </a:rPr>
              <a:t>D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) 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each time</a:t>
            </a:r>
            <a:endParaRPr lang="en-US" altLang="en-US" sz="2400" dirty="0">
              <a:solidFill>
                <a:srgbClr val="0070C0"/>
              </a:solidFill>
              <a:sym typeface="Symbol" panose="05050102010706020507" pitchFamily="18" charset="2"/>
            </a:endParaRPr>
          </a:p>
        </p:txBody>
      </p:sp>
      <p:sp>
        <p:nvSpPr>
          <p:cNvPr id="806925" name="Line 13"/>
          <p:cNvSpPr>
            <a:spLocks noChangeShapeType="1"/>
          </p:cNvSpPr>
          <p:nvPr/>
        </p:nvSpPr>
        <p:spPr bwMode="auto">
          <a:xfrm flipH="1">
            <a:off x="4706892" y="5169104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49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/>
      <p:bldP spid="806917" grpId="0" animBg="1"/>
      <p:bldP spid="806918" grpId="0"/>
      <p:bldP spid="806919" grpId="0" animBg="1"/>
      <p:bldP spid="806920" grpId="0"/>
      <p:bldP spid="806921" grpId="0" animBg="1"/>
      <p:bldP spid="806922" grpId="0"/>
      <p:bldP spid="806923" grpId="0" animBg="1"/>
      <p:bldP spid="806924" grpId="0"/>
      <p:bldP spid="8069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6-Graphs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 err="1" smtClean="0"/>
              <a:t>Dijkstra’s</a:t>
            </a:r>
            <a:r>
              <a:rPr lang="en-US" dirty="0" smtClean="0"/>
              <a:t> Time complexity (cont</a:t>
            </a:r>
            <a:r>
              <a:rPr lang="en-US" dirty="0"/>
              <a:t>.)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5334000"/>
          </a:xfrm>
          <a:noFill/>
          <a:ln/>
        </p:spPr>
        <p:txBody>
          <a:bodyPr/>
          <a:lstStyle/>
          <a:p>
            <a:pPr marL="339725" indent="-339725" eaLnBrk="0" hangingPunct="0">
              <a:lnSpc>
                <a:spcPct val="110000"/>
              </a:lnSpc>
            </a:pPr>
            <a:r>
              <a:rPr lang="en-US" sz="2400" dirty="0"/>
              <a:t>1. Priority queue is an array.</a:t>
            </a:r>
            <a:br>
              <a:rPr lang="en-US" sz="2400" dirty="0"/>
            </a:br>
            <a:r>
              <a:rPr lang="en-US" sz="2400" dirty="0"/>
              <a:t>EXTRACT-MIN in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 smtClean="0"/>
              <a:t>(V) </a:t>
            </a:r>
            <a:r>
              <a:rPr lang="en-US" sz="2400" dirty="0"/>
              <a:t>time, DECREASE-KEY in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/>
              <a:t>(1)</a:t>
            </a:r>
            <a:br>
              <a:rPr lang="en-US" sz="2400" dirty="0"/>
            </a:br>
            <a:r>
              <a:rPr lang="en-US" sz="2400" dirty="0"/>
              <a:t>Total time: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V </a:t>
            </a:r>
            <a:r>
              <a:rPr lang="en-US" sz="2400" dirty="0">
                <a:sym typeface="Symbol" pitchFamily="18" charset="2"/>
              </a:rPr>
              <a:t>+ </a:t>
            </a:r>
            <a:r>
              <a:rPr lang="en-US" sz="2400" i="1" dirty="0">
                <a:sym typeface="Symbol" pitchFamily="18" charset="2"/>
              </a:rPr>
              <a:t>VV</a:t>
            </a:r>
            <a:r>
              <a:rPr lang="en-US" sz="2400" dirty="0">
                <a:sym typeface="Symbol" pitchFamily="18" charset="2"/>
              </a:rPr>
              <a:t> + </a:t>
            </a:r>
            <a:r>
              <a:rPr lang="en-US" sz="2400" i="1" dirty="0">
                <a:sym typeface="Symbol" pitchFamily="18" charset="2"/>
              </a:rPr>
              <a:t>E</a:t>
            </a:r>
            <a:r>
              <a:rPr lang="en-US" sz="2400" dirty="0">
                <a:sym typeface="Symbol" pitchFamily="18" charset="2"/>
              </a:rPr>
              <a:t>) =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V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marL="339725" indent="-339725" eaLnBrk="0" hangingPunct="0">
              <a:lnSpc>
                <a:spcPct val="110000"/>
              </a:lnSpc>
            </a:pPr>
            <a:r>
              <a:rPr lang="en-US" sz="2400" dirty="0"/>
              <a:t>2. (“Modified </a:t>
            </a:r>
            <a:r>
              <a:rPr lang="en-US" sz="2400" dirty="0" err="1"/>
              <a:t>Dijkstra</a:t>
            </a:r>
            <a:r>
              <a:rPr lang="en-US" sz="2400" dirty="0"/>
              <a:t>”)</a:t>
            </a:r>
            <a:br>
              <a:rPr lang="en-US" sz="2400" dirty="0"/>
            </a:br>
            <a:r>
              <a:rPr lang="en-US" sz="2400" dirty="0"/>
              <a:t>Priority queue is a binary (standard) heap.</a:t>
            </a:r>
            <a:br>
              <a:rPr lang="en-US" sz="2400" dirty="0"/>
            </a:br>
            <a:r>
              <a:rPr lang="en-US" sz="2400" dirty="0"/>
              <a:t>EXTRACT-MIN </a:t>
            </a:r>
            <a:r>
              <a:rPr lang="en-US" sz="2400" dirty="0" smtClean="0"/>
              <a:t>and </a:t>
            </a:r>
            <a:r>
              <a:rPr lang="en-US" sz="2400" dirty="0" smtClean="0"/>
              <a:t>DECREASE-KEY </a:t>
            </a:r>
            <a:r>
              <a:rPr lang="en-US" sz="2400" dirty="0" smtClean="0"/>
              <a:t>takes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</a:t>
            </a:r>
            <a:r>
              <a:rPr lang="en-US" sz="2400" dirty="0" err="1" smtClean="0"/>
              <a:t>lgV</a:t>
            </a:r>
            <a:r>
              <a:rPr lang="en-US" sz="2400" dirty="0" smtClean="0"/>
              <a:t>) time each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Total time: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dirty="0" err="1">
                <a:sym typeface="Symbol" pitchFamily="18" charset="2"/>
              </a:rPr>
              <a:t>lg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 + </a:t>
            </a:r>
            <a:r>
              <a:rPr lang="en-US" sz="2400" i="1" dirty="0" err="1">
                <a:sym typeface="Symbol" pitchFamily="18" charset="2"/>
              </a:rPr>
              <a:t>E</a:t>
            </a:r>
            <a:r>
              <a:rPr lang="en-US" sz="2400" dirty="0" err="1">
                <a:sym typeface="Symbol" pitchFamily="18" charset="2"/>
              </a:rPr>
              <a:t>lg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dirty="0" smtClean="0">
                <a:sym typeface="Symbol" pitchFamily="18" charset="2"/>
              </a:rPr>
              <a:t>) =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i="1" dirty="0" err="1" smtClean="0">
                <a:sym typeface="Symbol" pitchFamily="18" charset="2"/>
              </a:rPr>
              <a:t>E</a:t>
            </a:r>
            <a:r>
              <a:rPr lang="en-US" sz="2400" dirty="0" err="1" smtClean="0">
                <a:sym typeface="Symbol" pitchFamily="18" charset="2"/>
              </a:rPr>
              <a:t>lg</a:t>
            </a:r>
            <a:r>
              <a:rPr lang="en-US" sz="2400" i="1" dirty="0" err="1" smtClean="0">
                <a:sym typeface="Symbol" pitchFamily="18" charset="2"/>
              </a:rPr>
              <a:t>V</a:t>
            </a:r>
            <a:r>
              <a:rPr lang="en-US" sz="2400" dirty="0" smtClean="0">
                <a:sym typeface="Symbol" pitchFamily="18" charset="2"/>
              </a:rPr>
              <a:t>)</a:t>
            </a:r>
            <a:endParaRPr lang="en-US" sz="2400" dirty="0">
              <a:sym typeface="Symbol" pitchFamily="18" charset="2"/>
            </a:endParaRPr>
          </a:p>
          <a:p>
            <a:pPr marL="339725" indent="-339725" eaLnBrk="0" hangingPunct="0">
              <a:lnSpc>
                <a:spcPct val="110000"/>
              </a:lnSpc>
            </a:pPr>
            <a:r>
              <a:rPr lang="en-US" sz="2400" dirty="0">
                <a:sym typeface="Symbol" pitchFamily="18" charset="2"/>
              </a:rPr>
              <a:t>3. </a:t>
            </a:r>
            <a:r>
              <a:rPr lang="en-US" sz="2400" dirty="0"/>
              <a:t>Priority queue is Fibonacci heap. (Of theoretical interest only.)</a:t>
            </a:r>
            <a:br>
              <a:rPr lang="en-US" sz="2400" dirty="0"/>
            </a:br>
            <a:r>
              <a:rPr lang="en-US" sz="2400" dirty="0"/>
              <a:t>EXTRACT-MIN in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</a:t>
            </a:r>
            <a:r>
              <a:rPr lang="en-US" sz="2400" dirty="0" err="1" smtClean="0"/>
              <a:t>lg</a:t>
            </a:r>
            <a:r>
              <a:rPr lang="en-US" sz="2400" i="1" dirty="0" err="1" smtClean="0"/>
              <a:t>V</a:t>
            </a:r>
            <a:r>
              <a:rPr lang="en-US" sz="2400" dirty="0" smtClean="0"/>
              <a:t>), 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DECREASE-KEY in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(1) (amortized)</a:t>
            </a:r>
            <a:br>
              <a:rPr lang="en-US" sz="2400" dirty="0"/>
            </a:br>
            <a:r>
              <a:rPr lang="en-US" sz="2400" dirty="0"/>
              <a:t>Total time: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</a:t>
            </a:r>
            <a:r>
              <a:rPr lang="en-US" sz="2400" i="1" dirty="0" err="1"/>
              <a:t>V</a:t>
            </a:r>
            <a:r>
              <a:rPr lang="en-US" sz="2400" dirty="0" err="1"/>
              <a:t>lg</a:t>
            </a:r>
            <a:r>
              <a:rPr lang="en-US" sz="2400" i="1" dirty="0" err="1"/>
              <a:t>V</a:t>
            </a:r>
            <a:r>
              <a:rPr lang="en-US" sz="2400" dirty="0" err="1"/>
              <a:t>+</a:t>
            </a:r>
            <a:r>
              <a:rPr lang="en-US" sz="2400" i="1" dirty="0" err="1"/>
              <a:t>E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920750" y="4535488"/>
            <a:ext cx="4025900" cy="201136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87" name="Line 3"/>
          <p:cNvSpPr>
            <a:spLocks noChangeShapeType="1"/>
          </p:cNvSpPr>
          <p:nvPr/>
        </p:nvSpPr>
        <p:spPr bwMode="auto">
          <a:xfrm flipV="1">
            <a:off x="6389688" y="6232525"/>
            <a:ext cx="531812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88" name="Line 4"/>
          <p:cNvSpPr>
            <a:spLocks noChangeShapeType="1"/>
          </p:cNvSpPr>
          <p:nvPr/>
        </p:nvSpPr>
        <p:spPr bwMode="auto">
          <a:xfrm>
            <a:off x="6313488" y="6450013"/>
            <a:ext cx="760412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>
            <a:off x="7316788" y="4267200"/>
            <a:ext cx="836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 flipV="1">
            <a:off x="5487988" y="4116388"/>
            <a:ext cx="1598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1"/>
            <a:ext cx="8458200" cy="923365"/>
          </a:xfrm>
          <a:noFill/>
          <a:ln/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 smtClean="0"/>
              <a:t>Why Does </a:t>
            </a:r>
            <a:r>
              <a:rPr lang="en-US" dirty="0" err="1" smtClean="0"/>
              <a:t>Dijkstra’s</a:t>
            </a:r>
            <a:r>
              <a:rPr lang="en-US" dirty="0" smtClean="0"/>
              <a:t> Algorithm Work?</a:t>
            </a:r>
            <a:endParaRPr lang="en-US" dirty="0"/>
          </a:p>
        </p:txBody>
      </p:sp>
      <p:sp>
        <p:nvSpPr>
          <p:cNvPr id="1699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647700"/>
            <a:ext cx="7772400" cy="3810000"/>
          </a:xfrm>
          <a:noFill/>
          <a:ln/>
        </p:spPr>
        <p:txBody>
          <a:bodyPr>
            <a:normAutofit/>
          </a:bodyPr>
          <a:lstStyle/>
          <a:p>
            <a:pPr eaLnBrk="0" hangingPunct="0">
              <a:lnSpc>
                <a:spcPct val="95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smtClean="0"/>
              <a:t> It works when </a:t>
            </a:r>
            <a:r>
              <a:rPr lang="en-US" dirty="0"/>
              <a:t>all edge weights are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 0</a:t>
            </a:r>
            <a:r>
              <a:rPr lang="en-US" dirty="0" smtClean="0"/>
              <a:t>.</a:t>
            </a:r>
          </a:p>
          <a:p>
            <a:pPr eaLnBrk="0" hangingPunct="0">
              <a:lnSpc>
                <a:spcPct val="95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  <a:endParaRPr lang="en-US" dirty="0">
              <a:solidFill>
                <a:srgbClr val="FF0000"/>
              </a:solidFill>
            </a:endParaRPr>
          </a:p>
          <a:p>
            <a:pPr eaLnBrk="0" hangingPunct="0">
              <a:lnSpc>
                <a:spcPct val="9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dirty="0" smtClean="0"/>
              <a:t> It maintains a set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containing all vertices whose shortest paths from </a:t>
            </a:r>
            <a:r>
              <a:rPr lang="en-US" dirty="0" smtClean="0"/>
              <a:t>the source vertex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are known </a:t>
            </a:r>
            <a:br>
              <a:rPr lang="en-US" dirty="0"/>
            </a:br>
            <a:r>
              <a:rPr lang="en-US" dirty="0"/>
              <a:t>(i.e. </a:t>
            </a:r>
            <a:r>
              <a:rPr lang="en-US" i="1" dirty="0"/>
              <a:t>d[u] = </a:t>
            </a:r>
            <a:r>
              <a:rPr lang="en-US" i="1" dirty="0">
                <a:latin typeface="Symbol" pitchFamily="18" charset="2"/>
              </a:rPr>
              <a:t>d</a:t>
            </a:r>
            <a:r>
              <a:rPr lang="en-US" i="1" dirty="0"/>
              <a:t>(</a:t>
            </a:r>
            <a:r>
              <a:rPr lang="en-US" i="1" dirty="0" err="1"/>
              <a:t>s,u</a:t>
            </a:r>
            <a:r>
              <a:rPr lang="en-US" i="1" dirty="0"/>
              <a:t>)</a:t>
            </a:r>
            <a:r>
              <a:rPr lang="en-US" dirty="0"/>
              <a:t> for all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 smtClean="0"/>
              <a:t>K</a:t>
            </a:r>
            <a:r>
              <a:rPr lang="en-US" dirty="0" smtClean="0"/>
              <a:t>).</a:t>
            </a:r>
            <a:endParaRPr lang="en-US" dirty="0"/>
          </a:p>
          <a:p>
            <a:pPr eaLnBrk="0" hangingPunct="0">
              <a:lnSpc>
                <a:spcPct val="95000"/>
              </a:lnSpc>
              <a:spcBef>
                <a:spcPct val="30000"/>
              </a:spcBef>
            </a:pPr>
            <a:r>
              <a:rPr lang="en-US" dirty="0"/>
              <a:t>Now look at the “frontier</a:t>
            </a:r>
            <a:r>
              <a:rPr lang="en-US" dirty="0" smtClean="0"/>
              <a:t>”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i="1" dirty="0" smtClean="0"/>
              <a:t>K — i.e., </a:t>
            </a:r>
            <a:r>
              <a:rPr lang="en-US" dirty="0" smtClean="0"/>
              <a:t>all </a:t>
            </a:r>
            <a:r>
              <a:rPr lang="en-US" dirty="0"/>
              <a:t>vertices adjacent to a vertex in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9993" name="Oval 9"/>
          <p:cNvSpPr>
            <a:spLocks noChangeArrowheads="1"/>
          </p:cNvSpPr>
          <p:nvPr/>
        </p:nvSpPr>
        <p:spPr bwMode="auto">
          <a:xfrm>
            <a:off x="6940550" y="3968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4" name="Oval 10"/>
          <p:cNvSpPr>
            <a:spLocks noChangeArrowheads="1"/>
          </p:cNvSpPr>
          <p:nvPr/>
        </p:nvSpPr>
        <p:spPr bwMode="auto">
          <a:xfrm>
            <a:off x="5957047" y="6261100"/>
            <a:ext cx="431800" cy="431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7756525" y="4327525"/>
            <a:ext cx="1073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the rest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of  the 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graph</a:t>
            </a:r>
          </a:p>
        </p:txBody>
      </p:sp>
      <p:sp>
        <p:nvSpPr>
          <p:cNvPr id="169996" name="Line 12"/>
          <p:cNvSpPr>
            <a:spLocks noChangeShapeType="1"/>
          </p:cNvSpPr>
          <p:nvPr/>
        </p:nvSpPr>
        <p:spPr bwMode="auto">
          <a:xfrm>
            <a:off x="7240588" y="4930775"/>
            <a:ext cx="379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>
            <a:off x="6313488" y="5654675"/>
            <a:ext cx="760412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>
            <a:off x="6389688" y="5511800"/>
            <a:ext cx="684212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 flipV="1">
            <a:off x="1677988" y="5003800"/>
            <a:ext cx="1065212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0" name="Line 16"/>
          <p:cNvSpPr>
            <a:spLocks noChangeShapeType="1"/>
          </p:cNvSpPr>
          <p:nvPr/>
        </p:nvSpPr>
        <p:spPr bwMode="auto">
          <a:xfrm>
            <a:off x="4268787" y="4787900"/>
            <a:ext cx="1226577" cy="709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1" name="Line 17"/>
          <p:cNvSpPr>
            <a:spLocks noChangeShapeType="1"/>
          </p:cNvSpPr>
          <p:nvPr/>
        </p:nvSpPr>
        <p:spPr bwMode="auto">
          <a:xfrm flipV="1">
            <a:off x="2897188" y="4786313"/>
            <a:ext cx="1370012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2" name="Line 18"/>
          <p:cNvSpPr>
            <a:spLocks noChangeShapeType="1"/>
          </p:cNvSpPr>
          <p:nvPr/>
        </p:nvSpPr>
        <p:spPr bwMode="auto">
          <a:xfrm>
            <a:off x="5411788" y="4859338"/>
            <a:ext cx="1751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 flipH="1">
            <a:off x="4421188" y="5729288"/>
            <a:ext cx="227012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>
            <a:off x="3963988" y="5365750"/>
            <a:ext cx="684212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>
            <a:off x="3963988" y="5365750"/>
            <a:ext cx="531812" cy="1011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 flipV="1">
            <a:off x="2820988" y="5872163"/>
            <a:ext cx="608012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1677988" y="5729288"/>
            <a:ext cx="1217612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>
            <a:off x="2897188" y="5005388"/>
            <a:ext cx="531812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9" name="Oval 25"/>
          <p:cNvSpPr>
            <a:spLocks noChangeArrowheads="1"/>
          </p:cNvSpPr>
          <p:nvPr/>
        </p:nvSpPr>
        <p:spPr bwMode="auto">
          <a:xfrm>
            <a:off x="1225550" y="5227638"/>
            <a:ext cx="673100" cy="636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i="1" dirty="0">
                <a:latin typeface="Times New Roman" pitchFamily="18" charset="0"/>
              </a:rPr>
              <a:t>s</a:t>
            </a:r>
          </a:p>
        </p:txBody>
      </p:sp>
      <p:sp>
        <p:nvSpPr>
          <p:cNvPr id="170010" name="Oval 26"/>
          <p:cNvSpPr>
            <a:spLocks noChangeArrowheads="1"/>
          </p:cNvSpPr>
          <p:nvPr/>
        </p:nvSpPr>
        <p:spPr bwMode="auto">
          <a:xfrm>
            <a:off x="2597150" y="4792663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1" name="Oval 27"/>
          <p:cNvSpPr>
            <a:spLocks noChangeArrowheads="1"/>
          </p:cNvSpPr>
          <p:nvPr/>
        </p:nvSpPr>
        <p:spPr bwMode="auto">
          <a:xfrm>
            <a:off x="3968750" y="4576763"/>
            <a:ext cx="444500" cy="4206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2" name="Oval 28"/>
          <p:cNvSpPr>
            <a:spLocks noChangeArrowheads="1"/>
          </p:cNvSpPr>
          <p:nvPr/>
        </p:nvSpPr>
        <p:spPr bwMode="auto">
          <a:xfrm>
            <a:off x="3740150" y="5154613"/>
            <a:ext cx="444500" cy="4206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3" name="Oval 29"/>
          <p:cNvSpPr>
            <a:spLocks noChangeArrowheads="1"/>
          </p:cNvSpPr>
          <p:nvPr/>
        </p:nvSpPr>
        <p:spPr bwMode="auto">
          <a:xfrm>
            <a:off x="2597150" y="5948363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4" name="Oval 30"/>
          <p:cNvSpPr>
            <a:spLocks noChangeArrowheads="1"/>
          </p:cNvSpPr>
          <p:nvPr/>
        </p:nvSpPr>
        <p:spPr bwMode="auto">
          <a:xfrm>
            <a:off x="6940550" y="4648200"/>
            <a:ext cx="444500" cy="4206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5" name="Oval 31"/>
          <p:cNvSpPr>
            <a:spLocks noChangeArrowheads="1"/>
          </p:cNvSpPr>
          <p:nvPr/>
        </p:nvSpPr>
        <p:spPr bwMode="auto">
          <a:xfrm>
            <a:off x="6019800" y="5376863"/>
            <a:ext cx="431800" cy="40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6" name="Oval 32"/>
          <p:cNvSpPr>
            <a:spLocks noChangeArrowheads="1"/>
          </p:cNvSpPr>
          <p:nvPr/>
        </p:nvSpPr>
        <p:spPr bwMode="auto">
          <a:xfrm>
            <a:off x="3206750" y="5659438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7" name="Oval 33"/>
          <p:cNvSpPr>
            <a:spLocks noChangeArrowheads="1"/>
          </p:cNvSpPr>
          <p:nvPr/>
        </p:nvSpPr>
        <p:spPr bwMode="auto">
          <a:xfrm>
            <a:off x="5494618" y="4637928"/>
            <a:ext cx="431800" cy="40798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8" name="Oval 34"/>
          <p:cNvSpPr>
            <a:spLocks noChangeArrowheads="1"/>
          </p:cNvSpPr>
          <p:nvPr/>
        </p:nvSpPr>
        <p:spPr bwMode="auto">
          <a:xfrm>
            <a:off x="4425950" y="5370513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9" name="Oval 35"/>
          <p:cNvSpPr>
            <a:spLocks noChangeArrowheads="1"/>
          </p:cNvSpPr>
          <p:nvPr/>
        </p:nvSpPr>
        <p:spPr bwMode="auto">
          <a:xfrm>
            <a:off x="4197350" y="6094413"/>
            <a:ext cx="444500" cy="4206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20" name="Rectangle 36"/>
          <p:cNvSpPr>
            <a:spLocks noChangeArrowheads="1"/>
          </p:cNvSpPr>
          <p:nvPr/>
        </p:nvSpPr>
        <p:spPr bwMode="auto">
          <a:xfrm>
            <a:off x="974725" y="4581525"/>
            <a:ext cx="424796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i="1" dirty="0" smtClean="0">
                <a:latin typeface="Times New Roman" pitchFamily="18" charset="0"/>
              </a:rPr>
              <a:t>K</a:t>
            </a:r>
            <a:endParaRPr lang="en-US" sz="2800" i="1" dirty="0">
              <a:latin typeface="Times New Roman" pitchFamily="18" charset="0"/>
            </a:endParaRPr>
          </a:p>
        </p:txBody>
      </p:sp>
      <p:cxnSp>
        <p:nvCxnSpPr>
          <p:cNvPr id="170021" name="AutoShape 37"/>
          <p:cNvCxnSpPr>
            <a:cxnSpLocks noChangeShapeType="1"/>
            <a:stCxn id="170016" idx="7"/>
            <a:endCxn id="170012" idx="3"/>
          </p:cNvCxnSpPr>
          <p:nvPr/>
        </p:nvCxnSpPr>
        <p:spPr bwMode="auto">
          <a:xfrm flipV="1">
            <a:off x="3586163" y="5513388"/>
            <a:ext cx="21907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2" name="AutoShape 38"/>
          <p:cNvCxnSpPr>
            <a:cxnSpLocks noChangeShapeType="1"/>
            <a:stCxn id="170018" idx="6"/>
            <a:endCxn id="170015" idx="2"/>
          </p:cNvCxnSpPr>
          <p:nvPr/>
        </p:nvCxnSpPr>
        <p:spPr bwMode="auto">
          <a:xfrm>
            <a:off x="4870450" y="5581650"/>
            <a:ext cx="1120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3" name="AutoShape 39"/>
          <p:cNvCxnSpPr>
            <a:cxnSpLocks noChangeShapeType="1"/>
            <a:stCxn id="170018" idx="6"/>
            <a:endCxn id="169994" idx="2"/>
          </p:cNvCxnSpPr>
          <p:nvPr/>
        </p:nvCxnSpPr>
        <p:spPr bwMode="auto">
          <a:xfrm>
            <a:off x="4870450" y="5581651"/>
            <a:ext cx="1086597" cy="89534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4" name="AutoShape 40"/>
          <p:cNvCxnSpPr>
            <a:cxnSpLocks noChangeShapeType="1"/>
            <a:stCxn id="170019" idx="6"/>
            <a:endCxn id="170015" idx="2"/>
          </p:cNvCxnSpPr>
          <p:nvPr/>
        </p:nvCxnSpPr>
        <p:spPr bwMode="auto">
          <a:xfrm flipV="1">
            <a:off x="4641850" y="5581650"/>
            <a:ext cx="1349375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5" name="AutoShape 41"/>
          <p:cNvCxnSpPr>
            <a:cxnSpLocks noChangeShapeType="1"/>
            <a:stCxn id="170019" idx="6"/>
            <a:endCxn id="169994" idx="2"/>
          </p:cNvCxnSpPr>
          <p:nvPr/>
        </p:nvCxnSpPr>
        <p:spPr bwMode="auto">
          <a:xfrm>
            <a:off x="4641850" y="6304757"/>
            <a:ext cx="1315197" cy="1722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3" name="Oval 42"/>
          <p:cNvSpPr/>
          <p:nvPr/>
        </p:nvSpPr>
        <p:spPr>
          <a:xfrm>
            <a:off x="5307108" y="4123763"/>
            <a:ext cx="1541929" cy="268941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995592" y="3701533"/>
            <a:ext cx="349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rgbClr val="0070C0"/>
                </a:solidFill>
              </a:rPr>
              <a:t>F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Oval 2"/>
          <p:cNvSpPr>
            <a:spLocks noChangeArrowheads="1"/>
          </p:cNvSpPr>
          <p:nvPr/>
        </p:nvSpPr>
        <p:spPr bwMode="auto">
          <a:xfrm>
            <a:off x="4318000" y="1757363"/>
            <a:ext cx="2609850" cy="23495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5" name="Line 3"/>
          <p:cNvSpPr>
            <a:spLocks noChangeShapeType="1"/>
          </p:cNvSpPr>
          <p:nvPr/>
        </p:nvSpPr>
        <p:spPr bwMode="auto">
          <a:xfrm>
            <a:off x="6326188" y="2284413"/>
            <a:ext cx="1217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926388" y="3352800"/>
            <a:ext cx="684212" cy="608013"/>
            <a:chOff x="2785" y="2113"/>
            <a:chExt cx="431" cy="383"/>
          </a:xfrm>
        </p:grpSpPr>
        <p:sp>
          <p:nvSpPr>
            <p:cNvPr id="172037" name="Line 5"/>
            <p:cNvSpPr>
              <a:spLocks noChangeShapeType="1"/>
            </p:cNvSpPr>
            <p:nvPr/>
          </p:nvSpPr>
          <p:spPr bwMode="auto">
            <a:xfrm>
              <a:off x="2785" y="2305"/>
              <a:ext cx="287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38" name="Line 6"/>
            <p:cNvSpPr>
              <a:spLocks noChangeShapeType="1"/>
            </p:cNvSpPr>
            <p:nvPr/>
          </p:nvSpPr>
          <p:spPr bwMode="auto">
            <a:xfrm>
              <a:off x="2833" y="2256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39" name="Line 7"/>
            <p:cNvSpPr>
              <a:spLocks noChangeShapeType="1"/>
            </p:cNvSpPr>
            <p:nvPr/>
          </p:nvSpPr>
          <p:spPr bwMode="auto">
            <a:xfrm flipV="1">
              <a:off x="2929" y="2113"/>
              <a:ext cx="191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926388" y="2133600"/>
            <a:ext cx="684212" cy="608013"/>
            <a:chOff x="2785" y="1345"/>
            <a:chExt cx="431" cy="383"/>
          </a:xfrm>
        </p:grpSpPr>
        <p:sp>
          <p:nvSpPr>
            <p:cNvPr id="172041" name="Line 9"/>
            <p:cNvSpPr>
              <a:spLocks noChangeShapeType="1"/>
            </p:cNvSpPr>
            <p:nvPr/>
          </p:nvSpPr>
          <p:spPr bwMode="auto">
            <a:xfrm>
              <a:off x="2785" y="1537"/>
              <a:ext cx="287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42" name="Line 10"/>
            <p:cNvSpPr>
              <a:spLocks noChangeShapeType="1"/>
            </p:cNvSpPr>
            <p:nvPr/>
          </p:nvSpPr>
          <p:spPr bwMode="auto">
            <a:xfrm>
              <a:off x="2833" y="1488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43" name="Line 11"/>
            <p:cNvSpPr>
              <a:spLocks noChangeShapeType="1"/>
            </p:cNvSpPr>
            <p:nvPr/>
          </p:nvSpPr>
          <p:spPr bwMode="auto">
            <a:xfrm flipV="1">
              <a:off x="2929" y="1345"/>
              <a:ext cx="191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6097588" y="3579813"/>
            <a:ext cx="1446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5" name="Line 13"/>
          <p:cNvSpPr>
            <a:spLocks noChangeShapeType="1"/>
          </p:cNvSpPr>
          <p:nvPr/>
        </p:nvSpPr>
        <p:spPr bwMode="auto">
          <a:xfrm flipV="1">
            <a:off x="6173788" y="2438400"/>
            <a:ext cx="1370012" cy="1065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>
            <a:off x="6173788" y="2362200"/>
            <a:ext cx="1598612" cy="912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7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: Theorem</a:t>
            </a:r>
          </a:p>
        </p:txBody>
      </p:sp>
      <p:sp>
        <p:nvSpPr>
          <p:cNvPr id="17204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06184" y="784404"/>
            <a:ext cx="4419604" cy="6073596"/>
          </a:xfrm>
        </p:spPr>
        <p:txBody>
          <a:bodyPr>
            <a:normAutofit fontScale="92500" lnSpcReduction="10000"/>
          </a:bodyPr>
          <a:lstStyle/>
          <a:p>
            <a:pPr eaLnBrk="0" hangingPunct="0"/>
            <a:r>
              <a:rPr lang="en-US" dirty="0" smtClean="0"/>
              <a:t>After the end of each iteration of while loop in </a:t>
            </a:r>
            <a:r>
              <a:rPr lang="en-US" dirty="0" err="1" smtClean="0"/>
              <a:t>Dijkstra’s</a:t>
            </a:r>
            <a:r>
              <a:rPr lang="en-US" dirty="0" smtClean="0"/>
              <a:t> algorithm the following is true for each </a:t>
            </a:r>
            <a:r>
              <a:rPr lang="en-US" dirty="0"/>
              <a:t>frontier vertex </a:t>
            </a:r>
            <a:r>
              <a:rPr lang="en-US" i="1" dirty="0" smtClean="0"/>
              <a:t>u</a:t>
            </a:r>
            <a:r>
              <a:rPr lang="en-US" dirty="0" smtClean="0"/>
              <a:t>: </a:t>
            </a:r>
            <a:r>
              <a:rPr lang="en-US" i="1" dirty="0" smtClean="0"/>
              <a:t>d[u] </a:t>
            </a:r>
            <a:r>
              <a:rPr lang="en-US" dirty="0" smtClean="0"/>
              <a:t>is the weight of </a:t>
            </a:r>
            <a:r>
              <a:rPr lang="en-US" dirty="0" smtClean="0"/>
              <a:t>the shortest path to </a:t>
            </a:r>
            <a:r>
              <a:rPr lang="en-US" i="1" dirty="0" smtClean="0"/>
              <a:t>u</a:t>
            </a:r>
            <a:r>
              <a:rPr lang="en-US" dirty="0" smtClean="0"/>
              <a:t> </a:t>
            </a:r>
            <a:r>
              <a:rPr lang="en-US" dirty="0" smtClean="0"/>
              <a:t>going through </a:t>
            </a:r>
            <a:r>
              <a:rPr lang="en-US" u="sng" dirty="0" smtClean="0"/>
              <a:t>only</a:t>
            </a:r>
            <a:r>
              <a:rPr lang="en-US" dirty="0" smtClean="0"/>
              <a:t> vertices in </a:t>
            </a:r>
            <a:r>
              <a:rPr lang="en-US" i="1" dirty="0" smtClean="0"/>
              <a:t>K.</a:t>
            </a:r>
            <a:endParaRPr lang="en-US" dirty="0"/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The algorithm picks </a:t>
            </a:r>
            <a:r>
              <a:rPr lang="en-US" dirty="0"/>
              <a:t>the frontier vertex </a:t>
            </a:r>
            <a:r>
              <a:rPr lang="en-US" i="1" dirty="0" smtClean="0"/>
              <a:t>u</a:t>
            </a:r>
            <a:r>
              <a:rPr lang="en-US" dirty="0" smtClean="0"/>
              <a:t> </a:t>
            </a:r>
            <a:r>
              <a:rPr lang="en-US" dirty="0"/>
              <a:t>with the smallest value of </a:t>
            </a:r>
            <a:r>
              <a:rPr lang="en-US" i="1" dirty="0" smtClean="0"/>
              <a:t>d[u] </a:t>
            </a:r>
            <a:r>
              <a:rPr lang="en-US" dirty="0" smtClean="0"/>
              <a:t>in the next iteration.</a:t>
            </a:r>
            <a:endParaRPr lang="en-US" dirty="0"/>
          </a:p>
          <a:p>
            <a:pPr eaLnBrk="0" hangingPunct="0"/>
            <a:endParaRPr lang="en-US" dirty="0" smtClean="0">
              <a:solidFill>
                <a:srgbClr val="FF0000"/>
              </a:solidFill>
            </a:endParaRPr>
          </a:p>
          <a:p>
            <a:pPr eaLnBrk="0" hangingPunct="0"/>
            <a:r>
              <a:rPr lang="en-US" dirty="0" smtClean="0">
                <a:solidFill>
                  <a:srgbClr val="FF0000"/>
                </a:solidFill>
              </a:rPr>
              <a:t>Claim</a:t>
            </a:r>
            <a:r>
              <a:rPr lang="en-US" dirty="0" smtClean="0"/>
              <a:t>: If u is chosen (via the Extract-Min </a:t>
            </a:r>
            <a:r>
              <a:rPr lang="en-US" dirty="0" err="1" smtClean="0"/>
              <a:t>opertaion</a:t>
            </a:r>
            <a:r>
              <a:rPr lang="en-US" dirty="0" smtClean="0"/>
              <a:t> in line 5) in the beginning of an iteration then </a:t>
            </a:r>
            <a:r>
              <a:rPr lang="en-US" b="1" i="1" dirty="0"/>
              <a:t>d[u] = </a:t>
            </a:r>
            <a:r>
              <a:rPr lang="en-US" b="1" i="1" dirty="0">
                <a:latin typeface="Symbol" pitchFamily="18" charset="2"/>
              </a:rPr>
              <a:t>d</a:t>
            </a:r>
            <a:r>
              <a:rPr lang="en-US" b="1" i="1" dirty="0"/>
              <a:t>(</a:t>
            </a:r>
            <a:r>
              <a:rPr lang="en-US" b="1" i="1" dirty="0" err="1"/>
              <a:t>s,u</a:t>
            </a:r>
            <a:r>
              <a:rPr lang="en-US" b="1" i="1" dirty="0"/>
              <a:t>)</a:t>
            </a:r>
          </a:p>
        </p:txBody>
      </p:sp>
      <p:sp>
        <p:nvSpPr>
          <p:cNvPr id="172049" name="Oval 17"/>
          <p:cNvSpPr>
            <a:spLocks noChangeArrowheads="1"/>
          </p:cNvSpPr>
          <p:nvPr/>
        </p:nvSpPr>
        <p:spPr bwMode="auto">
          <a:xfrm>
            <a:off x="4425950" y="2519363"/>
            <a:ext cx="5969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s</a:t>
            </a:r>
          </a:p>
        </p:txBody>
      </p:sp>
      <p:sp>
        <p:nvSpPr>
          <p:cNvPr id="172050" name="Oval 18"/>
          <p:cNvSpPr>
            <a:spLocks noChangeArrowheads="1"/>
          </p:cNvSpPr>
          <p:nvPr/>
        </p:nvSpPr>
        <p:spPr bwMode="auto">
          <a:xfrm>
            <a:off x="5797550" y="1985963"/>
            <a:ext cx="5969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4</a:t>
            </a:r>
          </a:p>
        </p:txBody>
      </p:sp>
      <p:sp>
        <p:nvSpPr>
          <p:cNvPr id="172051" name="Oval 19"/>
          <p:cNvSpPr>
            <a:spLocks noChangeArrowheads="1"/>
          </p:cNvSpPr>
          <p:nvPr/>
        </p:nvSpPr>
        <p:spPr bwMode="auto">
          <a:xfrm>
            <a:off x="7550150" y="3281363"/>
            <a:ext cx="596900" cy="596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9</a:t>
            </a:r>
          </a:p>
        </p:txBody>
      </p:sp>
      <p:sp>
        <p:nvSpPr>
          <p:cNvPr id="172052" name="Oval 20"/>
          <p:cNvSpPr>
            <a:spLocks noChangeArrowheads="1"/>
          </p:cNvSpPr>
          <p:nvPr/>
        </p:nvSpPr>
        <p:spPr bwMode="auto">
          <a:xfrm>
            <a:off x="7550150" y="1985963"/>
            <a:ext cx="596900" cy="596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sz="2400" dirty="0" smtClean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72053" name="Oval 21"/>
          <p:cNvSpPr>
            <a:spLocks noChangeArrowheads="1"/>
          </p:cNvSpPr>
          <p:nvPr/>
        </p:nvSpPr>
        <p:spPr bwMode="auto">
          <a:xfrm>
            <a:off x="5721350" y="3281363"/>
            <a:ext cx="5969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6</a:t>
            </a:r>
          </a:p>
        </p:txBody>
      </p:sp>
      <p:sp>
        <p:nvSpPr>
          <p:cNvPr id="172054" name="Rectangle 22"/>
          <p:cNvSpPr>
            <a:spLocks noChangeArrowheads="1"/>
          </p:cNvSpPr>
          <p:nvPr/>
        </p:nvSpPr>
        <p:spPr bwMode="auto">
          <a:xfrm>
            <a:off x="6842125" y="18875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72055" name="Rectangle 23"/>
          <p:cNvSpPr>
            <a:spLocks noChangeArrowheads="1"/>
          </p:cNvSpPr>
          <p:nvPr/>
        </p:nvSpPr>
        <p:spPr bwMode="auto">
          <a:xfrm>
            <a:off x="6994525" y="2344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6895920" y="3487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Times New Roman" pitchFamily="18" charset="0"/>
              </a:rPr>
              <a:t>3</a:t>
            </a:r>
          </a:p>
        </p:txBody>
      </p:sp>
      <p:sp>
        <p:nvSpPr>
          <p:cNvPr id="172057" name="Rectangle 25"/>
          <p:cNvSpPr>
            <a:spLocks noChangeArrowheads="1"/>
          </p:cNvSpPr>
          <p:nvPr/>
        </p:nvSpPr>
        <p:spPr bwMode="auto">
          <a:xfrm>
            <a:off x="7048313" y="285572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Times New Roman" pitchFamily="18" charset="0"/>
              </a:rPr>
              <a:t>8</a:t>
            </a: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7010400" y="1452563"/>
            <a:ext cx="18875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Times New Roman" pitchFamily="18" charset="0"/>
              </a:rPr>
              <a:t>min(4+2, 6+1) = 6</a:t>
            </a:r>
          </a:p>
        </p:txBody>
      </p:sp>
      <p:sp>
        <p:nvSpPr>
          <p:cNvPr id="172059" name="Rectangle 27"/>
          <p:cNvSpPr>
            <a:spLocks noChangeArrowheads="1"/>
          </p:cNvSpPr>
          <p:nvPr/>
        </p:nvSpPr>
        <p:spPr bwMode="auto">
          <a:xfrm>
            <a:off x="7036828" y="4052328"/>
            <a:ext cx="188753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Times New Roman" pitchFamily="18" charset="0"/>
              </a:rPr>
              <a:t>min(4+8, 6+3) = 9</a:t>
            </a:r>
          </a:p>
        </p:txBody>
      </p:sp>
      <p:cxnSp>
        <p:nvCxnSpPr>
          <p:cNvPr id="32" name="Shape 31"/>
          <p:cNvCxnSpPr>
            <a:stCxn id="172049" idx="6"/>
            <a:endCxn id="172050" idx="1"/>
          </p:cNvCxnSpPr>
          <p:nvPr/>
        </p:nvCxnSpPr>
        <p:spPr>
          <a:xfrm flipV="1">
            <a:off x="5022850" y="2073377"/>
            <a:ext cx="862114" cy="744436"/>
          </a:xfrm>
          <a:prstGeom prst="curvedConnector4">
            <a:avLst>
              <a:gd name="adj1" fmla="val 38691"/>
              <a:gd name="adj2" fmla="val 13281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72049" idx="6"/>
            <a:endCxn id="172053" idx="3"/>
          </p:cNvCxnSpPr>
          <p:nvPr/>
        </p:nvCxnSpPr>
        <p:spPr>
          <a:xfrm>
            <a:off x="5022850" y="2817813"/>
            <a:ext cx="785914" cy="973036"/>
          </a:xfrm>
          <a:prstGeom prst="curvedConnector4">
            <a:avLst>
              <a:gd name="adj1" fmla="val 44439"/>
              <a:gd name="adj2" fmla="val 12349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94683" y="1487251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K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5647773" y="2528044"/>
            <a:ext cx="120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39332" y="2545972"/>
            <a:ext cx="120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7550145" y="1985958"/>
            <a:ext cx="596900" cy="596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6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8" grpId="0" animBg="1"/>
      <p:bldP spid="172059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: Proof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778430"/>
            <a:ext cx="8988425" cy="5237163"/>
          </a:xfrm>
        </p:spPr>
        <p:txBody>
          <a:bodyPr/>
          <a:lstStyle/>
          <a:p>
            <a:pPr eaLnBrk="0" hangingPunct="0"/>
            <a:r>
              <a:rPr lang="en-US" dirty="0"/>
              <a:t>By construction, d[</a:t>
            </a:r>
            <a:r>
              <a:rPr lang="en-US" i="1" dirty="0"/>
              <a:t>u</a:t>
            </a:r>
            <a:r>
              <a:rPr lang="en-US" dirty="0"/>
              <a:t>]</a:t>
            </a:r>
            <a:r>
              <a:rPr lang="en-US" i="1" dirty="0"/>
              <a:t> </a:t>
            </a:r>
            <a:r>
              <a:rPr lang="en-US" dirty="0"/>
              <a:t>is the </a:t>
            </a:r>
            <a:r>
              <a:rPr lang="en-US" dirty="0" smtClean="0"/>
              <a:t>weight of </a:t>
            </a:r>
            <a:r>
              <a:rPr lang="en-US" dirty="0"/>
              <a:t>the shortest path to </a:t>
            </a:r>
            <a:r>
              <a:rPr lang="en-US" i="1" dirty="0"/>
              <a:t>u</a:t>
            </a:r>
            <a:r>
              <a:rPr lang="en-US" dirty="0"/>
              <a:t> going through </a:t>
            </a:r>
            <a:r>
              <a:rPr lang="en-US" u="sng" dirty="0"/>
              <a:t>only</a:t>
            </a:r>
            <a:r>
              <a:rPr lang="en-US" dirty="0"/>
              <a:t> vertices in </a:t>
            </a:r>
            <a:r>
              <a:rPr lang="en-US" i="1" dirty="0" smtClean="0"/>
              <a:t>K</a:t>
            </a:r>
            <a:r>
              <a:rPr lang="en-US" dirty="0" smtClean="0"/>
              <a:t>. </a:t>
            </a:r>
          </a:p>
          <a:p>
            <a:pPr eaLnBrk="0" hangingPunct="0"/>
            <a:r>
              <a:rPr lang="en-US" dirty="0" smtClean="0"/>
              <a:t>If there exist another path </a:t>
            </a:r>
            <a:r>
              <a:rPr lang="en-US" i="1" dirty="0" smtClean="0"/>
              <a:t>p</a:t>
            </a:r>
            <a:r>
              <a:rPr lang="en-US" dirty="0" smtClean="0"/>
              <a:t> to </a:t>
            </a:r>
            <a:r>
              <a:rPr lang="en-US" i="1" dirty="0" smtClean="0"/>
              <a:t>u</a:t>
            </a:r>
            <a:r>
              <a:rPr lang="en-US" dirty="0" smtClean="0"/>
              <a:t> that contains some vertices not in </a:t>
            </a:r>
            <a:r>
              <a:rPr lang="en-US" i="1" dirty="0" smtClean="0"/>
              <a:t>K,</a:t>
            </a:r>
            <a:r>
              <a:rPr lang="en-US" dirty="0" smtClean="0"/>
              <a:t> then that path must leave </a:t>
            </a:r>
            <a:r>
              <a:rPr lang="en-US" i="1" dirty="0" smtClean="0"/>
              <a:t>K</a:t>
            </a:r>
            <a:r>
              <a:rPr lang="en-US" dirty="0" smtClean="0"/>
              <a:t>, go to a node </a:t>
            </a:r>
            <a:r>
              <a:rPr lang="en-US" i="1" dirty="0" smtClean="0"/>
              <a:t>v</a:t>
            </a:r>
            <a:r>
              <a:rPr lang="en-US" dirty="0" smtClean="0"/>
              <a:t> on the frontier and then reach </a:t>
            </a:r>
            <a:r>
              <a:rPr lang="en-US" i="1" dirty="0" smtClean="0"/>
              <a:t>u </a:t>
            </a:r>
            <a:r>
              <a:rPr lang="en-US" dirty="0" smtClean="0"/>
              <a:t>from there (via a sub-path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vu</a:t>
            </a:r>
            <a:r>
              <a:rPr lang="en-US" dirty="0" smtClean="0"/>
              <a:t>). </a:t>
            </a:r>
          </a:p>
          <a:p>
            <a:pPr eaLnBrk="0" hangingPunct="0"/>
            <a:endParaRPr lang="en-US" dirty="0" smtClean="0">
              <a:sym typeface="Wingdings" pitchFamily="2" charset="2"/>
            </a:endParaRPr>
          </a:p>
        </p:txBody>
      </p:sp>
      <p:grpSp>
        <p:nvGrpSpPr>
          <p:cNvPr id="23" name="Group 21"/>
          <p:cNvGrpSpPr/>
          <p:nvPr/>
        </p:nvGrpSpPr>
        <p:grpSpPr>
          <a:xfrm>
            <a:off x="1021997" y="3554486"/>
            <a:ext cx="7066056" cy="2279650"/>
            <a:chOff x="950277" y="4433056"/>
            <a:chExt cx="7066056" cy="2279650"/>
          </a:xfrm>
        </p:grpSpPr>
        <p:grpSp>
          <p:nvGrpSpPr>
            <p:cNvPr id="24" name="Group 4"/>
            <p:cNvGrpSpPr>
              <a:grpSpLocks/>
            </p:cNvGrpSpPr>
            <p:nvPr/>
          </p:nvGrpSpPr>
          <p:grpSpPr bwMode="auto">
            <a:xfrm>
              <a:off x="2039302" y="4820406"/>
              <a:ext cx="3568700" cy="1816100"/>
              <a:chOff x="724" y="532"/>
              <a:chExt cx="2248" cy="1144"/>
            </a:xfrm>
          </p:grpSpPr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960" y="823"/>
                <a:ext cx="694" cy="186"/>
              </a:xfrm>
              <a:custGeom>
                <a:avLst/>
                <a:gdLst/>
                <a:ahLst/>
                <a:cxnLst>
                  <a:cxn ang="0">
                    <a:pos x="0" y="185"/>
                  </a:cxn>
                  <a:cxn ang="0">
                    <a:pos x="24" y="173"/>
                  </a:cxn>
                  <a:cxn ang="0">
                    <a:pos x="53" y="144"/>
                  </a:cxn>
                  <a:cxn ang="0">
                    <a:pos x="96" y="108"/>
                  </a:cxn>
                  <a:cxn ang="0">
                    <a:pos x="125" y="86"/>
                  </a:cxn>
                  <a:cxn ang="0">
                    <a:pos x="161" y="58"/>
                  </a:cxn>
                  <a:cxn ang="0">
                    <a:pos x="189" y="43"/>
                  </a:cxn>
                  <a:cxn ang="0">
                    <a:pos x="211" y="36"/>
                  </a:cxn>
                  <a:cxn ang="0">
                    <a:pos x="233" y="43"/>
                  </a:cxn>
                  <a:cxn ang="0">
                    <a:pos x="261" y="58"/>
                  </a:cxn>
                  <a:cxn ang="0">
                    <a:pos x="290" y="72"/>
                  </a:cxn>
                  <a:cxn ang="0">
                    <a:pos x="312" y="79"/>
                  </a:cxn>
                  <a:cxn ang="0">
                    <a:pos x="348" y="86"/>
                  </a:cxn>
                  <a:cxn ang="0">
                    <a:pos x="377" y="101"/>
                  </a:cxn>
                  <a:cxn ang="0">
                    <a:pos x="405" y="101"/>
                  </a:cxn>
                  <a:cxn ang="0">
                    <a:pos x="427" y="101"/>
                  </a:cxn>
                  <a:cxn ang="0">
                    <a:pos x="449" y="101"/>
                  </a:cxn>
                  <a:cxn ang="0">
                    <a:pos x="485" y="101"/>
                  </a:cxn>
                  <a:cxn ang="0">
                    <a:pos x="521" y="86"/>
                  </a:cxn>
                  <a:cxn ang="0">
                    <a:pos x="564" y="65"/>
                  </a:cxn>
                  <a:cxn ang="0">
                    <a:pos x="593" y="50"/>
                  </a:cxn>
                  <a:cxn ang="0">
                    <a:pos x="621" y="36"/>
                  </a:cxn>
                  <a:cxn ang="0">
                    <a:pos x="643" y="22"/>
                  </a:cxn>
                  <a:cxn ang="0">
                    <a:pos x="665" y="14"/>
                  </a:cxn>
                  <a:cxn ang="0">
                    <a:pos x="693" y="0"/>
                  </a:cxn>
                </a:cxnLst>
                <a:rect l="0" t="0" r="r" b="b"/>
                <a:pathLst>
                  <a:path w="694" h="186">
                    <a:moveTo>
                      <a:pt x="0" y="185"/>
                    </a:moveTo>
                    <a:lnTo>
                      <a:pt x="24" y="173"/>
                    </a:lnTo>
                    <a:lnTo>
                      <a:pt x="53" y="144"/>
                    </a:lnTo>
                    <a:lnTo>
                      <a:pt x="96" y="108"/>
                    </a:lnTo>
                    <a:lnTo>
                      <a:pt x="125" y="86"/>
                    </a:lnTo>
                    <a:lnTo>
                      <a:pt x="161" y="58"/>
                    </a:lnTo>
                    <a:lnTo>
                      <a:pt x="189" y="43"/>
                    </a:lnTo>
                    <a:lnTo>
                      <a:pt x="211" y="36"/>
                    </a:lnTo>
                    <a:lnTo>
                      <a:pt x="233" y="43"/>
                    </a:lnTo>
                    <a:lnTo>
                      <a:pt x="261" y="58"/>
                    </a:lnTo>
                    <a:lnTo>
                      <a:pt x="290" y="72"/>
                    </a:lnTo>
                    <a:lnTo>
                      <a:pt x="312" y="79"/>
                    </a:lnTo>
                    <a:lnTo>
                      <a:pt x="348" y="86"/>
                    </a:lnTo>
                    <a:lnTo>
                      <a:pt x="377" y="101"/>
                    </a:lnTo>
                    <a:lnTo>
                      <a:pt x="405" y="101"/>
                    </a:lnTo>
                    <a:lnTo>
                      <a:pt x="427" y="101"/>
                    </a:lnTo>
                    <a:lnTo>
                      <a:pt x="449" y="101"/>
                    </a:lnTo>
                    <a:lnTo>
                      <a:pt x="485" y="101"/>
                    </a:lnTo>
                    <a:lnTo>
                      <a:pt x="521" y="86"/>
                    </a:lnTo>
                    <a:lnTo>
                      <a:pt x="564" y="65"/>
                    </a:lnTo>
                    <a:lnTo>
                      <a:pt x="593" y="50"/>
                    </a:lnTo>
                    <a:lnTo>
                      <a:pt x="621" y="36"/>
                    </a:lnTo>
                    <a:lnTo>
                      <a:pt x="643" y="22"/>
                    </a:lnTo>
                    <a:lnTo>
                      <a:pt x="665" y="14"/>
                    </a:lnTo>
                    <a:lnTo>
                      <a:pt x="693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1008" y="1125"/>
                <a:ext cx="625" cy="268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6" y="8"/>
                  </a:cxn>
                  <a:cxn ang="0">
                    <a:pos x="55" y="8"/>
                  </a:cxn>
                  <a:cxn ang="0">
                    <a:pos x="84" y="8"/>
                  </a:cxn>
                  <a:cxn ang="0">
                    <a:pos x="113" y="0"/>
                  </a:cxn>
                  <a:cxn ang="0">
                    <a:pos x="127" y="22"/>
                  </a:cxn>
                  <a:cxn ang="0">
                    <a:pos x="141" y="44"/>
                  </a:cxn>
                  <a:cxn ang="0">
                    <a:pos x="156" y="72"/>
                  </a:cxn>
                  <a:cxn ang="0">
                    <a:pos x="163" y="94"/>
                  </a:cxn>
                  <a:cxn ang="0">
                    <a:pos x="170" y="116"/>
                  </a:cxn>
                  <a:cxn ang="0">
                    <a:pos x="192" y="137"/>
                  </a:cxn>
                  <a:cxn ang="0">
                    <a:pos x="228" y="159"/>
                  </a:cxn>
                  <a:cxn ang="0">
                    <a:pos x="264" y="159"/>
                  </a:cxn>
                  <a:cxn ang="0">
                    <a:pos x="307" y="159"/>
                  </a:cxn>
                  <a:cxn ang="0">
                    <a:pos x="336" y="159"/>
                  </a:cxn>
                  <a:cxn ang="0">
                    <a:pos x="379" y="159"/>
                  </a:cxn>
                  <a:cxn ang="0">
                    <a:pos x="408" y="159"/>
                  </a:cxn>
                  <a:cxn ang="0">
                    <a:pos x="437" y="173"/>
                  </a:cxn>
                  <a:cxn ang="0">
                    <a:pos x="458" y="195"/>
                  </a:cxn>
                  <a:cxn ang="0">
                    <a:pos x="480" y="216"/>
                  </a:cxn>
                  <a:cxn ang="0">
                    <a:pos x="509" y="231"/>
                  </a:cxn>
                  <a:cxn ang="0">
                    <a:pos x="537" y="231"/>
                  </a:cxn>
                  <a:cxn ang="0">
                    <a:pos x="559" y="238"/>
                  </a:cxn>
                  <a:cxn ang="0">
                    <a:pos x="624" y="267"/>
                  </a:cxn>
                </a:cxnLst>
                <a:rect l="0" t="0" r="r" b="b"/>
                <a:pathLst>
                  <a:path w="625" h="268">
                    <a:moveTo>
                      <a:pt x="0" y="27"/>
                    </a:moveTo>
                    <a:lnTo>
                      <a:pt x="26" y="8"/>
                    </a:lnTo>
                    <a:lnTo>
                      <a:pt x="55" y="8"/>
                    </a:lnTo>
                    <a:lnTo>
                      <a:pt x="84" y="8"/>
                    </a:lnTo>
                    <a:lnTo>
                      <a:pt x="113" y="0"/>
                    </a:lnTo>
                    <a:lnTo>
                      <a:pt x="127" y="22"/>
                    </a:lnTo>
                    <a:lnTo>
                      <a:pt x="141" y="44"/>
                    </a:lnTo>
                    <a:lnTo>
                      <a:pt x="156" y="72"/>
                    </a:lnTo>
                    <a:lnTo>
                      <a:pt x="163" y="94"/>
                    </a:lnTo>
                    <a:lnTo>
                      <a:pt x="170" y="116"/>
                    </a:lnTo>
                    <a:lnTo>
                      <a:pt x="192" y="137"/>
                    </a:lnTo>
                    <a:lnTo>
                      <a:pt x="228" y="159"/>
                    </a:lnTo>
                    <a:lnTo>
                      <a:pt x="264" y="159"/>
                    </a:lnTo>
                    <a:lnTo>
                      <a:pt x="307" y="159"/>
                    </a:lnTo>
                    <a:lnTo>
                      <a:pt x="336" y="159"/>
                    </a:lnTo>
                    <a:lnTo>
                      <a:pt x="379" y="159"/>
                    </a:lnTo>
                    <a:lnTo>
                      <a:pt x="408" y="159"/>
                    </a:lnTo>
                    <a:lnTo>
                      <a:pt x="437" y="173"/>
                    </a:lnTo>
                    <a:lnTo>
                      <a:pt x="458" y="195"/>
                    </a:lnTo>
                    <a:lnTo>
                      <a:pt x="480" y="216"/>
                    </a:lnTo>
                    <a:lnTo>
                      <a:pt x="509" y="231"/>
                    </a:lnTo>
                    <a:lnTo>
                      <a:pt x="537" y="231"/>
                    </a:lnTo>
                    <a:lnTo>
                      <a:pt x="559" y="238"/>
                    </a:lnTo>
                    <a:lnTo>
                      <a:pt x="624" y="267"/>
                    </a:lnTo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flipV="1">
                <a:off x="1729" y="721"/>
                <a:ext cx="911" cy="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1729" y="1393"/>
                <a:ext cx="911" cy="95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724" y="916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400" i="1" dirty="0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1540" y="62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1540" y="1204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2644" y="532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40" name="Oval 39"/>
              <p:cNvSpPr>
                <a:spLocks noChangeArrowheads="1"/>
              </p:cNvSpPr>
              <p:nvPr/>
            </p:nvSpPr>
            <p:spPr bwMode="auto">
              <a:xfrm>
                <a:off x="2644" y="134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v</a:t>
                </a:r>
              </a:p>
            </p:txBody>
          </p: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950277" y="5788781"/>
              <a:ext cx="391133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i="1" dirty="0" smtClean="0">
                  <a:latin typeface="Times New Roman" pitchFamily="18" charset="0"/>
                </a:rPr>
                <a:t>K</a:t>
              </a:r>
              <a:endParaRPr lang="en-US" sz="2400" i="1" dirty="0">
                <a:latin typeface="Times New Roman" pitchFamily="18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41077" y="4433056"/>
              <a:ext cx="1752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latin typeface="Times New Roman" pitchFamily="18" charset="0"/>
                </a:rPr>
                <a:t>shortest path to </a:t>
              </a:r>
              <a:r>
                <a:rPr lang="en-US" sz="1800" i="1" dirty="0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723983" y="6190138"/>
              <a:ext cx="2292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another path to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u</a:t>
              </a:r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, via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505902" y="4591806"/>
              <a:ext cx="2730500" cy="2120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236527" y="5345869"/>
              <a:ext cx="307975" cy="766762"/>
            </a:xfrm>
            <a:custGeom>
              <a:avLst/>
              <a:gdLst/>
              <a:ahLst/>
              <a:cxnLst>
                <a:cxn ang="0">
                  <a:pos x="94" y="482"/>
                </a:cxn>
                <a:cxn ang="0">
                  <a:pos x="136" y="445"/>
                </a:cxn>
                <a:cxn ang="0">
                  <a:pos x="169" y="409"/>
                </a:cxn>
                <a:cxn ang="0">
                  <a:pos x="183" y="392"/>
                </a:cxn>
                <a:cxn ang="0">
                  <a:pos x="188" y="374"/>
                </a:cxn>
                <a:cxn ang="0">
                  <a:pos x="193" y="355"/>
                </a:cxn>
                <a:cxn ang="0">
                  <a:pos x="188" y="338"/>
                </a:cxn>
                <a:cxn ang="0">
                  <a:pos x="174" y="318"/>
                </a:cxn>
                <a:cxn ang="0">
                  <a:pos x="155" y="301"/>
                </a:cxn>
                <a:cxn ang="0">
                  <a:pos x="122" y="284"/>
                </a:cxn>
                <a:cxn ang="0">
                  <a:pos x="89" y="265"/>
                </a:cxn>
                <a:cxn ang="0">
                  <a:pos x="56" y="247"/>
                </a:cxn>
                <a:cxn ang="0">
                  <a:pos x="28" y="230"/>
                </a:cxn>
                <a:cxn ang="0">
                  <a:pos x="9" y="211"/>
                </a:cxn>
                <a:cxn ang="0">
                  <a:pos x="0" y="194"/>
                </a:cxn>
                <a:cxn ang="0">
                  <a:pos x="4" y="174"/>
                </a:cxn>
                <a:cxn ang="0">
                  <a:pos x="14" y="155"/>
                </a:cxn>
                <a:cxn ang="0">
                  <a:pos x="37" y="136"/>
                </a:cxn>
                <a:cxn ang="0">
                  <a:pos x="61" y="116"/>
                </a:cxn>
                <a:cxn ang="0">
                  <a:pos x="89" y="97"/>
                </a:cxn>
                <a:cxn ang="0">
                  <a:pos x="113" y="80"/>
                </a:cxn>
                <a:cxn ang="0">
                  <a:pos x="132" y="62"/>
                </a:cxn>
                <a:cxn ang="0">
                  <a:pos x="141" y="49"/>
                </a:cxn>
                <a:cxn ang="0">
                  <a:pos x="146" y="39"/>
                </a:cxn>
                <a:cxn ang="0">
                  <a:pos x="141" y="30"/>
                </a:cxn>
                <a:cxn ang="0">
                  <a:pos x="127" y="15"/>
                </a:cxn>
                <a:cxn ang="0">
                  <a:pos x="103" y="6"/>
                </a:cxn>
                <a:cxn ang="0">
                  <a:pos x="99" y="4"/>
                </a:cxn>
                <a:cxn ang="0">
                  <a:pos x="94" y="0"/>
                </a:cxn>
              </a:cxnLst>
              <a:rect l="0" t="0" r="r" b="b"/>
              <a:pathLst>
                <a:path w="194" h="483">
                  <a:moveTo>
                    <a:pt x="94" y="482"/>
                  </a:moveTo>
                  <a:lnTo>
                    <a:pt x="136" y="445"/>
                  </a:lnTo>
                  <a:lnTo>
                    <a:pt x="169" y="409"/>
                  </a:lnTo>
                  <a:lnTo>
                    <a:pt x="183" y="392"/>
                  </a:lnTo>
                  <a:lnTo>
                    <a:pt x="188" y="374"/>
                  </a:lnTo>
                  <a:lnTo>
                    <a:pt x="193" y="355"/>
                  </a:lnTo>
                  <a:lnTo>
                    <a:pt x="188" y="338"/>
                  </a:lnTo>
                  <a:lnTo>
                    <a:pt x="174" y="318"/>
                  </a:lnTo>
                  <a:lnTo>
                    <a:pt x="155" y="301"/>
                  </a:lnTo>
                  <a:lnTo>
                    <a:pt x="122" y="284"/>
                  </a:lnTo>
                  <a:lnTo>
                    <a:pt x="89" y="265"/>
                  </a:lnTo>
                  <a:lnTo>
                    <a:pt x="56" y="247"/>
                  </a:lnTo>
                  <a:lnTo>
                    <a:pt x="28" y="230"/>
                  </a:lnTo>
                  <a:lnTo>
                    <a:pt x="9" y="211"/>
                  </a:lnTo>
                  <a:lnTo>
                    <a:pt x="0" y="194"/>
                  </a:lnTo>
                  <a:lnTo>
                    <a:pt x="4" y="174"/>
                  </a:lnTo>
                  <a:lnTo>
                    <a:pt x="14" y="155"/>
                  </a:lnTo>
                  <a:lnTo>
                    <a:pt x="37" y="136"/>
                  </a:lnTo>
                  <a:lnTo>
                    <a:pt x="61" y="116"/>
                  </a:lnTo>
                  <a:lnTo>
                    <a:pt x="89" y="97"/>
                  </a:lnTo>
                  <a:lnTo>
                    <a:pt x="113" y="80"/>
                  </a:lnTo>
                  <a:lnTo>
                    <a:pt x="132" y="62"/>
                  </a:lnTo>
                  <a:lnTo>
                    <a:pt x="141" y="49"/>
                  </a:lnTo>
                  <a:lnTo>
                    <a:pt x="146" y="39"/>
                  </a:lnTo>
                  <a:lnTo>
                    <a:pt x="141" y="30"/>
                  </a:lnTo>
                  <a:lnTo>
                    <a:pt x="127" y="15"/>
                  </a:lnTo>
                  <a:lnTo>
                    <a:pt x="103" y="6"/>
                  </a:lnTo>
                  <a:lnTo>
                    <a:pt x="99" y="4"/>
                  </a:lnTo>
                  <a:lnTo>
                    <a:pt x="94" y="0"/>
                  </a:lnTo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stealth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14012" y="5530343"/>
              <a:ext cx="449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 smtClean="0"/>
                <a:t>p</a:t>
              </a:r>
              <a:r>
                <a:rPr lang="en-US" i="1" baseline="-25000" dirty="0" err="1" smtClean="0"/>
                <a:t>vu</a:t>
              </a:r>
              <a:endParaRPr lang="en-US"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Shortest Path Problems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Modeling problems as graph problems: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Road map is a weighted graph: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dirty="0" smtClean="0">
                <a:solidFill>
                  <a:srgbClr val="CC0000"/>
                </a:solidFill>
                <a:latin typeface="Comic Sans MS" panose="030F0702030302020204" pitchFamily="66" charset="0"/>
              </a:rPr>
              <a:t>vertices</a:t>
            </a:r>
            <a:r>
              <a:rPr lang="en-US" altLang="en-US" dirty="0" smtClean="0"/>
              <a:t> =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dirty="0" smtClean="0">
                <a:solidFill>
                  <a:srgbClr val="008080"/>
                </a:solidFill>
                <a:latin typeface="Comic Sans MS" panose="030F0702030302020204" pitchFamily="66" charset="0"/>
              </a:rPr>
              <a:t>edges</a:t>
            </a:r>
            <a:r>
              <a:rPr lang="en-US" altLang="en-US" dirty="0" smtClean="0"/>
              <a:t> = road segments between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dirty="0" smtClean="0">
                <a:solidFill>
                  <a:srgbClr val="006699"/>
                </a:solidFill>
                <a:latin typeface="Comic Sans MS" panose="030F0702030302020204" pitchFamily="66" charset="0"/>
              </a:rPr>
              <a:t>edge weights</a:t>
            </a:r>
            <a:r>
              <a:rPr lang="en-US" altLang="en-US" dirty="0" smtClean="0"/>
              <a:t> = road distances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Goal: find a shortest path between two vertices (cities)</a:t>
            </a:r>
          </a:p>
        </p:txBody>
      </p:sp>
    </p:spTree>
    <p:extLst>
      <p:ext uri="{BB962C8B-B14F-4D97-AF65-F5344CB8AC3E}">
        <p14:creationId xmlns="" xmlns:p14="http://schemas.microsoft.com/office/powerpoint/2010/main" val="77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: </a:t>
            </a:r>
            <a:r>
              <a:rPr lang="en-US" dirty="0" smtClean="0"/>
              <a:t>Proof (Contd.)</a:t>
            </a:r>
            <a:endParaRPr 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778430"/>
            <a:ext cx="8988425" cy="5237163"/>
          </a:xfrm>
        </p:spPr>
        <p:txBody>
          <a:bodyPr/>
          <a:lstStyle/>
          <a:p>
            <a:pPr eaLnBrk="0" hangingPunct="0"/>
            <a:r>
              <a:rPr lang="en-US" dirty="0" smtClean="0"/>
              <a:t>The weight of this path, w(</a:t>
            </a:r>
            <a:r>
              <a:rPr lang="en-US" i="1" dirty="0" smtClean="0"/>
              <a:t>p)</a:t>
            </a:r>
            <a:r>
              <a:rPr lang="en-US" dirty="0" smtClean="0"/>
              <a:t> </a:t>
            </a:r>
            <a:r>
              <a:rPr lang="en-US" i="1" dirty="0" smtClean="0"/>
              <a:t>= d[v]+w(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vu</a:t>
            </a:r>
            <a:r>
              <a:rPr lang="en-US" i="1" dirty="0" smtClean="0"/>
              <a:t>)</a:t>
            </a:r>
            <a:r>
              <a:rPr lang="en-US" i="1" dirty="0" smtClean="0"/>
              <a:t> </a:t>
            </a:r>
            <a:r>
              <a:rPr lang="en-US" i="1" dirty="0" smtClean="0">
                <a:latin typeface="Symbol" pitchFamily="18" charset="2"/>
              </a:rPr>
              <a:t>³</a:t>
            </a:r>
            <a:r>
              <a:rPr lang="en-US" i="1" dirty="0" smtClean="0"/>
              <a:t> </a:t>
            </a:r>
            <a:r>
              <a:rPr lang="en-US" i="1" dirty="0" smtClean="0"/>
              <a:t>d[v</a:t>
            </a:r>
            <a:r>
              <a:rPr lang="en-US" i="1" dirty="0" smtClean="0"/>
              <a:t>],</a:t>
            </a:r>
            <a:r>
              <a:rPr lang="en-US" dirty="0" smtClean="0"/>
              <a:t> since </a:t>
            </a:r>
            <a:r>
              <a:rPr lang="en-US" i="1" dirty="0" smtClean="0"/>
              <a:t>w(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vu</a:t>
            </a:r>
            <a:r>
              <a:rPr lang="en-US" i="1" dirty="0" smtClean="0"/>
              <a:t>) </a:t>
            </a:r>
            <a:r>
              <a:rPr lang="en-US" i="1" dirty="0" smtClean="0">
                <a:latin typeface="Symbol" pitchFamily="18" charset="2"/>
              </a:rPr>
              <a:t>³</a:t>
            </a:r>
            <a:r>
              <a:rPr lang="en-US" i="1" dirty="0" smtClean="0"/>
              <a:t> </a:t>
            </a:r>
            <a:r>
              <a:rPr lang="en-US" i="1" dirty="0" smtClean="0"/>
              <a:t>0 </a:t>
            </a:r>
            <a:r>
              <a:rPr lang="en-US" dirty="0" smtClean="0"/>
              <a:t>(because edge weights are non-negative). </a:t>
            </a:r>
            <a:endParaRPr lang="en-US" dirty="0" smtClean="0"/>
          </a:p>
          <a:p>
            <a:pPr eaLnBrk="0" hangingPunct="0"/>
            <a:endParaRPr lang="en-US" sz="1800" dirty="0" smtClean="0"/>
          </a:p>
          <a:p>
            <a:pPr eaLnBrk="0" hangingPunct="0"/>
            <a:r>
              <a:rPr lang="en-US" dirty="0" smtClean="0"/>
              <a:t>But </a:t>
            </a:r>
            <a:r>
              <a:rPr lang="en-US" i="1" dirty="0" smtClean="0"/>
              <a:t>d[v] </a:t>
            </a:r>
            <a:r>
              <a:rPr lang="en-US" i="1" dirty="0">
                <a:latin typeface="Symbol" pitchFamily="18" charset="2"/>
              </a:rPr>
              <a:t>³</a:t>
            </a:r>
            <a:r>
              <a:rPr lang="en-US" i="1" dirty="0"/>
              <a:t> d[u</a:t>
            </a:r>
            <a:r>
              <a:rPr lang="en-US" i="1" dirty="0" smtClean="0"/>
              <a:t>], </a:t>
            </a:r>
            <a:r>
              <a:rPr lang="en-US" dirty="0" smtClean="0"/>
              <a:t>otherwise </a:t>
            </a:r>
            <a:r>
              <a:rPr lang="en-US" i="1" dirty="0" smtClean="0"/>
              <a:t>u </a:t>
            </a:r>
            <a:r>
              <a:rPr lang="en-US" dirty="0" smtClean="0"/>
              <a:t>wouldn’t be chosen in line 5. </a:t>
            </a:r>
          </a:p>
          <a:p>
            <a:pPr eaLnBrk="0" hangingPunct="0"/>
            <a:endParaRPr lang="en-US" sz="1600" i="1" dirty="0" smtClean="0">
              <a:latin typeface="Symbol" pitchFamily="18" charset="2"/>
            </a:endParaRPr>
          </a:p>
          <a:p>
            <a:pPr eaLnBrk="0" hangingPunct="0">
              <a:buFont typeface="Symbol" pitchFamily="18" charset="2"/>
              <a:buChar char="\"/>
            </a:pPr>
            <a:r>
              <a:rPr lang="en-US" dirty="0" smtClean="0"/>
              <a:t>w(</a:t>
            </a:r>
            <a:r>
              <a:rPr lang="en-US" i="1" dirty="0" smtClean="0"/>
              <a:t>p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i="1" dirty="0" smtClean="0">
                <a:latin typeface="Symbol" pitchFamily="18" charset="2"/>
              </a:rPr>
              <a:t>³</a:t>
            </a:r>
            <a:r>
              <a:rPr lang="en-US" i="1" dirty="0" smtClean="0"/>
              <a:t> </a:t>
            </a:r>
            <a:r>
              <a:rPr lang="en-US" i="1" dirty="0" smtClean="0"/>
              <a:t>d[u]</a:t>
            </a:r>
            <a:r>
              <a:rPr lang="en-US" dirty="0" smtClean="0"/>
              <a:t>. So there is no path to u which is shorter than </a:t>
            </a:r>
            <a:r>
              <a:rPr lang="en-US" i="1" dirty="0" smtClean="0"/>
              <a:t>d[u],</a:t>
            </a:r>
            <a:r>
              <a:rPr lang="en-US" b="1" i="1" dirty="0" smtClean="0"/>
              <a:t> </a:t>
            </a:r>
            <a:r>
              <a:rPr lang="en-US" i="1" dirty="0" smtClean="0"/>
              <a:t>i.e., </a:t>
            </a:r>
            <a:r>
              <a:rPr lang="en-US" i="1" dirty="0" smtClean="0"/>
              <a:t>d[u]</a:t>
            </a:r>
            <a:r>
              <a:rPr lang="en-US" dirty="0" smtClean="0"/>
              <a:t> is the shortest path distance of </a:t>
            </a:r>
            <a:r>
              <a:rPr lang="en-US" i="1" dirty="0" smtClean="0"/>
              <a:t>u</a:t>
            </a:r>
            <a:r>
              <a:rPr lang="en-US" dirty="0" smtClean="0"/>
              <a:t> from </a:t>
            </a:r>
            <a:r>
              <a:rPr lang="en-US" i="1" dirty="0" smtClean="0"/>
              <a:t>s,</a:t>
            </a:r>
            <a:r>
              <a:rPr lang="en-US" dirty="0" smtClean="0"/>
              <a:t> </a:t>
            </a:r>
            <a:r>
              <a:rPr lang="en-US" i="1" dirty="0" smtClean="0"/>
              <a:t>i.e., </a:t>
            </a:r>
            <a:endParaRPr lang="en-US" i="1" dirty="0" smtClean="0"/>
          </a:p>
          <a:p>
            <a:pPr algn="ctr" eaLnBrk="0" hangingPunct="0"/>
            <a:r>
              <a:rPr lang="en-US" i="1" dirty="0" smtClean="0"/>
              <a:t>d[u</a:t>
            </a:r>
            <a:r>
              <a:rPr lang="en-US" i="1" dirty="0" smtClean="0"/>
              <a:t>]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i="1" dirty="0" smtClean="0">
                <a:latin typeface="Symbol" pitchFamily="18" charset="2"/>
              </a:rPr>
              <a:t>d</a:t>
            </a:r>
            <a:r>
              <a:rPr lang="en-US" i="1" dirty="0" smtClean="0"/>
              <a:t>(</a:t>
            </a:r>
            <a:r>
              <a:rPr lang="en-US" i="1" dirty="0" err="1" smtClean="0"/>
              <a:t>s,u</a:t>
            </a:r>
            <a:r>
              <a:rPr lang="en-US" i="1" dirty="0" smtClean="0"/>
              <a:t>)</a:t>
            </a:r>
            <a:endParaRPr lang="en-US" dirty="0" smtClean="0">
              <a:sym typeface="Wingdings" pitchFamily="2" charset="2"/>
            </a:endParaRPr>
          </a:p>
          <a:p>
            <a:pPr eaLnBrk="0" hangingPunct="0"/>
            <a:endParaRPr lang="en-US" dirty="0" smtClean="0">
              <a:sym typeface="Wingdings" pitchFamily="2" charset="2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950277" y="4522706"/>
            <a:ext cx="7066056" cy="2279650"/>
            <a:chOff x="950277" y="4433056"/>
            <a:chExt cx="7066056" cy="227965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039302" y="4820406"/>
              <a:ext cx="3568700" cy="1816100"/>
              <a:chOff x="724" y="532"/>
              <a:chExt cx="2248" cy="1144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960" y="823"/>
                <a:ext cx="694" cy="186"/>
              </a:xfrm>
              <a:custGeom>
                <a:avLst/>
                <a:gdLst/>
                <a:ahLst/>
                <a:cxnLst>
                  <a:cxn ang="0">
                    <a:pos x="0" y="185"/>
                  </a:cxn>
                  <a:cxn ang="0">
                    <a:pos x="24" y="173"/>
                  </a:cxn>
                  <a:cxn ang="0">
                    <a:pos x="53" y="144"/>
                  </a:cxn>
                  <a:cxn ang="0">
                    <a:pos x="96" y="108"/>
                  </a:cxn>
                  <a:cxn ang="0">
                    <a:pos x="125" y="86"/>
                  </a:cxn>
                  <a:cxn ang="0">
                    <a:pos x="161" y="58"/>
                  </a:cxn>
                  <a:cxn ang="0">
                    <a:pos x="189" y="43"/>
                  </a:cxn>
                  <a:cxn ang="0">
                    <a:pos x="211" y="36"/>
                  </a:cxn>
                  <a:cxn ang="0">
                    <a:pos x="233" y="43"/>
                  </a:cxn>
                  <a:cxn ang="0">
                    <a:pos x="261" y="58"/>
                  </a:cxn>
                  <a:cxn ang="0">
                    <a:pos x="290" y="72"/>
                  </a:cxn>
                  <a:cxn ang="0">
                    <a:pos x="312" y="79"/>
                  </a:cxn>
                  <a:cxn ang="0">
                    <a:pos x="348" y="86"/>
                  </a:cxn>
                  <a:cxn ang="0">
                    <a:pos x="377" y="101"/>
                  </a:cxn>
                  <a:cxn ang="0">
                    <a:pos x="405" y="101"/>
                  </a:cxn>
                  <a:cxn ang="0">
                    <a:pos x="427" y="101"/>
                  </a:cxn>
                  <a:cxn ang="0">
                    <a:pos x="449" y="101"/>
                  </a:cxn>
                  <a:cxn ang="0">
                    <a:pos x="485" y="101"/>
                  </a:cxn>
                  <a:cxn ang="0">
                    <a:pos x="521" y="86"/>
                  </a:cxn>
                  <a:cxn ang="0">
                    <a:pos x="564" y="65"/>
                  </a:cxn>
                  <a:cxn ang="0">
                    <a:pos x="593" y="50"/>
                  </a:cxn>
                  <a:cxn ang="0">
                    <a:pos x="621" y="36"/>
                  </a:cxn>
                  <a:cxn ang="0">
                    <a:pos x="643" y="22"/>
                  </a:cxn>
                  <a:cxn ang="0">
                    <a:pos x="665" y="14"/>
                  </a:cxn>
                  <a:cxn ang="0">
                    <a:pos x="693" y="0"/>
                  </a:cxn>
                </a:cxnLst>
                <a:rect l="0" t="0" r="r" b="b"/>
                <a:pathLst>
                  <a:path w="694" h="186">
                    <a:moveTo>
                      <a:pt x="0" y="185"/>
                    </a:moveTo>
                    <a:lnTo>
                      <a:pt x="24" y="173"/>
                    </a:lnTo>
                    <a:lnTo>
                      <a:pt x="53" y="144"/>
                    </a:lnTo>
                    <a:lnTo>
                      <a:pt x="96" y="108"/>
                    </a:lnTo>
                    <a:lnTo>
                      <a:pt x="125" y="86"/>
                    </a:lnTo>
                    <a:lnTo>
                      <a:pt x="161" y="58"/>
                    </a:lnTo>
                    <a:lnTo>
                      <a:pt x="189" y="43"/>
                    </a:lnTo>
                    <a:lnTo>
                      <a:pt x="211" y="36"/>
                    </a:lnTo>
                    <a:lnTo>
                      <a:pt x="233" y="43"/>
                    </a:lnTo>
                    <a:lnTo>
                      <a:pt x="261" y="58"/>
                    </a:lnTo>
                    <a:lnTo>
                      <a:pt x="290" y="72"/>
                    </a:lnTo>
                    <a:lnTo>
                      <a:pt x="312" y="79"/>
                    </a:lnTo>
                    <a:lnTo>
                      <a:pt x="348" y="86"/>
                    </a:lnTo>
                    <a:lnTo>
                      <a:pt x="377" y="101"/>
                    </a:lnTo>
                    <a:lnTo>
                      <a:pt x="405" y="101"/>
                    </a:lnTo>
                    <a:lnTo>
                      <a:pt x="427" y="101"/>
                    </a:lnTo>
                    <a:lnTo>
                      <a:pt x="449" y="101"/>
                    </a:lnTo>
                    <a:lnTo>
                      <a:pt x="485" y="101"/>
                    </a:lnTo>
                    <a:lnTo>
                      <a:pt x="521" y="86"/>
                    </a:lnTo>
                    <a:lnTo>
                      <a:pt x="564" y="65"/>
                    </a:lnTo>
                    <a:lnTo>
                      <a:pt x="593" y="50"/>
                    </a:lnTo>
                    <a:lnTo>
                      <a:pt x="621" y="36"/>
                    </a:lnTo>
                    <a:lnTo>
                      <a:pt x="643" y="22"/>
                    </a:lnTo>
                    <a:lnTo>
                      <a:pt x="665" y="14"/>
                    </a:lnTo>
                    <a:lnTo>
                      <a:pt x="693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1008" y="1125"/>
                <a:ext cx="625" cy="268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6" y="8"/>
                  </a:cxn>
                  <a:cxn ang="0">
                    <a:pos x="55" y="8"/>
                  </a:cxn>
                  <a:cxn ang="0">
                    <a:pos x="84" y="8"/>
                  </a:cxn>
                  <a:cxn ang="0">
                    <a:pos x="113" y="0"/>
                  </a:cxn>
                  <a:cxn ang="0">
                    <a:pos x="127" y="22"/>
                  </a:cxn>
                  <a:cxn ang="0">
                    <a:pos x="141" y="44"/>
                  </a:cxn>
                  <a:cxn ang="0">
                    <a:pos x="156" y="72"/>
                  </a:cxn>
                  <a:cxn ang="0">
                    <a:pos x="163" y="94"/>
                  </a:cxn>
                  <a:cxn ang="0">
                    <a:pos x="170" y="116"/>
                  </a:cxn>
                  <a:cxn ang="0">
                    <a:pos x="192" y="137"/>
                  </a:cxn>
                  <a:cxn ang="0">
                    <a:pos x="228" y="159"/>
                  </a:cxn>
                  <a:cxn ang="0">
                    <a:pos x="264" y="159"/>
                  </a:cxn>
                  <a:cxn ang="0">
                    <a:pos x="307" y="159"/>
                  </a:cxn>
                  <a:cxn ang="0">
                    <a:pos x="336" y="159"/>
                  </a:cxn>
                  <a:cxn ang="0">
                    <a:pos x="379" y="159"/>
                  </a:cxn>
                  <a:cxn ang="0">
                    <a:pos x="408" y="159"/>
                  </a:cxn>
                  <a:cxn ang="0">
                    <a:pos x="437" y="173"/>
                  </a:cxn>
                  <a:cxn ang="0">
                    <a:pos x="458" y="195"/>
                  </a:cxn>
                  <a:cxn ang="0">
                    <a:pos x="480" y="216"/>
                  </a:cxn>
                  <a:cxn ang="0">
                    <a:pos x="509" y="231"/>
                  </a:cxn>
                  <a:cxn ang="0">
                    <a:pos x="537" y="231"/>
                  </a:cxn>
                  <a:cxn ang="0">
                    <a:pos x="559" y="238"/>
                  </a:cxn>
                  <a:cxn ang="0">
                    <a:pos x="624" y="267"/>
                  </a:cxn>
                </a:cxnLst>
                <a:rect l="0" t="0" r="r" b="b"/>
                <a:pathLst>
                  <a:path w="625" h="268">
                    <a:moveTo>
                      <a:pt x="0" y="27"/>
                    </a:moveTo>
                    <a:lnTo>
                      <a:pt x="26" y="8"/>
                    </a:lnTo>
                    <a:lnTo>
                      <a:pt x="55" y="8"/>
                    </a:lnTo>
                    <a:lnTo>
                      <a:pt x="84" y="8"/>
                    </a:lnTo>
                    <a:lnTo>
                      <a:pt x="113" y="0"/>
                    </a:lnTo>
                    <a:lnTo>
                      <a:pt x="127" y="22"/>
                    </a:lnTo>
                    <a:lnTo>
                      <a:pt x="141" y="44"/>
                    </a:lnTo>
                    <a:lnTo>
                      <a:pt x="156" y="72"/>
                    </a:lnTo>
                    <a:lnTo>
                      <a:pt x="163" y="94"/>
                    </a:lnTo>
                    <a:lnTo>
                      <a:pt x="170" y="116"/>
                    </a:lnTo>
                    <a:lnTo>
                      <a:pt x="192" y="137"/>
                    </a:lnTo>
                    <a:lnTo>
                      <a:pt x="228" y="159"/>
                    </a:lnTo>
                    <a:lnTo>
                      <a:pt x="264" y="159"/>
                    </a:lnTo>
                    <a:lnTo>
                      <a:pt x="307" y="159"/>
                    </a:lnTo>
                    <a:lnTo>
                      <a:pt x="336" y="159"/>
                    </a:lnTo>
                    <a:lnTo>
                      <a:pt x="379" y="159"/>
                    </a:lnTo>
                    <a:lnTo>
                      <a:pt x="408" y="159"/>
                    </a:lnTo>
                    <a:lnTo>
                      <a:pt x="437" y="173"/>
                    </a:lnTo>
                    <a:lnTo>
                      <a:pt x="458" y="195"/>
                    </a:lnTo>
                    <a:lnTo>
                      <a:pt x="480" y="216"/>
                    </a:lnTo>
                    <a:lnTo>
                      <a:pt x="509" y="231"/>
                    </a:lnTo>
                    <a:lnTo>
                      <a:pt x="537" y="231"/>
                    </a:lnTo>
                    <a:lnTo>
                      <a:pt x="559" y="238"/>
                    </a:lnTo>
                    <a:lnTo>
                      <a:pt x="624" y="267"/>
                    </a:lnTo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 flipV="1">
                <a:off x="1729" y="721"/>
                <a:ext cx="911" cy="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1729" y="1393"/>
                <a:ext cx="911" cy="95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724" y="916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400" i="1" dirty="0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1540" y="62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1540" y="1204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>
                <a:off x="2644" y="532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2644" y="134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v</a:t>
                </a:r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131877" y="4874381"/>
              <a:ext cx="1586973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i="1" dirty="0">
                  <a:latin typeface="Times New Roman" pitchFamily="18" charset="0"/>
                </a:rPr>
                <a:t>d[u] </a:t>
              </a:r>
              <a:r>
                <a:rPr lang="en-US" sz="2400" i="1" dirty="0">
                  <a:latin typeface="Symbol" pitchFamily="18" charset="2"/>
                </a:rPr>
                <a:t>£</a:t>
              </a:r>
              <a:r>
                <a:rPr lang="en-US" sz="2400" i="1" dirty="0">
                  <a:latin typeface="Times New Roman" pitchFamily="18" charset="0"/>
                </a:rPr>
                <a:t> d[v]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50277" y="5788781"/>
              <a:ext cx="391133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i="1" dirty="0" smtClean="0">
                  <a:latin typeface="Times New Roman" pitchFamily="18" charset="0"/>
                </a:rPr>
                <a:t>K</a:t>
              </a:r>
              <a:endParaRPr lang="en-US" sz="2400" i="1" dirty="0">
                <a:latin typeface="Times New Roman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41077" y="4433056"/>
              <a:ext cx="1752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latin typeface="Times New Roman" pitchFamily="18" charset="0"/>
                </a:rPr>
                <a:t>shortest path to </a:t>
              </a:r>
              <a:r>
                <a:rPr lang="en-US" sz="1800" i="1" dirty="0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723983" y="6190138"/>
              <a:ext cx="2292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another path to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u</a:t>
              </a:r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, via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505902" y="4591806"/>
              <a:ext cx="2730500" cy="2120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236527" y="5345869"/>
              <a:ext cx="307975" cy="766762"/>
            </a:xfrm>
            <a:custGeom>
              <a:avLst/>
              <a:gdLst/>
              <a:ahLst/>
              <a:cxnLst>
                <a:cxn ang="0">
                  <a:pos x="94" y="482"/>
                </a:cxn>
                <a:cxn ang="0">
                  <a:pos x="136" y="445"/>
                </a:cxn>
                <a:cxn ang="0">
                  <a:pos x="169" y="409"/>
                </a:cxn>
                <a:cxn ang="0">
                  <a:pos x="183" y="392"/>
                </a:cxn>
                <a:cxn ang="0">
                  <a:pos x="188" y="374"/>
                </a:cxn>
                <a:cxn ang="0">
                  <a:pos x="193" y="355"/>
                </a:cxn>
                <a:cxn ang="0">
                  <a:pos x="188" y="338"/>
                </a:cxn>
                <a:cxn ang="0">
                  <a:pos x="174" y="318"/>
                </a:cxn>
                <a:cxn ang="0">
                  <a:pos x="155" y="301"/>
                </a:cxn>
                <a:cxn ang="0">
                  <a:pos x="122" y="284"/>
                </a:cxn>
                <a:cxn ang="0">
                  <a:pos x="89" y="265"/>
                </a:cxn>
                <a:cxn ang="0">
                  <a:pos x="56" y="247"/>
                </a:cxn>
                <a:cxn ang="0">
                  <a:pos x="28" y="230"/>
                </a:cxn>
                <a:cxn ang="0">
                  <a:pos x="9" y="211"/>
                </a:cxn>
                <a:cxn ang="0">
                  <a:pos x="0" y="194"/>
                </a:cxn>
                <a:cxn ang="0">
                  <a:pos x="4" y="174"/>
                </a:cxn>
                <a:cxn ang="0">
                  <a:pos x="14" y="155"/>
                </a:cxn>
                <a:cxn ang="0">
                  <a:pos x="37" y="136"/>
                </a:cxn>
                <a:cxn ang="0">
                  <a:pos x="61" y="116"/>
                </a:cxn>
                <a:cxn ang="0">
                  <a:pos x="89" y="97"/>
                </a:cxn>
                <a:cxn ang="0">
                  <a:pos x="113" y="80"/>
                </a:cxn>
                <a:cxn ang="0">
                  <a:pos x="132" y="62"/>
                </a:cxn>
                <a:cxn ang="0">
                  <a:pos x="141" y="49"/>
                </a:cxn>
                <a:cxn ang="0">
                  <a:pos x="146" y="39"/>
                </a:cxn>
                <a:cxn ang="0">
                  <a:pos x="141" y="30"/>
                </a:cxn>
                <a:cxn ang="0">
                  <a:pos x="127" y="15"/>
                </a:cxn>
                <a:cxn ang="0">
                  <a:pos x="103" y="6"/>
                </a:cxn>
                <a:cxn ang="0">
                  <a:pos x="99" y="4"/>
                </a:cxn>
                <a:cxn ang="0">
                  <a:pos x="94" y="0"/>
                </a:cxn>
              </a:cxnLst>
              <a:rect l="0" t="0" r="r" b="b"/>
              <a:pathLst>
                <a:path w="194" h="483">
                  <a:moveTo>
                    <a:pt x="94" y="482"/>
                  </a:moveTo>
                  <a:lnTo>
                    <a:pt x="136" y="445"/>
                  </a:lnTo>
                  <a:lnTo>
                    <a:pt x="169" y="409"/>
                  </a:lnTo>
                  <a:lnTo>
                    <a:pt x="183" y="392"/>
                  </a:lnTo>
                  <a:lnTo>
                    <a:pt x="188" y="374"/>
                  </a:lnTo>
                  <a:lnTo>
                    <a:pt x="193" y="355"/>
                  </a:lnTo>
                  <a:lnTo>
                    <a:pt x="188" y="338"/>
                  </a:lnTo>
                  <a:lnTo>
                    <a:pt x="174" y="318"/>
                  </a:lnTo>
                  <a:lnTo>
                    <a:pt x="155" y="301"/>
                  </a:lnTo>
                  <a:lnTo>
                    <a:pt x="122" y="284"/>
                  </a:lnTo>
                  <a:lnTo>
                    <a:pt x="89" y="265"/>
                  </a:lnTo>
                  <a:lnTo>
                    <a:pt x="56" y="247"/>
                  </a:lnTo>
                  <a:lnTo>
                    <a:pt x="28" y="230"/>
                  </a:lnTo>
                  <a:lnTo>
                    <a:pt x="9" y="211"/>
                  </a:lnTo>
                  <a:lnTo>
                    <a:pt x="0" y="194"/>
                  </a:lnTo>
                  <a:lnTo>
                    <a:pt x="4" y="174"/>
                  </a:lnTo>
                  <a:lnTo>
                    <a:pt x="14" y="155"/>
                  </a:lnTo>
                  <a:lnTo>
                    <a:pt x="37" y="136"/>
                  </a:lnTo>
                  <a:lnTo>
                    <a:pt x="61" y="116"/>
                  </a:lnTo>
                  <a:lnTo>
                    <a:pt x="89" y="97"/>
                  </a:lnTo>
                  <a:lnTo>
                    <a:pt x="113" y="80"/>
                  </a:lnTo>
                  <a:lnTo>
                    <a:pt x="132" y="62"/>
                  </a:lnTo>
                  <a:lnTo>
                    <a:pt x="141" y="49"/>
                  </a:lnTo>
                  <a:lnTo>
                    <a:pt x="146" y="39"/>
                  </a:lnTo>
                  <a:lnTo>
                    <a:pt x="141" y="30"/>
                  </a:lnTo>
                  <a:lnTo>
                    <a:pt x="127" y="15"/>
                  </a:lnTo>
                  <a:lnTo>
                    <a:pt x="103" y="6"/>
                  </a:lnTo>
                  <a:lnTo>
                    <a:pt x="99" y="4"/>
                  </a:lnTo>
                  <a:lnTo>
                    <a:pt x="94" y="0"/>
                  </a:lnTo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stealth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4012" y="5530343"/>
              <a:ext cx="449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 smtClean="0"/>
                <a:t>p</a:t>
              </a:r>
              <a:r>
                <a:rPr lang="en-US" i="1" baseline="-25000" dirty="0" err="1" smtClean="0"/>
                <a:t>vu</a:t>
              </a:r>
              <a:endParaRPr lang="en-US"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Shortest Path Problems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b="1" dirty="0" smtClean="0">
                <a:solidFill>
                  <a:schemeClr val="tx2"/>
                </a:solidFill>
              </a:rPr>
              <a:t> </a:t>
            </a:r>
            <a:r>
              <a:rPr lang="tr-TR" altLang="en-US" b="1" dirty="0" smtClean="0">
                <a:solidFill>
                  <a:srgbClr val="FF3300"/>
                </a:solidFill>
              </a:rPr>
              <a:t>What is s</a:t>
            </a:r>
            <a:r>
              <a:rPr lang="en-US" altLang="en-US" b="1" dirty="0" err="1" smtClean="0">
                <a:solidFill>
                  <a:srgbClr val="FF3300"/>
                </a:solidFill>
              </a:rPr>
              <a:t>hortest</a:t>
            </a:r>
            <a:r>
              <a:rPr lang="en-US" altLang="en-US" b="1" dirty="0" smtClean="0">
                <a:solidFill>
                  <a:srgbClr val="FF3300"/>
                </a:solidFill>
              </a:rPr>
              <a:t> path </a:t>
            </a:r>
            <a:r>
              <a:rPr lang="tr-TR" altLang="en-US" b="1" dirty="0" smtClean="0">
                <a:solidFill>
                  <a:srgbClr val="FF3300"/>
                </a:solidFill>
              </a:rPr>
              <a:t>?</a:t>
            </a:r>
            <a:endParaRPr lang="en-US" altLang="en-US" b="1" dirty="0" smtClean="0">
              <a:solidFill>
                <a:srgbClr val="FF3300"/>
              </a:solidFill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u="sng" dirty="0" smtClean="0">
                <a:solidFill>
                  <a:schemeClr val="tx2"/>
                </a:solidFill>
              </a:rPr>
              <a:t>shortest </a:t>
            </a:r>
            <a:r>
              <a:rPr lang="en-US" altLang="en-US" u="sng" dirty="0" smtClean="0">
                <a:solidFill>
                  <a:schemeClr val="tx2"/>
                </a:solidFill>
                <a:latin typeface="TimesNewRomanPSMT;TimesNewRoman"/>
              </a:rPr>
              <a:t>length </a:t>
            </a:r>
            <a:r>
              <a:rPr lang="en-US" altLang="en-US" u="sng" dirty="0" smtClean="0">
                <a:solidFill>
                  <a:schemeClr val="tx2"/>
                </a:solidFill>
              </a:rPr>
              <a:t>between two vertices</a:t>
            </a:r>
            <a:r>
              <a:rPr lang="tr-TR" altLang="en-US" b="1" dirty="0" smtClean="0">
                <a:solidFill>
                  <a:schemeClr val="tx2"/>
                </a:solidFill>
              </a:rPr>
              <a:t> </a:t>
            </a:r>
            <a:r>
              <a:rPr lang="tr-TR" altLang="en-US" dirty="0" smtClean="0">
                <a:solidFill>
                  <a:schemeClr val="tx2"/>
                </a:solidFill>
              </a:rPr>
              <a:t>for </a:t>
            </a:r>
            <a:r>
              <a:rPr lang="en-US" altLang="en-US" dirty="0" smtClean="0">
                <a:solidFill>
                  <a:schemeClr val="tx2"/>
                </a:solidFill>
              </a:rPr>
              <a:t>an </a:t>
            </a:r>
            <a:r>
              <a:rPr lang="en-US" altLang="en-US" dirty="0" err="1" smtClean="0">
                <a:solidFill>
                  <a:schemeClr val="tx2"/>
                </a:solidFill>
              </a:rPr>
              <a:t>unweighted</a:t>
            </a:r>
            <a:r>
              <a:rPr lang="en-US" altLang="en-US" dirty="0" smtClean="0">
                <a:solidFill>
                  <a:schemeClr val="tx2"/>
                </a:solidFill>
              </a:rPr>
              <a:t> graph: </a:t>
            </a: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u="sng" dirty="0" smtClean="0">
                <a:solidFill>
                  <a:schemeClr val="tx2"/>
                </a:solidFill>
              </a:rPr>
              <a:t>smallest </a:t>
            </a:r>
            <a:r>
              <a:rPr lang="en-US" altLang="en-US" b="1" u="sng" dirty="0" smtClean="0">
                <a:solidFill>
                  <a:schemeClr val="tx2"/>
                </a:solidFill>
              </a:rPr>
              <a:t>cost</a:t>
            </a:r>
            <a:r>
              <a:rPr lang="en-US" altLang="en-US" u="sng" dirty="0" smtClean="0">
                <a:solidFill>
                  <a:schemeClr val="tx2"/>
                </a:solidFill>
              </a:rPr>
              <a:t> between two vertices</a:t>
            </a:r>
            <a:r>
              <a:rPr lang="tr-TR" altLang="en-US" i="1" dirty="0" smtClean="0">
                <a:solidFill>
                  <a:schemeClr val="tx2"/>
                </a:solidFill>
              </a:rPr>
              <a:t> for</a:t>
            </a:r>
            <a:r>
              <a:rPr lang="en-US" altLang="en-US" dirty="0" smtClean="0">
                <a:solidFill>
                  <a:schemeClr val="tx2"/>
                </a:solidFill>
              </a:rPr>
              <a:t> a weighted graph: </a:t>
            </a:r>
            <a:endParaRPr lang="en-US" altLang="en-US" b="1" dirty="0" smtClean="0">
              <a:solidFill>
                <a:schemeClr val="tx2"/>
              </a:solidFill>
            </a:endParaRPr>
          </a:p>
          <a:p>
            <a:pPr eaLnBrk="1" hangingPunct="1"/>
            <a:endParaRPr lang="tr-TR" altLang="en-US" b="1" dirty="0" smtClean="0">
              <a:solidFill>
                <a:schemeClr val="tx2"/>
              </a:solidFill>
            </a:endParaRPr>
          </a:p>
        </p:txBody>
      </p:sp>
      <p:sp>
        <p:nvSpPr>
          <p:cNvPr id="4099" name="Oval 4"/>
          <p:cNvSpPr>
            <a:spLocks noChangeArrowheads="1"/>
          </p:cNvSpPr>
          <p:nvPr/>
        </p:nvSpPr>
        <p:spPr bwMode="auto">
          <a:xfrm>
            <a:off x="2877776" y="2511289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B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0" name="Oval 5"/>
          <p:cNvSpPr>
            <a:spLocks noChangeArrowheads="1"/>
          </p:cNvSpPr>
          <p:nvPr/>
        </p:nvSpPr>
        <p:spPr bwMode="auto">
          <a:xfrm>
            <a:off x="2792051" y="5213214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D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1725251" y="4527414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C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1725251" y="3232014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A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788626" y="5464039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E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V="1">
            <a:off x="3058751" y="3016114"/>
            <a:ext cx="106362" cy="219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 flipV="1">
            <a:off x="2158638" y="2727189"/>
            <a:ext cx="719138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2177688" y="3676514"/>
            <a:ext cx="881063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 flipV="1">
            <a:off x="1982426" y="3755889"/>
            <a:ext cx="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1222013" y="4994139"/>
            <a:ext cx="588963" cy="541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2230076" y="4927464"/>
            <a:ext cx="60007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32"/>
          <p:cNvSpPr>
            <a:spLocks noChangeArrowheads="1"/>
          </p:cNvSpPr>
          <p:nvPr/>
        </p:nvSpPr>
        <p:spPr bwMode="auto">
          <a:xfrm>
            <a:off x="6478226" y="2511289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B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1" name="Oval 33"/>
          <p:cNvSpPr>
            <a:spLocks noChangeArrowheads="1"/>
          </p:cNvSpPr>
          <p:nvPr/>
        </p:nvSpPr>
        <p:spPr bwMode="auto">
          <a:xfrm>
            <a:off x="6365513" y="5232264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D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2" name="Oval 34"/>
          <p:cNvSpPr>
            <a:spLocks noChangeArrowheads="1"/>
          </p:cNvSpPr>
          <p:nvPr/>
        </p:nvSpPr>
        <p:spPr bwMode="auto">
          <a:xfrm>
            <a:off x="5298713" y="4546464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C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3" name="Oval 35"/>
          <p:cNvSpPr>
            <a:spLocks noChangeArrowheads="1"/>
          </p:cNvSpPr>
          <p:nvPr/>
        </p:nvSpPr>
        <p:spPr bwMode="auto">
          <a:xfrm>
            <a:off x="5298713" y="3251064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A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4" name="Oval 36"/>
          <p:cNvSpPr>
            <a:spLocks noChangeArrowheads="1"/>
          </p:cNvSpPr>
          <p:nvPr/>
        </p:nvSpPr>
        <p:spPr bwMode="auto">
          <a:xfrm>
            <a:off x="4317638" y="5464039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E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5" name="Line 37"/>
          <p:cNvSpPr>
            <a:spLocks noChangeShapeType="1"/>
          </p:cNvSpPr>
          <p:nvPr/>
        </p:nvSpPr>
        <p:spPr bwMode="auto">
          <a:xfrm flipV="1">
            <a:off x="6632213" y="3016114"/>
            <a:ext cx="133350" cy="2212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38"/>
          <p:cNvSpPr>
            <a:spLocks noChangeShapeType="1"/>
          </p:cNvSpPr>
          <p:nvPr/>
        </p:nvSpPr>
        <p:spPr bwMode="auto">
          <a:xfrm flipV="1">
            <a:off x="5732101" y="2800214"/>
            <a:ext cx="746125" cy="50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39"/>
          <p:cNvSpPr>
            <a:spLocks noChangeShapeType="1"/>
          </p:cNvSpPr>
          <p:nvPr/>
        </p:nvSpPr>
        <p:spPr bwMode="auto">
          <a:xfrm>
            <a:off x="5751151" y="3695564"/>
            <a:ext cx="881062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40"/>
          <p:cNvSpPr>
            <a:spLocks noChangeShapeType="1"/>
          </p:cNvSpPr>
          <p:nvPr/>
        </p:nvSpPr>
        <p:spPr bwMode="auto">
          <a:xfrm flipV="1">
            <a:off x="5555888" y="3774939"/>
            <a:ext cx="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41"/>
          <p:cNvSpPr>
            <a:spLocks noChangeShapeType="1"/>
          </p:cNvSpPr>
          <p:nvPr/>
        </p:nvSpPr>
        <p:spPr bwMode="auto">
          <a:xfrm flipV="1">
            <a:off x="4749438" y="5013189"/>
            <a:ext cx="635000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42"/>
          <p:cNvSpPr>
            <a:spLocks noChangeShapeType="1"/>
          </p:cNvSpPr>
          <p:nvPr/>
        </p:nvSpPr>
        <p:spPr bwMode="auto">
          <a:xfrm>
            <a:off x="5803538" y="4946514"/>
            <a:ext cx="60007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Text Box 43"/>
          <p:cNvSpPr txBox="1">
            <a:spLocks noChangeArrowheads="1"/>
          </p:cNvSpPr>
          <p:nvPr/>
        </p:nvSpPr>
        <p:spPr bwMode="auto">
          <a:xfrm>
            <a:off x="4606563" y="503223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200</a:t>
            </a:r>
          </a:p>
        </p:txBody>
      </p:sp>
      <p:sp>
        <p:nvSpPr>
          <p:cNvPr id="4122" name="Text Box 44"/>
          <p:cNvSpPr txBox="1">
            <a:spLocks noChangeArrowheads="1"/>
          </p:cNvSpPr>
          <p:nvPr/>
        </p:nvSpPr>
        <p:spPr bwMode="auto">
          <a:xfrm>
            <a:off x="5147901" y="4016239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4123" name="Text Box 45"/>
          <p:cNvSpPr txBox="1">
            <a:spLocks noChangeArrowheads="1"/>
          </p:cNvSpPr>
          <p:nvPr/>
        </p:nvSpPr>
        <p:spPr bwMode="auto">
          <a:xfrm>
            <a:off x="5665426" y="510208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130</a:t>
            </a:r>
          </a:p>
        </p:txBody>
      </p:sp>
      <p:sp>
        <p:nvSpPr>
          <p:cNvPr id="4124" name="Text Box 46"/>
          <p:cNvSpPr txBox="1">
            <a:spLocks noChangeArrowheads="1"/>
          </p:cNvSpPr>
          <p:nvPr/>
        </p:nvSpPr>
        <p:spPr bwMode="auto">
          <a:xfrm>
            <a:off x="5982926" y="392098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190</a:t>
            </a:r>
          </a:p>
        </p:txBody>
      </p:sp>
      <p:sp>
        <p:nvSpPr>
          <p:cNvPr id="4125" name="Text Box 47"/>
          <p:cNvSpPr txBox="1">
            <a:spLocks noChangeArrowheads="1"/>
          </p:cNvSpPr>
          <p:nvPr/>
        </p:nvSpPr>
        <p:spPr bwMode="auto">
          <a:xfrm>
            <a:off x="6706826" y="3638414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450</a:t>
            </a:r>
          </a:p>
        </p:txBody>
      </p:sp>
      <p:sp>
        <p:nvSpPr>
          <p:cNvPr id="4126" name="Text Box 48"/>
          <p:cNvSpPr txBox="1">
            <a:spLocks noChangeArrowheads="1"/>
          </p:cNvSpPr>
          <p:nvPr/>
        </p:nvSpPr>
        <p:spPr bwMode="auto">
          <a:xfrm>
            <a:off x="5771788" y="265098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210</a:t>
            </a:r>
          </a:p>
        </p:txBody>
      </p:sp>
      <p:sp>
        <p:nvSpPr>
          <p:cNvPr id="4127" name="Text Box 49"/>
          <p:cNvSpPr txBox="1">
            <a:spLocks noChangeArrowheads="1"/>
          </p:cNvSpPr>
          <p:nvPr/>
        </p:nvSpPr>
        <p:spPr bwMode="auto">
          <a:xfrm>
            <a:off x="6910026" y="4600439"/>
            <a:ext cx="1439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weighted </a:t>
            </a:r>
            <a:r>
              <a:rPr lang="tr-TR" altLang="en-US" sz="1800" b="1">
                <a:solidFill>
                  <a:schemeClr val="tx1"/>
                </a:solidFill>
              </a:rPr>
              <a:t>graph</a:t>
            </a:r>
          </a:p>
        </p:txBody>
      </p:sp>
      <p:sp>
        <p:nvSpPr>
          <p:cNvPr id="4128" name="Text Box 50"/>
          <p:cNvSpPr txBox="1">
            <a:spLocks noChangeArrowheads="1"/>
          </p:cNvSpPr>
          <p:nvPr/>
        </p:nvSpPr>
        <p:spPr bwMode="auto">
          <a:xfrm>
            <a:off x="3238138" y="4600439"/>
            <a:ext cx="1511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en-US" sz="1800" b="1">
                <a:solidFill>
                  <a:schemeClr val="tx1"/>
                </a:solidFill>
              </a:rPr>
              <a:t>un</a:t>
            </a:r>
            <a:r>
              <a:rPr lang="en-US" altLang="en-US" sz="1800" b="1">
                <a:solidFill>
                  <a:schemeClr val="tx1"/>
                </a:solidFill>
              </a:rPr>
              <a:t>weighte</a:t>
            </a:r>
            <a:r>
              <a:rPr lang="tr-TR" altLang="en-US" sz="1800" b="1">
                <a:solidFill>
                  <a:schemeClr val="tx1"/>
                </a:solidFill>
              </a:rPr>
              <a:t>d graph</a:t>
            </a:r>
          </a:p>
        </p:txBody>
      </p:sp>
    </p:spTree>
    <p:extLst>
      <p:ext uri="{BB962C8B-B14F-4D97-AF65-F5344CB8AC3E}">
        <p14:creationId xmlns="" xmlns:p14="http://schemas.microsoft.com/office/powerpoint/2010/main" val="34554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9913" y="1122363"/>
            <a:ext cx="8574087" cy="55054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Input: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 smtClean="0"/>
              <a:t>Directed graph G = (V, E)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 smtClean="0"/>
              <a:t>Weight function w : E → </a:t>
            </a:r>
            <a:r>
              <a:rPr lang="en-US" altLang="en-US" sz="2000" b="1" dirty="0" smtClean="0"/>
              <a:t>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Weight of path </a:t>
            </a:r>
            <a:r>
              <a:rPr lang="en-US" altLang="en-US" sz="2400" dirty="0" smtClean="0"/>
              <a:t>p = </a:t>
            </a:r>
            <a:r>
              <a:rPr lang="en-US" altLang="en-US" sz="2400" dirty="0" smtClean="0">
                <a:sym typeface="Symbol" panose="05050102010706020507" pitchFamily="18" charset="2"/>
              </a:rPr>
              <a:t></a:t>
            </a:r>
            <a:r>
              <a:rPr lang="en-US" altLang="en-US" sz="2400" dirty="0" smtClean="0"/>
              <a:t>v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, v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. . . , </a:t>
            </a:r>
            <a:r>
              <a:rPr lang="en-US" altLang="en-US" sz="2400" dirty="0" err="1" smtClean="0"/>
              <a:t>v</a:t>
            </a:r>
            <a:r>
              <a:rPr lang="en-US" altLang="en-US" sz="2400" baseline="-25000" dirty="0" err="1" smtClean="0"/>
              <a:t>k</a:t>
            </a:r>
            <a:r>
              <a:rPr lang="en-US" altLang="en-US" sz="2400" dirty="0" smtClean="0">
                <a:sym typeface="Symbol" panose="05050102010706020507" pitchFamily="18" charset="2"/>
              </a:rPr>
              <a:t>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Shortest-path weight </a:t>
            </a:r>
            <a:r>
              <a:rPr lang="en-US" altLang="en-US" sz="2400" dirty="0" smtClean="0"/>
              <a:t>from 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u</a:t>
            </a:r>
            <a:r>
              <a:rPr lang="en-US" altLang="en-US" sz="2400" dirty="0" smtClean="0"/>
              <a:t> to 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v</a:t>
            </a:r>
            <a:r>
              <a:rPr lang="en-US" altLang="en-US" sz="2400" dirty="0" smtClean="0"/>
              <a:t>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δ(u, v)</a:t>
            </a:r>
            <a:r>
              <a:rPr lang="en-US" altLang="en-US" sz="2400" dirty="0" smtClean="0"/>
              <a:t> = min  w(p) : 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u      v</a:t>
            </a:r>
            <a:r>
              <a:rPr lang="en-US" altLang="en-US" sz="2400" dirty="0" smtClean="0"/>
              <a:t>  if there exists a path from 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u</a:t>
            </a:r>
            <a:r>
              <a:rPr lang="en-US" altLang="en-US" sz="2400" dirty="0" smtClean="0"/>
              <a:t> to 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v</a:t>
            </a:r>
            <a:r>
              <a:rPr lang="en-US" altLang="en-US" sz="2400" dirty="0" smtClean="0"/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 smtClean="0"/>
              <a:t>			     ∞                   otherwise 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Shortest Path Problems</a:t>
            </a:r>
          </a:p>
        </p:txBody>
      </p:sp>
      <p:graphicFrame>
        <p:nvGraphicFramePr>
          <p:cNvPr id="76800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69745352"/>
              </p:ext>
            </p:extLst>
          </p:nvPr>
        </p:nvGraphicFramePr>
        <p:xfrm>
          <a:off x="3071020" y="3284538"/>
          <a:ext cx="2324100" cy="790194"/>
        </p:xfrm>
        <a:graphic>
          <a:graphicData uri="http://schemas.openxmlformats.org/presentationml/2006/ole">
            <p:oleObj spid="_x0000_s1034" name="Equation" r:id="rId3" imgW="1269449" imgH="431613" progId="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32108" y="4923064"/>
            <a:ext cx="1577975" cy="1081088"/>
            <a:chOff x="1606" y="2964"/>
            <a:chExt cx="994" cy="681"/>
          </a:xfrm>
        </p:grpSpPr>
        <p:sp>
          <p:nvSpPr>
            <p:cNvPr id="6187" name="Freeform 6"/>
            <p:cNvSpPr>
              <a:spLocks/>
            </p:cNvSpPr>
            <p:nvPr/>
          </p:nvSpPr>
          <p:spPr bwMode="auto">
            <a:xfrm>
              <a:off x="2371" y="3152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Text Box 7"/>
            <p:cNvSpPr txBox="1">
              <a:spLocks noChangeArrowheads="1"/>
            </p:cNvSpPr>
            <p:nvPr/>
          </p:nvSpPr>
          <p:spPr bwMode="auto">
            <a:xfrm>
              <a:off x="2386" y="2964"/>
              <a:ext cx="1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6189" name="AutoShape 8"/>
            <p:cNvSpPr>
              <a:spLocks/>
            </p:cNvSpPr>
            <p:nvPr/>
          </p:nvSpPr>
          <p:spPr bwMode="auto">
            <a:xfrm>
              <a:off x="1606" y="3055"/>
              <a:ext cx="56" cy="590"/>
            </a:xfrm>
            <a:prstGeom prst="leftBrace">
              <a:avLst>
                <a:gd name="adj1" fmla="val 8779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96706" y="1697129"/>
            <a:ext cx="2998788" cy="2528888"/>
            <a:chOff x="5540375" y="1122363"/>
            <a:chExt cx="2998788" cy="2528888"/>
          </a:xfrm>
        </p:grpSpPr>
        <p:sp>
          <p:nvSpPr>
            <p:cNvPr id="6157" name="Oval 15"/>
            <p:cNvSpPr>
              <a:spLocks noChangeArrowheads="1"/>
            </p:cNvSpPr>
            <p:nvPr/>
          </p:nvSpPr>
          <p:spPr bwMode="auto">
            <a:xfrm>
              <a:off x="5821363" y="2187576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58" name="Oval 16"/>
            <p:cNvSpPr>
              <a:spLocks noChangeArrowheads="1"/>
            </p:cNvSpPr>
            <p:nvPr/>
          </p:nvSpPr>
          <p:spPr bwMode="auto">
            <a:xfrm>
              <a:off x="6502400" y="1449388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59" name="Oval 17"/>
            <p:cNvSpPr>
              <a:spLocks noChangeArrowheads="1"/>
            </p:cNvSpPr>
            <p:nvPr/>
          </p:nvSpPr>
          <p:spPr bwMode="auto">
            <a:xfrm>
              <a:off x="7823200" y="1449388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160" name="Oval 18"/>
            <p:cNvSpPr>
              <a:spLocks noChangeArrowheads="1"/>
            </p:cNvSpPr>
            <p:nvPr/>
          </p:nvSpPr>
          <p:spPr bwMode="auto">
            <a:xfrm>
              <a:off x="6502400" y="2927351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61" name="Oval 19"/>
            <p:cNvSpPr>
              <a:spLocks noChangeArrowheads="1"/>
            </p:cNvSpPr>
            <p:nvPr/>
          </p:nvSpPr>
          <p:spPr bwMode="auto">
            <a:xfrm>
              <a:off x="7823200" y="2927351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162" name="Line 20"/>
            <p:cNvSpPr>
              <a:spLocks noChangeShapeType="1"/>
            </p:cNvSpPr>
            <p:nvPr/>
          </p:nvSpPr>
          <p:spPr bwMode="auto">
            <a:xfrm>
              <a:off x="6921500" y="1647826"/>
              <a:ext cx="922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21"/>
            <p:cNvSpPr>
              <a:spLocks noChangeShapeType="1"/>
            </p:cNvSpPr>
            <p:nvPr/>
          </p:nvSpPr>
          <p:spPr bwMode="auto">
            <a:xfrm flipV="1">
              <a:off x="6149975" y="1809751"/>
              <a:ext cx="414338" cy="414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22"/>
            <p:cNvSpPr>
              <a:spLocks noChangeShapeType="1"/>
            </p:cNvSpPr>
            <p:nvPr/>
          </p:nvSpPr>
          <p:spPr bwMode="auto">
            <a:xfrm>
              <a:off x="6151563" y="2552701"/>
              <a:ext cx="406400" cy="428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Text Box 23"/>
            <p:cNvSpPr txBox="1">
              <a:spLocks noChangeArrowheads="1"/>
            </p:cNvSpPr>
            <p:nvPr/>
          </p:nvSpPr>
          <p:spPr bwMode="auto">
            <a:xfrm>
              <a:off x="6116638" y="175736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66" name="Text Box 24"/>
            <p:cNvSpPr txBox="1">
              <a:spLocks noChangeArrowheads="1"/>
            </p:cNvSpPr>
            <p:nvPr/>
          </p:nvSpPr>
          <p:spPr bwMode="auto">
            <a:xfrm>
              <a:off x="7227888" y="133191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67" name="Text Box 25"/>
            <p:cNvSpPr txBox="1">
              <a:spLocks noChangeArrowheads="1"/>
            </p:cNvSpPr>
            <p:nvPr/>
          </p:nvSpPr>
          <p:spPr bwMode="auto">
            <a:xfrm>
              <a:off x="6134100" y="265906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68" name="Text Box 26"/>
            <p:cNvSpPr txBox="1">
              <a:spLocks noChangeArrowheads="1"/>
            </p:cNvSpPr>
            <p:nvPr/>
          </p:nvSpPr>
          <p:spPr bwMode="auto">
            <a:xfrm>
              <a:off x="8242300" y="23939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169" name="Text Box 27"/>
            <p:cNvSpPr txBox="1">
              <a:spLocks noChangeArrowheads="1"/>
            </p:cNvSpPr>
            <p:nvPr/>
          </p:nvSpPr>
          <p:spPr bwMode="auto">
            <a:xfrm>
              <a:off x="7237413" y="310356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70" name="Text Box 28"/>
            <p:cNvSpPr txBox="1">
              <a:spLocks noChangeArrowheads="1"/>
            </p:cNvSpPr>
            <p:nvPr/>
          </p:nvSpPr>
          <p:spPr bwMode="auto">
            <a:xfrm>
              <a:off x="5540375" y="2206626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171" name="Text Box 29"/>
            <p:cNvSpPr txBox="1">
              <a:spLocks noChangeArrowheads="1"/>
            </p:cNvSpPr>
            <p:nvPr/>
          </p:nvSpPr>
          <p:spPr bwMode="auto">
            <a:xfrm>
              <a:off x="6589713" y="1122363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72" name="Text Box 30"/>
            <p:cNvSpPr txBox="1">
              <a:spLocks noChangeArrowheads="1"/>
            </p:cNvSpPr>
            <p:nvPr/>
          </p:nvSpPr>
          <p:spPr bwMode="auto">
            <a:xfrm>
              <a:off x="7894638" y="1122363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173" name="Text Box 31"/>
            <p:cNvSpPr txBox="1">
              <a:spLocks noChangeArrowheads="1"/>
            </p:cNvSpPr>
            <p:nvPr/>
          </p:nvSpPr>
          <p:spPr bwMode="auto">
            <a:xfrm>
              <a:off x="6564313" y="328453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174" name="Text Box 32"/>
            <p:cNvSpPr txBox="1">
              <a:spLocks noChangeArrowheads="1"/>
            </p:cNvSpPr>
            <p:nvPr/>
          </p:nvSpPr>
          <p:spPr bwMode="auto">
            <a:xfrm>
              <a:off x="7920038" y="328453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6175" name="Line 33"/>
            <p:cNvSpPr>
              <a:spLocks noChangeShapeType="1"/>
            </p:cNvSpPr>
            <p:nvPr/>
          </p:nvSpPr>
          <p:spPr bwMode="auto">
            <a:xfrm flipV="1">
              <a:off x="6931025" y="3151188"/>
              <a:ext cx="9080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34"/>
            <p:cNvSpPr>
              <a:spLocks noChangeShapeType="1"/>
            </p:cNvSpPr>
            <p:nvPr/>
          </p:nvSpPr>
          <p:spPr bwMode="auto">
            <a:xfrm flipV="1">
              <a:off x="6821488" y="1795463"/>
              <a:ext cx="1063625" cy="11509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35"/>
            <p:cNvSpPr>
              <a:spLocks/>
            </p:cNvSpPr>
            <p:nvPr/>
          </p:nvSpPr>
          <p:spPr bwMode="auto">
            <a:xfrm>
              <a:off x="6513513" y="1846263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36"/>
            <p:cNvSpPr>
              <a:spLocks/>
            </p:cNvSpPr>
            <p:nvPr/>
          </p:nvSpPr>
          <p:spPr bwMode="auto">
            <a:xfrm>
              <a:off x="7808913" y="1863726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37"/>
            <p:cNvSpPr>
              <a:spLocks/>
            </p:cNvSpPr>
            <p:nvPr/>
          </p:nvSpPr>
          <p:spPr bwMode="auto">
            <a:xfrm rot="10800000">
              <a:off x="8118475" y="1844676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38"/>
            <p:cNvSpPr>
              <a:spLocks/>
            </p:cNvSpPr>
            <p:nvPr/>
          </p:nvSpPr>
          <p:spPr bwMode="auto">
            <a:xfrm rot="10800000">
              <a:off x="6778625" y="1839913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39"/>
            <p:cNvSpPr>
              <a:spLocks noChangeShapeType="1"/>
            </p:cNvSpPr>
            <p:nvPr/>
          </p:nvSpPr>
          <p:spPr bwMode="auto">
            <a:xfrm flipH="1" flipV="1">
              <a:off x="6221413" y="2474913"/>
              <a:ext cx="1636713" cy="577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Text Box 40"/>
            <p:cNvSpPr txBox="1">
              <a:spLocks noChangeArrowheads="1"/>
            </p:cNvSpPr>
            <p:nvPr/>
          </p:nvSpPr>
          <p:spPr bwMode="auto">
            <a:xfrm>
              <a:off x="7575550" y="2390776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83" name="Text Box 41"/>
            <p:cNvSpPr txBox="1">
              <a:spLocks noChangeArrowheads="1"/>
            </p:cNvSpPr>
            <p:nvPr/>
          </p:nvSpPr>
          <p:spPr bwMode="auto">
            <a:xfrm>
              <a:off x="6281738" y="21145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84" name="Text Box 42"/>
            <p:cNvSpPr txBox="1">
              <a:spLocks noChangeArrowheads="1"/>
            </p:cNvSpPr>
            <p:nvPr/>
          </p:nvSpPr>
          <p:spPr bwMode="auto">
            <a:xfrm>
              <a:off x="6831013" y="2103438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85" name="Text Box 43"/>
            <p:cNvSpPr txBox="1">
              <a:spLocks noChangeArrowheads="1"/>
            </p:cNvSpPr>
            <p:nvPr/>
          </p:nvSpPr>
          <p:spPr bwMode="auto">
            <a:xfrm>
              <a:off x="7278688" y="19621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86" name="Text Box 44"/>
            <p:cNvSpPr txBox="1">
              <a:spLocks noChangeArrowheads="1"/>
            </p:cNvSpPr>
            <p:nvPr/>
          </p:nvSpPr>
          <p:spPr bwMode="auto">
            <a:xfrm>
              <a:off x="7299325" y="26225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2205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Variants of Shortest Paths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b="1" dirty="0" smtClean="0"/>
              <a:t>Single-source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/>
              <a:t>Given G = (V, E), </a:t>
            </a:r>
            <a:r>
              <a:rPr lang="en-US" altLang="en-US" sz="2000" dirty="0" smtClean="0">
                <a:sym typeface="Symbol" panose="05050102010706020507" pitchFamily="18" charset="2"/>
              </a:rPr>
              <a:t>find a shortest path from a given source vertex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r>
              <a:rPr lang="en-US" altLang="en-US" sz="2000" dirty="0" smtClean="0">
                <a:sym typeface="Symbol" panose="05050102010706020507" pitchFamily="18" charset="2"/>
              </a:rPr>
              <a:t> to each vertex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v  V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 smtClean="0">
                <a:sym typeface="Symbol" panose="05050102010706020507" pitchFamily="18" charset="2"/>
              </a:rPr>
              <a:t>Single-destination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Find a shortest path to a given destination vertex </a:t>
            </a:r>
            <a:r>
              <a:rPr lang="en-US" altLang="en-US" sz="2000" b="1" dirty="0" smtClean="0">
                <a:sym typeface="Symbol" panose="05050102010706020507" pitchFamily="18" charset="2"/>
              </a:rPr>
              <a:t>t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from each vertex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Reverse the direction of each edge  single-source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 smtClean="0">
                <a:sym typeface="Symbol" panose="05050102010706020507" pitchFamily="18" charset="2"/>
              </a:rPr>
              <a:t>Single-pair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Find a shortest path from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 smtClean="0">
                <a:sym typeface="Symbol" panose="05050102010706020507" pitchFamily="18" charset="2"/>
              </a:rPr>
              <a:t> to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dirty="0" smtClean="0">
                <a:sym typeface="Symbol" panose="05050102010706020507" pitchFamily="18" charset="2"/>
              </a:rPr>
              <a:t> for given vertices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 smtClean="0">
                <a:sym typeface="Symbol" panose="05050102010706020507" pitchFamily="18" charset="2"/>
              </a:rPr>
              <a:t> and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Solve the single-source problem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 smtClean="0">
                <a:sym typeface="Symbol" panose="05050102010706020507" pitchFamily="18" charset="2"/>
              </a:rPr>
              <a:t>All-pairs shortest-paths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Find a shortest path from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 smtClean="0">
                <a:sym typeface="Symbol" panose="05050102010706020507" pitchFamily="18" charset="2"/>
              </a:rPr>
              <a:t> to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dirty="0" smtClean="0">
                <a:sym typeface="Symbol" panose="05050102010706020507" pitchFamily="18" charset="2"/>
              </a:rPr>
              <a:t> for every pair of vertices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 smtClean="0">
                <a:sym typeface="Symbol" panose="05050102010706020507" pitchFamily="18" charset="2"/>
              </a:rPr>
              <a:t> and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endParaRPr lang="en-US" altLang="en-US" sz="20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750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Optimal Substructure of Shortest Paths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91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 smtClean="0"/>
              <a:t>Given: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/>
              <a:t>A weighted, directed graph G = (V, E)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/>
              <a:t>A weight function w: E </a:t>
            </a:r>
            <a:r>
              <a:rPr lang="en-US" altLang="en-US" sz="2000" dirty="0" smtClean="0">
                <a:sym typeface="Symbol" panose="05050102010706020507" pitchFamily="18" charset="2"/>
              </a:rPr>
              <a:t> </a:t>
            </a:r>
            <a:r>
              <a:rPr lang="en-US" altLang="en-US" sz="2000" dirty="0" smtClean="0">
                <a:latin typeface="Arial Black" panose="020B0A04020102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000" dirty="0" smtClean="0">
                <a:sym typeface="Symbol" panose="05050102010706020507" pitchFamily="18" charset="2"/>
              </a:rPr>
              <a:t>,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A shortest path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p = </a:t>
            </a:r>
            <a:r>
              <a:rPr lang="en-US" altLang="en-US" sz="2000" dirty="0" smtClean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smtClean="0">
                <a:latin typeface="Comic Sans MS" panose="030F0702030302020204" pitchFamily="66" charset="0"/>
              </a:rPr>
              <a:t>1</a:t>
            </a:r>
            <a:r>
              <a:rPr lang="en-US" altLang="en-US" sz="2000" dirty="0" smtClean="0">
                <a:latin typeface="Comic Sans MS" panose="030F0702030302020204" pitchFamily="66" charset="0"/>
              </a:rPr>
              <a:t>, v</a:t>
            </a:r>
            <a:r>
              <a:rPr lang="en-US" altLang="en-US" sz="2000" baseline="-25000" dirty="0" smtClean="0">
                <a:latin typeface="Comic Sans MS" panose="030F0702030302020204" pitchFamily="66" charset="0"/>
              </a:rPr>
              <a:t>2</a:t>
            </a:r>
            <a:r>
              <a:rPr lang="en-US" altLang="en-US" sz="2000" dirty="0" smtClean="0">
                <a:latin typeface="Comic Sans MS" panose="030F0702030302020204" pitchFamily="66" charset="0"/>
              </a:rPr>
              <a:t>, . . . , </a:t>
            </a:r>
            <a:r>
              <a:rPr lang="en-US" altLang="en-US" sz="2000" dirty="0" err="1" smtClean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 smtClean="0">
                <a:latin typeface="Comic Sans MS" panose="030F0702030302020204" pitchFamily="66" charset="0"/>
              </a:rPr>
              <a:t>k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</a:t>
            </a:r>
            <a:r>
              <a:rPr lang="en-US" altLang="en-US" sz="2000" dirty="0" smtClean="0">
                <a:sym typeface="Symbol" panose="05050102010706020507" pitchFamily="18" charset="2"/>
              </a:rPr>
              <a:t> from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000" dirty="0" smtClean="0">
                <a:sym typeface="Symbol" panose="05050102010706020507" pitchFamily="18" charset="2"/>
              </a:rPr>
              <a:t> to </a:t>
            </a:r>
            <a:r>
              <a:rPr lang="en-US" altLang="en-US" sz="2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k</a:t>
            </a:r>
            <a:endParaRPr lang="en-US" altLang="en-US" sz="2000" baseline="-250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A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subpath</a:t>
            </a:r>
            <a:r>
              <a:rPr lang="en-US" altLang="en-US" sz="2000" dirty="0" smtClean="0">
                <a:sym typeface="Symbol" panose="05050102010706020507" pitchFamily="18" charset="2"/>
              </a:rPr>
              <a:t> of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000" dirty="0" smtClean="0">
                <a:sym typeface="Symbol" panose="05050102010706020507" pitchFamily="18" charset="2"/>
              </a:rPr>
              <a:t>: </a:t>
            </a:r>
            <a:r>
              <a:rPr lang="en-US" altLang="en-US" sz="2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0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= </a:t>
            </a:r>
            <a:r>
              <a:rPr lang="en-US" altLang="en-US" sz="2000" dirty="0" smtClean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smtClean="0">
                <a:latin typeface="Comic Sans MS" panose="030F0702030302020204" pitchFamily="66" charset="0"/>
              </a:rPr>
              <a:t>i</a:t>
            </a:r>
            <a:r>
              <a:rPr lang="en-US" altLang="en-US" sz="2000" dirty="0" smtClean="0">
                <a:latin typeface="Comic Sans MS" panose="030F0702030302020204" pitchFamily="66" charset="0"/>
              </a:rPr>
              <a:t>, v</a:t>
            </a:r>
            <a:r>
              <a:rPr lang="en-US" altLang="en-US" sz="2000" baseline="-25000" dirty="0" smtClean="0">
                <a:latin typeface="Comic Sans MS" panose="030F0702030302020204" pitchFamily="66" charset="0"/>
              </a:rPr>
              <a:t>i+1</a:t>
            </a:r>
            <a:r>
              <a:rPr lang="en-US" altLang="en-US" sz="2000" dirty="0" smtClean="0">
                <a:latin typeface="Comic Sans MS" panose="030F0702030302020204" pitchFamily="66" charset="0"/>
              </a:rPr>
              <a:t>, . . . , </a:t>
            </a:r>
            <a:r>
              <a:rPr lang="en-US" altLang="en-US" sz="2000" dirty="0" err="1" smtClean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 smtClean="0">
                <a:latin typeface="Comic Sans MS" panose="030F0702030302020204" pitchFamily="66" charset="0"/>
              </a:rPr>
              <a:t>j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</a:t>
            </a:r>
            <a:r>
              <a:rPr lang="en-US" altLang="en-US" sz="2000" dirty="0" smtClean="0">
                <a:sym typeface="Symbol" panose="05050102010706020507" pitchFamily="18" charset="2"/>
              </a:rPr>
              <a:t>, with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1  </a:t>
            </a:r>
            <a:r>
              <a:rPr lang="en-US" altLang="en-US" sz="2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 j  k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 smtClean="0">
                <a:sym typeface="Symbol" panose="05050102010706020507" pitchFamily="18" charset="2"/>
              </a:rPr>
              <a:t>Then: 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is a shortest path from 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to 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altLang="en-US" sz="24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b="1" dirty="0" smtClean="0">
                <a:sym typeface="Symbol" panose="05050102010706020507" pitchFamily="18" charset="2"/>
              </a:rPr>
              <a:t>Proof</a:t>
            </a:r>
            <a:r>
              <a:rPr lang="en-US" altLang="en-US" sz="2400" dirty="0" smtClean="0">
                <a:sym typeface="Symbol" panose="05050102010706020507" pitchFamily="18" charset="2"/>
              </a:rPr>
              <a:t>: 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p = v</a:t>
            </a:r>
            <a:r>
              <a:rPr lang="en-US" altLang="en-US" sz="2400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      v</a:t>
            </a:r>
            <a:r>
              <a:rPr lang="en-US" altLang="en-US" sz="2400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       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      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k</a:t>
            </a:r>
            <a:endParaRPr lang="en-US" altLang="en-US" sz="24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   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w(p) = w(p</a:t>
            </a:r>
            <a:r>
              <a:rPr lang="en-US" altLang="en-US" sz="2400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 smtClean="0">
                <a:sym typeface="Symbol" panose="05050102010706020507" pitchFamily="18" charset="2"/>
              </a:rPr>
              <a:t>  Assume  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’</a:t>
            </a:r>
            <a:r>
              <a:rPr lang="en-US" altLang="en-US" sz="2400" dirty="0" smtClean="0">
                <a:sym typeface="Symbol" panose="05050102010706020507" pitchFamily="18" charset="2"/>
              </a:rPr>
              <a:t> from 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 dirty="0" smtClean="0">
                <a:sym typeface="Symbol" panose="05050102010706020507" pitchFamily="18" charset="2"/>
              </a:rPr>
              <a:t> to 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altLang="en-US" sz="2400" dirty="0" smtClean="0">
                <a:sym typeface="Symbol" panose="05050102010706020507" pitchFamily="18" charset="2"/>
              </a:rPr>
              <a:t> with 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w(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’) &lt; w(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Adding w(p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w(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 in both sides of this inequality:</a:t>
            </a:r>
          </a:p>
          <a:p>
            <a:pPr>
              <a:lnSpc>
                <a:spcPct val="13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   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w(p’) = w(p</a:t>
            </a:r>
            <a:r>
              <a:rPr lang="en-US" altLang="en-US" sz="2400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’) + w(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&lt; w(p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 = w(p)</a:t>
            </a:r>
            <a:r>
              <a:rPr lang="en-US" altLang="en-US" sz="2400" dirty="0" smtClean="0">
                <a:sym typeface="Symbol" panose="05050102010706020507" pitchFamily="18" charset="2"/>
              </a:rPr>
              <a:t> 	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en-US" sz="2000" dirty="0" smtClean="0">
                <a:solidFill>
                  <a:srgbClr val="DD0111"/>
                </a:solidFill>
                <a:sym typeface="Symbol" panose="05050102010706020507" pitchFamily="18" charset="2"/>
              </a:rPr>
              <a:t>So there is a path </a:t>
            </a:r>
            <a:r>
              <a:rPr lang="en-US" altLang="en-US" sz="2000" i="1" dirty="0" smtClean="0">
                <a:solidFill>
                  <a:srgbClr val="DD0111"/>
                </a:solidFill>
                <a:sym typeface="Symbol" panose="05050102010706020507" pitchFamily="18" charset="2"/>
              </a:rPr>
              <a:t>p’</a:t>
            </a:r>
            <a:r>
              <a:rPr lang="en-US" altLang="en-US" sz="2000" dirty="0" smtClean="0">
                <a:solidFill>
                  <a:srgbClr val="DD0111"/>
                </a:solidFill>
                <a:sym typeface="Symbol" panose="05050102010706020507" pitchFamily="18" charset="2"/>
              </a:rPr>
              <a:t> from </a:t>
            </a:r>
            <a:r>
              <a:rPr lang="en-US" altLang="en-US" sz="2000" i="1" dirty="0" smtClean="0">
                <a:solidFill>
                  <a:srgbClr val="DD0111"/>
                </a:solidFill>
                <a:sym typeface="Symbol" panose="05050102010706020507" pitchFamily="18" charset="2"/>
              </a:rPr>
              <a:t>v</a:t>
            </a:r>
            <a:r>
              <a:rPr lang="en-US" altLang="en-US" sz="2000" i="1" baseline="-25000" dirty="0" smtClean="0">
                <a:solidFill>
                  <a:srgbClr val="DD0111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i="1" dirty="0" smtClean="0">
                <a:solidFill>
                  <a:srgbClr val="DD011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 smtClean="0">
                <a:solidFill>
                  <a:srgbClr val="DD0111"/>
                </a:solidFill>
                <a:sym typeface="Symbol" panose="05050102010706020507" pitchFamily="18" charset="2"/>
              </a:rPr>
              <a:t>to </a:t>
            </a:r>
            <a:r>
              <a:rPr lang="en-US" altLang="en-US" sz="2000" i="1" dirty="0" err="1" smtClean="0">
                <a:solidFill>
                  <a:srgbClr val="DD0111"/>
                </a:solidFill>
                <a:sym typeface="Symbol" panose="05050102010706020507" pitchFamily="18" charset="2"/>
              </a:rPr>
              <a:t>v</a:t>
            </a:r>
            <a:r>
              <a:rPr lang="en-US" altLang="en-US" sz="2000" i="1" baseline="-25000" dirty="0" err="1" smtClean="0">
                <a:solidFill>
                  <a:srgbClr val="DD0111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dirty="0" smtClean="0">
                <a:solidFill>
                  <a:srgbClr val="DD011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 smtClean="0">
                <a:solidFill>
                  <a:srgbClr val="DD0111"/>
                </a:solidFill>
                <a:sym typeface="Symbol" panose="05050102010706020507" pitchFamily="18" charset="2"/>
              </a:rPr>
              <a:t>which is shorter than the shortest path </a:t>
            </a:r>
            <a:r>
              <a:rPr lang="en-US" altLang="en-US" sz="2000" i="1" dirty="0" smtClean="0">
                <a:solidFill>
                  <a:srgbClr val="DD0111"/>
                </a:solidFill>
                <a:sym typeface="Symbol" panose="05050102010706020507" pitchFamily="18" charset="2"/>
              </a:rPr>
              <a:t>p </a:t>
            </a:r>
            <a:r>
              <a:rPr lang="en-US" altLang="en-US" sz="2000" dirty="0" smtClean="0">
                <a:solidFill>
                  <a:srgbClr val="DD0111"/>
                </a:solidFill>
                <a:sym typeface="Symbol" panose="05050102010706020507" pitchFamily="18" charset="2"/>
              </a:rPr>
              <a:t>between them; but this contradicts our initial assumption that </a:t>
            </a:r>
            <a:r>
              <a:rPr lang="en-US" altLang="en-US" sz="2000" i="1" dirty="0" smtClean="0">
                <a:solidFill>
                  <a:srgbClr val="DD0111"/>
                </a:solidFill>
                <a:sym typeface="Symbol" panose="05050102010706020507" pitchFamily="18" charset="2"/>
              </a:rPr>
              <a:t>p </a:t>
            </a:r>
            <a:r>
              <a:rPr lang="en-US" altLang="en-US" sz="2000" dirty="0" smtClean="0">
                <a:solidFill>
                  <a:srgbClr val="DD0111"/>
                </a:solidFill>
                <a:sym typeface="Symbol" panose="05050102010706020507" pitchFamily="18" charset="2"/>
              </a:rPr>
              <a:t>is the shortest path.</a:t>
            </a:r>
            <a:endParaRPr lang="en-US" altLang="en-US" sz="2000" dirty="0" smtClean="0">
              <a:solidFill>
                <a:srgbClr val="DD0111"/>
              </a:solidFill>
              <a:sym typeface="Symbol" panose="05050102010706020507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46581" y="3283379"/>
            <a:ext cx="2263775" cy="495299"/>
            <a:chOff x="1377" y="2574"/>
            <a:chExt cx="1426" cy="312"/>
          </a:xfrm>
        </p:grpSpPr>
        <p:sp>
          <p:nvSpPr>
            <p:cNvPr id="8214" name="Freeform 5"/>
            <p:cNvSpPr>
              <a:spLocks/>
            </p:cNvSpPr>
            <p:nvPr/>
          </p:nvSpPr>
          <p:spPr bwMode="auto">
            <a:xfrm>
              <a:off x="1397" y="2814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Text Box 6"/>
            <p:cNvSpPr txBox="1">
              <a:spLocks noChangeArrowheads="1"/>
            </p:cNvSpPr>
            <p:nvPr/>
          </p:nvSpPr>
          <p:spPr bwMode="auto">
            <a:xfrm>
              <a:off x="1377" y="2574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  <a:r>
                <a:rPr lang="en-US" altLang="en-US" sz="1800" baseline="-250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1i</a:t>
              </a:r>
              <a:endPara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16" name="Freeform 7"/>
            <p:cNvSpPr>
              <a:spLocks/>
            </p:cNvSpPr>
            <p:nvPr/>
          </p:nvSpPr>
          <p:spPr bwMode="auto">
            <a:xfrm>
              <a:off x="1988" y="2822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Text Box 8"/>
            <p:cNvSpPr txBox="1">
              <a:spLocks noChangeArrowheads="1"/>
            </p:cNvSpPr>
            <p:nvPr/>
          </p:nvSpPr>
          <p:spPr bwMode="auto">
            <a:xfrm>
              <a:off x="1968" y="2589"/>
              <a:ext cx="2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  <a:r>
                <a:rPr lang="en-US" altLang="en-US" sz="1800" baseline="-25000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ij</a:t>
              </a:r>
              <a:endPara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18" name="Freeform 9"/>
            <p:cNvSpPr>
              <a:spLocks/>
            </p:cNvSpPr>
            <p:nvPr/>
          </p:nvSpPr>
          <p:spPr bwMode="auto">
            <a:xfrm>
              <a:off x="2539" y="2829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Text Box 10"/>
            <p:cNvSpPr txBox="1">
              <a:spLocks noChangeArrowheads="1"/>
            </p:cNvSpPr>
            <p:nvPr/>
          </p:nvSpPr>
          <p:spPr bwMode="auto">
            <a:xfrm>
              <a:off x="2519" y="2596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  <a:r>
                <a:rPr lang="en-US" altLang="en-US" sz="1800" baseline="-25000">
                  <a:solidFill>
                    <a:schemeClr val="tx1"/>
                  </a:solidFill>
                  <a:latin typeface="Comic Sans MS" panose="030F0702030302020204" pitchFamily="66" charset="0"/>
                </a:rPr>
                <a:t>jk</a:t>
              </a:r>
              <a:endParaRPr lang="en-US" altLang="en-US" sz="1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198" name="Oval 11"/>
          <p:cNvSpPr>
            <a:spLocks noChangeArrowheads="1"/>
          </p:cNvSpPr>
          <p:nvPr/>
        </p:nvSpPr>
        <p:spPr bwMode="auto">
          <a:xfrm>
            <a:off x="5929313" y="2179638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199" name="Oval 12"/>
          <p:cNvSpPr>
            <a:spLocks noChangeArrowheads="1"/>
          </p:cNvSpPr>
          <p:nvPr/>
        </p:nvSpPr>
        <p:spPr bwMode="auto">
          <a:xfrm>
            <a:off x="6824663" y="2444750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0" name="Oval 13"/>
          <p:cNvSpPr>
            <a:spLocks noChangeArrowheads="1"/>
          </p:cNvSpPr>
          <p:nvPr/>
        </p:nvSpPr>
        <p:spPr bwMode="auto">
          <a:xfrm>
            <a:off x="7518400" y="171767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1" name="Oval 14"/>
          <p:cNvSpPr>
            <a:spLocks noChangeArrowheads="1"/>
          </p:cNvSpPr>
          <p:nvPr/>
        </p:nvSpPr>
        <p:spPr bwMode="auto">
          <a:xfrm>
            <a:off x="8439150" y="205422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2" name="Freeform 15"/>
          <p:cNvSpPr>
            <a:spLocks/>
          </p:cNvSpPr>
          <p:nvPr/>
        </p:nvSpPr>
        <p:spPr bwMode="auto">
          <a:xfrm>
            <a:off x="6208713" y="2344738"/>
            <a:ext cx="649287" cy="163512"/>
          </a:xfrm>
          <a:custGeom>
            <a:avLst/>
            <a:gdLst>
              <a:gd name="T0" fmla="*/ 0 w 409"/>
              <a:gd name="T1" fmla="*/ 20161188 h 103"/>
              <a:gd name="T2" fmla="*/ 259575100 w 409"/>
              <a:gd name="T3" fmla="*/ 10080594 h 103"/>
              <a:gd name="T4" fmla="*/ 350300655 w 409"/>
              <a:gd name="T5" fmla="*/ 32761137 h 103"/>
              <a:gd name="T6" fmla="*/ 418345615 w 409"/>
              <a:gd name="T7" fmla="*/ 78123811 h 103"/>
              <a:gd name="T8" fmla="*/ 476308371 w 409"/>
              <a:gd name="T9" fmla="*/ 123486485 h 103"/>
              <a:gd name="T10" fmla="*/ 486388988 w 409"/>
              <a:gd name="T11" fmla="*/ 156249210 h 103"/>
              <a:gd name="T12" fmla="*/ 894653986 w 409"/>
              <a:gd name="T13" fmla="*/ 236893963 h 103"/>
              <a:gd name="T14" fmla="*/ 1030742319 w 409"/>
              <a:gd name="T15" fmla="*/ 259574506 h 1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9"/>
              <a:gd name="T25" fmla="*/ 0 h 103"/>
              <a:gd name="T26" fmla="*/ 409 w 409"/>
              <a:gd name="T27" fmla="*/ 103 h 1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9" h="103">
                <a:moveTo>
                  <a:pt x="0" y="8"/>
                </a:moveTo>
                <a:cubicBezTo>
                  <a:pt x="38" y="1"/>
                  <a:pt x="63" y="0"/>
                  <a:pt x="103" y="4"/>
                </a:cubicBezTo>
                <a:cubicBezTo>
                  <a:pt x="115" y="7"/>
                  <a:pt x="128" y="8"/>
                  <a:pt x="139" y="13"/>
                </a:cubicBezTo>
                <a:cubicBezTo>
                  <a:pt x="149" y="18"/>
                  <a:pt x="166" y="31"/>
                  <a:pt x="166" y="31"/>
                </a:cubicBezTo>
                <a:cubicBezTo>
                  <a:pt x="207" y="90"/>
                  <a:pt x="143" y="3"/>
                  <a:pt x="189" y="49"/>
                </a:cubicBezTo>
                <a:cubicBezTo>
                  <a:pt x="192" y="52"/>
                  <a:pt x="190" y="59"/>
                  <a:pt x="193" y="62"/>
                </a:cubicBezTo>
                <a:cubicBezTo>
                  <a:pt x="233" y="102"/>
                  <a:pt x="309" y="92"/>
                  <a:pt x="355" y="94"/>
                </a:cubicBezTo>
                <a:cubicBezTo>
                  <a:pt x="368" y="96"/>
                  <a:pt x="395" y="103"/>
                  <a:pt x="409" y="10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Freeform 16"/>
          <p:cNvSpPr>
            <a:spLocks/>
          </p:cNvSpPr>
          <p:nvPr/>
        </p:nvSpPr>
        <p:spPr bwMode="auto">
          <a:xfrm>
            <a:off x="6951663" y="1871663"/>
            <a:ext cx="557212" cy="565150"/>
          </a:xfrm>
          <a:custGeom>
            <a:avLst/>
            <a:gdLst>
              <a:gd name="T0" fmla="*/ 55443388 w 351"/>
              <a:gd name="T1" fmla="*/ 897175625 h 356"/>
              <a:gd name="T2" fmla="*/ 0 w 351"/>
              <a:gd name="T3" fmla="*/ 725805000 h 356"/>
              <a:gd name="T4" fmla="*/ 10080616 w 351"/>
              <a:gd name="T5" fmla="*/ 556953738 h 356"/>
              <a:gd name="T6" fmla="*/ 340219995 w 351"/>
              <a:gd name="T7" fmla="*/ 398184688 h 356"/>
              <a:gd name="T8" fmla="*/ 441026154 w 351"/>
              <a:gd name="T9" fmla="*/ 352821875 h 356"/>
              <a:gd name="T10" fmla="*/ 531751698 w 351"/>
              <a:gd name="T11" fmla="*/ 262096250 h 356"/>
              <a:gd name="T12" fmla="*/ 703122169 w 351"/>
              <a:gd name="T13" fmla="*/ 90725625 h 356"/>
              <a:gd name="T14" fmla="*/ 884573256 w 351"/>
              <a:gd name="T15" fmla="*/ 0 h 3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1"/>
              <a:gd name="T25" fmla="*/ 0 h 356"/>
              <a:gd name="T26" fmla="*/ 351 w 351"/>
              <a:gd name="T27" fmla="*/ 356 h 3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1" h="356">
                <a:moveTo>
                  <a:pt x="22" y="356"/>
                </a:moveTo>
                <a:cubicBezTo>
                  <a:pt x="15" y="333"/>
                  <a:pt x="7" y="311"/>
                  <a:pt x="0" y="288"/>
                </a:cubicBezTo>
                <a:cubicBezTo>
                  <a:pt x="1" y="266"/>
                  <a:pt x="2" y="243"/>
                  <a:pt x="4" y="221"/>
                </a:cubicBezTo>
                <a:cubicBezTo>
                  <a:pt x="10" y="170"/>
                  <a:pt x="99" y="162"/>
                  <a:pt x="135" y="158"/>
                </a:cubicBezTo>
                <a:cubicBezTo>
                  <a:pt x="149" y="153"/>
                  <a:pt x="160" y="144"/>
                  <a:pt x="175" y="140"/>
                </a:cubicBezTo>
                <a:cubicBezTo>
                  <a:pt x="191" y="130"/>
                  <a:pt x="198" y="117"/>
                  <a:pt x="211" y="104"/>
                </a:cubicBezTo>
                <a:cubicBezTo>
                  <a:pt x="218" y="85"/>
                  <a:pt x="260" y="43"/>
                  <a:pt x="279" y="36"/>
                </a:cubicBezTo>
                <a:cubicBezTo>
                  <a:pt x="300" y="15"/>
                  <a:pt x="332" y="19"/>
                  <a:pt x="35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0065" name="Freeform 17"/>
          <p:cNvSpPr>
            <a:spLocks/>
          </p:cNvSpPr>
          <p:nvPr/>
        </p:nvSpPr>
        <p:spPr bwMode="auto">
          <a:xfrm>
            <a:off x="7108825" y="2022475"/>
            <a:ext cx="506413" cy="506413"/>
          </a:xfrm>
          <a:custGeom>
            <a:avLst/>
            <a:gdLst>
              <a:gd name="T0" fmla="*/ 0 w 319"/>
              <a:gd name="T1" fmla="*/ 803931431 h 319"/>
              <a:gd name="T2" fmla="*/ 249496509 w 319"/>
              <a:gd name="T3" fmla="*/ 748487939 h 319"/>
              <a:gd name="T4" fmla="*/ 317540001 w 319"/>
              <a:gd name="T5" fmla="*/ 680442859 h 319"/>
              <a:gd name="T6" fmla="*/ 362902858 w 319"/>
              <a:gd name="T7" fmla="*/ 612399367 h 319"/>
              <a:gd name="T8" fmla="*/ 463709208 w 319"/>
              <a:gd name="T9" fmla="*/ 418346351 h 319"/>
              <a:gd name="T10" fmla="*/ 567036510 w 319"/>
              <a:gd name="T11" fmla="*/ 362902858 h 319"/>
              <a:gd name="T12" fmla="*/ 667842859 w 319"/>
              <a:gd name="T13" fmla="*/ 304940001 h 319"/>
              <a:gd name="T14" fmla="*/ 713205717 w 319"/>
              <a:gd name="T15" fmla="*/ 249496509 h 319"/>
              <a:gd name="T16" fmla="*/ 771168574 w 319"/>
              <a:gd name="T17" fmla="*/ 113407937 h 319"/>
              <a:gd name="T18" fmla="*/ 803931431 w 319"/>
              <a:gd name="T19" fmla="*/ 0 h 3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9"/>
              <a:gd name="T31" fmla="*/ 0 h 319"/>
              <a:gd name="T32" fmla="*/ 319 w 319"/>
              <a:gd name="T33" fmla="*/ 319 h 31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9" h="319">
                <a:moveTo>
                  <a:pt x="0" y="319"/>
                </a:moveTo>
                <a:cubicBezTo>
                  <a:pt x="38" y="316"/>
                  <a:pt x="64" y="307"/>
                  <a:pt x="99" y="297"/>
                </a:cubicBezTo>
                <a:cubicBezTo>
                  <a:pt x="108" y="288"/>
                  <a:pt x="118" y="280"/>
                  <a:pt x="126" y="270"/>
                </a:cubicBezTo>
                <a:cubicBezTo>
                  <a:pt x="133" y="262"/>
                  <a:pt x="144" y="243"/>
                  <a:pt x="144" y="243"/>
                </a:cubicBezTo>
                <a:cubicBezTo>
                  <a:pt x="150" y="222"/>
                  <a:pt x="167" y="178"/>
                  <a:pt x="184" y="166"/>
                </a:cubicBezTo>
                <a:cubicBezTo>
                  <a:pt x="192" y="145"/>
                  <a:pt x="203" y="148"/>
                  <a:pt x="225" y="144"/>
                </a:cubicBezTo>
                <a:cubicBezTo>
                  <a:pt x="256" y="123"/>
                  <a:pt x="242" y="130"/>
                  <a:pt x="265" y="121"/>
                </a:cubicBezTo>
                <a:cubicBezTo>
                  <a:pt x="278" y="86"/>
                  <a:pt x="259" y="130"/>
                  <a:pt x="283" y="99"/>
                </a:cubicBezTo>
                <a:cubicBezTo>
                  <a:pt x="289" y="91"/>
                  <a:pt x="302" y="56"/>
                  <a:pt x="306" y="45"/>
                </a:cubicBezTo>
                <a:cubicBezTo>
                  <a:pt x="308" y="32"/>
                  <a:pt x="309" y="10"/>
                  <a:pt x="319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Freeform 18"/>
          <p:cNvSpPr>
            <a:spLocks/>
          </p:cNvSpPr>
          <p:nvPr/>
        </p:nvSpPr>
        <p:spPr bwMode="auto">
          <a:xfrm>
            <a:off x="7808913" y="1865313"/>
            <a:ext cx="652462" cy="252412"/>
          </a:xfrm>
          <a:custGeom>
            <a:avLst/>
            <a:gdLst>
              <a:gd name="T0" fmla="*/ 0 w 411"/>
              <a:gd name="T1" fmla="*/ 0 h 159"/>
              <a:gd name="T2" fmla="*/ 226813889 w 411"/>
              <a:gd name="T3" fmla="*/ 32761173 h 159"/>
              <a:gd name="T4" fmla="*/ 317539444 w 411"/>
              <a:gd name="T5" fmla="*/ 100806050 h 159"/>
              <a:gd name="T6" fmla="*/ 567033928 w 411"/>
              <a:gd name="T7" fmla="*/ 259574786 h 159"/>
              <a:gd name="T8" fmla="*/ 940016767 w 411"/>
              <a:gd name="T9" fmla="*/ 317539058 h 159"/>
              <a:gd name="T10" fmla="*/ 962698950 w 411"/>
              <a:gd name="T11" fmla="*/ 350300231 h 159"/>
              <a:gd name="T12" fmla="*/ 997981110 w 411"/>
              <a:gd name="T13" fmla="*/ 362901781 h 159"/>
              <a:gd name="T14" fmla="*/ 1020661705 w 411"/>
              <a:gd name="T15" fmla="*/ 395662954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1"/>
              <a:gd name="T25" fmla="*/ 0 h 159"/>
              <a:gd name="T26" fmla="*/ 411 w 411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1" h="159">
                <a:moveTo>
                  <a:pt x="0" y="0"/>
                </a:moveTo>
                <a:cubicBezTo>
                  <a:pt x="33" y="3"/>
                  <a:pt x="58" y="7"/>
                  <a:pt x="90" y="13"/>
                </a:cubicBezTo>
                <a:cubicBezTo>
                  <a:pt x="106" y="19"/>
                  <a:pt x="111" y="30"/>
                  <a:pt x="126" y="40"/>
                </a:cubicBezTo>
                <a:cubicBezTo>
                  <a:pt x="147" y="72"/>
                  <a:pt x="188" y="97"/>
                  <a:pt x="225" y="103"/>
                </a:cubicBezTo>
                <a:cubicBezTo>
                  <a:pt x="274" y="100"/>
                  <a:pt x="330" y="96"/>
                  <a:pt x="373" y="126"/>
                </a:cubicBezTo>
                <a:cubicBezTo>
                  <a:pt x="376" y="130"/>
                  <a:pt x="378" y="136"/>
                  <a:pt x="382" y="139"/>
                </a:cubicBezTo>
                <a:cubicBezTo>
                  <a:pt x="386" y="142"/>
                  <a:pt x="392" y="140"/>
                  <a:pt x="396" y="144"/>
                </a:cubicBezTo>
                <a:cubicBezTo>
                  <a:pt x="411" y="159"/>
                  <a:pt x="392" y="157"/>
                  <a:pt x="405" y="157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Text Box 19"/>
          <p:cNvSpPr txBox="1">
            <a:spLocks noChangeArrowheads="1"/>
          </p:cNvSpPr>
          <p:nvPr/>
        </p:nvSpPr>
        <p:spPr bwMode="auto">
          <a:xfrm>
            <a:off x="5880100" y="1819275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07" name="Text Box 20"/>
          <p:cNvSpPr txBox="1">
            <a:spLocks noChangeArrowheads="1"/>
          </p:cNvSpPr>
          <p:nvPr/>
        </p:nvSpPr>
        <p:spPr bwMode="auto">
          <a:xfrm>
            <a:off x="6789738" y="2714625"/>
            <a:ext cx="331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208" name="Text Box 21"/>
          <p:cNvSpPr txBox="1">
            <a:spLocks noChangeArrowheads="1"/>
          </p:cNvSpPr>
          <p:nvPr/>
        </p:nvSpPr>
        <p:spPr bwMode="auto">
          <a:xfrm>
            <a:off x="7556500" y="1347788"/>
            <a:ext cx="331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209" name="Text Box 22"/>
          <p:cNvSpPr txBox="1">
            <a:spLocks noChangeArrowheads="1"/>
          </p:cNvSpPr>
          <p:nvPr/>
        </p:nvSpPr>
        <p:spPr bwMode="auto">
          <a:xfrm>
            <a:off x="8455025" y="2322513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210" name="Text Box 23"/>
          <p:cNvSpPr txBox="1">
            <a:spLocks noChangeArrowheads="1"/>
          </p:cNvSpPr>
          <p:nvPr/>
        </p:nvSpPr>
        <p:spPr bwMode="auto">
          <a:xfrm>
            <a:off x="6300788" y="2028825"/>
            <a:ext cx="42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1i</a:t>
            </a:r>
          </a:p>
        </p:txBody>
      </p:sp>
      <p:sp>
        <p:nvSpPr>
          <p:cNvPr id="8211" name="Text Box 24"/>
          <p:cNvSpPr txBox="1">
            <a:spLocks noChangeArrowheads="1"/>
          </p:cNvSpPr>
          <p:nvPr/>
        </p:nvSpPr>
        <p:spPr bwMode="auto">
          <a:xfrm>
            <a:off x="6805613" y="1760538"/>
            <a:ext cx="377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ij</a:t>
            </a:r>
          </a:p>
        </p:txBody>
      </p:sp>
      <p:sp>
        <p:nvSpPr>
          <p:cNvPr id="770073" name="Text Box 25"/>
          <p:cNvSpPr txBox="1">
            <a:spLocks noChangeArrowheads="1"/>
          </p:cNvSpPr>
          <p:nvPr/>
        </p:nvSpPr>
        <p:spPr bwMode="auto">
          <a:xfrm>
            <a:off x="7294563" y="2255838"/>
            <a:ext cx="428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ij</a:t>
            </a:r>
            <a:r>
              <a:rPr lang="en-US" altLang="en-US" sz="1800">
                <a:solidFill>
                  <a:schemeClr val="tx1"/>
                </a:solidFill>
              </a:rPr>
              <a:t>’</a:t>
            </a:r>
            <a:endParaRPr lang="en-US" altLang="en-US" sz="1800" baseline="-25000">
              <a:solidFill>
                <a:schemeClr val="tx1"/>
              </a:solidFill>
            </a:endParaRPr>
          </a:p>
        </p:txBody>
      </p:sp>
      <p:sp>
        <p:nvSpPr>
          <p:cNvPr id="8213" name="Text Box 26"/>
          <p:cNvSpPr txBox="1">
            <a:spLocks noChangeArrowheads="1"/>
          </p:cNvSpPr>
          <p:nvPr/>
        </p:nvSpPr>
        <p:spPr bwMode="auto">
          <a:xfrm>
            <a:off x="8001000" y="1647825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jk</a:t>
            </a:r>
          </a:p>
        </p:txBody>
      </p:sp>
    </p:spTree>
    <p:extLst>
      <p:ext uri="{BB962C8B-B14F-4D97-AF65-F5344CB8AC3E}">
        <p14:creationId xmlns="" xmlns:p14="http://schemas.microsoft.com/office/powerpoint/2010/main" val="1502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Shortest-Path </a:t>
            </a:r>
            <a:r>
              <a:rPr lang="en-US" altLang="en-US" dirty="0" smtClean="0"/>
              <a:t>Idea</a:t>
            </a:r>
            <a:endParaRPr lang="en-US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5494" y="1030941"/>
            <a:ext cx="8655423" cy="4724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lvl="0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dirty="0" smtClean="0"/>
              <a:t> Recall: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u,v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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 weight/cost of the shortest path from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SSSP algorithms maintain a field d[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for every vertex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d[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will be an estimate of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As the algorithm progresses, we will refine d[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until, at termination, </a:t>
            </a:r>
          </a:p>
          <a:p>
            <a:pPr marL="0" marR="0" lvl="0" indent="0" algn="ctr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Whenever we discover a new shortest path to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we update d[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fact, d[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will always be an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overestimate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d[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³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We’ll use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to point to the parent (or predecessor) of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shortest path from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We update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when we update d[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</a:t>
            </a:r>
          </a:p>
          <a:p>
            <a:pPr lvl="0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At the end, </a:t>
            </a:r>
            <a:r>
              <a:rPr lang="en-US" sz="2400" dirty="0" smtClean="0">
                <a:latin typeface="Symbol" pitchFamily="18" charset="2"/>
              </a:rPr>
              <a:t>p </a:t>
            </a:r>
            <a:r>
              <a:rPr lang="en-US" sz="2400" dirty="0" smtClean="0"/>
              <a:t>will induce a tree, called </a:t>
            </a:r>
            <a:r>
              <a:rPr lang="en-US" sz="2400" b="1" dirty="0" smtClean="0"/>
              <a:t>shortest path tree</a:t>
            </a:r>
            <a:r>
              <a:rPr lang="en-US" sz="2400" dirty="0" smtClean="0"/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49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Initialization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altLang="en-US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Alg.: </a:t>
            </a:r>
            <a:r>
              <a:rPr lang="en-US" altLang="en-US" smtClean="0"/>
              <a:t>INITIALIZE-SINGLE-SOURCE(V, s)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b="1" smtClean="0"/>
              <a:t> for </a:t>
            </a:r>
            <a:r>
              <a:rPr lang="en-US" altLang="en-US" smtClean="0"/>
              <a:t>each v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V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b="1" smtClean="0"/>
              <a:t>       do </a:t>
            </a:r>
            <a:r>
              <a:rPr lang="en-US" altLang="en-US" smtClean="0"/>
              <a:t>d[v] ← </a:t>
            </a:r>
            <a:r>
              <a:rPr lang="en-US" altLang="en-US" smtClean="0">
                <a:sym typeface="Symbol" panose="05050102010706020507" pitchFamily="18" charset="2"/>
              </a:rPr>
              <a:t>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mtClean="0">
                <a:sym typeface="Symbol" panose="05050102010706020507" pitchFamily="18" charset="2"/>
              </a:rPr>
              <a:t>             </a:t>
            </a:r>
            <a:r>
              <a:rPr lang="en-US" altLang="en-US" smtClean="0"/>
              <a:t>[v] ← NIL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mtClean="0"/>
              <a:t>d[s] ← 0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altLang="en-US" smtClean="0"/>
          </a:p>
          <a:p>
            <a:pPr marL="533400" indent="-533400" eaLnBrk="1" hangingPunct="1">
              <a:lnSpc>
                <a:spcPct val="120000"/>
              </a:lnSpc>
            </a:pPr>
            <a:r>
              <a:rPr lang="en-US" altLang="en-US" smtClean="0"/>
              <a:t>All the shortest-paths algorithms start with INITIALIZE-SINGLE-SOURCE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37734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Relaxation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Relaxing </a:t>
            </a:r>
            <a:r>
              <a:rPr lang="en-US" altLang="en-US" smtClean="0"/>
              <a:t>an edge (u, v) = testing whether we can improve the shortest path to v found so far by going through u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If </a:t>
            </a:r>
            <a:r>
              <a:rPr lang="en-US" altLang="en-US" smtClean="0">
                <a:latin typeface="Comic Sans MS" panose="030F0702030302020204" pitchFamily="66" charset="0"/>
              </a:rPr>
              <a:t>d[v] &gt; d[u] + w(u, v) 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	 we can improve the shortest path to v 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	 </a:t>
            </a:r>
            <a:r>
              <a:rPr lang="en-US" altLang="en-US" smtClean="0">
                <a:sym typeface="Symbol" panose="05050102010706020507" pitchFamily="18" charset="2"/>
              </a:rPr>
              <a:t></a:t>
            </a:r>
            <a:r>
              <a:rPr lang="en-US" altLang="en-US" smtClean="0"/>
              <a:t> update d[v] and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US" altLang="en-US" smtClean="0"/>
              <a:t>[v]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32627" y="3458913"/>
            <a:ext cx="1743075" cy="747712"/>
            <a:chOff x="717" y="2115"/>
            <a:chExt cx="1098" cy="471"/>
          </a:xfrm>
        </p:grpSpPr>
        <p:sp>
          <p:nvSpPr>
            <p:cNvPr id="11304" name="Oval 5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305" name="Oval 6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306" name="Line 7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Text Box 8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08" name="Text Box 9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309" name="Text Box 10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332627" y="4974975"/>
            <a:ext cx="1743075" cy="747713"/>
            <a:chOff x="717" y="2115"/>
            <a:chExt cx="1098" cy="471"/>
          </a:xfrm>
        </p:grpSpPr>
        <p:sp>
          <p:nvSpPr>
            <p:cNvPr id="11298" name="Oval 12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99" name="Oval 13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300" name="Line 14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1" name="Text Box 15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02" name="Text Box 16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303" name="Text Box 17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sp>
        <p:nvSpPr>
          <p:cNvPr id="786450" name="AutoShape 18"/>
          <p:cNvSpPr>
            <a:spLocks noChangeArrowheads="1"/>
          </p:cNvSpPr>
          <p:nvPr/>
        </p:nvSpPr>
        <p:spPr bwMode="auto">
          <a:xfrm rot="5400000">
            <a:off x="2700134" y="4516981"/>
            <a:ext cx="979488" cy="263525"/>
          </a:xfrm>
          <a:custGeom>
            <a:avLst/>
            <a:gdLst>
              <a:gd name="T0" fmla="*/ 1510605664 w 21600"/>
              <a:gd name="T1" fmla="*/ 0 h 21600"/>
              <a:gd name="T2" fmla="*/ 0 w 21600"/>
              <a:gd name="T3" fmla="*/ 19612348 h 21600"/>
              <a:gd name="T4" fmla="*/ 1510605664 w 21600"/>
              <a:gd name="T5" fmla="*/ 39224549 h 21600"/>
              <a:gd name="T6" fmla="*/ 2014140719 w 21600"/>
              <a:gd name="T7" fmla="*/ 196123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6451" name="Text Box 19"/>
          <p:cNvSpPr txBox="1">
            <a:spLocks noChangeArrowheads="1"/>
          </p:cNvSpPr>
          <p:nvPr/>
        </p:nvSpPr>
        <p:spPr bwMode="auto">
          <a:xfrm>
            <a:off x="3378790" y="4462213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RELAX(u, v, w)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436190" y="3468438"/>
            <a:ext cx="1743075" cy="747712"/>
            <a:chOff x="717" y="2115"/>
            <a:chExt cx="1098" cy="471"/>
          </a:xfrm>
        </p:grpSpPr>
        <p:sp>
          <p:nvSpPr>
            <p:cNvPr id="11292" name="Oval 21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93" name="Oval 22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294" name="Line 23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Text Box 24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296" name="Text Box 25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297" name="Text Box 26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436190" y="4984500"/>
            <a:ext cx="1743075" cy="747713"/>
            <a:chOff x="717" y="2115"/>
            <a:chExt cx="1098" cy="471"/>
          </a:xfrm>
        </p:grpSpPr>
        <p:sp>
          <p:nvSpPr>
            <p:cNvPr id="11286" name="Oval 28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87" name="Oval 29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288" name="Line 30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Text Box 31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290" name="Text Box 32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291" name="Text Box 33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sp>
        <p:nvSpPr>
          <p:cNvPr id="786466" name="AutoShape 34"/>
          <p:cNvSpPr>
            <a:spLocks noChangeArrowheads="1"/>
          </p:cNvSpPr>
          <p:nvPr/>
        </p:nvSpPr>
        <p:spPr bwMode="auto">
          <a:xfrm rot="5400000">
            <a:off x="5803696" y="4526506"/>
            <a:ext cx="979488" cy="263525"/>
          </a:xfrm>
          <a:custGeom>
            <a:avLst/>
            <a:gdLst>
              <a:gd name="T0" fmla="*/ 1510605664 w 21600"/>
              <a:gd name="T1" fmla="*/ 0 h 21600"/>
              <a:gd name="T2" fmla="*/ 0 w 21600"/>
              <a:gd name="T3" fmla="*/ 19612348 h 21600"/>
              <a:gd name="T4" fmla="*/ 1510605664 w 21600"/>
              <a:gd name="T5" fmla="*/ 39224549 h 21600"/>
              <a:gd name="T6" fmla="*/ 2014140719 w 21600"/>
              <a:gd name="T7" fmla="*/ 196123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6467" name="Text Box 35"/>
          <p:cNvSpPr txBox="1">
            <a:spLocks noChangeArrowheads="1"/>
          </p:cNvSpPr>
          <p:nvPr/>
        </p:nvSpPr>
        <p:spPr bwMode="auto">
          <a:xfrm>
            <a:off x="6482352" y="4471738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RELAX(u, v, w)</a:t>
            </a:r>
          </a:p>
        </p:txBody>
      </p:sp>
      <p:sp>
        <p:nvSpPr>
          <p:cNvPr id="786468" name="Rectangle 36"/>
          <p:cNvSpPr>
            <a:spLocks noChangeArrowheads="1"/>
          </p:cNvSpPr>
          <p:nvPr/>
        </p:nvSpPr>
        <p:spPr bwMode="auto">
          <a:xfrm>
            <a:off x="1762714" y="6007505"/>
            <a:ext cx="58816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After </a:t>
            </a:r>
            <a:r>
              <a:rPr lang="en-US" altLang="en-US" sz="2400" dirty="0" smtClean="0">
                <a:solidFill>
                  <a:schemeClr val="tx1"/>
                </a:solidFill>
              </a:rPr>
              <a:t>relaxation: </a:t>
            </a:r>
            <a:r>
              <a:rPr lang="en-US" altLang="en-US" dirty="0" smtClean="0">
                <a:latin typeface="Comic Sans MS" panose="030F0702030302020204" pitchFamily="66" charset="0"/>
              </a:rPr>
              <a:t>d[v</a:t>
            </a:r>
            <a:r>
              <a:rPr lang="en-US" altLang="en-US" dirty="0">
                <a:latin typeface="Comic Sans MS" panose="030F0702030302020204" pitchFamily="66" charset="0"/>
              </a:rPr>
              <a:t>]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en-US" altLang="en-US" dirty="0">
                <a:latin typeface="Comic Sans MS" panose="030F0702030302020204" pitchFamily="66" charset="0"/>
              </a:rPr>
              <a:t> d[u] + w(u, v)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861140" y="3136650"/>
            <a:ext cx="1908175" cy="684213"/>
            <a:chOff x="163" y="2242"/>
            <a:chExt cx="1202" cy="431"/>
          </a:xfrm>
        </p:grpSpPr>
        <p:sp>
          <p:nvSpPr>
            <p:cNvPr id="11283" name="Oval 38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284" name="Freeform 39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Freeform 40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4953590" y="3136650"/>
            <a:ext cx="1908175" cy="684213"/>
            <a:chOff x="163" y="2242"/>
            <a:chExt cx="1202" cy="431"/>
          </a:xfrm>
        </p:grpSpPr>
        <p:sp>
          <p:nvSpPr>
            <p:cNvPr id="11280" name="Oval 42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281" name="Freeform 43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Freeform 44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5171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50" grpId="0" animBg="1"/>
      <p:bldP spid="786451" grpId="0"/>
      <p:bldP spid="786466" grpId="0" animBg="1"/>
      <p:bldP spid="786467" grpId="0"/>
      <p:bldP spid="78646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3911</TotalTime>
  <Words>1425</Words>
  <Application>Microsoft Office PowerPoint</Application>
  <PresentationFormat>On-screen Show (4:3)</PresentationFormat>
  <Paragraphs>383</Paragraphs>
  <Slides>20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Lecture 15 Graph-Based Algorithms</vt:lpstr>
      <vt:lpstr>Shortest Path Problems</vt:lpstr>
      <vt:lpstr>Shortest Path Problems</vt:lpstr>
      <vt:lpstr>Shortest Path Problems</vt:lpstr>
      <vt:lpstr>Variants of Shortest Paths</vt:lpstr>
      <vt:lpstr>Optimal Substructure of Shortest Paths</vt:lpstr>
      <vt:lpstr>Shortest-Path Idea</vt:lpstr>
      <vt:lpstr>Initialization</vt:lpstr>
      <vt:lpstr>Relaxation</vt:lpstr>
      <vt:lpstr>RELAX(u, v, w)</vt:lpstr>
      <vt:lpstr>Dijkstra’s Algorithm</vt:lpstr>
      <vt:lpstr>Dijkstra (G, w, s)</vt:lpstr>
      <vt:lpstr>Example</vt:lpstr>
      <vt:lpstr>Practice</vt:lpstr>
      <vt:lpstr>Dijkstra (G, w, s) – Time Complexity</vt:lpstr>
      <vt:lpstr>Dijkstra’s Time complexity (cont.)</vt:lpstr>
      <vt:lpstr>Why Does Dijkstra’s Algorithm Work?</vt:lpstr>
      <vt:lpstr>Dijkstra’s: Theorem</vt:lpstr>
      <vt:lpstr>Dijkstra’s: Proof</vt:lpstr>
      <vt:lpstr>Dijkstra’s: Proof (Contd.)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mohosena</cp:lastModifiedBy>
  <cp:revision>177</cp:revision>
  <dcterms:created xsi:type="dcterms:W3CDTF">2014-09-11T18:03:18Z</dcterms:created>
  <dcterms:modified xsi:type="dcterms:W3CDTF">2018-04-07T18:54:32Z</dcterms:modified>
</cp:coreProperties>
</file>