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72" r:id="rId3"/>
    <p:sldId id="294" r:id="rId4"/>
    <p:sldId id="293" r:id="rId5"/>
    <p:sldId id="273" r:id="rId6"/>
    <p:sldId id="274" r:id="rId7"/>
    <p:sldId id="275" r:id="rId8"/>
    <p:sldId id="276" r:id="rId9"/>
    <p:sldId id="277" r:id="rId10"/>
    <p:sldId id="292" r:id="rId11"/>
    <p:sldId id="278" r:id="rId12"/>
    <p:sldId id="307" r:id="rId13"/>
    <p:sldId id="279" r:id="rId14"/>
    <p:sldId id="280" r:id="rId15"/>
    <p:sldId id="301" r:id="rId16"/>
    <p:sldId id="302" r:id="rId17"/>
    <p:sldId id="303" r:id="rId18"/>
    <p:sldId id="304" r:id="rId19"/>
    <p:sldId id="305" r:id="rId20"/>
    <p:sldId id="306" r:id="rId21"/>
    <p:sldId id="308" r:id="rId22"/>
    <p:sldId id="30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7" autoAdjust="0"/>
  </p:normalViewPr>
  <p:slideViewPr>
    <p:cSldViewPr snapToGrid="0">
      <p:cViewPr varScale="1">
        <p:scale>
          <a:sx n="106" d="100"/>
          <a:sy n="106" d="100"/>
        </p:scale>
        <p:origin x="-10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716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4/8/2018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8463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2536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95ECA5-83DA-4CB2-BB39-C30EE679A130}" type="slidenum">
              <a:rPr lang="en-US"/>
              <a:pPr/>
              <a:t>12</a:t>
            </a:fld>
            <a:endParaRPr lang="en-US"/>
          </a:p>
        </p:txBody>
      </p:sp>
      <p:sp>
        <p:nvSpPr>
          <p:cNvPr id="1955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649" y="692453"/>
            <a:ext cx="4482703" cy="3415393"/>
          </a:xfrm>
          <a:ln w="12700" cap="flat">
            <a:solidFill>
              <a:schemeClr val="tx1"/>
            </a:solidFill>
          </a:ln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66" tIns="46034" rIns="92066" bIns="4603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2536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B8DDF6-9E08-4B21-AD75-583F72660621}" type="slidenum">
              <a:rPr lang="en-US"/>
              <a:pPr/>
              <a:t>21</a:t>
            </a:fld>
            <a:endParaRPr lang="en-US"/>
          </a:p>
        </p:txBody>
      </p:sp>
      <p:sp>
        <p:nvSpPr>
          <p:cNvPr id="2037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66" tIns="46034" rIns="92066" bIns="4603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FF7B2F-8F90-4D1D-A69D-28A06C60545E}" type="slidenum">
              <a:rPr lang="en-US"/>
              <a:pPr/>
              <a:t>22</a:t>
            </a:fld>
            <a:endParaRPr lang="en-US"/>
          </a:p>
        </p:txBody>
      </p:sp>
      <p:sp>
        <p:nvSpPr>
          <p:cNvPr id="20582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66" tIns="46034" rIns="92066" bIns="46034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B08E-47D2-4584-816B-449F3150CE09}" type="datetime1">
              <a:rPr lang="en-US" smtClean="0"/>
              <a:pPr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35" y="106136"/>
            <a:ext cx="4359729" cy="32697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7AAC-960F-4CE0-8641-0C86F9EB65D7}" type="datetime1">
              <a:rPr lang="en-US" smtClean="0"/>
              <a:pPr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B1BB-1A77-4BC4-A5BE-73977423CC78}" type="datetime1">
              <a:rPr lang="en-US" smtClean="0"/>
              <a:pPr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43CD7917-39E8-444D-9A58-49658B01A98E}" type="datetime1">
              <a:rPr lang="en-US" smtClean="0"/>
              <a:pPr/>
              <a:t>4/8/2018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A48B2152-2B3E-44A1-8FD0-4FF9B0873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4612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5242B-5194-411C-A0D7-3AA311500BFA}" type="datetime1">
              <a:rPr lang="en-US" smtClean="0"/>
              <a:pPr>
                <a:defRPr/>
              </a:pPr>
              <a:t>4/8/2018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F016DD-A2D6-41A3-94D4-B9B173881C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67176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5B60-85E0-4D52-832C-70E0976163B5}" type="datetime1">
              <a:rPr lang="en-US" smtClean="0"/>
              <a:pPr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4D55-B66E-45FA-B60A-2D20BEB11570}" type="datetime1">
              <a:rPr lang="en-US" smtClean="0"/>
              <a:pPr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07E4-3DE9-405B-8AD9-F4A786210210}" type="datetime1">
              <a:rPr lang="en-US" smtClean="0"/>
              <a:pPr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393B-018E-418C-A96C-B4AE049E89F6}" type="datetime1">
              <a:rPr lang="en-US" smtClean="0"/>
              <a:pPr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51AB-1F64-4060-984F-C025139DBBC2}" type="datetime1">
              <a:rPr lang="en-US" smtClean="0"/>
              <a:pPr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2FAA-162D-43F0-9F00-96CAAABD52D7}" type="datetime1">
              <a:rPr lang="en-US" smtClean="0"/>
              <a:pPr/>
              <a:t>4/8/2018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B6B1-2A21-465C-9365-9B6470DD2C2B}" type="datetime1">
              <a:rPr lang="en-US" smtClean="0"/>
              <a:pPr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433D-A92C-4915-B430-491B8B86D1CA}" type="datetime1">
              <a:rPr lang="en-US" smtClean="0"/>
              <a:pPr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A8C50-3797-40EB-82E0-25BA9D79F533}" type="datetime1">
              <a:rPr lang="en-US" smtClean="0"/>
              <a:pPr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16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Graph-Based Algorithms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5008609" cy="4111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CSE373: </a:t>
            </a:r>
            <a:r>
              <a:rPr lang="en-US" dirty="0"/>
              <a:t>Design and Analysis of Algorithms</a:t>
            </a:r>
          </a:p>
        </p:txBody>
      </p:sp>
    </p:spTree>
    <p:extLst>
      <p:ext uri="{BB962C8B-B14F-4D97-AF65-F5344CB8AC3E}">
        <p14:creationId xmlns="" xmlns:p14="http://schemas.microsoft.com/office/powerpoint/2010/main" val="41082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US" altLang="en-US" dirty="0" smtClean="0"/>
          </a:p>
        </p:txBody>
      </p:sp>
      <p:sp>
        <p:nvSpPr>
          <p:cNvPr id="78950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Text Box 70"/>
          <p:cNvSpPr txBox="1">
            <a:spLocks noChangeArrowheads="1"/>
          </p:cNvSpPr>
          <p:nvPr/>
        </p:nvSpPr>
        <p:spPr bwMode="auto">
          <a:xfrm>
            <a:off x="283569" y="6134143"/>
            <a:ext cx="6432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E: (t, x), (t, y), (t, z), (x, t), (y, x), (y, z), (z, x), (z, s), (s, t), (s, y)</a:t>
            </a:r>
          </a:p>
        </p:txBody>
      </p:sp>
      <p:grpSp>
        <p:nvGrpSpPr>
          <p:cNvPr id="107" name="Group 8"/>
          <p:cNvGrpSpPr>
            <a:grpSpLocks/>
          </p:cNvGrpSpPr>
          <p:nvPr/>
        </p:nvGrpSpPr>
        <p:grpSpPr bwMode="auto">
          <a:xfrm>
            <a:off x="958257" y="864415"/>
            <a:ext cx="2762250" cy="2528888"/>
            <a:chOff x="2607" y="1209"/>
            <a:chExt cx="1740" cy="1593"/>
          </a:xfrm>
        </p:grpSpPr>
        <p:sp>
          <p:nvSpPr>
            <p:cNvPr id="108" name="Oval 9"/>
            <p:cNvSpPr>
              <a:spLocks noChangeArrowheads="1"/>
            </p:cNvSpPr>
            <p:nvPr/>
          </p:nvSpPr>
          <p:spPr bwMode="auto">
            <a:xfrm>
              <a:off x="2784" y="188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9" name="Oval 10"/>
            <p:cNvSpPr>
              <a:spLocks noChangeArrowheads="1"/>
            </p:cNvSpPr>
            <p:nvPr/>
          </p:nvSpPr>
          <p:spPr bwMode="auto">
            <a:xfrm>
              <a:off x="3213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110" name="Oval 11"/>
            <p:cNvSpPr>
              <a:spLocks noChangeArrowheads="1"/>
            </p:cNvSpPr>
            <p:nvPr/>
          </p:nvSpPr>
          <p:spPr bwMode="auto">
            <a:xfrm>
              <a:off x="4045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111" name="Oval 12"/>
            <p:cNvSpPr>
              <a:spLocks noChangeArrowheads="1"/>
            </p:cNvSpPr>
            <p:nvPr/>
          </p:nvSpPr>
          <p:spPr bwMode="auto">
            <a:xfrm>
              <a:off x="3213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12" name="Oval 13"/>
            <p:cNvSpPr>
              <a:spLocks noChangeArrowheads="1"/>
            </p:cNvSpPr>
            <p:nvPr/>
          </p:nvSpPr>
          <p:spPr bwMode="auto">
            <a:xfrm>
              <a:off x="4045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 flipV="1">
              <a:off x="2991" y="164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15"/>
            <p:cNvSpPr>
              <a:spLocks noChangeShapeType="1"/>
            </p:cNvSpPr>
            <p:nvPr/>
          </p:nvSpPr>
          <p:spPr bwMode="auto">
            <a:xfrm>
              <a:off x="2992" y="211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Text Box 16"/>
            <p:cNvSpPr txBox="1">
              <a:spLocks noChangeArrowheads="1"/>
            </p:cNvSpPr>
            <p:nvPr/>
          </p:nvSpPr>
          <p:spPr bwMode="auto">
            <a:xfrm>
              <a:off x="2970" y="160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6" name="Text Box 17"/>
            <p:cNvSpPr txBox="1">
              <a:spLocks noChangeArrowheads="1"/>
            </p:cNvSpPr>
            <p:nvPr/>
          </p:nvSpPr>
          <p:spPr bwMode="auto">
            <a:xfrm>
              <a:off x="3656" y="127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7" name="Text Box 18"/>
            <p:cNvSpPr txBox="1">
              <a:spLocks noChangeArrowheads="1"/>
            </p:cNvSpPr>
            <p:nvPr/>
          </p:nvSpPr>
          <p:spPr bwMode="auto">
            <a:xfrm>
              <a:off x="2981" y="217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8" name="Text Box 19"/>
            <p:cNvSpPr txBox="1">
              <a:spLocks noChangeArrowheads="1"/>
            </p:cNvSpPr>
            <p:nvPr/>
          </p:nvSpPr>
          <p:spPr bwMode="auto">
            <a:xfrm>
              <a:off x="4160" y="1843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9" name="Text Box 20"/>
            <p:cNvSpPr txBox="1">
              <a:spLocks noChangeArrowheads="1"/>
            </p:cNvSpPr>
            <p:nvPr/>
          </p:nvSpPr>
          <p:spPr bwMode="auto">
            <a:xfrm>
              <a:off x="3676" y="245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20" name="Text Box 21"/>
            <p:cNvSpPr txBox="1">
              <a:spLocks noChangeArrowheads="1"/>
            </p:cNvSpPr>
            <p:nvPr/>
          </p:nvSpPr>
          <p:spPr bwMode="auto">
            <a:xfrm>
              <a:off x="2607" y="189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21" name="Text Box 22"/>
            <p:cNvSpPr txBox="1">
              <a:spLocks noChangeArrowheads="1"/>
            </p:cNvSpPr>
            <p:nvPr/>
          </p:nvSpPr>
          <p:spPr bwMode="auto">
            <a:xfrm>
              <a:off x="3268" y="1209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22" name="Text Box 23"/>
            <p:cNvSpPr txBox="1">
              <a:spLocks noChangeArrowheads="1"/>
            </p:cNvSpPr>
            <p:nvPr/>
          </p:nvSpPr>
          <p:spPr bwMode="auto">
            <a:xfrm>
              <a:off x="4090" y="120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3" name="Text Box 24"/>
            <p:cNvSpPr txBox="1">
              <a:spLocks noChangeArrowheads="1"/>
            </p:cNvSpPr>
            <p:nvPr/>
          </p:nvSpPr>
          <p:spPr bwMode="auto">
            <a:xfrm>
              <a:off x="3252" y="257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24" name="Text Box 25"/>
            <p:cNvSpPr txBox="1">
              <a:spLocks noChangeArrowheads="1"/>
            </p:cNvSpPr>
            <p:nvPr/>
          </p:nvSpPr>
          <p:spPr bwMode="auto">
            <a:xfrm>
              <a:off x="4106" y="257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125" name="Line 26"/>
            <p:cNvSpPr>
              <a:spLocks noChangeShapeType="1"/>
            </p:cNvSpPr>
            <p:nvPr/>
          </p:nvSpPr>
          <p:spPr bwMode="auto">
            <a:xfrm flipV="1">
              <a:off x="3483" y="2487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27"/>
            <p:cNvSpPr>
              <a:spLocks noChangeShapeType="1"/>
            </p:cNvSpPr>
            <p:nvPr/>
          </p:nvSpPr>
          <p:spPr bwMode="auto">
            <a:xfrm flipV="1">
              <a:off x="3414" y="1633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28"/>
            <p:cNvSpPr>
              <a:spLocks noChangeShapeType="1"/>
            </p:cNvSpPr>
            <p:nvPr/>
          </p:nvSpPr>
          <p:spPr bwMode="auto">
            <a:xfrm flipH="1" flipV="1">
              <a:off x="3036" y="2061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Text Box 29"/>
            <p:cNvSpPr txBox="1">
              <a:spLocks noChangeArrowheads="1"/>
            </p:cNvSpPr>
            <p:nvPr/>
          </p:nvSpPr>
          <p:spPr bwMode="auto">
            <a:xfrm>
              <a:off x="3173" y="180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9" name="Text Box 30"/>
            <p:cNvSpPr txBox="1">
              <a:spLocks noChangeArrowheads="1"/>
            </p:cNvSpPr>
            <p:nvPr/>
          </p:nvSpPr>
          <p:spPr bwMode="auto">
            <a:xfrm>
              <a:off x="3420" y="1827"/>
              <a:ext cx="1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30" name="Text Box 31"/>
            <p:cNvSpPr txBox="1">
              <a:spLocks noChangeArrowheads="1"/>
            </p:cNvSpPr>
            <p:nvPr/>
          </p:nvSpPr>
          <p:spPr bwMode="auto">
            <a:xfrm>
              <a:off x="3887" y="1693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-3</a:t>
              </a:r>
            </a:p>
          </p:txBody>
        </p:sp>
        <p:sp>
          <p:nvSpPr>
            <p:cNvPr id="131" name="Text Box 32"/>
            <p:cNvSpPr txBox="1">
              <a:spLocks noChangeArrowheads="1"/>
            </p:cNvSpPr>
            <p:nvPr/>
          </p:nvSpPr>
          <p:spPr bwMode="auto">
            <a:xfrm>
              <a:off x="3715" y="2154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2" name="Line 33"/>
            <p:cNvSpPr>
              <a:spLocks noChangeShapeType="1"/>
            </p:cNvSpPr>
            <p:nvPr/>
          </p:nvSpPr>
          <p:spPr bwMode="auto">
            <a:xfrm>
              <a:off x="3344" y="1674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34"/>
            <p:cNvSpPr>
              <a:spLocks noChangeShapeType="1"/>
            </p:cNvSpPr>
            <p:nvPr/>
          </p:nvSpPr>
          <p:spPr bwMode="auto">
            <a:xfrm>
              <a:off x="4178" y="1671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35"/>
            <p:cNvSpPr>
              <a:spLocks noChangeShapeType="1"/>
            </p:cNvSpPr>
            <p:nvPr/>
          </p:nvSpPr>
          <p:spPr bwMode="auto">
            <a:xfrm rot="5400000" flipV="1">
              <a:off x="3428" y="1649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Text Box 36"/>
            <p:cNvSpPr txBox="1">
              <a:spLocks noChangeArrowheads="1"/>
            </p:cNvSpPr>
            <p:nvPr/>
          </p:nvSpPr>
          <p:spPr bwMode="auto">
            <a:xfrm>
              <a:off x="3911" y="2014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-4</a:t>
              </a:r>
            </a:p>
          </p:txBody>
        </p:sp>
        <p:sp>
          <p:nvSpPr>
            <p:cNvPr id="136" name="Freeform 37"/>
            <p:cNvSpPr>
              <a:spLocks/>
            </p:cNvSpPr>
            <p:nvPr/>
          </p:nvSpPr>
          <p:spPr bwMode="auto">
            <a:xfrm>
              <a:off x="3468" y="1471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38"/>
            <p:cNvSpPr>
              <a:spLocks/>
            </p:cNvSpPr>
            <p:nvPr/>
          </p:nvSpPr>
          <p:spPr bwMode="auto">
            <a:xfrm flipH="1" flipV="1">
              <a:off x="3478" y="1594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Text Box 39"/>
            <p:cNvSpPr txBox="1">
              <a:spLocks noChangeArrowheads="1"/>
            </p:cNvSpPr>
            <p:nvPr/>
          </p:nvSpPr>
          <p:spPr bwMode="auto">
            <a:xfrm>
              <a:off x="3612" y="1597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-2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59360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en-US" dirty="0" smtClean="0"/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90695" name="Freeform 167"/>
          <p:cNvSpPr>
            <a:spLocks/>
          </p:cNvSpPr>
          <p:nvPr/>
        </p:nvSpPr>
        <p:spPr bwMode="auto">
          <a:xfrm>
            <a:off x="6216057" y="1304153"/>
            <a:ext cx="896937" cy="58737"/>
          </a:xfrm>
          <a:custGeom>
            <a:avLst/>
            <a:gdLst>
              <a:gd name="T0" fmla="*/ 0 w 565"/>
              <a:gd name="T1" fmla="*/ 90724853 h 37"/>
              <a:gd name="T2" fmla="*/ 637598382 w 565"/>
              <a:gd name="T3" fmla="*/ 0 h 37"/>
              <a:gd name="T4" fmla="*/ 1423886694 w 565"/>
              <a:gd name="T5" fmla="*/ 93244194 h 37"/>
              <a:gd name="T6" fmla="*/ 0 60000 65536"/>
              <a:gd name="T7" fmla="*/ 0 60000 65536"/>
              <a:gd name="T8" fmla="*/ 0 60000 65536"/>
              <a:gd name="T9" fmla="*/ 0 w 565"/>
              <a:gd name="T10" fmla="*/ 0 h 37"/>
              <a:gd name="T11" fmla="*/ 565 w 565"/>
              <a:gd name="T12" fmla="*/ 37 h 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5" h="37">
                <a:moveTo>
                  <a:pt x="0" y="36"/>
                </a:moveTo>
                <a:lnTo>
                  <a:pt x="253" y="0"/>
                </a:lnTo>
                <a:lnTo>
                  <a:pt x="565" y="37"/>
                </a:lnTo>
              </a:path>
            </a:pathLst>
          </a:custGeom>
          <a:noFill/>
          <a:ln w="762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0530" name="Freeform 2"/>
          <p:cNvSpPr>
            <a:spLocks/>
          </p:cNvSpPr>
          <p:nvPr/>
        </p:nvSpPr>
        <p:spPr bwMode="auto">
          <a:xfrm flipH="1" flipV="1">
            <a:off x="2385419" y="4006078"/>
            <a:ext cx="923925" cy="79375"/>
          </a:xfrm>
          <a:custGeom>
            <a:avLst/>
            <a:gdLst>
              <a:gd name="T0" fmla="*/ 37801550 w 582"/>
              <a:gd name="T1" fmla="*/ 126007813 h 50"/>
              <a:gd name="T2" fmla="*/ 118446550 w 582"/>
              <a:gd name="T3" fmla="*/ 93246575 h 50"/>
              <a:gd name="T4" fmla="*/ 753525925 w 582"/>
              <a:gd name="T5" fmla="*/ 2520950 h 50"/>
              <a:gd name="T6" fmla="*/ 1466730938 w 582"/>
              <a:gd name="T7" fmla="*/ 103327200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82"/>
              <a:gd name="T13" fmla="*/ 0 h 50"/>
              <a:gd name="T14" fmla="*/ 582 w 58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2" h="50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w="762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0531" name="Line 3"/>
          <p:cNvSpPr>
            <a:spLocks noChangeShapeType="1"/>
          </p:cNvSpPr>
          <p:nvPr/>
        </p:nvSpPr>
        <p:spPr bwMode="auto">
          <a:xfrm rot="5400000" flipV="1">
            <a:off x="6132713" y="1595459"/>
            <a:ext cx="1073150" cy="1173162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0533" name="Line 5"/>
          <p:cNvSpPr>
            <a:spLocks noChangeShapeType="1"/>
          </p:cNvSpPr>
          <p:nvPr/>
        </p:nvSpPr>
        <p:spPr bwMode="auto">
          <a:xfrm flipV="1">
            <a:off x="6108107" y="1607365"/>
            <a:ext cx="1036637" cy="1136650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Line 6"/>
          <p:cNvSpPr>
            <a:spLocks noChangeShapeType="1"/>
          </p:cNvSpPr>
          <p:nvPr/>
        </p:nvSpPr>
        <p:spPr bwMode="auto">
          <a:xfrm flipV="1">
            <a:off x="1577382" y="1543865"/>
            <a:ext cx="414337" cy="407988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7"/>
          <p:cNvSpPr>
            <a:spLocks noChangeShapeType="1"/>
          </p:cNvSpPr>
          <p:nvPr/>
        </p:nvSpPr>
        <p:spPr bwMode="auto">
          <a:xfrm rot="5400000" flipV="1">
            <a:off x="1571032" y="2302690"/>
            <a:ext cx="414338" cy="407987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611" name="Group 8"/>
          <p:cNvGrpSpPr>
            <a:grpSpLocks/>
          </p:cNvGrpSpPr>
          <p:nvPr/>
        </p:nvGrpSpPr>
        <p:grpSpPr bwMode="auto">
          <a:xfrm>
            <a:off x="958257" y="864415"/>
            <a:ext cx="2762250" cy="2528888"/>
            <a:chOff x="2607" y="1209"/>
            <a:chExt cx="1740" cy="1593"/>
          </a:xfrm>
        </p:grpSpPr>
        <p:sp>
          <p:nvSpPr>
            <p:cNvPr id="25739" name="Oval 9"/>
            <p:cNvSpPr>
              <a:spLocks noChangeArrowheads="1"/>
            </p:cNvSpPr>
            <p:nvPr/>
          </p:nvSpPr>
          <p:spPr bwMode="auto">
            <a:xfrm>
              <a:off x="2784" y="188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740" name="Oval 10"/>
            <p:cNvSpPr>
              <a:spLocks noChangeArrowheads="1"/>
            </p:cNvSpPr>
            <p:nvPr/>
          </p:nvSpPr>
          <p:spPr bwMode="auto">
            <a:xfrm>
              <a:off x="3213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25741" name="Oval 11"/>
            <p:cNvSpPr>
              <a:spLocks noChangeArrowheads="1"/>
            </p:cNvSpPr>
            <p:nvPr/>
          </p:nvSpPr>
          <p:spPr bwMode="auto">
            <a:xfrm>
              <a:off x="4045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25742" name="Oval 12"/>
            <p:cNvSpPr>
              <a:spLocks noChangeArrowheads="1"/>
            </p:cNvSpPr>
            <p:nvPr/>
          </p:nvSpPr>
          <p:spPr bwMode="auto">
            <a:xfrm>
              <a:off x="3213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5743" name="Oval 13"/>
            <p:cNvSpPr>
              <a:spLocks noChangeArrowheads="1"/>
            </p:cNvSpPr>
            <p:nvPr/>
          </p:nvSpPr>
          <p:spPr bwMode="auto">
            <a:xfrm>
              <a:off x="4045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5744" name="Line 14"/>
            <p:cNvSpPr>
              <a:spLocks noChangeShapeType="1"/>
            </p:cNvSpPr>
            <p:nvPr/>
          </p:nvSpPr>
          <p:spPr bwMode="auto">
            <a:xfrm flipV="1">
              <a:off x="2991" y="164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45" name="Line 15"/>
            <p:cNvSpPr>
              <a:spLocks noChangeShapeType="1"/>
            </p:cNvSpPr>
            <p:nvPr/>
          </p:nvSpPr>
          <p:spPr bwMode="auto">
            <a:xfrm>
              <a:off x="2992" y="211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46" name="Text Box 16"/>
            <p:cNvSpPr txBox="1">
              <a:spLocks noChangeArrowheads="1"/>
            </p:cNvSpPr>
            <p:nvPr/>
          </p:nvSpPr>
          <p:spPr bwMode="auto">
            <a:xfrm>
              <a:off x="2970" y="160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5747" name="Text Box 17"/>
            <p:cNvSpPr txBox="1">
              <a:spLocks noChangeArrowheads="1"/>
            </p:cNvSpPr>
            <p:nvPr/>
          </p:nvSpPr>
          <p:spPr bwMode="auto">
            <a:xfrm>
              <a:off x="3656" y="127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5748" name="Text Box 18"/>
            <p:cNvSpPr txBox="1">
              <a:spLocks noChangeArrowheads="1"/>
            </p:cNvSpPr>
            <p:nvPr/>
          </p:nvSpPr>
          <p:spPr bwMode="auto">
            <a:xfrm>
              <a:off x="2981" y="217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5749" name="Text Box 19"/>
            <p:cNvSpPr txBox="1">
              <a:spLocks noChangeArrowheads="1"/>
            </p:cNvSpPr>
            <p:nvPr/>
          </p:nvSpPr>
          <p:spPr bwMode="auto">
            <a:xfrm>
              <a:off x="4160" y="1843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5750" name="Text Box 20"/>
            <p:cNvSpPr txBox="1">
              <a:spLocks noChangeArrowheads="1"/>
            </p:cNvSpPr>
            <p:nvPr/>
          </p:nvSpPr>
          <p:spPr bwMode="auto">
            <a:xfrm>
              <a:off x="3676" y="245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5751" name="Text Box 21"/>
            <p:cNvSpPr txBox="1">
              <a:spLocks noChangeArrowheads="1"/>
            </p:cNvSpPr>
            <p:nvPr/>
          </p:nvSpPr>
          <p:spPr bwMode="auto">
            <a:xfrm>
              <a:off x="2607" y="189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5752" name="Text Box 22"/>
            <p:cNvSpPr txBox="1">
              <a:spLocks noChangeArrowheads="1"/>
            </p:cNvSpPr>
            <p:nvPr/>
          </p:nvSpPr>
          <p:spPr bwMode="auto">
            <a:xfrm>
              <a:off x="3268" y="1209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5753" name="Text Box 23"/>
            <p:cNvSpPr txBox="1">
              <a:spLocks noChangeArrowheads="1"/>
            </p:cNvSpPr>
            <p:nvPr/>
          </p:nvSpPr>
          <p:spPr bwMode="auto">
            <a:xfrm>
              <a:off x="4090" y="120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5754" name="Text Box 24"/>
            <p:cNvSpPr txBox="1">
              <a:spLocks noChangeArrowheads="1"/>
            </p:cNvSpPr>
            <p:nvPr/>
          </p:nvSpPr>
          <p:spPr bwMode="auto">
            <a:xfrm>
              <a:off x="3252" y="257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25755" name="Text Box 25"/>
            <p:cNvSpPr txBox="1">
              <a:spLocks noChangeArrowheads="1"/>
            </p:cNvSpPr>
            <p:nvPr/>
          </p:nvSpPr>
          <p:spPr bwMode="auto">
            <a:xfrm>
              <a:off x="4106" y="257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25756" name="Line 26"/>
            <p:cNvSpPr>
              <a:spLocks noChangeShapeType="1"/>
            </p:cNvSpPr>
            <p:nvPr/>
          </p:nvSpPr>
          <p:spPr bwMode="auto">
            <a:xfrm flipV="1">
              <a:off x="3483" y="2487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57" name="Line 27"/>
            <p:cNvSpPr>
              <a:spLocks noChangeShapeType="1"/>
            </p:cNvSpPr>
            <p:nvPr/>
          </p:nvSpPr>
          <p:spPr bwMode="auto">
            <a:xfrm flipV="1">
              <a:off x="3414" y="1633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58" name="Line 28"/>
            <p:cNvSpPr>
              <a:spLocks noChangeShapeType="1"/>
            </p:cNvSpPr>
            <p:nvPr/>
          </p:nvSpPr>
          <p:spPr bwMode="auto">
            <a:xfrm flipH="1" flipV="1">
              <a:off x="3036" y="2061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59" name="Text Box 29"/>
            <p:cNvSpPr txBox="1">
              <a:spLocks noChangeArrowheads="1"/>
            </p:cNvSpPr>
            <p:nvPr/>
          </p:nvSpPr>
          <p:spPr bwMode="auto">
            <a:xfrm>
              <a:off x="3173" y="180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5760" name="Text Box 30"/>
            <p:cNvSpPr txBox="1">
              <a:spLocks noChangeArrowheads="1"/>
            </p:cNvSpPr>
            <p:nvPr/>
          </p:nvSpPr>
          <p:spPr bwMode="auto">
            <a:xfrm>
              <a:off x="3420" y="1827"/>
              <a:ext cx="1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5761" name="Text Box 31"/>
            <p:cNvSpPr txBox="1">
              <a:spLocks noChangeArrowheads="1"/>
            </p:cNvSpPr>
            <p:nvPr/>
          </p:nvSpPr>
          <p:spPr bwMode="auto">
            <a:xfrm>
              <a:off x="3887" y="1693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-3</a:t>
              </a:r>
            </a:p>
          </p:txBody>
        </p:sp>
        <p:sp>
          <p:nvSpPr>
            <p:cNvPr id="25762" name="Text Box 32"/>
            <p:cNvSpPr txBox="1">
              <a:spLocks noChangeArrowheads="1"/>
            </p:cNvSpPr>
            <p:nvPr/>
          </p:nvSpPr>
          <p:spPr bwMode="auto">
            <a:xfrm>
              <a:off x="3715" y="2154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5763" name="Line 33"/>
            <p:cNvSpPr>
              <a:spLocks noChangeShapeType="1"/>
            </p:cNvSpPr>
            <p:nvPr/>
          </p:nvSpPr>
          <p:spPr bwMode="auto">
            <a:xfrm>
              <a:off x="3344" y="1674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64" name="Line 34"/>
            <p:cNvSpPr>
              <a:spLocks noChangeShapeType="1"/>
            </p:cNvSpPr>
            <p:nvPr/>
          </p:nvSpPr>
          <p:spPr bwMode="auto">
            <a:xfrm>
              <a:off x="4178" y="1671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65" name="Line 35"/>
            <p:cNvSpPr>
              <a:spLocks noChangeShapeType="1"/>
            </p:cNvSpPr>
            <p:nvPr/>
          </p:nvSpPr>
          <p:spPr bwMode="auto">
            <a:xfrm rot="5400000" flipV="1">
              <a:off x="3428" y="1649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66" name="Text Box 36"/>
            <p:cNvSpPr txBox="1">
              <a:spLocks noChangeArrowheads="1"/>
            </p:cNvSpPr>
            <p:nvPr/>
          </p:nvSpPr>
          <p:spPr bwMode="auto">
            <a:xfrm>
              <a:off x="3911" y="2014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-4</a:t>
              </a:r>
            </a:p>
          </p:txBody>
        </p:sp>
        <p:sp>
          <p:nvSpPr>
            <p:cNvPr id="25767" name="Freeform 37"/>
            <p:cNvSpPr>
              <a:spLocks/>
            </p:cNvSpPr>
            <p:nvPr/>
          </p:nvSpPr>
          <p:spPr bwMode="auto">
            <a:xfrm>
              <a:off x="3468" y="1471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68" name="Freeform 38"/>
            <p:cNvSpPr>
              <a:spLocks/>
            </p:cNvSpPr>
            <p:nvPr/>
          </p:nvSpPr>
          <p:spPr bwMode="auto">
            <a:xfrm flipH="1" flipV="1">
              <a:off x="3478" y="1594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69" name="Text Box 39"/>
            <p:cNvSpPr txBox="1">
              <a:spLocks noChangeArrowheads="1"/>
            </p:cNvSpPr>
            <p:nvPr/>
          </p:nvSpPr>
          <p:spPr bwMode="auto">
            <a:xfrm>
              <a:off x="3612" y="1597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-2</a:t>
              </a:r>
            </a:p>
          </p:txBody>
        </p:sp>
      </p:grpSp>
      <p:sp>
        <p:nvSpPr>
          <p:cNvPr id="25613" name="Line 41"/>
          <p:cNvSpPr>
            <a:spLocks noChangeShapeType="1"/>
          </p:cNvSpPr>
          <p:nvPr/>
        </p:nvSpPr>
        <p:spPr bwMode="auto">
          <a:xfrm flipV="1">
            <a:off x="5450882" y="1588315"/>
            <a:ext cx="414337" cy="407988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Line 42"/>
          <p:cNvSpPr>
            <a:spLocks noChangeShapeType="1"/>
          </p:cNvSpPr>
          <p:nvPr/>
        </p:nvSpPr>
        <p:spPr bwMode="auto">
          <a:xfrm rot="5400000" flipV="1">
            <a:off x="5444532" y="2347140"/>
            <a:ext cx="414338" cy="407987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615" name="Group 43"/>
          <p:cNvGrpSpPr>
            <a:grpSpLocks/>
          </p:cNvGrpSpPr>
          <p:nvPr/>
        </p:nvGrpSpPr>
        <p:grpSpPr bwMode="auto">
          <a:xfrm>
            <a:off x="4831757" y="908865"/>
            <a:ext cx="2762250" cy="2528888"/>
            <a:chOff x="2607" y="1209"/>
            <a:chExt cx="1740" cy="1593"/>
          </a:xfrm>
        </p:grpSpPr>
        <p:sp>
          <p:nvSpPr>
            <p:cNvPr id="25708" name="Oval 44"/>
            <p:cNvSpPr>
              <a:spLocks noChangeArrowheads="1"/>
            </p:cNvSpPr>
            <p:nvPr/>
          </p:nvSpPr>
          <p:spPr bwMode="auto">
            <a:xfrm>
              <a:off x="2784" y="188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709" name="Oval 45"/>
            <p:cNvSpPr>
              <a:spLocks noChangeArrowheads="1"/>
            </p:cNvSpPr>
            <p:nvPr/>
          </p:nvSpPr>
          <p:spPr bwMode="auto">
            <a:xfrm>
              <a:off x="3213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6</a:t>
              </a:r>
            </a:p>
          </p:txBody>
        </p:sp>
        <p:sp>
          <p:nvSpPr>
            <p:cNvPr id="25710" name="Oval 46"/>
            <p:cNvSpPr>
              <a:spLocks noChangeArrowheads="1"/>
            </p:cNvSpPr>
            <p:nvPr/>
          </p:nvSpPr>
          <p:spPr bwMode="auto">
            <a:xfrm>
              <a:off x="4045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25711" name="Oval 47"/>
            <p:cNvSpPr>
              <a:spLocks noChangeArrowheads="1"/>
            </p:cNvSpPr>
            <p:nvPr/>
          </p:nvSpPr>
          <p:spPr bwMode="auto">
            <a:xfrm>
              <a:off x="3213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7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5712" name="Oval 48"/>
            <p:cNvSpPr>
              <a:spLocks noChangeArrowheads="1"/>
            </p:cNvSpPr>
            <p:nvPr/>
          </p:nvSpPr>
          <p:spPr bwMode="auto">
            <a:xfrm>
              <a:off x="4045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5713" name="Line 49"/>
            <p:cNvSpPr>
              <a:spLocks noChangeShapeType="1"/>
            </p:cNvSpPr>
            <p:nvPr/>
          </p:nvSpPr>
          <p:spPr bwMode="auto">
            <a:xfrm flipV="1">
              <a:off x="2991" y="164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14" name="Line 50"/>
            <p:cNvSpPr>
              <a:spLocks noChangeShapeType="1"/>
            </p:cNvSpPr>
            <p:nvPr/>
          </p:nvSpPr>
          <p:spPr bwMode="auto">
            <a:xfrm>
              <a:off x="2992" y="211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15" name="Text Box 51"/>
            <p:cNvSpPr txBox="1">
              <a:spLocks noChangeArrowheads="1"/>
            </p:cNvSpPr>
            <p:nvPr/>
          </p:nvSpPr>
          <p:spPr bwMode="auto">
            <a:xfrm>
              <a:off x="2970" y="160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5716" name="Text Box 52"/>
            <p:cNvSpPr txBox="1">
              <a:spLocks noChangeArrowheads="1"/>
            </p:cNvSpPr>
            <p:nvPr/>
          </p:nvSpPr>
          <p:spPr bwMode="auto">
            <a:xfrm>
              <a:off x="3656" y="1278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5717" name="Text Box 53"/>
            <p:cNvSpPr txBox="1">
              <a:spLocks noChangeArrowheads="1"/>
            </p:cNvSpPr>
            <p:nvPr/>
          </p:nvSpPr>
          <p:spPr bwMode="auto">
            <a:xfrm>
              <a:off x="2981" y="217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5718" name="Text Box 54"/>
            <p:cNvSpPr txBox="1">
              <a:spLocks noChangeArrowheads="1"/>
            </p:cNvSpPr>
            <p:nvPr/>
          </p:nvSpPr>
          <p:spPr bwMode="auto">
            <a:xfrm>
              <a:off x="4160" y="1843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5719" name="Text Box 55"/>
            <p:cNvSpPr txBox="1">
              <a:spLocks noChangeArrowheads="1"/>
            </p:cNvSpPr>
            <p:nvPr/>
          </p:nvSpPr>
          <p:spPr bwMode="auto">
            <a:xfrm>
              <a:off x="3676" y="245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5720" name="Text Box 56"/>
            <p:cNvSpPr txBox="1">
              <a:spLocks noChangeArrowheads="1"/>
            </p:cNvSpPr>
            <p:nvPr/>
          </p:nvSpPr>
          <p:spPr bwMode="auto">
            <a:xfrm>
              <a:off x="2607" y="189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5721" name="Text Box 57"/>
            <p:cNvSpPr txBox="1">
              <a:spLocks noChangeArrowheads="1"/>
            </p:cNvSpPr>
            <p:nvPr/>
          </p:nvSpPr>
          <p:spPr bwMode="auto">
            <a:xfrm>
              <a:off x="3268" y="1209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5722" name="Text Box 58"/>
            <p:cNvSpPr txBox="1">
              <a:spLocks noChangeArrowheads="1"/>
            </p:cNvSpPr>
            <p:nvPr/>
          </p:nvSpPr>
          <p:spPr bwMode="auto">
            <a:xfrm>
              <a:off x="4090" y="120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5723" name="Text Box 59"/>
            <p:cNvSpPr txBox="1">
              <a:spLocks noChangeArrowheads="1"/>
            </p:cNvSpPr>
            <p:nvPr/>
          </p:nvSpPr>
          <p:spPr bwMode="auto">
            <a:xfrm>
              <a:off x="3252" y="257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25724" name="Text Box 60"/>
            <p:cNvSpPr txBox="1">
              <a:spLocks noChangeArrowheads="1"/>
            </p:cNvSpPr>
            <p:nvPr/>
          </p:nvSpPr>
          <p:spPr bwMode="auto">
            <a:xfrm>
              <a:off x="4106" y="257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25725" name="Line 61"/>
            <p:cNvSpPr>
              <a:spLocks noChangeShapeType="1"/>
            </p:cNvSpPr>
            <p:nvPr/>
          </p:nvSpPr>
          <p:spPr bwMode="auto">
            <a:xfrm flipV="1">
              <a:off x="3483" y="2487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26" name="Line 62"/>
            <p:cNvSpPr>
              <a:spLocks noChangeShapeType="1"/>
            </p:cNvSpPr>
            <p:nvPr/>
          </p:nvSpPr>
          <p:spPr bwMode="auto">
            <a:xfrm flipV="1">
              <a:off x="3414" y="1633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27" name="Line 63"/>
            <p:cNvSpPr>
              <a:spLocks noChangeShapeType="1"/>
            </p:cNvSpPr>
            <p:nvPr/>
          </p:nvSpPr>
          <p:spPr bwMode="auto">
            <a:xfrm flipH="1" flipV="1">
              <a:off x="3036" y="2061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28" name="Text Box 64"/>
            <p:cNvSpPr txBox="1">
              <a:spLocks noChangeArrowheads="1"/>
            </p:cNvSpPr>
            <p:nvPr/>
          </p:nvSpPr>
          <p:spPr bwMode="auto">
            <a:xfrm>
              <a:off x="3173" y="1807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5729" name="Text Box 65"/>
            <p:cNvSpPr txBox="1">
              <a:spLocks noChangeArrowheads="1"/>
            </p:cNvSpPr>
            <p:nvPr/>
          </p:nvSpPr>
          <p:spPr bwMode="auto">
            <a:xfrm>
              <a:off x="3420" y="1827"/>
              <a:ext cx="1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5730" name="Text Box 66"/>
            <p:cNvSpPr txBox="1">
              <a:spLocks noChangeArrowheads="1"/>
            </p:cNvSpPr>
            <p:nvPr/>
          </p:nvSpPr>
          <p:spPr bwMode="auto">
            <a:xfrm>
              <a:off x="3887" y="1693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-3</a:t>
              </a:r>
            </a:p>
          </p:txBody>
        </p:sp>
        <p:sp>
          <p:nvSpPr>
            <p:cNvPr id="25731" name="Text Box 67"/>
            <p:cNvSpPr txBox="1">
              <a:spLocks noChangeArrowheads="1"/>
            </p:cNvSpPr>
            <p:nvPr/>
          </p:nvSpPr>
          <p:spPr bwMode="auto">
            <a:xfrm>
              <a:off x="3715" y="2154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5732" name="Line 68"/>
            <p:cNvSpPr>
              <a:spLocks noChangeShapeType="1"/>
            </p:cNvSpPr>
            <p:nvPr/>
          </p:nvSpPr>
          <p:spPr bwMode="auto">
            <a:xfrm>
              <a:off x="3344" y="1674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33" name="Line 69"/>
            <p:cNvSpPr>
              <a:spLocks noChangeShapeType="1"/>
            </p:cNvSpPr>
            <p:nvPr/>
          </p:nvSpPr>
          <p:spPr bwMode="auto">
            <a:xfrm>
              <a:off x="4178" y="1671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34" name="Line 70"/>
            <p:cNvSpPr>
              <a:spLocks noChangeShapeType="1"/>
            </p:cNvSpPr>
            <p:nvPr/>
          </p:nvSpPr>
          <p:spPr bwMode="auto">
            <a:xfrm rot="5400000" flipV="1">
              <a:off x="3428" y="1649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35" name="Text Box 71"/>
            <p:cNvSpPr txBox="1">
              <a:spLocks noChangeArrowheads="1"/>
            </p:cNvSpPr>
            <p:nvPr/>
          </p:nvSpPr>
          <p:spPr bwMode="auto">
            <a:xfrm>
              <a:off x="3911" y="2014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-4</a:t>
              </a:r>
            </a:p>
          </p:txBody>
        </p:sp>
        <p:sp>
          <p:nvSpPr>
            <p:cNvPr id="25736" name="Freeform 72"/>
            <p:cNvSpPr>
              <a:spLocks/>
            </p:cNvSpPr>
            <p:nvPr/>
          </p:nvSpPr>
          <p:spPr bwMode="auto">
            <a:xfrm>
              <a:off x="3468" y="1471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37" name="Freeform 73"/>
            <p:cNvSpPr>
              <a:spLocks/>
            </p:cNvSpPr>
            <p:nvPr/>
          </p:nvSpPr>
          <p:spPr bwMode="auto">
            <a:xfrm flipH="1" flipV="1">
              <a:off x="3478" y="1594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38" name="Text Box 74"/>
            <p:cNvSpPr txBox="1">
              <a:spLocks noChangeArrowheads="1"/>
            </p:cNvSpPr>
            <p:nvPr/>
          </p:nvSpPr>
          <p:spPr bwMode="auto">
            <a:xfrm>
              <a:off x="3612" y="1597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-2</a:t>
              </a:r>
            </a:p>
          </p:txBody>
        </p:sp>
      </p:grpSp>
      <p:sp>
        <p:nvSpPr>
          <p:cNvPr id="790603" name="Oval 75"/>
          <p:cNvSpPr>
            <a:spLocks noChangeArrowheads="1"/>
          </p:cNvSpPr>
          <p:nvPr/>
        </p:nvSpPr>
        <p:spPr bwMode="auto">
          <a:xfrm>
            <a:off x="7151094" y="1278753"/>
            <a:ext cx="363538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90604" name="Oval 76"/>
          <p:cNvSpPr>
            <a:spLocks noChangeArrowheads="1"/>
          </p:cNvSpPr>
          <p:nvPr/>
        </p:nvSpPr>
        <p:spPr bwMode="auto">
          <a:xfrm>
            <a:off x="7151094" y="2750365"/>
            <a:ext cx="363538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0605" name="Oval 77"/>
          <p:cNvSpPr>
            <a:spLocks noChangeArrowheads="1"/>
          </p:cNvSpPr>
          <p:nvPr/>
        </p:nvSpPr>
        <p:spPr bwMode="auto">
          <a:xfrm>
            <a:off x="7146332" y="1273990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4" name="Group 78"/>
          <p:cNvGrpSpPr>
            <a:grpSpLocks/>
          </p:cNvGrpSpPr>
          <p:nvPr/>
        </p:nvGrpSpPr>
        <p:grpSpPr bwMode="auto">
          <a:xfrm>
            <a:off x="1010644" y="3398065"/>
            <a:ext cx="2762250" cy="2528888"/>
            <a:chOff x="889" y="2419"/>
            <a:chExt cx="1740" cy="1593"/>
          </a:xfrm>
        </p:grpSpPr>
        <p:sp>
          <p:nvSpPr>
            <p:cNvPr id="25669" name="Line 79"/>
            <p:cNvSpPr>
              <a:spLocks noChangeShapeType="1"/>
            </p:cNvSpPr>
            <p:nvPr/>
          </p:nvSpPr>
          <p:spPr bwMode="auto">
            <a:xfrm rot="5400000" flipV="1">
              <a:off x="1709" y="2851"/>
              <a:ext cx="676" cy="739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0" name="Line 80"/>
            <p:cNvSpPr>
              <a:spLocks noChangeShapeType="1"/>
            </p:cNvSpPr>
            <p:nvPr/>
          </p:nvSpPr>
          <p:spPr bwMode="auto">
            <a:xfrm flipV="1">
              <a:off x="1702" y="2850"/>
              <a:ext cx="653" cy="716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1" name="Line 81"/>
            <p:cNvSpPr>
              <a:spLocks noChangeShapeType="1"/>
            </p:cNvSpPr>
            <p:nvPr/>
          </p:nvSpPr>
          <p:spPr bwMode="auto">
            <a:xfrm flipV="1">
              <a:off x="1279" y="2847"/>
              <a:ext cx="261" cy="257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2" name="Line 82"/>
            <p:cNvSpPr>
              <a:spLocks noChangeShapeType="1"/>
            </p:cNvSpPr>
            <p:nvPr/>
          </p:nvSpPr>
          <p:spPr bwMode="auto">
            <a:xfrm rot="5400000" flipV="1">
              <a:off x="1275" y="3325"/>
              <a:ext cx="261" cy="257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673" name="Group 83"/>
            <p:cNvGrpSpPr>
              <a:grpSpLocks/>
            </p:cNvGrpSpPr>
            <p:nvPr/>
          </p:nvGrpSpPr>
          <p:grpSpPr bwMode="auto">
            <a:xfrm>
              <a:off x="889" y="2419"/>
              <a:ext cx="1740" cy="1593"/>
              <a:chOff x="2607" y="1209"/>
              <a:chExt cx="1740" cy="1593"/>
            </a:xfrm>
          </p:grpSpPr>
          <p:sp>
            <p:nvSpPr>
              <p:cNvPr id="25677" name="Oval 84"/>
              <p:cNvSpPr>
                <a:spLocks noChangeArrowheads="1"/>
              </p:cNvSpPr>
              <p:nvPr/>
            </p:nvSpPr>
            <p:spPr bwMode="auto">
              <a:xfrm>
                <a:off x="2784" y="1880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5678" name="Oval 85"/>
              <p:cNvSpPr>
                <a:spLocks noChangeArrowheads="1"/>
              </p:cNvSpPr>
              <p:nvPr/>
            </p:nvSpPr>
            <p:spPr bwMode="auto">
              <a:xfrm>
                <a:off x="3213" y="141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6</a:t>
                </a:r>
              </a:p>
            </p:txBody>
          </p:sp>
          <p:sp>
            <p:nvSpPr>
              <p:cNvPr id="25679" name="Oval 86"/>
              <p:cNvSpPr>
                <a:spLocks noChangeArrowheads="1"/>
              </p:cNvSpPr>
              <p:nvPr/>
            </p:nvSpPr>
            <p:spPr bwMode="auto">
              <a:xfrm>
                <a:off x="4045" y="141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25680" name="Oval 87"/>
              <p:cNvSpPr>
                <a:spLocks noChangeArrowheads="1"/>
              </p:cNvSpPr>
              <p:nvPr/>
            </p:nvSpPr>
            <p:spPr bwMode="auto">
              <a:xfrm>
                <a:off x="3213" y="2346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7</a:t>
                </a: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5681" name="Oval 88"/>
              <p:cNvSpPr>
                <a:spLocks noChangeArrowheads="1"/>
              </p:cNvSpPr>
              <p:nvPr/>
            </p:nvSpPr>
            <p:spPr bwMode="auto">
              <a:xfrm>
                <a:off x="4045" y="2346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</a:t>
                </a: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5682" name="Line 89"/>
              <p:cNvSpPr>
                <a:spLocks noChangeShapeType="1"/>
              </p:cNvSpPr>
              <p:nvPr/>
            </p:nvSpPr>
            <p:spPr bwMode="auto">
              <a:xfrm flipV="1">
                <a:off x="2991" y="1642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3" name="Line 90"/>
              <p:cNvSpPr>
                <a:spLocks noChangeShapeType="1"/>
              </p:cNvSpPr>
              <p:nvPr/>
            </p:nvSpPr>
            <p:spPr bwMode="auto">
              <a:xfrm>
                <a:off x="2992" y="2110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4" name="Text Box 91"/>
              <p:cNvSpPr txBox="1">
                <a:spLocks noChangeArrowheads="1"/>
              </p:cNvSpPr>
              <p:nvPr/>
            </p:nvSpPr>
            <p:spPr bwMode="auto">
              <a:xfrm>
                <a:off x="2970" y="160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25685" name="Text Box 92"/>
              <p:cNvSpPr txBox="1">
                <a:spLocks noChangeArrowheads="1"/>
              </p:cNvSpPr>
              <p:nvPr/>
            </p:nvSpPr>
            <p:spPr bwMode="auto">
              <a:xfrm>
                <a:off x="3656" y="127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5686" name="Text Box 93"/>
              <p:cNvSpPr txBox="1">
                <a:spLocks noChangeArrowheads="1"/>
              </p:cNvSpPr>
              <p:nvPr/>
            </p:nvSpPr>
            <p:spPr bwMode="auto">
              <a:xfrm>
                <a:off x="2981" y="217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5687" name="Text Box 94"/>
              <p:cNvSpPr txBox="1">
                <a:spLocks noChangeArrowheads="1"/>
              </p:cNvSpPr>
              <p:nvPr/>
            </p:nvSpPr>
            <p:spPr bwMode="auto">
              <a:xfrm>
                <a:off x="4160" y="184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5688" name="Text Box 95"/>
              <p:cNvSpPr txBox="1">
                <a:spLocks noChangeArrowheads="1"/>
              </p:cNvSpPr>
              <p:nvPr/>
            </p:nvSpPr>
            <p:spPr bwMode="auto">
              <a:xfrm>
                <a:off x="3676" y="245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25689" name="Text Box 96"/>
              <p:cNvSpPr txBox="1">
                <a:spLocks noChangeArrowheads="1"/>
              </p:cNvSpPr>
              <p:nvPr/>
            </p:nvSpPr>
            <p:spPr bwMode="auto">
              <a:xfrm>
                <a:off x="2607" y="189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25690" name="Text Box 97"/>
              <p:cNvSpPr txBox="1">
                <a:spLocks noChangeArrowheads="1"/>
              </p:cNvSpPr>
              <p:nvPr/>
            </p:nvSpPr>
            <p:spPr bwMode="auto">
              <a:xfrm>
                <a:off x="3268" y="1209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25691" name="Text Box 98"/>
              <p:cNvSpPr txBox="1">
                <a:spLocks noChangeArrowheads="1"/>
              </p:cNvSpPr>
              <p:nvPr/>
            </p:nvSpPr>
            <p:spPr bwMode="auto">
              <a:xfrm>
                <a:off x="4090" y="120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25692" name="Text Box 99"/>
              <p:cNvSpPr txBox="1">
                <a:spLocks noChangeArrowheads="1"/>
              </p:cNvSpPr>
              <p:nvPr/>
            </p:nvSpPr>
            <p:spPr bwMode="auto">
              <a:xfrm>
                <a:off x="3252" y="257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25693" name="Text Box 100"/>
              <p:cNvSpPr txBox="1">
                <a:spLocks noChangeArrowheads="1"/>
              </p:cNvSpPr>
              <p:nvPr/>
            </p:nvSpPr>
            <p:spPr bwMode="auto">
              <a:xfrm>
                <a:off x="4106" y="257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z</a:t>
                </a:r>
              </a:p>
            </p:txBody>
          </p:sp>
          <p:sp>
            <p:nvSpPr>
              <p:cNvPr id="25694" name="Line 101"/>
              <p:cNvSpPr>
                <a:spLocks noChangeShapeType="1"/>
              </p:cNvSpPr>
              <p:nvPr/>
            </p:nvSpPr>
            <p:spPr bwMode="auto">
              <a:xfrm flipV="1">
                <a:off x="3483" y="2487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5" name="Line 102"/>
              <p:cNvSpPr>
                <a:spLocks noChangeShapeType="1"/>
              </p:cNvSpPr>
              <p:nvPr/>
            </p:nvSpPr>
            <p:spPr bwMode="auto">
              <a:xfrm flipV="1">
                <a:off x="3414" y="1633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6" name="Line 103"/>
              <p:cNvSpPr>
                <a:spLocks noChangeShapeType="1"/>
              </p:cNvSpPr>
              <p:nvPr/>
            </p:nvSpPr>
            <p:spPr bwMode="auto">
              <a:xfrm flipH="1" flipV="1">
                <a:off x="3036" y="2061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7" name="Text Box 104"/>
              <p:cNvSpPr txBox="1">
                <a:spLocks noChangeArrowheads="1"/>
              </p:cNvSpPr>
              <p:nvPr/>
            </p:nvSpPr>
            <p:spPr bwMode="auto">
              <a:xfrm>
                <a:off x="3173" y="180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25698" name="Text Box 105"/>
              <p:cNvSpPr txBox="1">
                <a:spLocks noChangeArrowheads="1"/>
              </p:cNvSpPr>
              <p:nvPr/>
            </p:nvSpPr>
            <p:spPr bwMode="auto">
              <a:xfrm>
                <a:off x="3420" y="1827"/>
                <a:ext cx="1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5699" name="Text Box 106"/>
              <p:cNvSpPr txBox="1">
                <a:spLocks noChangeArrowheads="1"/>
              </p:cNvSpPr>
              <p:nvPr/>
            </p:nvSpPr>
            <p:spPr bwMode="auto">
              <a:xfrm>
                <a:off x="3887" y="1693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-3</a:t>
                </a:r>
              </a:p>
            </p:txBody>
          </p:sp>
          <p:sp>
            <p:nvSpPr>
              <p:cNvPr id="25700" name="Text Box 107"/>
              <p:cNvSpPr txBox="1">
                <a:spLocks noChangeArrowheads="1"/>
              </p:cNvSpPr>
              <p:nvPr/>
            </p:nvSpPr>
            <p:spPr bwMode="auto">
              <a:xfrm>
                <a:off x="3715" y="215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5701" name="Line 108"/>
              <p:cNvSpPr>
                <a:spLocks noChangeShapeType="1"/>
              </p:cNvSpPr>
              <p:nvPr/>
            </p:nvSpPr>
            <p:spPr bwMode="auto">
              <a:xfrm>
                <a:off x="3344" y="1674"/>
                <a:ext cx="0" cy="6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2" name="Line 109"/>
              <p:cNvSpPr>
                <a:spLocks noChangeShapeType="1"/>
              </p:cNvSpPr>
              <p:nvPr/>
            </p:nvSpPr>
            <p:spPr bwMode="auto">
              <a:xfrm>
                <a:off x="4178" y="1671"/>
                <a:ext cx="0" cy="6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3" name="Line 110"/>
              <p:cNvSpPr>
                <a:spLocks noChangeShapeType="1"/>
              </p:cNvSpPr>
              <p:nvPr/>
            </p:nvSpPr>
            <p:spPr bwMode="auto">
              <a:xfrm rot="5400000" flipV="1">
                <a:off x="3428" y="1649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4" name="Text Box 111"/>
              <p:cNvSpPr txBox="1">
                <a:spLocks noChangeArrowheads="1"/>
              </p:cNvSpPr>
              <p:nvPr/>
            </p:nvSpPr>
            <p:spPr bwMode="auto">
              <a:xfrm>
                <a:off x="3911" y="2014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-4</a:t>
                </a:r>
              </a:p>
            </p:txBody>
          </p:sp>
          <p:sp>
            <p:nvSpPr>
              <p:cNvPr id="25705" name="Freeform 112"/>
              <p:cNvSpPr>
                <a:spLocks/>
              </p:cNvSpPr>
              <p:nvPr/>
            </p:nvSpPr>
            <p:spPr bwMode="auto">
              <a:xfrm>
                <a:off x="3468" y="1471"/>
                <a:ext cx="582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6" name="Freeform 113"/>
              <p:cNvSpPr>
                <a:spLocks/>
              </p:cNvSpPr>
              <p:nvPr/>
            </p:nvSpPr>
            <p:spPr bwMode="auto">
              <a:xfrm flipH="1" flipV="1">
                <a:off x="3478" y="1594"/>
                <a:ext cx="582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50"/>
                  <a:gd name="T14" fmla="*/ 582 w 582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7" name="Text Box 114"/>
              <p:cNvSpPr txBox="1">
                <a:spLocks noChangeArrowheads="1"/>
              </p:cNvSpPr>
              <p:nvPr/>
            </p:nvSpPr>
            <p:spPr bwMode="auto">
              <a:xfrm>
                <a:off x="3612" y="1597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-2</a:t>
                </a:r>
              </a:p>
            </p:txBody>
          </p:sp>
        </p:grpSp>
        <p:sp>
          <p:nvSpPr>
            <p:cNvPr id="25674" name="Oval 115"/>
            <p:cNvSpPr>
              <a:spLocks noChangeArrowheads="1"/>
            </p:cNvSpPr>
            <p:nvPr/>
          </p:nvSpPr>
          <p:spPr bwMode="auto">
            <a:xfrm>
              <a:off x="2350" y="2652"/>
              <a:ext cx="229" cy="2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5675" name="Oval 116"/>
            <p:cNvSpPr>
              <a:spLocks noChangeArrowheads="1"/>
            </p:cNvSpPr>
            <p:nvPr/>
          </p:nvSpPr>
          <p:spPr bwMode="auto">
            <a:xfrm>
              <a:off x="2350" y="3579"/>
              <a:ext cx="229" cy="2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5676" name="Oval 117"/>
            <p:cNvSpPr>
              <a:spLocks noChangeArrowheads="1"/>
            </p:cNvSpPr>
            <p:nvPr/>
          </p:nvSpPr>
          <p:spPr bwMode="auto">
            <a:xfrm>
              <a:off x="2347" y="2649"/>
              <a:ext cx="229" cy="2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790646" name="Oval 118"/>
          <p:cNvSpPr>
            <a:spLocks noChangeArrowheads="1"/>
          </p:cNvSpPr>
          <p:nvPr/>
        </p:nvSpPr>
        <p:spPr bwMode="auto">
          <a:xfrm>
            <a:off x="1998069" y="3760015"/>
            <a:ext cx="363538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6" name="Group 119"/>
          <p:cNvGrpSpPr>
            <a:grpSpLocks/>
          </p:cNvGrpSpPr>
          <p:nvPr/>
        </p:nvGrpSpPr>
        <p:grpSpPr bwMode="auto">
          <a:xfrm>
            <a:off x="4871444" y="3406003"/>
            <a:ext cx="2762250" cy="2528887"/>
            <a:chOff x="197" y="2433"/>
            <a:chExt cx="1740" cy="1593"/>
          </a:xfrm>
        </p:grpSpPr>
        <p:sp>
          <p:nvSpPr>
            <p:cNvPr id="25627" name="Freeform 120"/>
            <p:cNvSpPr>
              <a:spLocks/>
            </p:cNvSpPr>
            <p:nvPr/>
          </p:nvSpPr>
          <p:spPr bwMode="auto">
            <a:xfrm flipH="1" flipV="1">
              <a:off x="1063" y="2816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762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628" name="Group 121"/>
            <p:cNvGrpSpPr>
              <a:grpSpLocks/>
            </p:cNvGrpSpPr>
            <p:nvPr/>
          </p:nvGrpSpPr>
          <p:grpSpPr bwMode="auto">
            <a:xfrm>
              <a:off x="197" y="2433"/>
              <a:ext cx="1740" cy="1593"/>
              <a:chOff x="889" y="2419"/>
              <a:chExt cx="1740" cy="1593"/>
            </a:xfrm>
          </p:grpSpPr>
          <p:sp>
            <p:nvSpPr>
              <p:cNvPr id="25630" name="Line 122"/>
              <p:cNvSpPr>
                <a:spLocks noChangeShapeType="1"/>
              </p:cNvSpPr>
              <p:nvPr/>
            </p:nvSpPr>
            <p:spPr bwMode="auto">
              <a:xfrm rot="5400000" flipV="1">
                <a:off x="1709" y="2851"/>
                <a:ext cx="676" cy="739"/>
              </a:xfrm>
              <a:prstGeom prst="line">
                <a:avLst/>
              </a:prstGeom>
              <a:noFill/>
              <a:ln w="7620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1" name="Line 123"/>
              <p:cNvSpPr>
                <a:spLocks noChangeShapeType="1"/>
              </p:cNvSpPr>
              <p:nvPr/>
            </p:nvSpPr>
            <p:spPr bwMode="auto">
              <a:xfrm flipV="1">
                <a:off x="1702" y="2850"/>
                <a:ext cx="653" cy="716"/>
              </a:xfrm>
              <a:prstGeom prst="line">
                <a:avLst/>
              </a:prstGeom>
              <a:noFill/>
              <a:ln w="7620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2" name="Line 124"/>
              <p:cNvSpPr>
                <a:spLocks noChangeShapeType="1"/>
              </p:cNvSpPr>
              <p:nvPr/>
            </p:nvSpPr>
            <p:spPr bwMode="auto">
              <a:xfrm flipV="1">
                <a:off x="1279" y="2847"/>
                <a:ext cx="261" cy="2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3" name="Line 125"/>
              <p:cNvSpPr>
                <a:spLocks noChangeShapeType="1"/>
              </p:cNvSpPr>
              <p:nvPr/>
            </p:nvSpPr>
            <p:spPr bwMode="auto">
              <a:xfrm rot="5400000" flipV="1">
                <a:off x="1275" y="3325"/>
                <a:ext cx="261" cy="257"/>
              </a:xfrm>
              <a:prstGeom prst="line">
                <a:avLst/>
              </a:prstGeom>
              <a:noFill/>
              <a:ln w="7620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5634" name="Group 126"/>
              <p:cNvGrpSpPr>
                <a:grpSpLocks/>
              </p:cNvGrpSpPr>
              <p:nvPr/>
            </p:nvGrpSpPr>
            <p:grpSpPr bwMode="auto">
              <a:xfrm>
                <a:off x="889" y="2419"/>
                <a:ext cx="1740" cy="1593"/>
                <a:chOff x="2607" y="1209"/>
                <a:chExt cx="1740" cy="1593"/>
              </a:xfrm>
            </p:grpSpPr>
            <p:sp>
              <p:nvSpPr>
                <p:cNvPr id="25638" name="Oval 127"/>
                <p:cNvSpPr>
                  <a:spLocks noChangeArrowheads="1"/>
                </p:cNvSpPr>
                <p:nvPr/>
              </p:nvSpPr>
              <p:spPr bwMode="auto">
                <a:xfrm>
                  <a:off x="2784" y="1880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25639" name="Oval 128"/>
                <p:cNvSpPr>
                  <a:spLocks noChangeArrowheads="1"/>
                </p:cNvSpPr>
                <p:nvPr/>
              </p:nvSpPr>
              <p:spPr bwMode="auto">
                <a:xfrm>
                  <a:off x="3213" y="1415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tx1"/>
                      </a:solidFill>
                      <a:sym typeface="Symbol" panose="05050102010706020507" pitchFamily="18" charset="2"/>
                    </a:rPr>
                    <a:t>6</a:t>
                  </a:r>
                </a:p>
              </p:txBody>
            </p:sp>
            <p:sp>
              <p:nvSpPr>
                <p:cNvPr id="25640" name="Oval 129"/>
                <p:cNvSpPr>
                  <a:spLocks noChangeArrowheads="1"/>
                </p:cNvSpPr>
                <p:nvPr/>
              </p:nvSpPr>
              <p:spPr bwMode="auto">
                <a:xfrm>
                  <a:off x="4045" y="1415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tx1"/>
                      </a:solidFill>
                      <a:sym typeface="Symbol" panose="05050102010706020507" pitchFamily="18" charset="2"/>
                    </a:rPr>
                    <a:t></a:t>
                  </a:r>
                </a:p>
              </p:txBody>
            </p:sp>
            <p:sp>
              <p:nvSpPr>
                <p:cNvPr id="25641" name="Oval 130"/>
                <p:cNvSpPr>
                  <a:spLocks noChangeArrowheads="1"/>
                </p:cNvSpPr>
                <p:nvPr/>
              </p:nvSpPr>
              <p:spPr bwMode="auto">
                <a:xfrm>
                  <a:off x="3213" y="2346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tx1"/>
                      </a:solidFill>
                      <a:sym typeface="Symbol" panose="05050102010706020507" pitchFamily="18" charset="2"/>
                    </a:rPr>
                    <a:t>7</a:t>
                  </a: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642" name="Oval 131"/>
                <p:cNvSpPr>
                  <a:spLocks noChangeArrowheads="1"/>
                </p:cNvSpPr>
                <p:nvPr/>
              </p:nvSpPr>
              <p:spPr bwMode="auto">
                <a:xfrm>
                  <a:off x="4045" y="2346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tx1"/>
                      </a:solidFill>
                      <a:sym typeface="Symbol" panose="05050102010706020507" pitchFamily="18" charset="2"/>
                    </a:rPr>
                    <a:t></a:t>
                  </a:r>
                  <a:endParaRPr lang="en-US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643" name="Line 132"/>
                <p:cNvSpPr>
                  <a:spLocks noChangeShapeType="1"/>
                </p:cNvSpPr>
                <p:nvPr/>
              </p:nvSpPr>
              <p:spPr bwMode="auto">
                <a:xfrm flipV="1">
                  <a:off x="2991" y="1642"/>
                  <a:ext cx="261" cy="26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44" name="Line 133"/>
                <p:cNvSpPr>
                  <a:spLocks noChangeShapeType="1"/>
                </p:cNvSpPr>
                <p:nvPr/>
              </p:nvSpPr>
              <p:spPr bwMode="auto">
                <a:xfrm>
                  <a:off x="2992" y="2110"/>
                  <a:ext cx="256" cy="27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45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2970" y="1609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25646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3656" y="1278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25647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2981" y="2177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25648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4160" y="1843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25649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3676" y="2457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25650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2607" y="1892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25651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3268" y="1209"/>
                  <a:ext cx="15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25652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4090" y="1209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tx1"/>
                      </a:solidFill>
                    </a:rPr>
                    <a:t>x</a:t>
                  </a:r>
                </a:p>
              </p:txBody>
            </p:sp>
            <p:sp>
              <p:nvSpPr>
                <p:cNvPr id="25653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3252" y="2571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tx1"/>
                      </a:solidFill>
                    </a:rPr>
                    <a:t>y</a:t>
                  </a:r>
                </a:p>
              </p:txBody>
            </p:sp>
            <p:sp>
              <p:nvSpPr>
                <p:cNvPr id="25654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4106" y="2571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solidFill>
                        <a:schemeClr val="tx1"/>
                      </a:solidFill>
                    </a:rPr>
                    <a:t>z</a:t>
                  </a:r>
                </a:p>
              </p:txBody>
            </p:sp>
            <p:sp>
              <p:nvSpPr>
                <p:cNvPr id="25655" name="Line 144"/>
                <p:cNvSpPr>
                  <a:spLocks noChangeShapeType="1"/>
                </p:cNvSpPr>
                <p:nvPr/>
              </p:nvSpPr>
              <p:spPr bwMode="auto">
                <a:xfrm flipV="1">
                  <a:off x="3483" y="2487"/>
                  <a:ext cx="5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56" name="Line 145"/>
                <p:cNvSpPr>
                  <a:spLocks noChangeShapeType="1"/>
                </p:cNvSpPr>
                <p:nvPr/>
              </p:nvSpPr>
              <p:spPr bwMode="auto">
                <a:xfrm flipV="1">
                  <a:off x="3414" y="1633"/>
                  <a:ext cx="670" cy="7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57" name="Line 146"/>
                <p:cNvSpPr>
                  <a:spLocks noChangeShapeType="1"/>
                </p:cNvSpPr>
                <p:nvPr/>
              </p:nvSpPr>
              <p:spPr bwMode="auto">
                <a:xfrm flipH="1" flipV="1">
                  <a:off x="3036" y="2061"/>
                  <a:ext cx="1031" cy="36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58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3173" y="1807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25659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3420" y="1827"/>
                  <a:ext cx="11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660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3887" y="1693"/>
                  <a:ext cx="23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>
                      <a:solidFill>
                        <a:schemeClr val="tx1"/>
                      </a:solidFill>
                    </a:rPr>
                    <a:t>-3</a:t>
                  </a:r>
                </a:p>
              </p:txBody>
            </p:sp>
            <p:sp>
              <p:nvSpPr>
                <p:cNvPr id="25661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3715" y="2154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25662" name="Line 151"/>
                <p:cNvSpPr>
                  <a:spLocks noChangeShapeType="1"/>
                </p:cNvSpPr>
                <p:nvPr/>
              </p:nvSpPr>
              <p:spPr bwMode="auto">
                <a:xfrm>
                  <a:off x="3344" y="1674"/>
                  <a:ext cx="0" cy="6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63" name="Line 152"/>
                <p:cNvSpPr>
                  <a:spLocks noChangeShapeType="1"/>
                </p:cNvSpPr>
                <p:nvPr/>
              </p:nvSpPr>
              <p:spPr bwMode="auto">
                <a:xfrm>
                  <a:off x="4178" y="1671"/>
                  <a:ext cx="0" cy="6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64" name="Line 15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3428" y="1649"/>
                  <a:ext cx="670" cy="7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65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3911" y="2014"/>
                  <a:ext cx="23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>
                      <a:solidFill>
                        <a:schemeClr val="tx1"/>
                      </a:solidFill>
                    </a:rPr>
                    <a:t>-4</a:t>
                  </a:r>
                </a:p>
              </p:txBody>
            </p:sp>
            <p:sp>
              <p:nvSpPr>
                <p:cNvPr id="25666" name="Freeform 155"/>
                <p:cNvSpPr>
                  <a:spLocks/>
                </p:cNvSpPr>
                <p:nvPr/>
              </p:nvSpPr>
              <p:spPr bwMode="auto">
                <a:xfrm>
                  <a:off x="3468" y="1471"/>
                  <a:ext cx="582" cy="50"/>
                </a:xfrm>
                <a:custGeom>
                  <a:avLst/>
                  <a:gdLst>
                    <a:gd name="T0" fmla="*/ 15 w 582"/>
                    <a:gd name="T1" fmla="*/ 50 h 50"/>
                    <a:gd name="T2" fmla="*/ 47 w 582"/>
                    <a:gd name="T3" fmla="*/ 37 h 50"/>
                    <a:gd name="T4" fmla="*/ 299 w 582"/>
                    <a:gd name="T5" fmla="*/ 1 h 50"/>
                    <a:gd name="T6" fmla="*/ 582 w 582"/>
                    <a:gd name="T7" fmla="*/ 41 h 5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82"/>
                    <a:gd name="T13" fmla="*/ 0 h 50"/>
                    <a:gd name="T14" fmla="*/ 582 w 582"/>
                    <a:gd name="T15" fmla="*/ 50 h 5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82" h="50">
                      <a:moveTo>
                        <a:pt x="15" y="50"/>
                      </a:moveTo>
                      <a:cubicBezTo>
                        <a:pt x="7" y="47"/>
                        <a:pt x="0" y="45"/>
                        <a:pt x="47" y="37"/>
                      </a:cubicBezTo>
                      <a:cubicBezTo>
                        <a:pt x="94" y="29"/>
                        <a:pt x="210" y="0"/>
                        <a:pt x="299" y="1"/>
                      </a:cubicBezTo>
                      <a:cubicBezTo>
                        <a:pt x="388" y="2"/>
                        <a:pt x="536" y="34"/>
                        <a:pt x="582" y="4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67" name="Freeform 156"/>
                <p:cNvSpPr>
                  <a:spLocks/>
                </p:cNvSpPr>
                <p:nvPr/>
              </p:nvSpPr>
              <p:spPr bwMode="auto">
                <a:xfrm flipH="1" flipV="1">
                  <a:off x="3478" y="1594"/>
                  <a:ext cx="582" cy="50"/>
                </a:xfrm>
                <a:custGeom>
                  <a:avLst/>
                  <a:gdLst>
                    <a:gd name="T0" fmla="*/ 15 w 582"/>
                    <a:gd name="T1" fmla="*/ 50 h 50"/>
                    <a:gd name="T2" fmla="*/ 47 w 582"/>
                    <a:gd name="T3" fmla="*/ 37 h 50"/>
                    <a:gd name="T4" fmla="*/ 299 w 582"/>
                    <a:gd name="T5" fmla="*/ 1 h 50"/>
                    <a:gd name="T6" fmla="*/ 582 w 582"/>
                    <a:gd name="T7" fmla="*/ 41 h 5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82"/>
                    <a:gd name="T13" fmla="*/ 0 h 50"/>
                    <a:gd name="T14" fmla="*/ 582 w 582"/>
                    <a:gd name="T15" fmla="*/ 50 h 5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82" h="50">
                      <a:moveTo>
                        <a:pt x="15" y="50"/>
                      </a:moveTo>
                      <a:cubicBezTo>
                        <a:pt x="7" y="47"/>
                        <a:pt x="0" y="45"/>
                        <a:pt x="47" y="37"/>
                      </a:cubicBezTo>
                      <a:cubicBezTo>
                        <a:pt x="94" y="29"/>
                        <a:pt x="210" y="0"/>
                        <a:pt x="299" y="1"/>
                      </a:cubicBezTo>
                      <a:cubicBezTo>
                        <a:pt x="388" y="2"/>
                        <a:pt x="536" y="34"/>
                        <a:pt x="582" y="4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68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3612" y="1597"/>
                  <a:ext cx="23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600">
                      <a:solidFill>
                        <a:schemeClr val="tx1"/>
                      </a:solidFill>
                    </a:rPr>
                    <a:t>-2</a:t>
                  </a:r>
                </a:p>
              </p:txBody>
            </p:sp>
          </p:grpSp>
          <p:sp>
            <p:nvSpPr>
              <p:cNvPr id="25635" name="Oval 158"/>
              <p:cNvSpPr>
                <a:spLocks noChangeArrowheads="1"/>
              </p:cNvSpPr>
              <p:nvPr/>
            </p:nvSpPr>
            <p:spPr bwMode="auto">
              <a:xfrm>
                <a:off x="2350" y="2652"/>
                <a:ext cx="229" cy="2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11</a:t>
                </a:r>
              </a:p>
            </p:txBody>
          </p:sp>
          <p:sp>
            <p:nvSpPr>
              <p:cNvPr id="25636" name="Oval 159"/>
              <p:cNvSpPr>
                <a:spLocks noChangeArrowheads="1"/>
              </p:cNvSpPr>
              <p:nvPr/>
            </p:nvSpPr>
            <p:spPr bwMode="auto">
              <a:xfrm>
                <a:off x="2350" y="3579"/>
                <a:ext cx="229" cy="2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5637" name="Oval 160"/>
              <p:cNvSpPr>
                <a:spLocks noChangeArrowheads="1"/>
              </p:cNvSpPr>
              <p:nvPr/>
            </p:nvSpPr>
            <p:spPr bwMode="auto">
              <a:xfrm>
                <a:off x="2347" y="2649"/>
                <a:ext cx="229" cy="2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25629" name="Oval 161"/>
            <p:cNvSpPr>
              <a:spLocks noChangeArrowheads="1"/>
            </p:cNvSpPr>
            <p:nvPr/>
          </p:nvSpPr>
          <p:spPr bwMode="auto">
            <a:xfrm>
              <a:off x="819" y="2661"/>
              <a:ext cx="229" cy="2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790690" name="Oval 162"/>
          <p:cNvSpPr>
            <a:spLocks noChangeArrowheads="1"/>
          </p:cNvSpPr>
          <p:nvPr/>
        </p:nvSpPr>
        <p:spPr bwMode="auto">
          <a:xfrm>
            <a:off x="7190782" y="5258615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-2</a:t>
            </a:r>
          </a:p>
        </p:txBody>
      </p:sp>
      <p:sp>
        <p:nvSpPr>
          <p:cNvPr id="25623" name="Text Box 163"/>
          <p:cNvSpPr txBox="1">
            <a:spLocks noChangeArrowheads="1"/>
          </p:cNvSpPr>
          <p:nvPr/>
        </p:nvSpPr>
        <p:spPr bwMode="auto">
          <a:xfrm>
            <a:off x="334369" y="106602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Pass 1</a:t>
            </a:r>
          </a:p>
        </p:txBody>
      </p:sp>
      <p:sp>
        <p:nvSpPr>
          <p:cNvPr id="25624" name="Text Box 164"/>
          <p:cNvSpPr txBox="1">
            <a:spLocks noChangeArrowheads="1"/>
          </p:cNvSpPr>
          <p:nvPr/>
        </p:nvSpPr>
        <p:spPr bwMode="auto">
          <a:xfrm>
            <a:off x="4734919" y="1113653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Pass 2</a:t>
            </a:r>
          </a:p>
        </p:txBody>
      </p:sp>
      <p:sp>
        <p:nvSpPr>
          <p:cNvPr id="790693" name="Text Box 165"/>
          <p:cNvSpPr txBox="1">
            <a:spLocks noChangeArrowheads="1"/>
          </p:cNvSpPr>
          <p:nvPr/>
        </p:nvSpPr>
        <p:spPr bwMode="auto">
          <a:xfrm>
            <a:off x="324844" y="344727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Pass 3</a:t>
            </a:r>
          </a:p>
        </p:txBody>
      </p:sp>
      <p:sp>
        <p:nvSpPr>
          <p:cNvPr id="790694" name="Text Box 166"/>
          <p:cNvSpPr txBox="1">
            <a:spLocks noChangeArrowheads="1"/>
          </p:cNvSpPr>
          <p:nvPr/>
        </p:nvSpPr>
        <p:spPr bwMode="auto">
          <a:xfrm>
            <a:off x="4611094" y="348537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Pass 4</a:t>
            </a:r>
          </a:p>
        </p:txBody>
      </p:sp>
      <p:sp>
        <p:nvSpPr>
          <p:cNvPr id="171" name="Text Box 70"/>
          <p:cNvSpPr txBox="1">
            <a:spLocks noChangeArrowheads="1"/>
          </p:cNvSpPr>
          <p:nvPr/>
        </p:nvSpPr>
        <p:spPr bwMode="auto">
          <a:xfrm>
            <a:off x="283569" y="6134143"/>
            <a:ext cx="6432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E: (t, x), (t, y), (t, z), (x, t), (y, x), (y, z), (z, x), (z, s), (s, t), (s, y)</a:t>
            </a:r>
          </a:p>
        </p:txBody>
      </p:sp>
      <p:sp>
        <p:nvSpPr>
          <p:cNvPr id="176" name="Oval 77"/>
          <p:cNvSpPr>
            <a:spLocks noChangeArrowheads="1"/>
          </p:cNvSpPr>
          <p:nvPr/>
        </p:nvSpPr>
        <p:spPr bwMode="auto">
          <a:xfrm>
            <a:off x="1944095" y="1234303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</a:rPr>
              <a:t>6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177" name="Oval 77"/>
          <p:cNvSpPr>
            <a:spLocks noChangeArrowheads="1"/>
          </p:cNvSpPr>
          <p:nvPr/>
        </p:nvSpPr>
        <p:spPr bwMode="auto">
          <a:xfrm>
            <a:off x="1958383" y="2720204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</a:rPr>
              <a:t>7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001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695" grpId="0" animBg="1"/>
      <p:bldP spid="790695" grpId="1" animBg="1"/>
      <p:bldP spid="790530" grpId="0" animBg="1"/>
      <p:bldP spid="790531" grpId="0" animBg="1"/>
      <p:bldP spid="790533" grpId="0" animBg="1"/>
      <p:bldP spid="25609" grpId="0" animBg="1"/>
      <p:bldP spid="25610" grpId="0" animBg="1"/>
      <p:bldP spid="25613" grpId="0" animBg="1"/>
      <p:bldP spid="25614" grpId="0" animBg="1"/>
      <p:bldP spid="790603" grpId="0" animBg="1"/>
      <p:bldP spid="790604" grpId="0" animBg="1"/>
      <p:bldP spid="790605" grpId="0" animBg="1"/>
      <p:bldP spid="790646" grpId="0" animBg="1"/>
      <p:bldP spid="790690" grpId="0" animBg="1"/>
      <p:bldP spid="25623" grpId="0"/>
      <p:bldP spid="25624" grpId="0"/>
      <p:bldP spid="790693" grpId="0"/>
      <p:bldP spid="790694" grpId="0"/>
      <p:bldP spid="176" grpId="0" animBg="1"/>
      <p:bldP spid="1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6-Graphs</a:t>
            </a:r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Why Bellman-Ford Works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81600"/>
          </a:xfrm>
        </p:spPr>
        <p:txBody>
          <a:bodyPr/>
          <a:lstStyle/>
          <a:p>
            <a:pPr marL="287338" indent="-287338" eaLnBrk="0" hangingPunct="0">
              <a:spcBef>
                <a:spcPct val="40000"/>
              </a:spcBef>
              <a:buFontTx/>
              <a:buChar char="•"/>
            </a:pPr>
            <a:r>
              <a:rPr lang="en-US" sz="2400"/>
              <a:t>On the first pass, we find </a:t>
            </a:r>
            <a:r>
              <a:rPr lang="en-US" i="1">
                <a:latin typeface="Symbol" pitchFamily="18" charset="2"/>
              </a:rPr>
              <a:t>d </a:t>
            </a:r>
            <a:r>
              <a:rPr lang="en-US" sz="2400"/>
              <a:t>(s,u) for all vertices whose shortest paths have one edge.</a:t>
            </a:r>
          </a:p>
          <a:p>
            <a:pPr marL="287338" indent="-287338" eaLnBrk="0" hangingPunct="0">
              <a:spcBef>
                <a:spcPct val="40000"/>
              </a:spcBef>
              <a:buFontTx/>
              <a:buChar char="•"/>
            </a:pPr>
            <a:r>
              <a:rPr lang="en-US" sz="2400"/>
              <a:t>On the second pass, the d[</a:t>
            </a:r>
            <a:r>
              <a:rPr lang="en-US" sz="2400" i="1"/>
              <a:t>u</a:t>
            </a:r>
            <a:r>
              <a:rPr lang="en-US" sz="2400"/>
              <a:t>] values computed for the one-edge-away vertices are correct (= </a:t>
            </a:r>
            <a:r>
              <a:rPr lang="en-US" i="1">
                <a:latin typeface="Symbol" pitchFamily="18" charset="2"/>
              </a:rPr>
              <a:t>d </a:t>
            </a:r>
            <a:r>
              <a:rPr lang="en-US" sz="2400"/>
              <a:t>(s,u)), so they are used to compute the correct d values for vertices whose shortest paths have two edges.</a:t>
            </a:r>
          </a:p>
          <a:p>
            <a:pPr marL="287338" indent="-287338" eaLnBrk="0" hangingPunct="0">
              <a:spcBef>
                <a:spcPct val="40000"/>
              </a:spcBef>
              <a:buFontTx/>
              <a:buChar char="•"/>
            </a:pPr>
            <a:r>
              <a:rPr lang="en-US" sz="2400"/>
              <a:t>Since no shortest path can have more than |V[G]|-1 edges, after that many passes all d values are correct.</a:t>
            </a:r>
          </a:p>
          <a:p>
            <a:pPr marL="287338" indent="-287338" eaLnBrk="0" hangingPunct="0">
              <a:spcBef>
                <a:spcPct val="40000"/>
              </a:spcBef>
              <a:buFontTx/>
              <a:buChar char="•"/>
            </a:pPr>
            <a:r>
              <a:rPr lang="en-US" sz="2400"/>
              <a:t>Note: all vertices not reachable from s will have their original values of infinity.  (Same, by the way, for Dijkstra).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Detecting Negative Cycles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 eaLnBrk="1" hangingPunct="1"/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edge (u, v)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</a:p>
          <a:p>
            <a:pPr marL="533400" indent="-533400"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if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d[v] &gt; d[u] + w(u, v)</a:t>
            </a:r>
          </a:p>
          <a:p>
            <a:pPr marL="533400" indent="-533400"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return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pPr marL="533400" indent="-533400"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533400" indent="-533400" eaLnBrk="1" hangingPunct="1">
              <a:buFontTx/>
              <a:buNone/>
            </a:pPr>
            <a:endParaRPr lang="en-US" altLang="en-US" sz="2400" dirty="0" smtClean="0"/>
          </a:p>
        </p:txBody>
      </p:sp>
      <p:grpSp>
        <p:nvGrpSpPr>
          <p:cNvPr id="26629" name="Group 4"/>
          <p:cNvGrpSpPr>
            <a:grpSpLocks/>
          </p:cNvGrpSpPr>
          <p:nvPr/>
        </p:nvGrpSpPr>
        <p:grpSpPr bwMode="auto">
          <a:xfrm>
            <a:off x="1346268" y="2826919"/>
            <a:ext cx="1741488" cy="2022475"/>
            <a:chOff x="3698" y="2451"/>
            <a:chExt cx="1097" cy="1274"/>
          </a:xfrm>
        </p:grpSpPr>
        <p:sp>
          <p:nvSpPr>
            <p:cNvPr id="26663" name="Oval 5"/>
            <p:cNvSpPr>
              <a:spLocks noChangeArrowheads="1"/>
            </p:cNvSpPr>
            <p:nvPr/>
          </p:nvSpPr>
          <p:spPr bwMode="auto">
            <a:xfrm>
              <a:off x="3698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0</a:t>
              </a:r>
            </a:p>
          </p:txBody>
        </p:sp>
        <p:sp>
          <p:nvSpPr>
            <p:cNvPr id="26664" name="Oval 6"/>
            <p:cNvSpPr>
              <a:spLocks noChangeArrowheads="1"/>
            </p:cNvSpPr>
            <p:nvPr/>
          </p:nvSpPr>
          <p:spPr bwMode="auto">
            <a:xfrm>
              <a:off x="4529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26665" name="Oval 7"/>
            <p:cNvSpPr>
              <a:spLocks noChangeArrowheads="1"/>
            </p:cNvSpPr>
            <p:nvPr/>
          </p:nvSpPr>
          <p:spPr bwMode="auto">
            <a:xfrm>
              <a:off x="4161" y="32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26666" name="Text Box 8"/>
            <p:cNvSpPr txBox="1">
              <a:spLocks noChangeArrowheads="1"/>
            </p:cNvSpPr>
            <p:nvPr/>
          </p:nvSpPr>
          <p:spPr bwMode="auto">
            <a:xfrm>
              <a:off x="4228" y="349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6667" name="Text Box 9"/>
            <p:cNvSpPr txBox="1">
              <a:spLocks noChangeArrowheads="1"/>
            </p:cNvSpPr>
            <p:nvPr/>
          </p:nvSpPr>
          <p:spPr bwMode="auto">
            <a:xfrm>
              <a:off x="3748" y="245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6668" name="Text Box 10"/>
            <p:cNvSpPr txBox="1">
              <a:spLocks noChangeArrowheads="1"/>
            </p:cNvSpPr>
            <p:nvPr/>
          </p:nvSpPr>
          <p:spPr bwMode="auto">
            <a:xfrm>
              <a:off x="4572" y="245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6669" name="Line 11"/>
            <p:cNvSpPr>
              <a:spLocks noChangeShapeType="1"/>
            </p:cNvSpPr>
            <p:nvPr/>
          </p:nvSpPr>
          <p:spPr bwMode="auto">
            <a:xfrm>
              <a:off x="3953" y="2798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0" name="Text Box 12"/>
            <p:cNvSpPr txBox="1">
              <a:spLocks noChangeArrowheads="1"/>
            </p:cNvSpPr>
            <p:nvPr/>
          </p:nvSpPr>
          <p:spPr bwMode="auto">
            <a:xfrm>
              <a:off x="4131" y="260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6671" name="Text Box 13"/>
            <p:cNvSpPr txBox="1">
              <a:spLocks noChangeArrowheads="1"/>
            </p:cNvSpPr>
            <p:nvPr/>
          </p:nvSpPr>
          <p:spPr bwMode="auto">
            <a:xfrm>
              <a:off x="4537" y="309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6672" name="Text Box 14"/>
            <p:cNvSpPr txBox="1">
              <a:spLocks noChangeArrowheads="1"/>
            </p:cNvSpPr>
            <p:nvPr/>
          </p:nvSpPr>
          <p:spPr bwMode="auto">
            <a:xfrm>
              <a:off x="3772" y="3095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-8</a:t>
              </a:r>
            </a:p>
          </p:txBody>
        </p:sp>
        <p:sp>
          <p:nvSpPr>
            <p:cNvPr id="26673" name="Line 15"/>
            <p:cNvSpPr>
              <a:spLocks noChangeShapeType="1"/>
            </p:cNvSpPr>
            <p:nvPr/>
          </p:nvSpPr>
          <p:spPr bwMode="auto">
            <a:xfrm flipH="1">
              <a:off x="4379" y="2916"/>
              <a:ext cx="229" cy="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4" name="Line 16"/>
            <p:cNvSpPr>
              <a:spLocks noChangeShapeType="1"/>
            </p:cNvSpPr>
            <p:nvPr/>
          </p:nvSpPr>
          <p:spPr bwMode="auto">
            <a:xfrm flipH="1" flipV="1">
              <a:off x="3902" y="2912"/>
              <a:ext cx="297" cy="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598931" y="2831682"/>
            <a:ext cx="1741488" cy="2022475"/>
            <a:chOff x="3698" y="2451"/>
            <a:chExt cx="1097" cy="1274"/>
          </a:xfrm>
        </p:grpSpPr>
        <p:sp>
          <p:nvSpPr>
            <p:cNvPr id="26651" name="Oval 18"/>
            <p:cNvSpPr>
              <a:spLocks noChangeArrowheads="1"/>
            </p:cNvSpPr>
            <p:nvPr/>
          </p:nvSpPr>
          <p:spPr bwMode="auto">
            <a:xfrm>
              <a:off x="3698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0</a:t>
              </a:r>
            </a:p>
          </p:txBody>
        </p:sp>
        <p:sp>
          <p:nvSpPr>
            <p:cNvPr id="26652" name="Oval 19"/>
            <p:cNvSpPr>
              <a:spLocks noChangeArrowheads="1"/>
            </p:cNvSpPr>
            <p:nvPr/>
          </p:nvSpPr>
          <p:spPr bwMode="auto">
            <a:xfrm>
              <a:off x="4529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26653" name="Oval 20"/>
            <p:cNvSpPr>
              <a:spLocks noChangeArrowheads="1"/>
            </p:cNvSpPr>
            <p:nvPr/>
          </p:nvSpPr>
          <p:spPr bwMode="auto">
            <a:xfrm>
              <a:off x="4161" y="32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26654" name="Text Box 21"/>
            <p:cNvSpPr txBox="1">
              <a:spLocks noChangeArrowheads="1"/>
            </p:cNvSpPr>
            <p:nvPr/>
          </p:nvSpPr>
          <p:spPr bwMode="auto">
            <a:xfrm>
              <a:off x="4228" y="349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6655" name="Text Box 22"/>
            <p:cNvSpPr txBox="1">
              <a:spLocks noChangeArrowheads="1"/>
            </p:cNvSpPr>
            <p:nvPr/>
          </p:nvSpPr>
          <p:spPr bwMode="auto">
            <a:xfrm>
              <a:off x="3748" y="245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6656" name="Text Box 23"/>
            <p:cNvSpPr txBox="1">
              <a:spLocks noChangeArrowheads="1"/>
            </p:cNvSpPr>
            <p:nvPr/>
          </p:nvSpPr>
          <p:spPr bwMode="auto">
            <a:xfrm>
              <a:off x="4572" y="245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6657" name="Line 24"/>
            <p:cNvSpPr>
              <a:spLocks noChangeShapeType="1"/>
            </p:cNvSpPr>
            <p:nvPr/>
          </p:nvSpPr>
          <p:spPr bwMode="auto">
            <a:xfrm>
              <a:off x="3953" y="2798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8" name="Text Box 25"/>
            <p:cNvSpPr txBox="1">
              <a:spLocks noChangeArrowheads="1"/>
            </p:cNvSpPr>
            <p:nvPr/>
          </p:nvSpPr>
          <p:spPr bwMode="auto">
            <a:xfrm>
              <a:off x="4131" y="260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6659" name="Text Box 26"/>
            <p:cNvSpPr txBox="1">
              <a:spLocks noChangeArrowheads="1"/>
            </p:cNvSpPr>
            <p:nvPr/>
          </p:nvSpPr>
          <p:spPr bwMode="auto">
            <a:xfrm>
              <a:off x="4537" y="309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6660" name="Text Box 27"/>
            <p:cNvSpPr txBox="1">
              <a:spLocks noChangeArrowheads="1"/>
            </p:cNvSpPr>
            <p:nvPr/>
          </p:nvSpPr>
          <p:spPr bwMode="auto">
            <a:xfrm>
              <a:off x="3772" y="3095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-8</a:t>
              </a:r>
            </a:p>
          </p:txBody>
        </p:sp>
        <p:sp>
          <p:nvSpPr>
            <p:cNvPr id="26661" name="Line 28"/>
            <p:cNvSpPr>
              <a:spLocks noChangeShapeType="1"/>
            </p:cNvSpPr>
            <p:nvPr/>
          </p:nvSpPr>
          <p:spPr bwMode="auto">
            <a:xfrm flipH="1">
              <a:off x="4379" y="2916"/>
              <a:ext cx="229" cy="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2" name="Line 29"/>
            <p:cNvSpPr>
              <a:spLocks noChangeShapeType="1"/>
            </p:cNvSpPr>
            <p:nvPr/>
          </p:nvSpPr>
          <p:spPr bwMode="auto">
            <a:xfrm flipH="1" flipV="1">
              <a:off x="3902" y="2912"/>
              <a:ext cx="297" cy="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1582" name="Oval 30"/>
          <p:cNvSpPr>
            <a:spLocks noChangeArrowheads="1"/>
          </p:cNvSpPr>
          <p:nvPr/>
        </p:nvSpPr>
        <p:spPr bwMode="auto">
          <a:xfrm>
            <a:off x="4949894" y="3226969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1583" name="Oval 31"/>
          <p:cNvSpPr>
            <a:spLocks noChangeArrowheads="1"/>
          </p:cNvSpPr>
          <p:nvPr/>
        </p:nvSpPr>
        <p:spPr bwMode="auto">
          <a:xfrm>
            <a:off x="4368869" y="4122319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91584" name="Oval 32"/>
          <p:cNvSpPr>
            <a:spLocks noChangeArrowheads="1"/>
          </p:cNvSpPr>
          <p:nvPr/>
        </p:nvSpPr>
        <p:spPr bwMode="auto">
          <a:xfrm>
            <a:off x="3644969" y="3226969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-3</a:t>
            </a: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5846831" y="2831682"/>
            <a:ext cx="1741488" cy="2022475"/>
            <a:chOff x="3698" y="2451"/>
            <a:chExt cx="1097" cy="1274"/>
          </a:xfrm>
        </p:grpSpPr>
        <p:sp>
          <p:nvSpPr>
            <p:cNvPr id="26639" name="Oval 34"/>
            <p:cNvSpPr>
              <a:spLocks noChangeArrowheads="1"/>
            </p:cNvSpPr>
            <p:nvPr/>
          </p:nvSpPr>
          <p:spPr bwMode="auto">
            <a:xfrm>
              <a:off x="3698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-3</a:t>
              </a:r>
            </a:p>
          </p:txBody>
        </p:sp>
        <p:sp>
          <p:nvSpPr>
            <p:cNvPr id="26640" name="Oval 35"/>
            <p:cNvSpPr>
              <a:spLocks noChangeArrowheads="1"/>
            </p:cNvSpPr>
            <p:nvPr/>
          </p:nvSpPr>
          <p:spPr bwMode="auto">
            <a:xfrm>
              <a:off x="4529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6641" name="Oval 36"/>
            <p:cNvSpPr>
              <a:spLocks noChangeArrowheads="1"/>
            </p:cNvSpPr>
            <p:nvPr/>
          </p:nvSpPr>
          <p:spPr bwMode="auto">
            <a:xfrm>
              <a:off x="4161" y="32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5</a:t>
              </a:r>
            </a:p>
          </p:txBody>
        </p:sp>
        <p:sp>
          <p:nvSpPr>
            <p:cNvPr id="26642" name="Text Box 37"/>
            <p:cNvSpPr txBox="1">
              <a:spLocks noChangeArrowheads="1"/>
            </p:cNvSpPr>
            <p:nvPr/>
          </p:nvSpPr>
          <p:spPr bwMode="auto">
            <a:xfrm>
              <a:off x="4228" y="349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6643" name="Text Box 38"/>
            <p:cNvSpPr txBox="1">
              <a:spLocks noChangeArrowheads="1"/>
            </p:cNvSpPr>
            <p:nvPr/>
          </p:nvSpPr>
          <p:spPr bwMode="auto">
            <a:xfrm>
              <a:off x="3748" y="245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6644" name="Text Box 39"/>
            <p:cNvSpPr txBox="1">
              <a:spLocks noChangeArrowheads="1"/>
            </p:cNvSpPr>
            <p:nvPr/>
          </p:nvSpPr>
          <p:spPr bwMode="auto">
            <a:xfrm>
              <a:off x="4572" y="245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6645" name="Line 40"/>
            <p:cNvSpPr>
              <a:spLocks noChangeShapeType="1"/>
            </p:cNvSpPr>
            <p:nvPr/>
          </p:nvSpPr>
          <p:spPr bwMode="auto">
            <a:xfrm>
              <a:off x="3953" y="2798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6" name="Text Box 41"/>
            <p:cNvSpPr txBox="1">
              <a:spLocks noChangeArrowheads="1"/>
            </p:cNvSpPr>
            <p:nvPr/>
          </p:nvSpPr>
          <p:spPr bwMode="auto">
            <a:xfrm>
              <a:off x="4131" y="260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6647" name="Text Box 42"/>
            <p:cNvSpPr txBox="1">
              <a:spLocks noChangeArrowheads="1"/>
            </p:cNvSpPr>
            <p:nvPr/>
          </p:nvSpPr>
          <p:spPr bwMode="auto">
            <a:xfrm>
              <a:off x="4537" y="3090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6648" name="Text Box 43"/>
            <p:cNvSpPr txBox="1">
              <a:spLocks noChangeArrowheads="1"/>
            </p:cNvSpPr>
            <p:nvPr/>
          </p:nvSpPr>
          <p:spPr bwMode="auto">
            <a:xfrm>
              <a:off x="3772" y="3095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-8</a:t>
              </a:r>
            </a:p>
          </p:txBody>
        </p:sp>
        <p:sp>
          <p:nvSpPr>
            <p:cNvPr id="26649" name="Line 44"/>
            <p:cNvSpPr>
              <a:spLocks noChangeShapeType="1"/>
            </p:cNvSpPr>
            <p:nvPr/>
          </p:nvSpPr>
          <p:spPr bwMode="auto">
            <a:xfrm flipH="1">
              <a:off x="4379" y="2916"/>
              <a:ext cx="229" cy="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0" name="Line 45"/>
            <p:cNvSpPr>
              <a:spLocks noChangeShapeType="1"/>
            </p:cNvSpPr>
            <p:nvPr/>
          </p:nvSpPr>
          <p:spPr bwMode="auto">
            <a:xfrm flipH="1" flipV="1">
              <a:off x="3902" y="2912"/>
              <a:ext cx="297" cy="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1598" name="Oval 46"/>
          <p:cNvSpPr>
            <a:spLocks noChangeArrowheads="1"/>
          </p:cNvSpPr>
          <p:nvPr/>
        </p:nvSpPr>
        <p:spPr bwMode="auto">
          <a:xfrm>
            <a:off x="7207319" y="3207919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791599" name="Oval 47"/>
          <p:cNvSpPr>
            <a:spLocks noChangeArrowheads="1"/>
          </p:cNvSpPr>
          <p:nvPr/>
        </p:nvSpPr>
        <p:spPr bwMode="auto">
          <a:xfrm>
            <a:off x="6616769" y="4112794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1600" name="Oval 48"/>
          <p:cNvSpPr>
            <a:spLocks noChangeArrowheads="1"/>
          </p:cNvSpPr>
          <p:nvPr/>
        </p:nvSpPr>
        <p:spPr bwMode="auto">
          <a:xfrm>
            <a:off x="5883344" y="3207919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-6</a:t>
            </a:r>
          </a:p>
        </p:txBody>
      </p:sp>
      <p:sp>
        <p:nvSpPr>
          <p:cNvPr id="791601" name="Text Box 49"/>
          <p:cNvSpPr txBox="1">
            <a:spLocks noChangeArrowheads="1"/>
          </p:cNvSpPr>
          <p:nvPr/>
        </p:nvSpPr>
        <p:spPr bwMode="auto">
          <a:xfrm>
            <a:off x="340748" y="5132209"/>
            <a:ext cx="428071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Observe </a:t>
            </a:r>
            <a:r>
              <a:rPr lang="en-US" altLang="en-US" sz="2400" dirty="0">
                <a:solidFill>
                  <a:schemeClr val="tx1"/>
                </a:solidFill>
              </a:rPr>
              <a:t>edge (s, b</a:t>
            </a:r>
            <a:r>
              <a:rPr lang="en-US" altLang="en-US" sz="2400" dirty="0" smtClean="0">
                <a:solidFill>
                  <a:schemeClr val="tx1"/>
                </a:solidFill>
              </a:rPr>
              <a:t>):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d[b] = -</a:t>
            </a:r>
            <a:r>
              <a:rPr lang="en-US" altLang="en-US" sz="2400" dirty="0" smtClean="0">
                <a:solidFill>
                  <a:schemeClr val="tx1"/>
                </a:solidFill>
              </a:rPr>
              <a:t>1, d[s</a:t>
            </a:r>
            <a:r>
              <a:rPr lang="en-US" altLang="en-US" sz="2400" dirty="0">
                <a:solidFill>
                  <a:schemeClr val="tx1"/>
                </a:solidFill>
              </a:rPr>
              <a:t>] + w(s, b) = -</a:t>
            </a:r>
            <a:r>
              <a:rPr lang="en-US" altLang="en-US" sz="2400" dirty="0" smtClean="0">
                <a:solidFill>
                  <a:schemeClr val="tx1"/>
                </a:solidFill>
              </a:rPr>
              <a:t>4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 d[b] &gt; </a:t>
            </a:r>
            <a:r>
              <a:rPr lang="en-US" altLang="en-US" sz="2400" dirty="0">
                <a:solidFill>
                  <a:schemeClr val="tx1"/>
                </a:solidFill>
              </a:rPr>
              <a:t>d[s] + w(s, b)</a:t>
            </a:r>
            <a:r>
              <a:rPr lang="en-US" altLang="en-US" sz="2400" i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879050" y="2202612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/>
              <a:t>E: (s, b), (</a:t>
            </a:r>
            <a:r>
              <a:rPr lang="en-US" altLang="en-US" b="1" dirty="0" err="1" smtClean="0"/>
              <a:t>b,c</a:t>
            </a:r>
            <a:r>
              <a:rPr lang="en-US" altLang="en-US" b="1" dirty="0" smtClean="0"/>
              <a:t>), (</a:t>
            </a:r>
            <a:r>
              <a:rPr lang="en-US" altLang="en-US" b="1" dirty="0" err="1" smtClean="0"/>
              <a:t>c,s</a:t>
            </a:r>
            <a:r>
              <a:rPr lang="en-US" altLang="en-US" b="1" dirty="0" smtClean="0"/>
              <a:t>) 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16151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82" grpId="0" animBg="1"/>
      <p:bldP spid="791583" grpId="0" animBg="1"/>
      <p:bldP spid="791584" grpId="0" animBg="1"/>
      <p:bldP spid="791598" grpId="0" animBg="1"/>
      <p:bldP spid="791599" grpId="0" animBg="1"/>
      <p:bldP spid="79160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BELLMAN-FORD(</a:t>
            </a:r>
            <a:r>
              <a:rPr lang="en-US" altLang="en-US" smtClean="0">
                <a:latin typeface="Comic Sans MS" panose="030F0702030302020204" pitchFamily="66" charset="0"/>
              </a:rPr>
              <a:t>V, E, w, s</a:t>
            </a:r>
            <a:r>
              <a:rPr lang="en-US" altLang="en-US" smtClean="0"/>
              <a:t>)</a:t>
            </a:r>
          </a:p>
        </p:txBody>
      </p:sp>
      <p:sp>
        <p:nvSpPr>
          <p:cNvPr id="79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INITIALIZE-SINGLE-SOURCE(V, s)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← 1 to |V| - 1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for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edge (u, v)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do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RELAX(u, v, w)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edge (u, v)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if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d[v] &gt; d[u] + w(u, v)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return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533400" indent="-533400" eaLnBrk="1" hangingPunct="1">
              <a:buFontTx/>
              <a:buNone/>
            </a:pPr>
            <a:endParaRPr lang="en-US" altLang="en-US" dirty="0" smtClean="0"/>
          </a:p>
          <a:p>
            <a:pPr marL="533400" indent="-533400" eaLnBrk="1" hangingPunct="1">
              <a:buFontTx/>
              <a:buNone/>
            </a:pPr>
            <a:r>
              <a:rPr lang="en-US" altLang="en-US" dirty="0" smtClean="0"/>
              <a:t>Running time: O(VE)</a:t>
            </a:r>
          </a:p>
        </p:txBody>
      </p:sp>
      <p:sp>
        <p:nvSpPr>
          <p:cNvPr id="792580" name="Text Box 4"/>
          <p:cNvSpPr txBox="1">
            <a:spLocks noChangeArrowheads="1"/>
          </p:cNvSpPr>
          <p:nvPr/>
        </p:nvSpPr>
        <p:spPr bwMode="auto">
          <a:xfrm>
            <a:off x="7099391" y="939800"/>
            <a:ext cx="815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(V)</a:t>
            </a:r>
          </a:p>
        </p:txBody>
      </p:sp>
      <p:sp>
        <p:nvSpPr>
          <p:cNvPr id="792581" name="Line 5"/>
          <p:cNvSpPr>
            <a:spLocks noChangeShapeType="1"/>
          </p:cNvSpPr>
          <p:nvPr/>
        </p:nvSpPr>
        <p:spPr bwMode="auto">
          <a:xfrm flipH="1">
            <a:off x="6626316" y="1169988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2582" name="Text Box 6"/>
          <p:cNvSpPr txBox="1">
            <a:spLocks noChangeArrowheads="1"/>
          </p:cNvSpPr>
          <p:nvPr/>
        </p:nvSpPr>
        <p:spPr bwMode="auto">
          <a:xfrm>
            <a:off x="7099391" y="1411288"/>
            <a:ext cx="82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O(V)</a:t>
            </a:r>
          </a:p>
        </p:txBody>
      </p:sp>
      <p:sp>
        <p:nvSpPr>
          <p:cNvPr id="792583" name="Line 7"/>
          <p:cNvSpPr>
            <a:spLocks noChangeShapeType="1"/>
          </p:cNvSpPr>
          <p:nvPr/>
        </p:nvSpPr>
        <p:spPr bwMode="auto">
          <a:xfrm flipH="1">
            <a:off x="6626316" y="1636713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2584" name="Text Box 8"/>
          <p:cNvSpPr txBox="1">
            <a:spLocks noChangeArrowheads="1"/>
          </p:cNvSpPr>
          <p:nvPr/>
        </p:nvSpPr>
        <p:spPr bwMode="auto">
          <a:xfrm>
            <a:off x="7080341" y="1954213"/>
            <a:ext cx="82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O(E)</a:t>
            </a:r>
          </a:p>
        </p:txBody>
      </p:sp>
      <p:sp>
        <p:nvSpPr>
          <p:cNvPr id="792585" name="Line 9"/>
          <p:cNvSpPr>
            <a:spLocks noChangeShapeType="1"/>
          </p:cNvSpPr>
          <p:nvPr/>
        </p:nvSpPr>
        <p:spPr bwMode="auto">
          <a:xfrm flipH="1">
            <a:off x="6607266" y="2179638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2586" name="Text Box 10"/>
          <p:cNvSpPr txBox="1">
            <a:spLocks noChangeArrowheads="1"/>
          </p:cNvSpPr>
          <p:nvPr/>
        </p:nvSpPr>
        <p:spPr bwMode="auto">
          <a:xfrm>
            <a:off x="7099391" y="2973388"/>
            <a:ext cx="82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O(E)</a:t>
            </a:r>
          </a:p>
        </p:txBody>
      </p:sp>
      <p:sp>
        <p:nvSpPr>
          <p:cNvPr id="792587" name="Line 11"/>
          <p:cNvSpPr>
            <a:spLocks noChangeShapeType="1"/>
          </p:cNvSpPr>
          <p:nvPr/>
        </p:nvSpPr>
        <p:spPr bwMode="auto">
          <a:xfrm flipH="1">
            <a:off x="6626316" y="3198813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" name="AutoShape 12"/>
          <p:cNvSpPr>
            <a:spLocks/>
          </p:cNvSpPr>
          <p:nvPr/>
        </p:nvSpPr>
        <p:spPr bwMode="auto">
          <a:xfrm>
            <a:off x="7857422" y="1468436"/>
            <a:ext cx="239713" cy="1431517"/>
          </a:xfrm>
          <a:prstGeom prst="rightBrace">
            <a:avLst>
              <a:gd name="adj1" fmla="val 3912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792589" name="Text Box 13"/>
          <p:cNvSpPr txBox="1">
            <a:spLocks noChangeArrowheads="1"/>
          </p:cNvSpPr>
          <p:nvPr/>
        </p:nvSpPr>
        <p:spPr bwMode="auto">
          <a:xfrm>
            <a:off x="8097135" y="2027238"/>
            <a:ext cx="727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chemeClr val="tx1"/>
                </a:solidFill>
                <a:sym typeface="Symbol" panose="05050102010706020507" pitchFamily="18" charset="2"/>
              </a:rPr>
              <a:t>O(VE)</a:t>
            </a:r>
          </a:p>
        </p:txBody>
      </p:sp>
    </p:spTree>
    <p:extLst>
      <p:ext uri="{BB962C8B-B14F-4D97-AF65-F5344CB8AC3E}">
        <p14:creationId xmlns="" xmlns:p14="http://schemas.microsoft.com/office/powerpoint/2010/main" val="219184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80" grpId="0"/>
      <p:bldP spid="792581" grpId="0" animBg="1"/>
      <p:bldP spid="792582" grpId="0"/>
      <p:bldP spid="792583" grpId="0" animBg="1"/>
      <p:bldP spid="792584" grpId="0"/>
      <p:bldP spid="792585" grpId="0" animBg="1"/>
      <p:bldP spid="792586" grpId="0"/>
      <p:bldP spid="792587" grpId="0" animBg="1"/>
      <p:bldP spid="27661" grpId="0" animBg="1"/>
      <p:bldP spid="79258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Exercise: Apply Bellman-Ford algorithm</a:t>
            </a:r>
          </a:p>
        </p:txBody>
      </p:sp>
      <p:sp>
        <p:nvSpPr>
          <p:cNvPr id="106" name="Text Box 70"/>
          <p:cNvSpPr txBox="1">
            <a:spLocks noChangeArrowheads="1"/>
          </p:cNvSpPr>
          <p:nvPr/>
        </p:nvSpPr>
        <p:spPr bwMode="auto">
          <a:xfrm>
            <a:off x="283569" y="6134143"/>
            <a:ext cx="50750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E: </a:t>
            </a:r>
            <a:r>
              <a:rPr lang="en-US" altLang="en-US" sz="1800" dirty="0" smtClean="0">
                <a:solidFill>
                  <a:schemeClr val="tx1"/>
                </a:solidFill>
              </a:rPr>
              <a:t>(y, z), (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y,r</a:t>
            </a:r>
            <a:r>
              <a:rPr lang="en-US" altLang="en-US" sz="1800" dirty="0" smtClean="0">
                <a:solidFill>
                  <a:schemeClr val="tx1"/>
                </a:solidFill>
              </a:rPr>
              <a:t>), (x, y), (r, x), (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r,y</a:t>
            </a:r>
            <a:r>
              <a:rPr lang="en-US" altLang="en-US" sz="1800" dirty="0" smtClean="0">
                <a:solidFill>
                  <a:schemeClr val="tx1"/>
                </a:solidFill>
              </a:rPr>
              <a:t>), (r, </a:t>
            </a:r>
            <a:r>
              <a:rPr lang="en-US" altLang="en-US" sz="1800" dirty="0">
                <a:solidFill>
                  <a:schemeClr val="tx1"/>
                </a:solidFill>
              </a:rPr>
              <a:t>z), </a:t>
            </a:r>
            <a:r>
              <a:rPr lang="en-US" altLang="en-US" sz="1800" dirty="0" smtClean="0">
                <a:solidFill>
                  <a:schemeClr val="tx1"/>
                </a:solidFill>
              </a:rPr>
              <a:t>(s, r), (s, z)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pic>
        <p:nvPicPr>
          <p:cNvPr id="2050" name="Picture 2" descr="Image result for bellman ford algorithm simula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8464" y="708164"/>
            <a:ext cx="5330827" cy="50118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59360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Single-Source Shortest Paths in DAGs</a:t>
            </a:r>
          </a:p>
        </p:txBody>
      </p:sp>
      <p:sp>
        <p:nvSpPr>
          <p:cNvPr id="798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Given a weighted Directed Acyclic Graph (DAG): G = (V, E) – solve the shortest path problem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Idea: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Topologically sort the vertices of the graph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Relax the edges according to the order given by the topological sort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dirty="0" smtClean="0"/>
              <a:t>for each vertex, we relax each edge that starts from that vertex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Are shortest-paths well defined in a DAG?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Yes, since cycles cannot </a:t>
            </a:r>
            <a:r>
              <a:rPr lang="en-US" altLang="en-US" dirty="0" smtClean="0"/>
              <a:t>exist in a DAG</a:t>
            </a:r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68411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DAG-SHORTEST-PATHS(G, w, s)</a:t>
            </a:r>
          </a:p>
        </p:txBody>
      </p:sp>
      <p:sp>
        <p:nvSpPr>
          <p:cNvPr id="799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topologically sort the vertices of G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INITIALIZE-SINGLE-SOURCE(V, s)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vertex u, taken in topologically        		         sorted order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for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vertex v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[u]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RELAX(u, v, w)</a:t>
            </a: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endParaRPr lang="en-US" altLang="en-US" dirty="0" smtClean="0"/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 altLang="en-US" dirty="0" smtClean="0"/>
              <a:t>Running time: </a:t>
            </a:r>
            <a:r>
              <a:rPr lang="en-US" altLang="en-US" dirty="0" smtClean="0">
                <a:sym typeface="Symbol" panose="05050102010706020507" pitchFamily="18" charset="2"/>
              </a:rPr>
              <a:t>(V+E)</a:t>
            </a:r>
          </a:p>
        </p:txBody>
      </p:sp>
      <p:sp>
        <p:nvSpPr>
          <p:cNvPr id="799748" name="Text Box 4"/>
          <p:cNvSpPr txBox="1">
            <a:spLocks noChangeArrowheads="1"/>
          </p:cNvSpPr>
          <p:nvPr/>
        </p:nvSpPr>
        <p:spPr bwMode="auto">
          <a:xfrm>
            <a:off x="7150009" y="1076960"/>
            <a:ext cx="1196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(V+E)</a:t>
            </a:r>
          </a:p>
        </p:txBody>
      </p:sp>
      <p:sp>
        <p:nvSpPr>
          <p:cNvPr id="799749" name="Text Box 5"/>
          <p:cNvSpPr txBox="1">
            <a:spLocks noChangeArrowheads="1"/>
          </p:cNvSpPr>
          <p:nvPr/>
        </p:nvSpPr>
        <p:spPr bwMode="auto">
          <a:xfrm>
            <a:off x="7150009" y="1669098"/>
            <a:ext cx="815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(V)</a:t>
            </a:r>
          </a:p>
        </p:txBody>
      </p:sp>
      <p:sp>
        <p:nvSpPr>
          <p:cNvPr id="799753" name="Line 9"/>
          <p:cNvSpPr>
            <a:spLocks noChangeShapeType="1"/>
          </p:cNvSpPr>
          <p:nvPr/>
        </p:nvSpPr>
        <p:spPr bwMode="auto">
          <a:xfrm flipH="1">
            <a:off x="6676934" y="1307148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754" name="Line 10"/>
          <p:cNvSpPr>
            <a:spLocks noChangeShapeType="1"/>
          </p:cNvSpPr>
          <p:nvPr/>
        </p:nvSpPr>
        <p:spPr bwMode="auto">
          <a:xfrm flipH="1">
            <a:off x="6676934" y="1926273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138992" y="3470529"/>
            <a:ext cx="815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</a:t>
            </a:r>
            <a:r>
              <a:rPr lang="en-US" alt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(E)</a:t>
            </a:r>
            <a:endParaRPr lang="en-US" altLang="en-US" sz="24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6665917" y="3727704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463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748" grpId="0"/>
      <p:bldP spid="799749" grpId="0"/>
      <p:bldP spid="799753" grpId="0" animBg="1"/>
      <p:bldP spid="799754" grpId="0" animBg="1"/>
      <p:bldP spid="12" grpId="0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844" name="Oval 3"/>
          <p:cNvSpPr>
            <a:spLocks noChangeArrowheads="1"/>
          </p:cNvSpPr>
          <p:nvPr/>
        </p:nvSpPr>
        <p:spPr bwMode="auto">
          <a:xfrm>
            <a:off x="3005138" y="189706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845" name="Oval 4"/>
          <p:cNvSpPr>
            <a:spLocks noChangeArrowheads="1"/>
          </p:cNvSpPr>
          <p:nvPr/>
        </p:nvSpPr>
        <p:spPr bwMode="auto">
          <a:xfrm>
            <a:off x="2117725" y="189706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5846" name="Oval 5"/>
          <p:cNvSpPr>
            <a:spLocks noChangeArrowheads="1"/>
          </p:cNvSpPr>
          <p:nvPr/>
        </p:nvSpPr>
        <p:spPr bwMode="auto">
          <a:xfrm>
            <a:off x="3892550" y="189706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5847" name="Oval 6"/>
          <p:cNvSpPr>
            <a:spLocks noChangeArrowheads="1"/>
          </p:cNvSpPr>
          <p:nvPr/>
        </p:nvSpPr>
        <p:spPr bwMode="auto">
          <a:xfrm>
            <a:off x="5667375" y="189706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sym typeface="Symbol" panose="05050102010706020507" pitchFamily="18" charset="2"/>
              </a:rPr>
              <a:t>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35848" name="Oval 7"/>
          <p:cNvSpPr>
            <a:spLocks noChangeArrowheads="1"/>
          </p:cNvSpPr>
          <p:nvPr/>
        </p:nvSpPr>
        <p:spPr bwMode="auto">
          <a:xfrm>
            <a:off x="4779963" y="189706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sym typeface="Symbol" panose="05050102010706020507" pitchFamily="18" charset="2"/>
              </a:rPr>
              <a:t>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35849" name="Text Box 8"/>
          <p:cNvSpPr txBox="1">
            <a:spLocks noChangeArrowheads="1"/>
          </p:cNvSpPr>
          <p:nvPr/>
        </p:nvSpPr>
        <p:spPr bwMode="auto">
          <a:xfrm>
            <a:off x="3055938" y="15525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5850" name="Text Box 9"/>
          <p:cNvSpPr txBox="1">
            <a:spLocks noChangeArrowheads="1"/>
          </p:cNvSpPr>
          <p:nvPr/>
        </p:nvSpPr>
        <p:spPr bwMode="auto">
          <a:xfrm>
            <a:off x="3965575" y="1552575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5851" name="Text Box 10"/>
          <p:cNvSpPr txBox="1">
            <a:spLocks noChangeArrowheads="1"/>
          </p:cNvSpPr>
          <p:nvPr/>
        </p:nvSpPr>
        <p:spPr bwMode="auto">
          <a:xfrm>
            <a:off x="4826000" y="15525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852" name="Text Box 11"/>
          <p:cNvSpPr txBox="1">
            <a:spLocks noChangeArrowheads="1"/>
          </p:cNvSpPr>
          <p:nvPr/>
        </p:nvSpPr>
        <p:spPr bwMode="auto">
          <a:xfrm>
            <a:off x="5735638" y="15525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5853" name="Text Box 12"/>
          <p:cNvSpPr txBox="1">
            <a:spLocks noChangeArrowheads="1"/>
          </p:cNvSpPr>
          <p:nvPr/>
        </p:nvSpPr>
        <p:spPr bwMode="auto">
          <a:xfrm>
            <a:off x="6646863" y="15525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854" name="Oval 13"/>
          <p:cNvSpPr>
            <a:spLocks noChangeArrowheads="1"/>
          </p:cNvSpPr>
          <p:nvPr/>
        </p:nvSpPr>
        <p:spPr bwMode="auto">
          <a:xfrm>
            <a:off x="6554788" y="189706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sym typeface="Symbol" panose="05050102010706020507" pitchFamily="18" charset="2"/>
              </a:rPr>
              <a:t>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35855" name="Text Box 14"/>
          <p:cNvSpPr txBox="1">
            <a:spLocks noChangeArrowheads="1"/>
          </p:cNvSpPr>
          <p:nvPr/>
        </p:nvSpPr>
        <p:spPr bwMode="auto">
          <a:xfrm>
            <a:off x="2155825" y="1552575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5856" name="Line 15"/>
          <p:cNvSpPr>
            <a:spLocks noChangeShapeType="1"/>
          </p:cNvSpPr>
          <p:nvPr/>
        </p:nvSpPr>
        <p:spPr bwMode="auto">
          <a:xfrm flipV="1">
            <a:off x="2530475" y="2114550"/>
            <a:ext cx="48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Line 16"/>
          <p:cNvSpPr>
            <a:spLocks noChangeShapeType="1"/>
          </p:cNvSpPr>
          <p:nvPr/>
        </p:nvSpPr>
        <p:spPr bwMode="auto">
          <a:xfrm flipV="1">
            <a:off x="3416300" y="2114550"/>
            <a:ext cx="48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8" name="Line 17"/>
          <p:cNvSpPr>
            <a:spLocks noChangeShapeType="1"/>
          </p:cNvSpPr>
          <p:nvPr/>
        </p:nvSpPr>
        <p:spPr bwMode="auto">
          <a:xfrm flipV="1">
            <a:off x="4313238" y="2114550"/>
            <a:ext cx="484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9" name="Line 18"/>
          <p:cNvSpPr>
            <a:spLocks noChangeShapeType="1"/>
          </p:cNvSpPr>
          <p:nvPr/>
        </p:nvSpPr>
        <p:spPr bwMode="auto">
          <a:xfrm flipV="1">
            <a:off x="5199063" y="2114550"/>
            <a:ext cx="484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0" name="Line 19"/>
          <p:cNvSpPr>
            <a:spLocks noChangeShapeType="1"/>
          </p:cNvSpPr>
          <p:nvPr/>
        </p:nvSpPr>
        <p:spPr bwMode="auto">
          <a:xfrm flipV="1">
            <a:off x="6076950" y="2114550"/>
            <a:ext cx="48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1" name="Freeform 20"/>
          <p:cNvSpPr>
            <a:spLocks/>
          </p:cNvSpPr>
          <p:nvPr/>
        </p:nvSpPr>
        <p:spPr bwMode="auto">
          <a:xfrm>
            <a:off x="3230563" y="1593850"/>
            <a:ext cx="1693862" cy="315913"/>
          </a:xfrm>
          <a:custGeom>
            <a:avLst/>
            <a:gdLst>
              <a:gd name="T0" fmla="*/ 0 w 1067"/>
              <a:gd name="T1" fmla="*/ 486391720 h 199"/>
              <a:gd name="T2" fmla="*/ 1280238997 w 1067"/>
              <a:gd name="T3" fmla="*/ 2520954 h 199"/>
              <a:gd name="T4" fmla="*/ 2147483647 w 1067"/>
              <a:gd name="T5" fmla="*/ 501512681 h 199"/>
              <a:gd name="T6" fmla="*/ 0 60000 65536"/>
              <a:gd name="T7" fmla="*/ 0 60000 65536"/>
              <a:gd name="T8" fmla="*/ 0 60000 65536"/>
              <a:gd name="T9" fmla="*/ 0 w 1067"/>
              <a:gd name="T10" fmla="*/ 0 h 199"/>
              <a:gd name="T11" fmla="*/ 1067 w 1067"/>
              <a:gd name="T12" fmla="*/ 199 h 1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7" h="199">
                <a:moveTo>
                  <a:pt x="0" y="193"/>
                </a:moveTo>
                <a:cubicBezTo>
                  <a:pt x="165" y="96"/>
                  <a:pt x="330" y="0"/>
                  <a:pt x="508" y="1"/>
                </a:cubicBezTo>
                <a:cubicBezTo>
                  <a:pt x="686" y="2"/>
                  <a:pt x="974" y="167"/>
                  <a:pt x="1067" y="199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2" name="Freeform 21"/>
          <p:cNvSpPr>
            <a:spLocks/>
          </p:cNvSpPr>
          <p:nvPr/>
        </p:nvSpPr>
        <p:spPr bwMode="auto">
          <a:xfrm>
            <a:off x="5022850" y="1593850"/>
            <a:ext cx="1693863" cy="315913"/>
          </a:xfrm>
          <a:custGeom>
            <a:avLst/>
            <a:gdLst>
              <a:gd name="T0" fmla="*/ 0 w 1067"/>
              <a:gd name="T1" fmla="*/ 486391720 h 199"/>
              <a:gd name="T2" fmla="*/ 1280239753 w 1067"/>
              <a:gd name="T3" fmla="*/ 2520954 h 199"/>
              <a:gd name="T4" fmla="*/ 2147483647 w 1067"/>
              <a:gd name="T5" fmla="*/ 501512681 h 199"/>
              <a:gd name="T6" fmla="*/ 0 60000 65536"/>
              <a:gd name="T7" fmla="*/ 0 60000 65536"/>
              <a:gd name="T8" fmla="*/ 0 60000 65536"/>
              <a:gd name="T9" fmla="*/ 0 w 1067"/>
              <a:gd name="T10" fmla="*/ 0 h 199"/>
              <a:gd name="T11" fmla="*/ 1067 w 1067"/>
              <a:gd name="T12" fmla="*/ 199 h 1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7" h="199">
                <a:moveTo>
                  <a:pt x="0" y="193"/>
                </a:moveTo>
                <a:cubicBezTo>
                  <a:pt x="165" y="96"/>
                  <a:pt x="330" y="0"/>
                  <a:pt x="508" y="1"/>
                </a:cubicBezTo>
                <a:cubicBezTo>
                  <a:pt x="686" y="2"/>
                  <a:pt x="974" y="167"/>
                  <a:pt x="1067" y="199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3" name="Freeform 22"/>
          <p:cNvSpPr>
            <a:spLocks/>
          </p:cNvSpPr>
          <p:nvPr/>
        </p:nvSpPr>
        <p:spPr bwMode="auto">
          <a:xfrm flipV="1">
            <a:off x="4127500" y="2319338"/>
            <a:ext cx="1693863" cy="315912"/>
          </a:xfrm>
          <a:custGeom>
            <a:avLst/>
            <a:gdLst>
              <a:gd name="T0" fmla="*/ 0 w 1067"/>
              <a:gd name="T1" fmla="*/ 486388593 h 199"/>
              <a:gd name="T2" fmla="*/ 1280239753 w 1067"/>
              <a:gd name="T3" fmla="*/ 2519359 h 199"/>
              <a:gd name="T4" fmla="*/ 2147483647 w 1067"/>
              <a:gd name="T5" fmla="*/ 501509506 h 199"/>
              <a:gd name="T6" fmla="*/ 0 60000 65536"/>
              <a:gd name="T7" fmla="*/ 0 60000 65536"/>
              <a:gd name="T8" fmla="*/ 0 60000 65536"/>
              <a:gd name="T9" fmla="*/ 0 w 1067"/>
              <a:gd name="T10" fmla="*/ 0 h 199"/>
              <a:gd name="T11" fmla="*/ 1067 w 1067"/>
              <a:gd name="T12" fmla="*/ 199 h 1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7" h="199">
                <a:moveTo>
                  <a:pt x="0" y="193"/>
                </a:moveTo>
                <a:cubicBezTo>
                  <a:pt x="165" y="96"/>
                  <a:pt x="330" y="0"/>
                  <a:pt x="508" y="1"/>
                </a:cubicBezTo>
                <a:cubicBezTo>
                  <a:pt x="686" y="2"/>
                  <a:pt x="974" y="167"/>
                  <a:pt x="1067" y="199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4" name="Freeform 23"/>
          <p:cNvSpPr>
            <a:spLocks/>
          </p:cNvSpPr>
          <p:nvPr/>
        </p:nvSpPr>
        <p:spPr bwMode="auto">
          <a:xfrm flipV="1">
            <a:off x="2341563" y="2319338"/>
            <a:ext cx="1693862" cy="315912"/>
          </a:xfrm>
          <a:custGeom>
            <a:avLst/>
            <a:gdLst>
              <a:gd name="T0" fmla="*/ 0 w 1067"/>
              <a:gd name="T1" fmla="*/ 486388593 h 199"/>
              <a:gd name="T2" fmla="*/ 1280238997 w 1067"/>
              <a:gd name="T3" fmla="*/ 2519359 h 199"/>
              <a:gd name="T4" fmla="*/ 2147483647 w 1067"/>
              <a:gd name="T5" fmla="*/ 501509506 h 199"/>
              <a:gd name="T6" fmla="*/ 0 60000 65536"/>
              <a:gd name="T7" fmla="*/ 0 60000 65536"/>
              <a:gd name="T8" fmla="*/ 0 60000 65536"/>
              <a:gd name="T9" fmla="*/ 0 w 1067"/>
              <a:gd name="T10" fmla="*/ 0 h 199"/>
              <a:gd name="T11" fmla="*/ 1067 w 1067"/>
              <a:gd name="T12" fmla="*/ 199 h 1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7" h="199">
                <a:moveTo>
                  <a:pt x="0" y="193"/>
                </a:moveTo>
                <a:cubicBezTo>
                  <a:pt x="165" y="96"/>
                  <a:pt x="330" y="0"/>
                  <a:pt x="508" y="1"/>
                </a:cubicBezTo>
                <a:cubicBezTo>
                  <a:pt x="686" y="2"/>
                  <a:pt x="974" y="167"/>
                  <a:pt x="1067" y="199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5" name="Freeform 24"/>
          <p:cNvSpPr>
            <a:spLocks/>
          </p:cNvSpPr>
          <p:nvPr/>
        </p:nvSpPr>
        <p:spPr bwMode="auto">
          <a:xfrm>
            <a:off x="4090988" y="2322513"/>
            <a:ext cx="2652712" cy="498475"/>
          </a:xfrm>
          <a:custGeom>
            <a:avLst/>
            <a:gdLst>
              <a:gd name="T0" fmla="*/ 0 w 1671"/>
              <a:gd name="T1" fmla="*/ 0 h 314"/>
              <a:gd name="T2" fmla="*/ 1295360068 w 1671"/>
              <a:gd name="T3" fmla="*/ 655240625 h 314"/>
              <a:gd name="T4" fmla="*/ 2147483647 w 1671"/>
              <a:gd name="T5" fmla="*/ 682963138 h 314"/>
              <a:gd name="T6" fmla="*/ 2147483647 w 1671"/>
              <a:gd name="T7" fmla="*/ 0 h 314"/>
              <a:gd name="T8" fmla="*/ 0 60000 65536"/>
              <a:gd name="T9" fmla="*/ 0 60000 65536"/>
              <a:gd name="T10" fmla="*/ 0 60000 65536"/>
              <a:gd name="T11" fmla="*/ 0 60000 65536"/>
              <a:gd name="T12" fmla="*/ 0 w 1671"/>
              <a:gd name="T13" fmla="*/ 0 h 314"/>
              <a:gd name="T14" fmla="*/ 1671 w 1671"/>
              <a:gd name="T15" fmla="*/ 314 h 3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71" h="314">
                <a:moveTo>
                  <a:pt x="0" y="0"/>
                </a:moveTo>
                <a:cubicBezTo>
                  <a:pt x="159" y="107"/>
                  <a:pt x="319" y="215"/>
                  <a:pt x="514" y="260"/>
                </a:cubicBezTo>
                <a:cubicBezTo>
                  <a:pt x="709" y="305"/>
                  <a:pt x="976" y="314"/>
                  <a:pt x="1169" y="271"/>
                </a:cubicBezTo>
                <a:cubicBezTo>
                  <a:pt x="1362" y="228"/>
                  <a:pt x="1516" y="114"/>
                  <a:pt x="1671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6" name="Text Box 25"/>
          <p:cNvSpPr txBox="1">
            <a:spLocks noChangeArrowheads="1"/>
          </p:cNvSpPr>
          <p:nvPr/>
        </p:nvSpPr>
        <p:spPr bwMode="auto">
          <a:xfrm>
            <a:off x="2579688" y="18018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867" name="Text Box 26"/>
          <p:cNvSpPr txBox="1">
            <a:spLocks noChangeArrowheads="1"/>
          </p:cNvSpPr>
          <p:nvPr/>
        </p:nvSpPr>
        <p:spPr bwMode="auto">
          <a:xfrm>
            <a:off x="3476625" y="18018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5868" name="Text Box 27"/>
          <p:cNvSpPr txBox="1">
            <a:spLocks noChangeArrowheads="1"/>
          </p:cNvSpPr>
          <p:nvPr/>
        </p:nvSpPr>
        <p:spPr bwMode="auto">
          <a:xfrm>
            <a:off x="3009900" y="23225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869" name="Text Box 28"/>
          <p:cNvSpPr txBox="1">
            <a:spLocks noChangeArrowheads="1"/>
          </p:cNvSpPr>
          <p:nvPr/>
        </p:nvSpPr>
        <p:spPr bwMode="auto">
          <a:xfrm>
            <a:off x="3933825" y="12652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870" name="Text Box 29"/>
          <p:cNvSpPr txBox="1">
            <a:spLocks noChangeArrowheads="1"/>
          </p:cNvSpPr>
          <p:nvPr/>
        </p:nvSpPr>
        <p:spPr bwMode="auto">
          <a:xfrm>
            <a:off x="4381500" y="18018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5871" name="Text Box 30"/>
          <p:cNvSpPr txBox="1">
            <a:spLocks noChangeArrowheads="1"/>
          </p:cNvSpPr>
          <p:nvPr/>
        </p:nvSpPr>
        <p:spPr bwMode="auto">
          <a:xfrm>
            <a:off x="5673725" y="12652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872" name="Text Box 31"/>
          <p:cNvSpPr txBox="1">
            <a:spLocks noChangeArrowheads="1"/>
          </p:cNvSpPr>
          <p:nvPr/>
        </p:nvSpPr>
        <p:spPr bwMode="auto">
          <a:xfrm>
            <a:off x="5268913" y="1801813"/>
            <a:ext cx="38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35873" name="Text Box 32"/>
          <p:cNvSpPr txBox="1">
            <a:spLocks noChangeArrowheads="1"/>
          </p:cNvSpPr>
          <p:nvPr/>
        </p:nvSpPr>
        <p:spPr bwMode="auto">
          <a:xfrm>
            <a:off x="6129338" y="1801813"/>
            <a:ext cx="38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-2</a:t>
            </a:r>
          </a:p>
        </p:txBody>
      </p:sp>
      <p:sp>
        <p:nvSpPr>
          <p:cNvPr id="35874" name="Text Box 33"/>
          <p:cNvSpPr txBox="1">
            <a:spLocks noChangeArrowheads="1"/>
          </p:cNvSpPr>
          <p:nvPr/>
        </p:nvSpPr>
        <p:spPr bwMode="auto">
          <a:xfrm>
            <a:off x="4838700" y="23225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875" name="Text Box 34"/>
          <p:cNvSpPr txBox="1">
            <a:spLocks noChangeArrowheads="1"/>
          </p:cNvSpPr>
          <p:nvPr/>
        </p:nvSpPr>
        <p:spPr bwMode="auto">
          <a:xfrm>
            <a:off x="6091238" y="23225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117725" y="2671763"/>
            <a:ext cx="4859338" cy="1555750"/>
            <a:chOff x="1334" y="797"/>
            <a:chExt cx="3061" cy="980"/>
          </a:xfrm>
        </p:grpSpPr>
        <p:sp>
          <p:nvSpPr>
            <p:cNvPr id="35916" name="Oval 36"/>
            <p:cNvSpPr>
              <a:spLocks noChangeArrowheads="1"/>
            </p:cNvSpPr>
            <p:nvPr/>
          </p:nvSpPr>
          <p:spPr bwMode="auto">
            <a:xfrm>
              <a:off x="1893" y="119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5917" name="Oval 37"/>
            <p:cNvSpPr>
              <a:spLocks noChangeArrowheads="1"/>
            </p:cNvSpPr>
            <p:nvPr/>
          </p:nvSpPr>
          <p:spPr bwMode="auto">
            <a:xfrm>
              <a:off x="1334" y="1195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35918" name="Oval 38"/>
            <p:cNvSpPr>
              <a:spLocks noChangeArrowheads="1"/>
            </p:cNvSpPr>
            <p:nvPr/>
          </p:nvSpPr>
          <p:spPr bwMode="auto">
            <a:xfrm>
              <a:off x="2452" y="119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35919" name="Oval 39"/>
            <p:cNvSpPr>
              <a:spLocks noChangeArrowheads="1"/>
            </p:cNvSpPr>
            <p:nvPr/>
          </p:nvSpPr>
          <p:spPr bwMode="auto">
            <a:xfrm>
              <a:off x="3570" y="119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920" name="Oval 40"/>
            <p:cNvSpPr>
              <a:spLocks noChangeArrowheads="1"/>
            </p:cNvSpPr>
            <p:nvPr/>
          </p:nvSpPr>
          <p:spPr bwMode="auto">
            <a:xfrm>
              <a:off x="3011" y="119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921" name="Text Box 41"/>
            <p:cNvSpPr txBox="1">
              <a:spLocks noChangeArrowheads="1"/>
            </p:cNvSpPr>
            <p:nvPr/>
          </p:nvSpPr>
          <p:spPr bwMode="auto">
            <a:xfrm>
              <a:off x="1925" y="97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5922" name="Text Box 42"/>
            <p:cNvSpPr txBox="1">
              <a:spLocks noChangeArrowheads="1"/>
            </p:cNvSpPr>
            <p:nvPr/>
          </p:nvSpPr>
          <p:spPr bwMode="auto">
            <a:xfrm>
              <a:off x="2498" y="978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35923" name="Text Box 43"/>
            <p:cNvSpPr txBox="1">
              <a:spLocks noChangeArrowheads="1"/>
            </p:cNvSpPr>
            <p:nvPr/>
          </p:nvSpPr>
          <p:spPr bwMode="auto">
            <a:xfrm>
              <a:off x="3040" y="97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5924" name="Text Box 44"/>
            <p:cNvSpPr txBox="1">
              <a:spLocks noChangeArrowheads="1"/>
            </p:cNvSpPr>
            <p:nvPr/>
          </p:nvSpPr>
          <p:spPr bwMode="auto">
            <a:xfrm>
              <a:off x="3613" y="97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35925" name="Text Box 45"/>
            <p:cNvSpPr txBox="1">
              <a:spLocks noChangeArrowheads="1"/>
            </p:cNvSpPr>
            <p:nvPr/>
          </p:nvSpPr>
          <p:spPr bwMode="auto">
            <a:xfrm>
              <a:off x="4187" y="97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35926" name="Oval 46"/>
            <p:cNvSpPr>
              <a:spLocks noChangeArrowheads="1"/>
            </p:cNvSpPr>
            <p:nvPr/>
          </p:nvSpPr>
          <p:spPr bwMode="auto">
            <a:xfrm>
              <a:off x="4129" y="119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927" name="Text Box 47"/>
            <p:cNvSpPr txBox="1">
              <a:spLocks noChangeArrowheads="1"/>
            </p:cNvSpPr>
            <p:nvPr/>
          </p:nvSpPr>
          <p:spPr bwMode="auto">
            <a:xfrm>
              <a:off x="1358" y="978"/>
              <a:ext cx="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35928" name="Line 48"/>
            <p:cNvSpPr>
              <a:spLocks noChangeShapeType="1"/>
            </p:cNvSpPr>
            <p:nvPr/>
          </p:nvSpPr>
          <p:spPr bwMode="auto">
            <a:xfrm flipV="1">
              <a:off x="1594" y="13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9" name="Line 49"/>
            <p:cNvSpPr>
              <a:spLocks noChangeShapeType="1"/>
            </p:cNvSpPr>
            <p:nvPr/>
          </p:nvSpPr>
          <p:spPr bwMode="auto">
            <a:xfrm flipV="1">
              <a:off x="2152" y="13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0" name="Line 50"/>
            <p:cNvSpPr>
              <a:spLocks noChangeShapeType="1"/>
            </p:cNvSpPr>
            <p:nvPr/>
          </p:nvSpPr>
          <p:spPr bwMode="auto">
            <a:xfrm flipV="1">
              <a:off x="2717" y="13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1" name="Line 51"/>
            <p:cNvSpPr>
              <a:spLocks noChangeShapeType="1"/>
            </p:cNvSpPr>
            <p:nvPr/>
          </p:nvSpPr>
          <p:spPr bwMode="auto">
            <a:xfrm flipV="1">
              <a:off x="3275" y="13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2" name="Line 52"/>
            <p:cNvSpPr>
              <a:spLocks noChangeShapeType="1"/>
            </p:cNvSpPr>
            <p:nvPr/>
          </p:nvSpPr>
          <p:spPr bwMode="auto">
            <a:xfrm flipV="1">
              <a:off x="3828" y="13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3" name="Freeform 53"/>
            <p:cNvSpPr>
              <a:spLocks/>
            </p:cNvSpPr>
            <p:nvPr/>
          </p:nvSpPr>
          <p:spPr bwMode="auto">
            <a:xfrm>
              <a:off x="2035" y="1004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4" name="Freeform 54"/>
            <p:cNvSpPr>
              <a:spLocks/>
            </p:cNvSpPr>
            <p:nvPr/>
          </p:nvSpPr>
          <p:spPr bwMode="auto">
            <a:xfrm>
              <a:off x="3164" y="1004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5" name="Freeform 55"/>
            <p:cNvSpPr>
              <a:spLocks/>
            </p:cNvSpPr>
            <p:nvPr/>
          </p:nvSpPr>
          <p:spPr bwMode="auto">
            <a:xfrm flipV="1">
              <a:off x="2600" y="1461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6" name="Freeform 56"/>
            <p:cNvSpPr>
              <a:spLocks/>
            </p:cNvSpPr>
            <p:nvPr/>
          </p:nvSpPr>
          <p:spPr bwMode="auto">
            <a:xfrm flipV="1">
              <a:off x="1475" y="1461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7" name="Freeform 57"/>
            <p:cNvSpPr>
              <a:spLocks/>
            </p:cNvSpPr>
            <p:nvPr/>
          </p:nvSpPr>
          <p:spPr bwMode="auto">
            <a:xfrm>
              <a:off x="2577" y="1463"/>
              <a:ext cx="1671" cy="314"/>
            </a:xfrm>
            <a:custGeom>
              <a:avLst/>
              <a:gdLst>
                <a:gd name="T0" fmla="*/ 0 w 1671"/>
                <a:gd name="T1" fmla="*/ 0 h 314"/>
                <a:gd name="T2" fmla="*/ 514 w 1671"/>
                <a:gd name="T3" fmla="*/ 260 h 314"/>
                <a:gd name="T4" fmla="*/ 1169 w 1671"/>
                <a:gd name="T5" fmla="*/ 271 h 314"/>
                <a:gd name="T6" fmla="*/ 1671 w 1671"/>
                <a:gd name="T7" fmla="*/ 0 h 3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1"/>
                <a:gd name="T13" fmla="*/ 0 h 314"/>
                <a:gd name="T14" fmla="*/ 1671 w 1671"/>
                <a:gd name="T15" fmla="*/ 314 h 3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1" h="314">
                  <a:moveTo>
                    <a:pt x="0" y="0"/>
                  </a:moveTo>
                  <a:cubicBezTo>
                    <a:pt x="159" y="107"/>
                    <a:pt x="319" y="215"/>
                    <a:pt x="514" y="260"/>
                  </a:cubicBezTo>
                  <a:cubicBezTo>
                    <a:pt x="709" y="305"/>
                    <a:pt x="976" y="314"/>
                    <a:pt x="1169" y="271"/>
                  </a:cubicBezTo>
                  <a:cubicBezTo>
                    <a:pt x="1362" y="228"/>
                    <a:pt x="1516" y="114"/>
                    <a:pt x="1671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8" name="Text Box 58"/>
            <p:cNvSpPr txBox="1">
              <a:spLocks noChangeArrowheads="1"/>
            </p:cNvSpPr>
            <p:nvPr/>
          </p:nvSpPr>
          <p:spPr bwMode="auto">
            <a:xfrm>
              <a:off x="1625" y="113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5939" name="Text Box 59"/>
            <p:cNvSpPr txBox="1">
              <a:spLocks noChangeArrowheads="1"/>
            </p:cNvSpPr>
            <p:nvPr/>
          </p:nvSpPr>
          <p:spPr bwMode="auto">
            <a:xfrm>
              <a:off x="2190" y="113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940" name="Text Box 60"/>
            <p:cNvSpPr txBox="1">
              <a:spLocks noChangeArrowheads="1"/>
            </p:cNvSpPr>
            <p:nvPr/>
          </p:nvSpPr>
          <p:spPr bwMode="auto">
            <a:xfrm>
              <a:off x="1896" y="146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5941" name="Text Box 61"/>
            <p:cNvSpPr txBox="1">
              <a:spLocks noChangeArrowheads="1"/>
            </p:cNvSpPr>
            <p:nvPr/>
          </p:nvSpPr>
          <p:spPr bwMode="auto">
            <a:xfrm>
              <a:off x="2478" y="79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5942" name="Text Box 62"/>
            <p:cNvSpPr txBox="1">
              <a:spLocks noChangeArrowheads="1"/>
            </p:cNvSpPr>
            <p:nvPr/>
          </p:nvSpPr>
          <p:spPr bwMode="auto">
            <a:xfrm>
              <a:off x="2760" y="113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5943" name="Text Box 63"/>
            <p:cNvSpPr txBox="1">
              <a:spLocks noChangeArrowheads="1"/>
            </p:cNvSpPr>
            <p:nvPr/>
          </p:nvSpPr>
          <p:spPr bwMode="auto">
            <a:xfrm>
              <a:off x="3574" y="79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944" name="Text Box 64"/>
            <p:cNvSpPr txBox="1">
              <a:spLocks noChangeArrowheads="1"/>
            </p:cNvSpPr>
            <p:nvPr/>
          </p:nvSpPr>
          <p:spPr bwMode="auto">
            <a:xfrm>
              <a:off x="3319" y="1135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-1</a:t>
              </a:r>
            </a:p>
          </p:txBody>
        </p:sp>
        <p:sp>
          <p:nvSpPr>
            <p:cNvPr id="35945" name="Text Box 65"/>
            <p:cNvSpPr txBox="1">
              <a:spLocks noChangeArrowheads="1"/>
            </p:cNvSpPr>
            <p:nvPr/>
          </p:nvSpPr>
          <p:spPr bwMode="auto">
            <a:xfrm>
              <a:off x="3861" y="1135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-2</a:t>
              </a:r>
            </a:p>
          </p:txBody>
        </p:sp>
        <p:sp>
          <p:nvSpPr>
            <p:cNvPr id="35946" name="Text Box 66"/>
            <p:cNvSpPr txBox="1">
              <a:spLocks noChangeArrowheads="1"/>
            </p:cNvSpPr>
            <p:nvPr/>
          </p:nvSpPr>
          <p:spPr bwMode="auto">
            <a:xfrm>
              <a:off x="3048" y="146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5947" name="Text Box 67"/>
            <p:cNvSpPr txBox="1">
              <a:spLocks noChangeArrowheads="1"/>
            </p:cNvSpPr>
            <p:nvPr/>
          </p:nvSpPr>
          <p:spPr bwMode="auto">
            <a:xfrm>
              <a:off x="3837" y="146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2117725" y="4313238"/>
            <a:ext cx="4859338" cy="1555750"/>
            <a:chOff x="1334" y="797"/>
            <a:chExt cx="3061" cy="980"/>
          </a:xfrm>
        </p:grpSpPr>
        <p:sp>
          <p:nvSpPr>
            <p:cNvPr id="35884" name="Oval 69"/>
            <p:cNvSpPr>
              <a:spLocks noChangeArrowheads="1"/>
            </p:cNvSpPr>
            <p:nvPr/>
          </p:nvSpPr>
          <p:spPr bwMode="auto">
            <a:xfrm>
              <a:off x="1893" y="1195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5885" name="Oval 70"/>
            <p:cNvSpPr>
              <a:spLocks noChangeArrowheads="1"/>
            </p:cNvSpPr>
            <p:nvPr/>
          </p:nvSpPr>
          <p:spPr bwMode="auto">
            <a:xfrm>
              <a:off x="1334" y="1195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35886" name="Oval 71"/>
            <p:cNvSpPr>
              <a:spLocks noChangeArrowheads="1"/>
            </p:cNvSpPr>
            <p:nvPr/>
          </p:nvSpPr>
          <p:spPr bwMode="auto">
            <a:xfrm>
              <a:off x="2452" y="119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35887" name="Oval 72"/>
            <p:cNvSpPr>
              <a:spLocks noChangeArrowheads="1"/>
            </p:cNvSpPr>
            <p:nvPr/>
          </p:nvSpPr>
          <p:spPr bwMode="auto">
            <a:xfrm>
              <a:off x="3570" y="119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888" name="Oval 73"/>
            <p:cNvSpPr>
              <a:spLocks noChangeArrowheads="1"/>
            </p:cNvSpPr>
            <p:nvPr/>
          </p:nvSpPr>
          <p:spPr bwMode="auto">
            <a:xfrm>
              <a:off x="3011" y="119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889" name="Text Box 74"/>
            <p:cNvSpPr txBox="1">
              <a:spLocks noChangeArrowheads="1"/>
            </p:cNvSpPr>
            <p:nvPr/>
          </p:nvSpPr>
          <p:spPr bwMode="auto">
            <a:xfrm>
              <a:off x="1925" y="97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5890" name="Text Box 75"/>
            <p:cNvSpPr txBox="1">
              <a:spLocks noChangeArrowheads="1"/>
            </p:cNvSpPr>
            <p:nvPr/>
          </p:nvSpPr>
          <p:spPr bwMode="auto">
            <a:xfrm>
              <a:off x="2498" y="978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35891" name="Text Box 76"/>
            <p:cNvSpPr txBox="1">
              <a:spLocks noChangeArrowheads="1"/>
            </p:cNvSpPr>
            <p:nvPr/>
          </p:nvSpPr>
          <p:spPr bwMode="auto">
            <a:xfrm>
              <a:off x="3040" y="97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5892" name="Text Box 77"/>
            <p:cNvSpPr txBox="1">
              <a:spLocks noChangeArrowheads="1"/>
            </p:cNvSpPr>
            <p:nvPr/>
          </p:nvSpPr>
          <p:spPr bwMode="auto">
            <a:xfrm>
              <a:off x="3613" y="97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35893" name="Text Box 78"/>
            <p:cNvSpPr txBox="1">
              <a:spLocks noChangeArrowheads="1"/>
            </p:cNvSpPr>
            <p:nvPr/>
          </p:nvSpPr>
          <p:spPr bwMode="auto">
            <a:xfrm>
              <a:off x="4187" y="97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35894" name="Oval 79"/>
            <p:cNvSpPr>
              <a:spLocks noChangeArrowheads="1"/>
            </p:cNvSpPr>
            <p:nvPr/>
          </p:nvSpPr>
          <p:spPr bwMode="auto">
            <a:xfrm>
              <a:off x="4129" y="119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895" name="Text Box 80"/>
            <p:cNvSpPr txBox="1">
              <a:spLocks noChangeArrowheads="1"/>
            </p:cNvSpPr>
            <p:nvPr/>
          </p:nvSpPr>
          <p:spPr bwMode="auto">
            <a:xfrm>
              <a:off x="1358" y="978"/>
              <a:ext cx="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35896" name="Line 81"/>
            <p:cNvSpPr>
              <a:spLocks noChangeShapeType="1"/>
            </p:cNvSpPr>
            <p:nvPr/>
          </p:nvSpPr>
          <p:spPr bwMode="auto">
            <a:xfrm flipV="1">
              <a:off x="1594" y="13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7" name="Line 82"/>
            <p:cNvSpPr>
              <a:spLocks noChangeShapeType="1"/>
            </p:cNvSpPr>
            <p:nvPr/>
          </p:nvSpPr>
          <p:spPr bwMode="auto">
            <a:xfrm flipV="1">
              <a:off x="2152" y="13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8" name="Line 83"/>
            <p:cNvSpPr>
              <a:spLocks noChangeShapeType="1"/>
            </p:cNvSpPr>
            <p:nvPr/>
          </p:nvSpPr>
          <p:spPr bwMode="auto">
            <a:xfrm flipV="1">
              <a:off x="2717" y="13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9" name="Line 84"/>
            <p:cNvSpPr>
              <a:spLocks noChangeShapeType="1"/>
            </p:cNvSpPr>
            <p:nvPr/>
          </p:nvSpPr>
          <p:spPr bwMode="auto">
            <a:xfrm flipV="1">
              <a:off x="3275" y="13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0" name="Line 85"/>
            <p:cNvSpPr>
              <a:spLocks noChangeShapeType="1"/>
            </p:cNvSpPr>
            <p:nvPr/>
          </p:nvSpPr>
          <p:spPr bwMode="auto">
            <a:xfrm flipV="1">
              <a:off x="3828" y="13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1" name="Freeform 86"/>
            <p:cNvSpPr>
              <a:spLocks/>
            </p:cNvSpPr>
            <p:nvPr/>
          </p:nvSpPr>
          <p:spPr bwMode="auto">
            <a:xfrm>
              <a:off x="2035" y="1004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2" name="Freeform 87"/>
            <p:cNvSpPr>
              <a:spLocks/>
            </p:cNvSpPr>
            <p:nvPr/>
          </p:nvSpPr>
          <p:spPr bwMode="auto">
            <a:xfrm>
              <a:off x="3164" y="1004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3" name="Freeform 88"/>
            <p:cNvSpPr>
              <a:spLocks/>
            </p:cNvSpPr>
            <p:nvPr/>
          </p:nvSpPr>
          <p:spPr bwMode="auto">
            <a:xfrm flipV="1">
              <a:off x="2600" y="1461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4" name="Freeform 89"/>
            <p:cNvSpPr>
              <a:spLocks/>
            </p:cNvSpPr>
            <p:nvPr/>
          </p:nvSpPr>
          <p:spPr bwMode="auto">
            <a:xfrm flipV="1">
              <a:off x="1475" y="1461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5" name="Freeform 90"/>
            <p:cNvSpPr>
              <a:spLocks/>
            </p:cNvSpPr>
            <p:nvPr/>
          </p:nvSpPr>
          <p:spPr bwMode="auto">
            <a:xfrm>
              <a:off x="2577" y="1463"/>
              <a:ext cx="1671" cy="314"/>
            </a:xfrm>
            <a:custGeom>
              <a:avLst/>
              <a:gdLst>
                <a:gd name="T0" fmla="*/ 0 w 1671"/>
                <a:gd name="T1" fmla="*/ 0 h 314"/>
                <a:gd name="T2" fmla="*/ 514 w 1671"/>
                <a:gd name="T3" fmla="*/ 260 h 314"/>
                <a:gd name="T4" fmla="*/ 1169 w 1671"/>
                <a:gd name="T5" fmla="*/ 271 h 314"/>
                <a:gd name="T6" fmla="*/ 1671 w 1671"/>
                <a:gd name="T7" fmla="*/ 0 h 3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1"/>
                <a:gd name="T13" fmla="*/ 0 h 314"/>
                <a:gd name="T14" fmla="*/ 1671 w 1671"/>
                <a:gd name="T15" fmla="*/ 314 h 3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1" h="314">
                  <a:moveTo>
                    <a:pt x="0" y="0"/>
                  </a:moveTo>
                  <a:cubicBezTo>
                    <a:pt x="159" y="107"/>
                    <a:pt x="319" y="215"/>
                    <a:pt x="514" y="260"/>
                  </a:cubicBezTo>
                  <a:cubicBezTo>
                    <a:pt x="709" y="305"/>
                    <a:pt x="976" y="314"/>
                    <a:pt x="1169" y="271"/>
                  </a:cubicBezTo>
                  <a:cubicBezTo>
                    <a:pt x="1362" y="228"/>
                    <a:pt x="1516" y="114"/>
                    <a:pt x="1671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6" name="Text Box 91"/>
            <p:cNvSpPr txBox="1">
              <a:spLocks noChangeArrowheads="1"/>
            </p:cNvSpPr>
            <p:nvPr/>
          </p:nvSpPr>
          <p:spPr bwMode="auto">
            <a:xfrm>
              <a:off x="1625" y="113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5907" name="Text Box 92"/>
            <p:cNvSpPr txBox="1">
              <a:spLocks noChangeArrowheads="1"/>
            </p:cNvSpPr>
            <p:nvPr/>
          </p:nvSpPr>
          <p:spPr bwMode="auto">
            <a:xfrm>
              <a:off x="2190" y="113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908" name="Text Box 93"/>
            <p:cNvSpPr txBox="1">
              <a:spLocks noChangeArrowheads="1"/>
            </p:cNvSpPr>
            <p:nvPr/>
          </p:nvSpPr>
          <p:spPr bwMode="auto">
            <a:xfrm>
              <a:off x="1896" y="146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5909" name="Text Box 94"/>
            <p:cNvSpPr txBox="1">
              <a:spLocks noChangeArrowheads="1"/>
            </p:cNvSpPr>
            <p:nvPr/>
          </p:nvSpPr>
          <p:spPr bwMode="auto">
            <a:xfrm>
              <a:off x="2478" y="79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5910" name="Text Box 95"/>
            <p:cNvSpPr txBox="1">
              <a:spLocks noChangeArrowheads="1"/>
            </p:cNvSpPr>
            <p:nvPr/>
          </p:nvSpPr>
          <p:spPr bwMode="auto">
            <a:xfrm>
              <a:off x="2760" y="113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5911" name="Text Box 96"/>
            <p:cNvSpPr txBox="1">
              <a:spLocks noChangeArrowheads="1"/>
            </p:cNvSpPr>
            <p:nvPr/>
          </p:nvSpPr>
          <p:spPr bwMode="auto">
            <a:xfrm>
              <a:off x="3574" y="79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912" name="Text Box 97"/>
            <p:cNvSpPr txBox="1">
              <a:spLocks noChangeArrowheads="1"/>
            </p:cNvSpPr>
            <p:nvPr/>
          </p:nvSpPr>
          <p:spPr bwMode="auto">
            <a:xfrm>
              <a:off x="3319" y="1135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-1</a:t>
              </a:r>
            </a:p>
          </p:txBody>
        </p:sp>
        <p:sp>
          <p:nvSpPr>
            <p:cNvPr id="35913" name="Text Box 98"/>
            <p:cNvSpPr txBox="1">
              <a:spLocks noChangeArrowheads="1"/>
            </p:cNvSpPr>
            <p:nvPr/>
          </p:nvSpPr>
          <p:spPr bwMode="auto">
            <a:xfrm>
              <a:off x="3861" y="1135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-2</a:t>
              </a:r>
            </a:p>
          </p:txBody>
        </p:sp>
        <p:sp>
          <p:nvSpPr>
            <p:cNvPr id="35914" name="Text Box 99"/>
            <p:cNvSpPr txBox="1">
              <a:spLocks noChangeArrowheads="1"/>
            </p:cNvSpPr>
            <p:nvPr/>
          </p:nvSpPr>
          <p:spPr bwMode="auto">
            <a:xfrm>
              <a:off x="3048" y="146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5915" name="Text Box 100"/>
            <p:cNvSpPr txBox="1">
              <a:spLocks noChangeArrowheads="1"/>
            </p:cNvSpPr>
            <p:nvPr/>
          </p:nvSpPr>
          <p:spPr bwMode="auto">
            <a:xfrm>
              <a:off x="3837" y="146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4" name="Group 101"/>
          <p:cNvGrpSpPr>
            <a:grpSpLocks/>
          </p:cNvGrpSpPr>
          <p:nvPr/>
        </p:nvGrpSpPr>
        <p:grpSpPr bwMode="auto">
          <a:xfrm>
            <a:off x="3451225" y="5010150"/>
            <a:ext cx="833438" cy="314325"/>
            <a:chOff x="2174" y="3156"/>
            <a:chExt cx="525" cy="198"/>
          </a:xfrm>
        </p:grpSpPr>
        <p:sp>
          <p:nvSpPr>
            <p:cNvPr id="35882" name="Line 102"/>
            <p:cNvSpPr>
              <a:spLocks noChangeShapeType="1"/>
            </p:cNvSpPr>
            <p:nvPr/>
          </p:nvSpPr>
          <p:spPr bwMode="auto">
            <a:xfrm>
              <a:off x="2174" y="3247"/>
              <a:ext cx="288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3" name="Oval 103"/>
            <p:cNvSpPr>
              <a:spLocks noChangeArrowheads="1"/>
            </p:cNvSpPr>
            <p:nvPr/>
          </p:nvSpPr>
          <p:spPr bwMode="auto">
            <a:xfrm>
              <a:off x="2479" y="3156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3240088" y="4649788"/>
            <a:ext cx="1924050" cy="663575"/>
            <a:chOff x="2046" y="2930"/>
            <a:chExt cx="1212" cy="418"/>
          </a:xfrm>
        </p:grpSpPr>
        <p:sp>
          <p:nvSpPr>
            <p:cNvPr id="35880" name="Oval 105"/>
            <p:cNvSpPr>
              <a:spLocks noChangeArrowheads="1"/>
            </p:cNvSpPr>
            <p:nvPr/>
          </p:nvSpPr>
          <p:spPr bwMode="auto">
            <a:xfrm>
              <a:off x="3038" y="3150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5881" name="Freeform 106"/>
            <p:cNvSpPr>
              <a:spLocks/>
            </p:cNvSpPr>
            <p:nvPr/>
          </p:nvSpPr>
          <p:spPr bwMode="auto">
            <a:xfrm>
              <a:off x="2046" y="2930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4112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03413" y="1292225"/>
            <a:ext cx="4859337" cy="1555750"/>
            <a:chOff x="1199" y="814"/>
            <a:chExt cx="3061" cy="980"/>
          </a:xfrm>
        </p:grpSpPr>
        <p:sp>
          <p:nvSpPr>
            <p:cNvPr id="36959" name="Oval 4"/>
            <p:cNvSpPr>
              <a:spLocks noChangeArrowheads="1"/>
            </p:cNvSpPr>
            <p:nvPr/>
          </p:nvSpPr>
          <p:spPr bwMode="auto">
            <a:xfrm>
              <a:off x="1758" y="1212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6960" name="Oval 5"/>
            <p:cNvSpPr>
              <a:spLocks noChangeArrowheads="1"/>
            </p:cNvSpPr>
            <p:nvPr/>
          </p:nvSpPr>
          <p:spPr bwMode="auto">
            <a:xfrm>
              <a:off x="1199" y="1212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36961" name="Oval 6"/>
            <p:cNvSpPr>
              <a:spLocks noChangeArrowheads="1"/>
            </p:cNvSpPr>
            <p:nvPr/>
          </p:nvSpPr>
          <p:spPr bwMode="auto">
            <a:xfrm>
              <a:off x="2317" y="1212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36962" name="Oval 7"/>
            <p:cNvSpPr>
              <a:spLocks noChangeArrowheads="1"/>
            </p:cNvSpPr>
            <p:nvPr/>
          </p:nvSpPr>
          <p:spPr bwMode="auto">
            <a:xfrm>
              <a:off x="3435" y="12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963" name="Oval 8"/>
            <p:cNvSpPr>
              <a:spLocks noChangeArrowheads="1"/>
            </p:cNvSpPr>
            <p:nvPr/>
          </p:nvSpPr>
          <p:spPr bwMode="auto">
            <a:xfrm>
              <a:off x="2876" y="12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6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964" name="Text Box 9"/>
            <p:cNvSpPr txBox="1">
              <a:spLocks noChangeArrowheads="1"/>
            </p:cNvSpPr>
            <p:nvPr/>
          </p:nvSpPr>
          <p:spPr bwMode="auto">
            <a:xfrm>
              <a:off x="1790" y="99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6965" name="Text Box 10"/>
            <p:cNvSpPr txBox="1">
              <a:spLocks noChangeArrowheads="1"/>
            </p:cNvSpPr>
            <p:nvPr/>
          </p:nvSpPr>
          <p:spPr bwMode="auto">
            <a:xfrm>
              <a:off x="2363" y="995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36966" name="Text Box 11"/>
            <p:cNvSpPr txBox="1">
              <a:spLocks noChangeArrowheads="1"/>
            </p:cNvSpPr>
            <p:nvPr/>
          </p:nvSpPr>
          <p:spPr bwMode="auto">
            <a:xfrm>
              <a:off x="2905" y="99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6967" name="Text Box 12"/>
            <p:cNvSpPr txBox="1">
              <a:spLocks noChangeArrowheads="1"/>
            </p:cNvSpPr>
            <p:nvPr/>
          </p:nvSpPr>
          <p:spPr bwMode="auto">
            <a:xfrm>
              <a:off x="3478" y="99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36968" name="Text Box 13"/>
            <p:cNvSpPr txBox="1">
              <a:spLocks noChangeArrowheads="1"/>
            </p:cNvSpPr>
            <p:nvPr/>
          </p:nvSpPr>
          <p:spPr bwMode="auto">
            <a:xfrm>
              <a:off x="4052" y="99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36969" name="Oval 14"/>
            <p:cNvSpPr>
              <a:spLocks noChangeArrowheads="1"/>
            </p:cNvSpPr>
            <p:nvPr/>
          </p:nvSpPr>
          <p:spPr bwMode="auto">
            <a:xfrm>
              <a:off x="3994" y="12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970" name="Text Box 15"/>
            <p:cNvSpPr txBox="1">
              <a:spLocks noChangeArrowheads="1"/>
            </p:cNvSpPr>
            <p:nvPr/>
          </p:nvSpPr>
          <p:spPr bwMode="auto">
            <a:xfrm>
              <a:off x="1223" y="995"/>
              <a:ext cx="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36971" name="Line 16"/>
            <p:cNvSpPr>
              <a:spLocks noChangeShapeType="1"/>
            </p:cNvSpPr>
            <p:nvPr/>
          </p:nvSpPr>
          <p:spPr bwMode="auto">
            <a:xfrm flipV="1">
              <a:off x="1459" y="1349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2" name="Line 17"/>
            <p:cNvSpPr>
              <a:spLocks noChangeShapeType="1"/>
            </p:cNvSpPr>
            <p:nvPr/>
          </p:nvSpPr>
          <p:spPr bwMode="auto">
            <a:xfrm flipV="1">
              <a:off x="2017" y="1349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3" name="Line 18"/>
            <p:cNvSpPr>
              <a:spLocks noChangeShapeType="1"/>
            </p:cNvSpPr>
            <p:nvPr/>
          </p:nvSpPr>
          <p:spPr bwMode="auto">
            <a:xfrm flipV="1">
              <a:off x="2582" y="1349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4" name="Line 19"/>
            <p:cNvSpPr>
              <a:spLocks noChangeShapeType="1"/>
            </p:cNvSpPr>
            <p:nvPr/>
          </p:nvSpPr>
          <p:spPr bwMode="auto">
            <a:xfrm flipV="1">
              <a:off x="3140" y="1349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5" name="Line 20"/>
            <p:cNvSpPr>
              <a:spLocks noChangeShapeType="1"/>
            </p:cNvSpPr>
            <p:nvPr/>
          </p:nvSpPr>
          <p:spPr bwMode="auto">
            <a:xfrm flipV="1">
              <a:off x="3693" y="1349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6" name="Freeform 21"/>
            <p:cNvSpPr>
              <a:spLocks/>
            </p:cNvSpPr>
            <p:nvPr/>
          </p:nvSpPr>
          <p:spPr bwMode="auto">
            <a:xfrm>
              <a:off x="1900" y="1021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7" name="Freeform 22"/>
            <p:cNvSpPr>
              <a:spLocks/>
            </p:cNvSpPr>
            <p:nvPr/>
          </p:nvSpPr>
          <p:spPr bwMode="auto">
            <a:xfrm>
              <a:off x="3029" y="1021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8" name="Freeform 23"/>
            <p:cNvSpPr>
              <a:spLocks/>
            </p:cNvSpPr>
            <p:nvPr/>
          </p:nvSpPr>
          <p:spPr bwMode="auto">
            <a:xfrm flipV="1">
              <a:off x="2465" y="1478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9" name="Freeform 24"/>
            <p:cNvSpPr>
              <a:spLocks/>
            </p:cNvSpPr>
            <p:nvPr/>
          </p:nvSpPr>
          <p:spPr bwMode="auto">
            <a:xfrm flipV="1">
              <a:off x="1340" y="1478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80" name="Freeform 25"/>
            <p:cNvSpPr>
              <a:spLocks/>
            </p:cNvSpPr>
            <p:nvPr/>
          </p:nvSpPr>
          <p:spPr bwMode="auto">
            <a:xfrm>
              <a:off x="2442" y="1480"/>
              <a:ext cx="1671" cy="314"/>
            </a:xfrm>
            <a:custGeom>
              <a:avLst/>
              <a:gdLst>
                <a:gd name="T0" fmla="*/ 0 w 1671"/>
                <a:gd name="T1" fmla="*/ 0 h 314"/>
                <a:gd name="T2" fmla="*/ 514 w 1671"/>
                <a:gd name="T3" fmla="*/ 260 h 314"/>
                <a:gd name="T4" fmla="*/ 1169 w 1671"/>
                <a:gd name="T5" fmla="*/ 271 h 314"/>
                <a:gd name="T6" fmla="*/ 1671 w 1671"/>
                <a:gd name="T7" fmla="*/ 0 h 3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1"/>
                <a:gd name="T13" fmla="*/ 0 h 314"/>
                <a:gd name="T14" fmla="*/ 1671 w 1671"/>
                <a:gd name="T15" fmla="*/ 314 h 3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1" h="314">
                  <a:moveTo>
                    <a:pt x="0" y="0"/>
                  </a:moveTo>
                  <a:cubicBezTo>
                    <a:pt x="159" y="107"/>
                    <a:pt x="319" y="215"/>
                    <a:pt x="514" y="260"/>
                  </a:cubicBezTo>
                  <a:cubicBezTo>
                    <a:pt x="709" y="305"/>
                    <a:pt x="976" y="314"/>
                    <a:pt x="1169" y="271"/>
                  </a:cubicBezTo>
                  <a:cubicBezTo>
                    <a:pt x="1362" y="228"/>
                    <a:pt x="1516" y="114"/>
                    <a:pt x="1671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81" name="Text Box 26"/>
            <p:cNvSpPr txBox="1">
              <a:spLocks noChangeArrowheads="1"/>
            </p:cNvSpPr>
            <p:nvPr/>
          </p:nvSpPr>
          <p:spPr bwMode="auto">
            <a:xfrm>
              <a:off x="1490" y="115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6982" name="Text Box 27"/>
            <p:cNvSpPr txBox="1">
              <a:spLocks noChangeArrowheads="1"/>
            </p:cNvSpPr>
            <p:nvPr/>
          </p:nvSpPr>
          <p:spPr bwMode="auto">
            <a:xfrm>
              <a:off x="2055" y="115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6983" name="Text Box 28"/>
            <p:cNvSpPr txBox="1">
              <a:spLocks noChangeArrowheads="1"/>
            </p:cNvSpPr>
            <p:nvPr/>
          </p:nvSpPr>
          <p:spPr bwMode="auto">
            <a:xfrm>
              <a:off x="1761" y="14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6984" name="Text Box 29"/>
            <p:cNvSpPr txBox="1">
              <a:spLocks noChangeArrowheads="1"/>
            </p:cNvSpPr>
            <p:nvPr/>
          </p:nvSpPr>
          <p:spPr bwMode="auto">
            <a:xfrm>
              <a:off x="2343" y="81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6985" name="Text Box 30"/>
            <p:cNvSpPr txBox="1">
              <a:spLocks noChangeArrowheads="1"/>
            </p:cNvSpPr>
            <p:nvPr/>
          </p:nvSpPr>
          <p:spPr bwMode="auto">
            <a:xfrm>
              <a:off x="2625" y="115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6986" name="Text Box 31"/>
            <p:cNvSpPr txBox="1">
              <a:spLocks noChangeArrowheads="1"/>
            </p:cNvSpPr>
            <p:nvPr/>
          </p:nvSpPr>
          <p:spPr bwMode="auto">
            <a:xfrm>
              <a:off x="3439" y="81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6987" name="Text Box 32"/>
            <p:cNvSpPr txBox="1">
              <a:spLocks noChangeArrowheads="1"/>
            </p:cNvSpPr>
            <p:nvPr/>
          </p:nvSpPr>
          <p:spPr bwMode="auto">
            <a:xfrm>
              <a:off x="3184" y="1152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-1</a:t>
              </a:r>
            </a:p>
          </p:txBody>
        </p:sp>
        <p:sp>
          <p:nvSpPr>
            <p:cNvPr id="36988" name="Text Box 33"/>
            <p:cNvSpPr txBox="1">
              <a:spLocks noChangeArrowheads="1"/>
            </p:cNvSpPr>
            <p:nvPr/>
          </p:nvSpPr>
          <p:spPr bwMode="auto">
            <a:xfrm>
              <a:off x="3726" y="1152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-2</a:t>
              </a:r>
            </a:p>
          </p:txBody>
        </p:sp>
        <p:sp>
          <p:nvSpPr>
            <p:cNvPr id="36989" name="Text Box 34"/>
            <p:cNvSpPr txBox="1">
              <a:spLocks noChangeArrowheads="1"/>
            </p:cNvSpPr>
            <p:nvPr/>
          </p:nvSpPr>
          <p:spPr bwMode="auto">
            <a:xfrm>
              <a:off x="2913" y="14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6990" name="Text Box 35"/>
            <p:cNvSpPr txBox="1">
              <a:spLocks noChangeArrowheads="1"/>
            </p:cNvSpPr>
            <p:nvPr/>
          </p:nvSpPr>
          <p:spPr bwMode="auto">
            <a:xfrm>
              <a:off x="3702" y="14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6991" name="Line 36"/>
            <p:cNvSpPr>
              <a:spLocks noChangeShapeType="1"/>
            </p:cNvSpPr>
            <p:nvPr/>
          </p:nvSpPr>
          <p:spPr bwMode="auto">
            <a:xfrm>
              <a:off x="2039" y="1344"/>
              <a:ext cx="288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92" name="Freeform 37"/>
            <p:cNvSpPr>
              <a:spLocks/>
            </p:cNvSpPr>
            <p:nvPr/>
          </p:nvSpPr>
          <p:spPr bwMode="auto">
            <a:xfrm>
              <a:off x="1906" y="1026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3911600" y="1979613"/>
            <a:ext cx="1925638" cy="682625"/>
            <a:chOff x="2464" y="1247"/>
            <a:chExt cx="1213" cy="430"/>
          </a:xfrm>
        </p:grpSpPr>
        <p:sp>
          <p:nvSpPr>
            <p:cNvPr id="36957" name="Oval 39"/>
            <p:cNvSpPr>
              <a:spLocks noChangeArrowheads="1"/>
            </p:cNvSpPr>
            <p:nvPr/>
          </p:nvSpPr>
          <p:spPr bwMode="auto">
            <a:xfrm>
              <a:off x="3457" y="1247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6958" name="Freeform 40"/>
            <p:cNvSpPr>
              <a:spLocks/>
            </p:cNvSpPr>
            <p:nvPr/>
          </p:nvSpPr>
          <p:spPr bwMode="auto">
            <a:xfrm flipV="1">
              <a:off x="2464" y="1478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3875088" y="1982788"/>
            <a:ext cx="2849562" cy="865187"/>
            <a:chOff x="2441" y="1249"/>
            <a:chExt cx="1795" cy="545"/>
          </a:xfrm>
        </p:grpSpPr>
        <p:sp>
          <p:nvSpPr>
            <p:cNvPr id="36955" name="Oval 42"/>
            <p:cNvSpPr>
              <a:spLocks noChangeArrowheads="1"/>
            </p:cNvSpPr>
            <p:nvPr/>
          </p:nvSpPr>
          <p:spPr bwMode="auto">
            <a:xfrm>
              <a:off x="4016" y="1249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6956" name="Freeform 43"/>
            <p:cNvSpPr>
              <a:spLocks/>
            </p:cNvSpPr>
            <p:nvPr/>
          </p:nvSpPr>
          <p:spPr bwMode="auto">
            <a:xfrm>
              <a:off x="2441" y="1480"/>
              <a:ext cx="1671" cy="314"/>
            </a:xfrm>
            <a:custGeom>
              <a:avLst/>
              <a:gdLst>
                <a:gd name="T0" fmla="*/ 0 w 1671"/>
                <a:gd name="T1" fmla="*/ 0 h 314"/>
                <a:gd name="T2" fmla="*/ 514 w 1671"/>
                <a:gd name="T3" fmla="*/ 260 h 314"/>
                <a:gd name="T4" fmla="*/ 1169 w 1671"/>
                <a:gd name="T5" fmla="*/ 271 h 314"/>
                <a:gd name="T6" fmla="*/ 1671 w 1671"/>
                <a:gd name="T7" fmla="*/ 0 h 3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1"/>
                <a:gd name="T13" fmla="*/ 0 h 314"/>
                <a:gd name="T14" fmla="*/ 1671 w 1671"/>
                <a:gd name="T15" fmla="*/ 314 h 3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1" h="314">
                  <a:moveTo>
                    <a:pt x="0" y="0"/>
                  </a:moveTo>
                  <a:cubicBezTo>
                    <a:pt x="159" y="107"/>
                    <a:pt x="319" y="215"/>
                    <a:pt x="514" y="260"/>
                  </a:cubicBezTo>
                  <a:cubicBezTo>
                    <a:pt x="709" y="305"/>
                    <a:pt x="976" y="314"/>
                    <a:pt x="1169" y="271"/>
                  </a:cubicBezTo>
                  <a:cubicBezTo>
                    <a:pt x="1362" y="228"/>
                    <a:pt x="1516" y="114"/>
                    <a:pt x="1671" y="0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1836" name="Freeform 44"/>
          <p:cNvSpPr>
            <a:spLocks/>
          </p:cNvSpPr>
          <p:nvPr/>
        </p:nvSpPr>
        <p:spPr bwMode="auto">
          <a:xfrm flipV="1">
            <a:off x="4005263" y="3948113"/>
            <a:ext cx="1693862" cy="315912"/>
          </a:xfrm>
          <a:custGeom>
            <a:avLst/>
            <a:gdLst>
              <a:gd name="T0" fmla="*/ 0 w 1067"/>
              <a:gd name="T1" fmla="*/ 486388593 h 199"/>
              <a:gd name="T2" fmla="*/ 1280238997 w 1067"/>
              <a:gd name="T3" fmla="*/ 2519359 h 199"/>
              <a:gd name="T4" fmla="*/ 2147483647 w 1067"/>
              <a:gd name="T5" fmla="*/ 501509506 h 199"/>
              <a:gd name="T6" fmla="*/ 0 60000 65536"/>
              <a:gd name="T7" fmla="*/ 0 60000 65536"/>
              <a:gd name="T8" fmla="*/ 0 60000 65536"/>
              <a:gd name="T9" fmla="*/ 0 w 1067"/>
              <a:gd name="T10" fmla="*/ 0 h 199"/>
              <a:gd name="T11" fmla="*/ 1067 w 1067"/>
              <a:gd name="T12" fmla="*/ 199 h 1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7" h="199">
                <a:moveTo>
                  <a:pt x="0" y="193"/>
                </a:moveTo>
                <a:cubicBezTo>
                  <a:pt x="165" y="96"/>
                  <a:pt x="330" y="0"/>
                  <a:pt x="508" y="1"/>
                </a:cubicBezTo>
                <a:cubicBezTo>
                  <a:pt x="686" y="2"/>
                  <a:pt x="974" y="167"/>
                  <a:pt x="1067" y="199"/>
                </a:cubicBezTo>
              </a:path>
            </a:pathLst>
          </a:custGeom>
          <a:noFill/>
          <a:ln w="57150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1974850" y="2905125"/>
            <a:ext cx="4859338" cy="1555750"/>
            <a:chOff x="1227" y="2231"/>
            <a:chExt cx="3061" cy="980"/>
          </a:xfrm>
        </p:grpSpPr>
        <p:sp>
          <p:nvSpPr>
            <p:cNvPr id="36919" name="Text Box 46"/>
            <p:cNvSpPr txBox="1">
              <a:spLocks noChangeArrowheads="1"/>
            </p:cNvSpPr>
            <p:nvPr/>
          </p:nvSpPr>
          <p:spPr bwMode="auto">
            <a:xfrm>
              <a:off x="2371" y="223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6920" name="Text Box 47"/>
            <p:cNvSpPr txBox="1">
              <a:spLocks noChangeArrowheads="1"/>
            </p:cNvSpPr>
            <p:nvPr/>
          </p:nvSpPr>
          <p:spPr bwMode="auto">
            <a:xfrm>
              <a:off x="3467" y="223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6921" name="Oval 48"/>
            <p:cNvSpPr>
              <a:spLocks noChangeArrowheads="1"/>
            </p:cNvSpPr>
            <p:nvPr/>
          </p:nvSpPr>
          <p:spPr bwMode="auto">
            <a:xfrm>
              <a:off x="1786" y="2629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6922" name="Oval 49"/>
            <p:cNvSpPr>
              <a:spLocks noChangeArrowheads="1"/>
            </p:cNvSpPr>
            <p:nvPr/>
          </p:nvSpPr>
          <p:spPr bwMode="auto">
            <a:xfrm>
              <a:off x="1227" y="2629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36923" name="Oval 50"/>
            <p:cNvSpPr>
              <a:spLocks noChangeArrowheads="1"/>
            </p:cNvSpPr>
            <p:nvPr/>
          </p:nvSpPr>
          <p:spPr bwMode="auto">
            <a:xfrm>
              <a:off x="2345" y="2629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36924" name="Oval 51"/>
            <p:cNvSpPr>
              <a:spLocks noChangeArrowheads="1"/>
            </p:cNvSpPr>
            <p:nvPr/>
          </p:nvSpPr>
          <p:spPr bwMode="auto">
            <a:xfrm>
              <a:off x="3463" y="26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6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925" name="Oval 52"/>
            <p:cNvSpPr>
              <a:spLocks noChangeArrowheads="1"/>
            </p:cNvSpPr>
            <p:nvPr/>
          </p:nvSpPr>
          <p:spPr bwMode="auto">
            <a:xfrm>
              <a:off x="2904" y="2629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6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926" name="Text Box 53"/>
            <p:cNvSpPr txBox="1">
              <a:spLocks noChangeArrowheads="1"/>
            </p:cNvSpPr>
            <p:nvPr/>
          </p:nvSpPr>
          <p:spPr bwMode="auto">
            <a:xfrm>
              <a:off x="1818" y="241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6927" name="Text Box 54"/>
            <p:cNvSpPr txBox="1">
              <a:spLocks noChangeArrowheads="1"/>
            </p:cNvSpPr>
            <p:nvPr/>
          </p:nvSpPr>
          <p:spPr bwMode="auto">
            <a:xfrm>
              <a:off x="2391" y="2412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36928" name="Text Box 55"/>
            <p:cNvSpPr txBox="1">
              <a:spLocks noChangeArrowheads="1"/>
            </p:cNvSpPr>
            <p:nvPr/>
          </p:nvSpPr>
          <p:spPr bwMode="auto">
            <a:xfrm>
              <a:off x="2933" y="241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6929" name="Text Box 56"/>
            <p:cNvSpPr txBox="1">
              <a:spLocks noChangeArrowheads="1"/>
            </p:cNvSpPr>
            <p:nvPr/>
          </p:nvSpPr>
          <p:spPr bwMode="auto">
            <a:xfrm>
              <a:off x="3506" y="241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36930" name="Text Box 57"/>
            <p:cNvSpPr txBox="1">
              <a:spLocks noChangeArrowheads="1"/>
            </p:cNvSpPr>
            <p:nvPr/>
          </p:nvSpPr>
          <p:spPr bwMode="auto">
            <a:xfrm>
              <a:off x="4080" y="241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36931" name="Oval 58"/>
            <p:cNvSpPr>
              <a:spLocks noChangeArrowheads="1"/>
            </p:cNvSpPr>
            <p:nvPr/>
          </p:nvSpPr>
          <p:spPr bwMode="auto">
            <a:xfrm>
              <a:off x="4022" y="26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932" name="Text Box 59"/>
            <p:cNvSpPr txBox="1">
              <a:spLocks noChangeArrowheads="1"/>
            </p:cNvSpPr>
            <p:nvPr/>
          </p:nvSpPr>
          <p:spPr bwMode="auto">
            <a:xfrm>
              <a:off x="1251" y="2412"/>
              <a:ext cx="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36933" name="Line 60"/>
            <p:cNvSpPr>
              <a:spLocks noChangeShapeType="1"/>
            </p:cNvSpPr>
            <p:nvPr/>
          </p:nvSpPr>
          <p:spPr bwMode="auto">
            <a:xfrm flipV="1">
              <a:off x="1487" y="2766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4" name="Line 61"/>
            <p:cNvSpPr>
              <a:spLocks noChangeShapeType="1"/>
            </p:cNvSpPr>
            <p:nvPr/>
          </p:nvSpPr>
          <p:spPr bwMode="auto">
            <a:xfrm flipV="1">
              <a:off x="2045" y="2766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5" name="Line 62"/>
            <p:cNvSpPr>
              <a:spLocks noChangeShapeType="1"/>
            </p:cNvSpPr>
            <p:nvPr/>
          </p:nvSpPr>
          <p:spPr bwMode="auto">
            <a:xfrm flipV="1">
              <a:off x="2610" y="2766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6" name="Line 63"/>
            <p:cNvSpPr>
              <a:spLocks noChangeShapeType="1"/>
            </p:cNvSpPr>
            <p:nvPr/>
          </p:nvSpPr>
          <p:spPr bwMode="auto">
            <a:xfrm flipV="1">
              <a:off x="3168" y="2766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7" name="Line 64"/>
            <p:cNvSpPr>
              <a:spLocks noChangeShapeType="1"/>
            </p:cNvSpPr>
            <p:nvPr/>
          </p:nvSpPr>
          <p:spPr bwMode="auto">
            <a:xfrm flipV="1">
              <a:off x="3721" y="2766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8" name="Freeform 65"/>
            <p:cNvSpPr>
              <a:spLocks/>
            </p:cNvSpPr>
            <p:nvPr/>
          </p:nvSpPr>
          <p:spPr bwMode="auto">
            <a:xfrm>
              <a:off x="1928" y="2438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9" name="Freeform 66"/>
            <p:cNvSpPr>
              <a:spLocks/>
            </p:cNvSpPr>
            <p:nvPr/>
          </p:nvSpPr>
          <p:spPr bwMode="auto">
            <a:xfrm>
              <a:off x="3057" y="2438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0" name="Freeform 67"/>
            <p:cNvSpPr>
              <a:spLocks/>
            </p:cNvSpPr>
            <p:nvPr/>
          </p:nvSpPr>
          <p:spPr bwMode="auto">
            <a:xfrm flipV="1">
              <a:off x="2493" y="2895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1" name="Freeform 68"/>
            <p:cNvSpPr>
              <a:spLocks/>
            </p:cNvSpPr>
            <p:nvPr/>
          </p:nvSpPr>
          <p:spPr bwMode="auto">
            <a:xfrm flipV="1">
              <a:off x="1368" y="2895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2" name="Freeform 69"/>
            <p:cNvSpPr>
              <a:spLocks/>
            </p:cNvSpPr>
            <p:nvPr/>
          </p:nvSpPr>
          <p:spPr bwMode="auto">
            <a:xfrm>
              <a:off x="2470" y="2897"/>
              <a:ext cx="1671" cy="314"/>
            </a:xfrm>
            <a:custGeom>
              <a:avLst/>
              <a:gdLst>
                <a:gd name="T0" fmla="*/ 0 w 1671"/>
                <a:gd name="T1" fmla="*/ 0 h 314"/>
                <a:gd name="T2" fmla="*/ 514 w 1671"/>
                <a:gd name="T3" fmla="*/ 260 h 314"/>
                <a:gd name="T4" fmla="*/ 1169 w 1671"/>
                <a:gd name="T5" fmla="*/ 271 h 314"/>
                <a:gd name="T6" fmla="*/ 1671 w 1671"/>
                <a:gd name="T7" fmla="*/ 0 h 3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1"/>
                <a:gd name="T13" fmla="*/ 0 h 314"/>
                <a:gd name="T14" fmla="*/ 1671 w 1671"/>
                <a:gd name="T15" fmla="*/ 314 h 3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1" h="314">
                  <a:moveTo>
                    <a:pt x="0" y="0"/>
                  </a:moveTo>
                  <a:cubicBezTo>
                    <a:pt x="159" y="107"/>
                    <a:pt x="319" y="215"/>
                    <a:pt x="514" y="260"/>
                  </a:cubicBezTo>
                  <a:cubicBezTo>
                    <a:pt x="709" y="305"/>
                    <a:pt x="976" y="314"/>
                    <a:pt x="1169" y="271"/>
                  </a:cubicBezTo>
                  <a:cubicBezTo>
                    <a:pt x="1362" y="228"/>
                    <a:pt x="1516" y="114"/>
                    <a:pt x="1671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3" name="Text Box 70"/>
            <p:cNvSpPr txBox="1">
              <a:spLocks noChangeArrowheads="1"/>
            </p:cNvSpPr>
            <p:nvPr/>
          </p:nvSpPr>
          <p:spPr bwMode="auto">
            <a:xfrm>
              <a:off x="1518" y="25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6944" name="Text Box 71"/>
            <p:cNvSpPr txBox="1">
              <a:spLocks noChangeArrowheads="1"/>
            </p:cNvSpPr>
            <p:nvPr/>
          </p:nvSpPr>
          <p:spPr bwMode="auto">
            <a:xfrm>
              <a:off x="2083" y="25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6945" name="Text Box 72"/>
            <p:cNvSpPr txBox="1">
              <a:spLocks noChangeArrowheads="1"/>
            </p:cNvSpPr>
            <p:nvPr/>
          </p:nvSpPr>
          <p:spPr bwMode="auto">
            <a:xfrm>
              <a:off x="1789" y="289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6946" name="Text Box 73"/>
            <p:cNvSpPr txBox="1">
              <a:spLocks noChangeArrowheads="1"/>
            </p:cNvSpPr>
            <p:nvPr/>
          </p:nvSpPr>
          <p:spPr bwMode="auto">
            <a:xfrm>
              <a:off x="2653" y="25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6947" name="Text Box 74"/>
            <p:cNvSpPr txBox="1">
              <a:spLocks noChangeArrowheads="1"/>
            </p:cNvSpPr>
            <p:nvPr/>
          </p:nvSpPr>
          <p:spPr bwMode="auto">
            <a:xfrm>
              <a:off x="3212" y="2569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-1</a:t>
              </a:r>
            </a:p>
          </p:txBody>
        </p:sp>
        <p:sp>
          <p:nvSpPr>
            <p:cNvPr id="36948" name="Text Box 75"/>
            <p:cNvSpPr txBox="1">
              <a:spLocks noChangeArrowheads="1"/>
            </p:cNvSpPr>
            <p:nvPr/>
          </p:nvSpPr>
          <p:spPr bwMode="auto">
            <a:xfrm>
              <a:off x="3754" y="2569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-2</a:t>
              </a:r>
            </a:p>
          </p:txBody>
        </p:sp>
        <p:sp>
          <p:nvSpPr>
            <p:cNvPr id="36949" name="Text Box 76"/>
            <p:cNvSpPr txBox="1">
              <a:spLocks noChangeArrowheads="1"/>
            </p:cNvSpPr>
            <p:nvPr/>
          </p:nvSpPr>
          <p:spPr bwMode="auto">
            <a:xfrm>
              <a:off x="2941" y="289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6950" name="Text Box 77"/>
            <p:cNvSpPr txBox="1">
              <a:spLocks noChangeArrowheads="1"/>
            </p:cNvSpPr>
            <p:nvPr/>
          </p:nvSpPr>
          <p:spPr bwMode="auto">
            <a:xfrm>
              <a:off x="3730" y="289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6951" name="Line 78"/>
            <p:cNvSpPr>
              <a:spLocks noChangeShapeType="1"/>
            </p:cNvSpPr>
            <p:nvPr/>
          </p:nvSpPr>
          <p:spPr bwMode="auto">
            <a:xfrm>
              <a:off x="2067" y="2761"/>
              <a:ext cx="288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52" name="Freeform 79"/>
            <p:cNvSpPr>
              <a:spLocks/>
            </p:cNvSpPr>
            <p:nvPr/>
          </p:nvSpPr>
          <p:spPr bwMode="auto">
            <a:xfrm>
              <a:off x="1934" y="2443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53" name="Oval 80"/>
            <p:cNvSpPr>
              <a:spLocks noChangeArrowheads="1"/>
            </p:cNvSpPr>
            <p:nvPr/>
          </p:nvSpPr>
          <p:spPr bwMode="auto">
            <a:xfrm>
              <a:off x="4044" y="2666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6954" name="Freeform 81"/>
            <p:cNvSpPr>
              <a:spLocks/>
            </p:cNvSpPr>
            <p:nvPr/>
          </p:nvSpPr>
          <p:spPr bwMode="auto">
            <a:xfrm>
              <a:off x="2469" y="2897"/>
              <a:ext cx="1671" cy="314"/>
            </a:xfrm>
            <a:custGeom>
              <a:avLst/>
              <a:gdLst>
                <a:gd name="T0" fmla="*/ 0 w 1671"/>
                <a:gd name="T1" fmla="*/ 0 h 314"/>
                <a:gd name="T2" fmla="*/ 514 w 1671"/>
                <a:gd name="T3" fmla="*/ 260 h 314"/>
                <a:gd name="T4" fmla="*/ 1169 w 1671"/>
                <a:gd name="T5" fmla="*/ 271 h 314"/>
                <a:gd name="T6" fmla="*/ 1671 w 1671"/>
                <a:gd name="T7" fmla="*/ 0 h 3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1"/>
                <a:gd name="T13" fmla="*/ 0 h 314"/>
                <a:gd name="T14" fmla="*/ 1671 w 1671"/>
                <a:gd name="T15" fmla="*/ 314 h 3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1" h="314">
                  <a:moveTo>
                    <a:pt x="0" y="0"/>
                  </a:moveTo>
                  <a:cubicBezTo>
                    <a:pt x="159" y="107"/>
                    <a:pt x="319" y="215"/>
                    <a:pt x="514" y="260"/>
                  </a:cubicBezTo>
                  <a:cubicBezTo>
                    <a:pt x="709" y="305"/>
                    <a:pt x="976" y="314"/>
                    <a:pt x="1169" y="271"/>
                  </a:cubicBezTo>
                  <a:cubicBezTo>
                    <a:pt x="1362" y="228"/>
                    <a:pt x="1516" y="114"/>
                    <a:pt x="1671" y="0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82"/>
          <p:cNvGrpSpPr>
            <a:grpSpLocks/>
          </p:cNvGrpSpPr>
          <p:nvPr/>
        </p:nvGrpSpPr>
        <p:grpSpPr bwMode="auto">
          <a:xfrm>
            <a:off x="5064125" y="3600450"/>
            <a:ext cx="846138" cy="314325"/>
            <a:chOff x="3190" y="2268"/>
            <a:chExt cx="533" cy="198"/>
          </a:xfrm>
        </p:grpSpPr>
        <p:sp>
          <p:nvSpPr>
            <p:cNvPr id="36917" name="Oval 83"/>
            <p:cNvSpPr>
              <a:spLocks noChangeArrowheads="1"/>
            </p:cNvSpPr>
            <p:nvPr/>
          </p:nvSpPr>
          <p:spPr bwMode="auto">
            <a:xfrm>
              <a:off x="3503" y="2268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6918" name="Line 84"/>
            <p:cNvSpPr>
              <a:spLocks noChangeShapeType="1"/>
            </p:cNvSpPr>
            <p:nvPr/>
          </p:nvSpPr>
          <p:spPr bwMode="auto">
            <a:xfrm flipV="1">
              <a:off x="3190" y="2365"/>
              <a:ext cx="305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1877" name="Freeform 85"/>
          <p:cNvSpPr>
            <a:spLocks/>
          </p:cNvSpPr>
          <p:nvPr/>
        </p:nvSpPr>
        <p:spPr bwMode="auto">
          <a:xfrm flipV="1">
            <a:off x="4006850" y="3949700"/>
            <a:ext cx="1693863" cy="315913"/>
          </a:xfrm>
          <a:custGeom>
            <a:avLst/>
            <a:gdLst>
              <a:gd name="T0" fmla="*/ 0 w 1067"/>
              <a:gd name="T1" fmla="*/ 486391720 h 199"/>
              <a:gd name="T2" fmla="*/ 1280239753 w 1067"/>
              <a:gd name="T3" fmla="*/ 2520954 h 199"/>
              <a:gd name="T4" fmla="*/ 2147483647 w 1067"/>
              <a:gd name="T5" fmla="*/ 501512681 h 199"/>
              <a:gd name="T6" fmla="*/ 0 60000 65536"/>
              <a:gd name="T7" fmla="*/ 0 60000 65536"/>
              <a:gd name="T8" fmla="*/ 0 60000 65536"/>
              <a:gd name="T9" fmla="*/ 0 w 1067"/>
              <a:gd name="T10" fmla="*/ 0 h 199"/>
              <a:gd name="T11" fmla="*/ 1067 w 1067"/>
              <a:gd name="T12" fmla="*/ 199 h 1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7" h="199">
                <a:moveTo>
                  <a:pt x="0" y="193"/>
                </a:moveTo>
                <a:cubicBezTo>
                  <a:pt x="165" y="96"/>
                  <a:pt x="330" y="0"/>
                  <a:pt x="508" y="1"/>
                </a:cubicBezTo>
                <a:cubicBezTo>
                  <a:pt x="686" y="2"/>
                  <a:pt x="974" y="167"/>
                  <a:pt x="1067" y="199"/>
                </a:cubicBezTo>
              </a:path>
            </a:pathLst>
          </a:custGeom>
          <a:noFill/>
          <a:ln w="76200">
            <a:solidFill>
              <a:srgbClr val="333333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1878" name="Freeform 86"/>
          <p:cNvSpPr>
            <a:spLocks/>
          </p:cNvSpPr>
          <p:nvPr/>
        </p:nvSpPr>
        <p:spPr bwMode="auto">
          <a:xfrm>
            <a:off x="3948113" y="5656263"/>
            <a:ext cx="2652712" cy="498475"/>
          </a:xfrm>
          <a:custGeom>
            <a:avLst/>
            <a:gdLst>
              <a:gd name="T0" fmla="*/ 0 w 1671"/>
              <a:gd name="T1" fmla="*/ 0 h 314"/>
              <a:gd name="T2" fmla="*/ 1295360068 w 1671"/>
              <a:gd name="T3" fmla="*/ 655240625 h 314"/>
              <a:gd name="T4" fmla="*/ 2147483647 w 1671"/>
              <a:gd name="T5" fmla="*/ 682963138 h 314"/>
              <a:gd name="T6" fmla="*/ 2147483647 w 1671"/>
              <a:gd name="T7" fmla="*/ 0 h 314"/>
              <a:gd name="T8" fmla="*/ 0 60000 65536"/>
              <a:gd name="T9" fmla="*/ 0 60000 65536"/>
              <a:gd name="T10" fmla="*/ 0 60000 65536"/>
              <a:gd name="T11" fmla="*/ 0 60000 65536"/>
              <a:gd name="T12" fmla="*/ 0 w 1671"/>
              <a:gd name="T13" fmla="*/ 0 h 314"/>
              <a:gd name="T14" fmla="*/ 1671 w 1671"/>
              <a:gd name="T15" fmla="*/ 314 h 3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71" h="314">
                <a:moveTo>
                  <a:pt x="0" y="0"/>
                </a:moveTo>
                <a:cubicBezTo>
                  <a:pt x="159" y="107"/>
                  <a:pt x="319" y="215"/>
                  <a:pt x="514" y="260"/>
                </a:cubicBezTo>
                <a:cubicBezTo>
                  <a:pt x="709" y="305"/>
                  <a:pt x="976" y="314"/>
                  <a:pt x="1169" y="271"/>
                </a:cubicBezTo>
                <a:cubicBezTo>
                  <a:pt x="1362" y="228"/>
                  <a:pt x="1516" y="114"/>
                  <a:pt x="1671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1879" name="Freeform 87"/>
          <p:cNvSpPr>
            <a:spLocks/>
          </p:cNvSpPr>
          <p:nvPr/>
        </p:nvSpPr>
        <p:spPr bwMode="auto">
          <a:xfrm>
            <a:off x="3965575" y="5637213"/>
            <a:ext cx="2652713" cy="498475"/>
          </a:xfrm>
          <a:custGeom>
            <a:avLst/>
            <a:gdLst>
              <a:gd name="T0" fmla="*/ 0 w 1671"/>
              <a:gd name="T1" fmla="*/ 0 h 314"/>
              <a:gd name="T2" fmla="*/ 1295360557 w 1671"/>
              <a:gd name="T3" fmla="*/ 655240625 h 314"/>
              <a:gd name="T4" fmla="*/ 2147483647 w 1671"/>
              <a:gd name="T5" fmla="*/ 682963138 h 314"/>
              <a:gd name="T6" fmla="*/ 2147483647 w 1671"/>
              <a:gd name="T7" fmla="*/ 0 h 314"/>
              <a:gd name="T8" fmla="*/ 0 60000 65536"/>
              <a:gd name="T9" fmla="*/ 0 60000 65536"/>
              <a:gd name="T10" fmla="*/ 0 60000 65536"/>
              <a:gd name="T11" fmla="*/ 0 60000 65536"/>
              <a:gd name="T12" fmla="*/ 0 w 1671"/>
              <a:gd name="T13" fmla="*/ 0 h 314"/>
              <a:gd name="T14" fmla="*/ 1671 w 1671"/>
              <a:gd name="T15" fmla="*/ 314 h 3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71" h="314">
                <a:moveTo>
                  <a:pt x="0" y="0"/>
                </a:moveTo>
                <a:cubicBezTo>
                  <a:pt x="159" y="107"/>
                  <a:pt x="319" y="215"/>
                  <a:pt x="514" y="260"/>
                </a:cubicBezTo>
                <a:cubicBezTo>
                  <a:pt x="709" y="305"/>
                  <a:pt x="976" y="314"/>
                  <a:pt x="1169" y="271"/>
                </a:cubicBezTo>
                <a:cubicBezTo>
                  <a:pt x="1362" y="228"/>
                  <a:pt x="1516" y="114"/>
                  <a:pt x="1671" y="0"/>
                </a:cubicBezTo>
              </a:path>
            </a:pathLst>
          </a:custGeom>
          <a:noFill/>
          <a:ln w="57150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88"/>
          <p:cNvGrpSpPr>
            <a:grpSpLocks/>
          </p:cNvGrpSpPr>
          <p:nvPr/>
        </p:nvGrpSpPr>
        <p:grpSpPr bwMode="auto">
          <a:xfrm>
            <a:off x="1974850" y="4598988"/>
            <a:ext cx="4859338" cy="1423987"/>
            <a:chOff x="1244" y="2897"/>
            <a:chExt cx="3061" cy="897"/>
          </a:xfrm>
        </p:grpSpPr>
        <p:sp>
          <p:nvSpPr>
            <p:cNvPr id="36882" name="Text Box 89"/>
            <p:cNvSpPr txBox="1">
              <a:spLocks noChangeArrowheads="1"/>
            </p:cNvSpPr>
            <p:nvPr/>
          </p:nvSpPr>
          <p:spPr bwMode="auto">
            <a:xfrm>
              <a:off x="2388" y="289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6883" name="Text Box 90"/>
            <p:cNvSpPr txBox="1">
              <a:spLocks noChangeArrowheads="1"/>
            </p:cNvSpPr>
            <p:nvPr/>
          </p:nvSpPr>
          <p:spPr bwMode="auto">
            <a:xfrm>
              <a:off x="3484" y="289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6884" name="Oval 91"/>
            <p:cNvSpPr>
              <a:spLocks noChangeArrowheads="1"/>
            </p:cNvSpPr>
            <p:nvPr/>
          </p:nvSpPr>
          <p:spPr bwMode="auto">
            <a:xfrm>
              <a:off x="1803" y="3295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6885" name="Oval 92"/>
            <p:cNvSpPr>
              <a:spLocks noChangeArrowheads="1"/>
            </p:cNvSpPr>
            <p:nvPr/>
          </p:nvSpPr>
          <p:spPr bwMode="auto">
            <a:xfrm>
              <a:off x="1244" y="3295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36886" name="Oval 93"/>
            <p:cNvSpPr>
              <a:spLocks noChangeArrowheads="1"/>
            </p:cNvSpPr>
            <p:nvPr/>
          </p:nvSpPr>
          <p:spPr bwMode="auto">
            <a:xfrm>
              <a:off x="2362" y="3295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36887" name="Oval 94"/>
            <p:cNvSpPr>
              <a:spLocks noChangeArrowheads="1"/>
            </p:cNvSpPr>
            <p:nvPr/>
          </p:nvSpPr>
          <p:spPr bwMode="auto">
            <a:xfrm>
              <a:off x="3480" y="3295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5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888" name="Oval 95"/>
            <p:cNvSpPr>
              <a:spLocks noChangeArrowheads="1"/>
            </p:cNvSpPr>
            <p:nvPr/>
          </p:nvSpPr>
          <p:spPr bwMode="auto">
            <a:xfrm>
              <a:off x="2921" y="3295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6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889" name="Text Box 96"/>
            <p:cNvSpPr txBox="1">
              <a:spLocks noChangeArrowheads="1"/>
            </p:cNvSpPr>
            <p:nvPr/>
          </p:nvSpPr>
          <p:spPr bwMode="auto">
            <a:xfrm>
              <a:off x="1835" y="307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6890" name="Text Box 97"/>
            <p:cNvSpPr txBox="1">
              <a:spLocks noChangeArrowheads="1"/>
            </p:cNvSpPr>
            <p:nvPr/>
          </p:nvSpPr>
          <p:spPr bwMode="auto">
            <a:xfrm>
              <a:off x="2408" y="3078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36891" name="Text Box 98"/>
            <p:cNvSpPr txBox="1">
              <a:spLocks noChangeArrowheads="1"/>
            </p:cNvSpPr>
            <p:nvPr/>
          </p:nvSpPr>
          <p:spPr bwMode="auto">
            <a:xfrm>
              <a:off x="2950" y="307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6892" name="Text Box 99"/>
            <p:cNvSpPr txBox="1">
              <a:spLocks noChangeArrowheads="1"/>
            </p:cNvSpPr>
            <p:nvPr/>
          </p:nvSpPr>
          <p:spPr bwMode="auto">
            <a:xfrm>
              <a:off x="3523" y="307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36893" name="Text Box 100"/>
            <p:cNvSpPr txBox="1">
              <a:spLocks noChangeArrowheads="1"/>
            </p:cNvSpPr>
            <p:nvPr/>
          </p:nvSpPr>
          <p:spPr bwMode="auto">
            <a:xfrm>
              <a:off x="4097" y="307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36894" name="Oval 101"/>
            <p:cNvSpPr>
              <a:spLocks noChangeArrowheads="1"/>
            </p:cNvSpPr>
            <p:nvPr/>
          </p:nvSpPr>
          <p:spPr bwMode="auto">
            <a:xfrm>
              <a:off x="4039" y="329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895" name="Text Box 102"/>
            <p:cNvSpPr txBox="1">
              <a:spLocks noChangeArrowheads="1"/>
            </p:cNvSpPr>
            <p:nvPr/>
          </p:nvSpPr>
          <p:spPr bwMode="auto">
            <a:xfrm>
              <a:off x="1268" y="3078"/>
              <a:ext cx="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36896" name="Line 103"/>
            <p:cNvSpPr>
              <a:spLocks noChangeShapeType="1"/>
            </p:cNvSpPr>
            <p:nvPr/>
          </p:nvSpPr>
          <p:spPr bwMode="auto">
            <a:xfrm flipV="1">
              <a:off x="1504" y="34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7" name="Line 104"/>
            <p:cNvSpPr>
              <a:spLocks noChangeShapeType="1"/>
            </p:cNvSpPr>
            <p:nvPr/>
          </p:nvSpPr>
          <p:spPr bwMode="auto">
            <a:xfrm flipV="1">
              <a:off x="2062" y="34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8" name="Line 105"/>
            <p:cNvSpPr>
              <a:spLocks noChangeShapeType="1"/>
            </p:cNvSpPr>
            <p:nvPr/>
          </p:nvSpPr>
          <p:spPr bwMode="auto">
            <a:xfrm flipV="1">
              <a:off x="2627" y="34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9" name="Line 106"/>
            <p:cNvSpPr>
              <a:spLocks noChangeShapeType="1"/>
            </p:cNvSpPr>
            <p:nvPr/>
          </p:nvSpPr>
          <p:spPr bwMode="auto">
            <a:xfrm flipV="1">
              <a:off x="3185" y="34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0" name="Line 107"/>
            <p:cNvSpPr>
              <a:spLocks noChangeShapeType="1"/>
            </p:cNvSpPr>
            <p:nvPr/>
          </p:nvSpPr>
          <p:spPr bwMode="auto">
            <a:xfrm flipV="1">
              <a:off x="3738" y="34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1" name="Freeform 108"/>
            <p:cNvSpPr>
              <a:spLocks/>
            </p:cNvSpPr>
            <p:nvPr/>
          </p:nvSpPr>
          <p:spPr bwMode="auto">
            <a:xfrm>
              <a:off x="1945" y="3104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2" name="Freeform 109"/>
            <p:cNvSpPr>
              <a:spLocks/>
            </p:cNvSpPr>
            <p:nvPr/>
          </p:nvSpPr>
          <p:spPr bwMode="auto">
            <a:xfrm>
              <a:off x="3074" y="3104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Freeform 110"/>
            <p:cNvSpPr>
              <a:spLocks/>
            </p:cNvSpPr>
            <p:nvPr/>
          </p:nvSpPr>
          <p:spPr bwMode="auto">
            <a:xfrm flipV="1">
              <a:off x="2510" y="3561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Freeform 111"/>
            <p:cNvSpPr>
              <a:spLocks/>
            </p:cNvSpPr>
            <p:nvPr/>
          </p:nvSpPr>
          <p:spPr bwMode="auto">
            <a:xfrm flipV="1">
              <a:off x="1385" y="3561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5" name="Text Box 112"/>
            <p:cNvSpPr txBox="1">
              <a:spLocks noChangeArrowheads="1"/>
            </p:cNvSpPr>
            <p:nvPr/>
          </p:nvSpPr>
          <p:spPr bwMode="auto">
            <a:xfrm>
              <a:off x="1535" y="323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6906" name="Text Box 113"/>
            <p:cNvSpPr txBox="1">
              <a:spLocks noChangeArrowheads="1"/>
            </p:cNvSpPr>
            <p:nvPr/>
          </p:nvSpPr>
          <p:spPr bwMode="auto">
            <a:xfrm>
              <a:off x="2100" y="323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6907" name="Text Box 114"/>
            <p:cNvSpPr txBox="1">
              <a:spLocks noChangeArrowheads="1"/>
            </p:cNvSpPr>
            <p:nvPr/>
          </p:nvSpPr>
          <p:spPr bwMode="auto">
            <a:xfrm>
              <a:off x="1806" y="356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6908" name="Text Box 115"/>
            <p:cNvSpPr txBox="1">
              <a:spLocks noChangeArrowheads="1"/>
            </p:cNvSpPr>
            <p:nvPr/>
          </p:nvSpPr>
          <p:spPr bwMode="auto">
            <a:xfrm>
              <a:off x="2670" y="323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6909" name="Text Box 116"/>
            <p:cNvSpPr txBox="1">
              <a:spLocks noChangeArrowheads="1"/>
            </p:cNvSpPr>
            <p:nvPr/>
          </p:nvSpPr>
          <p:spPr bwMode="auto">
            <a:xfrm>
              <a:off x="3229" y="3235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-1</a:t>
              </a:r>
            </a:p>
          </p:txBody>
        </p:sp>
        <p:sp>
          <p:nvSpPr>
            <p:cNvPr id="36910" name="Text Box 117"/>
            <p:cNvSpPr txBox="1">
              <a:spLocks noChangeArrowheads="1"/>
            </p:cNvSpPr>
            <p:nvPr/>
          </p:nvSpPr>
          <p:spPr bwMode="auto">
            <a:xfrm>
              <a:off x="3771" y="3235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-2</a:t>
              </a:r>
            </a:p>
          </p:txBody>
        </p:sp>
        <p:sp>
          <p:nvSpPr>
            <p:cNvPr id="36911" name="Text Box 118"/>
            <p:cNvSpPr txBox="1">
              <a:spLocks noChangeArrowheads="1"/>
            </p:cNvSpPr>
            <p:nvPr/>
          </p:nvSpPr>
          <p:spPr bwMode="auto">
            <a:xfrm>
              <a:off x="2958" y="356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6912" name="Text Box 119"/>
            <p:cNvSpPr txBox="1">
              <a:spLocks noChangeArrowheads="1"/>
            </p:cNvSpPr>
            <p:nvPr/>
          </p:nvSpPr>
          <p:spPr bwMode="auto">
            <a:xfrm>
              <a:off x="3747" y="356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6913" name="Line 120"/>
            <p:cNvSpPr>
              <a:spLocks noChangeShapeType="1"/>
            </p:cNvSpPr>
            <p:nvPr/>
          </p:nvSpPr>
          <p:spPr bwMode="auto">
            <a:xfrm>
              <a:off x="2084" y="3427"/>
              <a:ext cx="288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4" name="Freeform 121"/>
            <p:cNvSpPr>
              <a:spLocks/>
            </p:cNvSpPr>
            <p:nvPr/>
          </p:nvSpPr>
          <p:spPr bwMode="auto">
            <a:xfrm>
              <a:off x="1951" y="3109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5" name="Oval 122"/>
            <p:cNvSpPr>
              <a:spLocks noChangeArrowheads="1"/>
            </p:cNvSpPr>
            <p:nvPr/>
          </p:nvSpPr>
          <p:spPr bwMode="auto">
            <a:xfrm>
              <a:off x="4061" y="3332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6916" name="Line 123"/>
            <p:cNvSpPr>
              <a:spLocks noChangeShapeType="1"/>
            </p:cNvSpPr>
            <p:nvPr/>
          </p:nvSpPr>
          <p:spPr bwMode="auto">
            <a:xfrm flipV="1">
              <a:off x="3196" y="3438"/>
              <a:ext cx="305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24"/>
          <p:cNvGrpSpPr>
            <a:grpSpLocks/>
          </p:cNvGrpSpPr>
          <p:nvPr/>
        </p:nvGrpSpPr>
        <p:grpSpPr bwMode="auto">
          <a:xfrm>
            <a:off x="5951538" y="5294313"/>
            <a:ext cx="857250" cy="314325"/>
            <a:chOff x="3743" y="3330"/>
            <a:chExt cx="540" cy="198"/>
          </a:xfrm>
        </p:grpSpPr>
        <p:sp>
          <p:nvSpPr>
            <p:cNvPr id="36880" name="Oval 125"/>
            <p:cNvSpPr>
              <a:spLocks noChangeArrowheads="1"/>
            </p:cNvSpPr>
            <p:nvPr/>
          </p:nvSpPr>
          <p:spPr bwMode="auto">
            <a:xfrm>
              <a:off x="4063" y="3330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6881" name="Line 126"/>
            <p:cNvSpPr>
              <a:spLocks noChangeShapeType="1"/>
            </p:cNvSpPr>
            <p:nvPr/>
          </p:nvSpPr>
          <p:spPr bwMode="auto">
            <a:xfrm flipV="1">
              <a:off x="3743" y="3432"/>
              <a:ext cx="305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1919" name="Freeform 127"/>
          <p:cNvSpPr>
            <a:spLocks/>
          </p:cNvSpPr>
          <p:nvPr/>
        </p:nvSpPr>
        <p:spPr bwMode="auto">
          <a:xfrm>
            <a:off x="3957638" y="5637213"/>
            <a:ext cx="2652712" cy="498475"/>
          </a:xfrm>
          <a:custGeom>
            <a:avLst/>
            <a:gdLst>
              <a:gd name="T0" fmla="*/ 0 w 1671"/>
              <a:gd name="T1" fmla="*/ 0 h 314"/>
              <a:gd name="T2" fmla="*/ 1295360068 w 1671"/>
              <a:gd name="T3" fmla="*/ 655240625 h 314"/>
              <a:gd name="T4" fmla="*/ 2147483647 w 1671"/>
              <a:gd name="T5" fmla="*/ 682963138 h 314"/>
              <a:gd name="T6" fmla="*/ 2147483647 w 1671"/>
              <a:gd name="T7" fmla="*/ 0 h 314"/>
              <a:gd name="T8" fmla="*/ 0 60000 65536"/>
              <a:gd name="T9" fmla="*/ 0 60000 65536"/>
              <a:gd name="T10" fmla="*/ 0 60000 65536"/>
              <a:gd name="T11" fmla="*/ 0 60000 65536"/>
              <a:gd name="T12" fmla="*/ 0 w 1671"/>
              <a:gd name="T13" fmla="*/ 0 h 314"/>
              <a:gd name="T14" fmla="*/ 1671 w 1671"/>
              <a:gd name="T15" fmla="*/ 314 h 3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71" h="314">
                <a:moveTo>
                  <a:pt x="0" y="0"/>
                </a:moveTo>
                <a:cubicBezTo>
                  <a:pt x="159" y="107"/>
                  <a:pt x="319" y="215"/>
                  <a:pt x="514" y="260"/>
                </a:cubicBezTo>
                <a:cubicBezTo>
                  <a:pt x="709" y="305"/>
                  <a:pt x="976" y="314"/>
                  <a:pt x="1169" y="271"/>
                </a:cubicBezTo>
                <a:cubicBezTo>
                  <a:pt x="1362" y="228"/>
                  <a:pt x="1516" y="114"/>
                  <a:pt x="1671" y="0"/>
                </a:cubicBezTo>
              </a:path>
            </a:pathLst>
          </a:custGeom>
          <a:noFill/>
          <a:ln w="762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220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8018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8018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36" grpId="0" animBg="1"/>
      <p:bldP spid="801836" grpId="1" animBg="1"/>
      <p:bldP spid="801877" grpId="0" animBg="1"/>
      <p:bldP spid="801878" grpId="0" animBg="1"/>
      <p:bldP spid="801879" grpId="0" animBg="1"/>
      <p:bldP spid="801879" grpId="1" animBg="1"/>
      <p:bldP spid="8019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Negative-Weight Edges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CC0000"/>
                </a:solidFill>
              </a:rPr>
              <a:t>What if we have negative-weight edges?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61207" y="3973918"/>
            <a:ext cx="6023167" cy="2528887"/>
            <a:chOff x="761207" y="4130676"/>
            <a:chExt cx="6023167" cy="2528887"/>
          </a:xfrm>
        </p:grpSpPr>
        <p:grpSp>
          <p:nvGrpSpPr>
            <p:cNvPr id="48" name="Group 44"/>
            <p:cNvGrpSpPr>
              <a:grpSpLocks/>
            </p:cNvGrpSpPr>
            <p:nvPr/>
          </p:nvGrpSpPr>
          <p:grpSpPr bwMode="auto">
            <a:xfrm>
              <a:off x="5042886" y="4340226"/>
              <a:ext cx="1741488" cy="2022475"/>
              <a:chOff x="3698" y="2451"/>
              <a:chExt cx="1097" cy="1274"/>
            </a:xfrm>
          </p:grpSpPr>
          <p:sp>
            <p:nvSpPr>
              <p:cNvPr id="89" name="Oval 45"/>
              <p:cNvSpPr>
                <a:spLocks noChangeArrowheads="1"/>
              </p:cNvSpPr>
              <p:nvPr/>
            </p:nvSpPr>
            <p:spPr bwMode="auto">
              <a:xfrm>
                <a:off x="3698" y="266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90" name="Oval 46"/>
              <p:cNvSpPr>
                <a:spLocks noChangeArrowheads="1"/>
              </p:cNvSpPr>
              <p:nvPr/>
            </p:nvSpPr>
            <p:spPr bwMode="auto">
              <a:xfrm>
                <a:off x="4529" y="266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91" name="Oval 47"/>
              <p:cNvSpPr>
                <a:spLocks noChangeArrowheads="1"/>
              </p:cNvSpPr>
              <p:nvPr/>
            </p:nvSpPr>
            <p:spPr bwMode="auto">
              <a:xfrm>
                <a:off x="4161" y="3229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92" name="Text Box 48"/>
              <p:cNvSpPr txBox="1">
                <a:spLocks noChangeArrowheads="1"/>
              </p:cNvSpPr>
              <p:nvPr/>
            </p:nvSpPr>
            <p:spPr bwMode="auto">
              <a:xfrm>
                <a:off x="4228" y="3494"/>
                <a:ext cx="1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j</a:t>
                </a:r>
              </a:p>
            </p:txBody>
          </p:sp>
          <p:sp>
            <p:nvSpPr>
              <p:cNvPr id="93" name="Text Box 49"/>
              <p:cNvSpPr txBox="1">
                <a:spLocks noChangeArrowheads="1"/>
              </p:cNvSpPr>
              <p:nvPr/>
            </p:nvSpPr>
            <p:spPr bwMode="auto">
              <a:xfrm>
                <a:off x="3748" y="245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h</a:t>
                </a:r>
              </a:p>
            </p:txBody>
          </p:sp>
          <p:sp>
            <p:nvSpPr>
              <p:cNvPr id="94" name="Text Box 50"/>
              <p:cNvSpPr txBox="1">
                <a:spLocks noChangeArrowheads="1"/>
              </p:cNvSpPr>
              <p:nvPr/>
            </p:nvSpPr>
            <p:spPr bwMode="auto">
              <a:xfrm>
                <a:off x="4572" y="2452"/>
                <a:ext cx="1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i</a:t>
                </a:r>
              </a:p>
            </p:txBody>
          </p:sp>
          <p:sp>
            <p:nvSpPr>
              <p:cNvPr id="95" name="Line 51"/>
              <p:cNvSpPr>
                <a:spLocks noChangeShapeType="1"/>
              </p:cNvSpPr>
              <p:nvPr/>
            </p:nvSpPr>
            <p:spPr bwMode="auto">
              <a:xfrm>
                <a:off x="3953" y="2798"/>
                <a:ext cx="5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Text Box 52"/>
              <p:cNvSpPr txBox="1">
                <a:spLocks noChangeArrowheads="1"/>
              </p:cNvSpPr>
              <p:nvPr/>
            </p:nvSpPr>
            <p:spPr bwMode="auto">
              <a:xfrm>
                <a:off x="4131" y="260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97" name="Text Box 53"/>
              <p:cNvSpPr txBox="1">
                <a:spLocks noChangeArrowheads="1"/>
              </p:cNvSpPr>
              <p:nvPr/>
            </p:nvSpPr>
            <p:spPr bwMode="auto">
              <a:xfrm>
                <a:off x="4537" y="3090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98" name="Text Box 54"/>
              <p:cNvSpPr txBox="1">
                <a:spLocks noChangeArrowheads="1"/>
              </p:cNvSpPr>
              <p:nvPr/>
            </p:nvSpPr>
            <p:spPr bwMode="auto">
              <a:xfrm>
                <a:off x="3772" y="3095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-8</a:t>
                </a:r>
              </a:p>
            </p:txBody>
          </p:sp>
          <p:sp>
            <p:nvSpPr>
              <p:cNvPr id="99" name="Line 55"/>
              <p:cNvSpPr>
                <a:spLocks noChangeShapeType="1"/>
              </p:cNvSpPr>
              <p:nvPr/>
            </p:nvSpPr>
            <p:spPr bwMode="auto">
              <a:xfrm flipH="1">
                <a:off x="4379" y="2916"/>
                <a:ext cx="229" cy="3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56"/>
              <p:cNvSpPr>
                <a:spLocks noChangeShapeType="1"/>
              </p:cNvSpPr>
              <p:nvPr/>
            </p:nvSpPr>
            <p:spPr bwMode="auto">
              <a:xfrm flipH="1" flipV="1">
                <a:off x="3902" y="2912"/>
                <a:ext cx="297" cy="34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" name="Group 4"/>
            <p:cNvGrpSpPr>
              <a:grpSpLocks/>
            </p:cNvGrpSpPr>
            <p:nvPr/>
          </p:nvGrpSpPr>
          <p:grpSpPr bwMode="auto">
            <a:xfrm>
              <a:off x="761207" y="4130676"/>
              <a:ext cx="3846512" cy="2528887"/>
              <a:chOff x="3027" y="791"/>
              <a:chExt cx="2423" cy="1593"/>
            </a:xfrm>
          </p:grpSpPr>
          <p:sp>
            <p:nvSpPr>
              <p:cNvPr id="50" name="Oval 5"/>
              <p:cNvSpPr>
                <a:spLocks noChangeArrowheads="1"/>
              </p:cNvSpPr>
              <p:nvPr/>
            </p:nvSpPr>
            <p:spPr bwMode="auto">
              <a:xfrm>
                <a:off x="3204" y="146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51" name="Oval 6"/>
              <p:cNvSpPr>
                <a:spLocks noChangeArrowheads="1"/>
              </p:cNvSpPr>
              <p:nvPr/>
            </p:nvSpPr>
            <p:spPr bwMode="auto">
              <a:xfrm>
                <a:off x="3768" y="99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2" name="Oval 7"/>
              <p:cNvSpPr>
                <a:spLocks noChangeArrowheads="1"/>
              </p:cNvSpPr>
              <p:nvPr/>
            </p:nvSpPr>
            <p:spPr bwMode="auto">
              <a:xfrm>
                <a:off x="4599" y="99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-1</a:t>
                </a:r>
              </a:p>
            </p:txBody>
          </p:sp>
          <p:sp>
            <p:nvSpPr>
              <p:cNvPr id="53" name="Oval 8"/>
              <p:cNvSpPr>
                <a:spLocks noChangeArrowheads="1"/>
              </p:cNvSpPr>
              <p:nvPr/>
            </p:nvSpPr>
            <p:spPr bwMode="auto">
              <a:xfrm>
                <a:off x="3768" y="192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-</a:t>
                </a:r>
              </a:p>
            </p:txBody>
          </p:sp>
          <p:sp>
            <p:nvSpPr>
              <p:cNvPr id="54" name="Oval 9"/>
              <p:cNvSpPr>
                <a:spLocks noChangeArrowheads="1"/>
              </p:cNvSpPr>
              <p:nvPr/>
            </p:nvSpPr>
            <p:spPr bwMode="auto">
              <a:xfrm>
                <a:off x="4599" y="192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-</a:t>
                </a: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Line 10"/>
              <p:cNvSpPr>
                <a:spLocks noChangeShapeType="1"/>
              </p:cNvSpPr>
              <p:nvPr/>
            </p:nvSpPr>
            <p:spPr bwMode="auto">
              <a:xfrm>
                <a:off x="4032" y="1122"/>
                <a:ext cx="5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11"/>
              <p:cNvSpPr>
                <a:spLocks noChangeShapeType="1"/>
              </p:cNvSpPr>
              <p:nvPr/>
            </p:nvSpPr>
            <p:spPr bwMode="auto">
              <a:xfrm flipV="1">
                <a:off x="3415" y="1224"/>
                <a:ext cx="392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12"/>
              <p:cNvSpPr>
                <a:spLocks noChangeShapeType="1"/>
              </p:cNvSpPr>
              <p:nvPr/>
            </p:nvSpPr>
            <p:spPr bwMode="auto">
              <a:xfrm>
                <a:off x="3439" y="1684"/>
                <a:ext cx="364" cy="2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Text Box 13"/>
              <p:cNvSpPr txBox="1">
                <a:spLocks noChangeArrowheads="1"/>
              </p:cNvSpPr>
              <p:nvPr/>
            </p:nvSpPr>
            <p:spPr bwMode="auto">
              <a:xfrm>
                <a:off x="3460" y="1191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9" name="Text Box 14"/>
              <p:cNvSpPr txBox="1">
                <a:spLocks noChangeArrowheads="1"/>
              </p:cNvSpPr>
              <p:nvPr/>
            </p:nvSpPr>
            <p:spPr bwMode="auto">
              <a:xfrm>
                <a:off x="4225" y="923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solidFill>
                      <a:schemeClr val="tx1"/>
                    </a:solidFill>
                  </a:rPr>
                  <a:t>-4</a:t>
                </a:r>
              </a:p>
            </p:txBody>
          </p:sp>
          <p:sp>
            <p:nvSpPr>
              <p:cNvPr id="60" name="Text Box 15"/>
              <p:cNvSpPr txBox="1">
                <a:spLocks noChangeArrowheads="1"/>
              </p:cNvSpPr>
              <p:nvPr/>
            </p:nvSpPr>
            <p:spPr bwMode="auto">
              <a:xfrm>
                <a:off x="3491" y="177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61" name="Text Box 16"/>
              <p:cNvSpPr txBox="1">
                <a:spLocks noChangeArrowheads="1"/>
              </p:cNvSpPr>
              <p:nvPr/>
            </p:nvSpPr>
            <p:spPr bwMode="auto">
              <a:xfrm>
                <a:off x="4918" y="139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62" name="Text Box 17"/>
              <p:cNvSpPr txBox="1">
                <a:spLocks noChangeArrowheads="1"/>
              </p:cNvSpPr>
              <p:nvPr/>
            </p:nvSpPr>
            <p:spPr bwMode="auto">
              <a:xfrm>
                <a:off x="4402" y="2116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-6</a:t>
                </a:r>
              </a:p>
            </p:txBody>
          </p:sp>
          <p:sp>
            <p:nvSpPr>
              <p:cNvPr id="63" name="Text Box 18"/>
              <p:cNvSpPr txBox="1">
                <a:spLocks noChangeArrowheads="1"/>
              </p:cNvSpPr>
              <p:nvPr/>
            </p:nvSpPr>
            <p:spPr bwMode="auto">
              <a:xfrm>
                <a:off x="3027" y="1474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4" name="Text Box 19"/>
              <p:cNvSpPr txBox="1">
                <a:spLocks noChangeArrowheads="1"/>
              </p:cNvSpPr>
              <p:nvPr/>
            </p:nvSpPr>
            <p:spPr bwMode="auto">
              <a:xfrm>
                <a:off x="3823" y="79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65" name="Text Box 20"/>
              <p:cNvSpPr txBox="1">
                <a:spLocks noChangeArrowheads="1"/>
              </p:cNvSpPr>
              <p:nvPr/>
            </p:nvSpPr>
            <p:spPr bwMode="auto">
              <a:xfrm>
                <a:off x="4645" y="79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66" name="Text Box 21"/>
              <p:cNvSpPr txBox="1">
                <a:spLocks noChangeArrowheads="1"/>
              </p:cNvSpPr>
              <p:nvPr/>
            </p:nvSpPr>
            <p:spPr bwMode="auto">
              <a:xfrm>
                <a:off x="3807" y="2153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67" name="Text Box 22"/>
              <p:cNvSpPr txBox="1">
                <a:spLocks noChangeArrowheads="1"/>
              </p:cNvSpPr>
              <p:nvPr/>
            </p:nvSpPr>
            <p:spPr bwMode="auto">
              <a:xfrm>
                <a:off x="4661" y="2153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68" name="Oval 23"/>
              <p:cNvSpPr>
                <a:spLocks noChangeArrowheads="1"/>
              </p:cNvSpPr>
              <p:nvPr/>
            </p:nvSpPr>
            <p:spPr bwMode="auto">
              <a:xfrm>
                <a:off x="5184" y="146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dirty="0">
                    <a:solidFill>
                      <a:schemeClr val="tx1"/>
                    </a:solidFill>
                  </a:rPr>
                  <a:t>-</a:t>
                </a:r>
                <a:r>
                  <a:rPr lang="en-US" altLang="en-US" sz="18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69" name="Oval 24"/>
              <p:cNvSpPr>
                <a:spLocks noChangeArrowheads="1"/>
              </p:cNvSpPr>
              <p:nvPr/>
            </p:nvSpPr>
            <p:spPr bwMode="auto">
              <a:xfrm>
                <a:off x="3768" y="1464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70" name="Oval 25"/>
              <p:cNvSpPr>
                <a:spLocks noChangeArrowheads="1"/>
              </p:cNvSpPr>
              <p:nvPr/>
            </p:nvSpPr>
            <p:spPr bwMode="auto">
              <a:xfrm>
                <a:off x="4599" y="1464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11</a:t>
                </a:r>
              </a:p>
            </p:txBody>
          </p:sp>
          <p:sp>
            <p:nvSpPr>
              <p:cNvPr id="71" name="Text Box 26"/>
              <p:cNvSpPr txBox="1">
                <a:spLocks noChangeArrowheads="1"/>
              </p:cNvSpPr>
              <p:nvPr/>
            </p:nvSpPr>
            <p:spPr bwMode="auto">
              <a:xfrm>
                <a:off x="4352" y="1638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-3</a:t>
                </a:r>
              </a:p>
            </p:txBody>
          </p:sp>
          <p:sp>
            <p:nvSpPr>
              <p:cNvPr id="72" name="Text Box 27"/>
              <p:cNvSpPr txBox="1">
                <a:spLocks noChangeArrowheads="1"/>
              </p:cNvSpPr>
              <p:nvPr/>
            </p:nvSpPr>
            <p:spPr bwMode="auto">
              <a:xfrm>
                <a:off x="3811" y="168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73" name="Line 28"/>
              <p:cNvSpPr>
                <a:spLocks noChangeShapeType="1"/>
              </p:cNvSpPr>
              <p:nvPr/>
            </p:nvSpPr>
            <p:spPr bwMode="auto">
              <a:xfrm>
                <a:off x="4854" y="1204"/>
                <a:ext cx="364" cy="2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29"/>
              <p:cNvSpPr>
                <a:spLocks noChangeShapeType="1"/>
              </p:cNvSpPr>
              <p:nvPr/>
            </p:nvSpPr>
            <p:spPr bwMode="auto">
              <a:xfrm flipV="1">
                <a:off x="4825" y="1702"/>
                <a:ext cx="392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30"/>
              <p:cNvSpPr>
                <a:spLocks noChangeShapeType="1"/>
              </p:cNvSpPr>
              <p:nvPr/>
            </p:nvSpPr>
            <p:spPr bwMode="auto">
              <a:xfrm flipV="1">
                <a:off x="3484" y="1592"/>
                <a:ext cx="2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31"/>
              <p:cNvSpPr>
                <a:spLocks noChangeShapeType="1"/>
              </p:cNvSpPr>
              <p:nvPr/>
            </p:nvSpPr>
            <p:spPr bwMode="auto">
              <a:xfrm flipV="1">
                <a:off x="4885" y="1593"/>
                <a:ext cx="2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32"/>
              <p:cNvSpPr>
                <a:spLocks/>
              </p:cNvSpPr>
              <p:nvPr/>
            </p:nvSpPr>
            <p:spPr bwMode="auto">
              <a:xfrm>
                <a:off x="4028" y="1479"/>
                <a:ext cx="567" cy="78"/>
              </a:xfrm>
              <a:custGeom>
                <a:avLst/>
                <a:gdLst>
                  <a:gd name="T0" fmla="*/ 0 w 567"/>
                  <a:gd name="T1" fmla="*/ 65 h 78"/>
                  <a:gd name="T2" fmla="*/ 301 w 567"/>
                  <a:gd name="T3" fmla="*/ 2 h 78"/>
                  <a:gd name="T4" fmla="*/ 567 w 567"/>
                  <a:gd name="T5" fmla="*/ 78 h 78"/>
                  <a:gd name="T6" fmla="*/ 0 60000 65536"/>
                  <a:gd name="T7" fmla="*/ 0 60000 65536"/>
                  <a:gd name="T8" fmla="*/ 0 60000 65536"/>
                  <a:gd name="T9" fmla="*/ 0 w 567"/>
                  <a:gd name="T10" fmla="*/ 0 h 78"/>
                  <a:gd name="T11" fmla="*/ 567 w 567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7" h="78">
                    <a:moveTo>
                      <a:pt x="0" y="65"/>
                    </a:moveTo>
                    <a:cubicBezTo>
                      <a:pt x="103" y="32"/>
                      <a:pt x="207" y="0"/>
                      <a:pt x="301" y="2"/>
                    </a:cubicBezTo>
                    <a:cubicBezTo>
                      <a:pt x="395" y="4"/>
                      <a:pt x="523" y="66"/>
                      <a:pt x="567" y="7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33"/>
              <p:cNvSpPr>
                <a:spLocks/>
              </p:cNvSpPr>
              <p:nvPr/>
            </p:nvSpPr>
            <p:spPr bwMode="auto">
              <a:xfrm flipH="1" flipV="1">
                <a:off x="4029" y="1645"/>
                <a:ext cx="567" cy="78"/>
              </a:xfrm>
              <a:custGeom>
                <a:avLst/>
                <a:gdLst>
                  <a:gd name="T0" fmla="*/ 0 w 567"/>
                  <a:gd name="T1" fmla="*/ 65 h 78"/>
                  <a:gd name="T2" fmla="*/ 301 w 567"/>
                  <a:gd name="T3" fmla="*/ 2 h 78"/>
                  <a:gd name="T4" fmla="*/ 567 w 567"/>
                  <a:gd name="T5" fmla="*/ 78 h 78"/>
                  <a:gd name="T6" fmla="*/ 0 60000 65536"/>
                  <a:gd name="T7" fmla="*/ 0 60000 65536"/>
                  <a:gd name="T8" fmla="*/ 0 60000 65536"/>
                  <a:gd name="T9" fmla="*/ 0 w 567"/>
                  <a:gd name="T10" fmla="*/ 0 h 78"/>
                  <a:gd name="T11" fmla="*/ 567 w 567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7" h="78">
                    <a:moveTo>
                      <a:pt x="0" y="65"/>
                    </a:moveTo>
                    <a:cubicBezTo>
                      <a:pt x="103" y="32"/>
                      <a:pt x="207" y="0"/>
                      <a:pt x="301" y="2"/>
                    </a:cubicBezTo>
                    <a:cubicBezTo>
                      <a:pt x="395" y="4"/>
                      <a:pt x="523" y="66"/>
                      <a:pt x="567" y="7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Text Box 34"/>
              <p:cNvSpPr txBox="1">
                <a:spLocks noChangeArrowheads="1"/>
              </p:cNvSpPr>
              <p:nvPr/>
            </p:nvSpPr>
            <p:spPr bwMode="auto">
              <a:xfrm>
                <a:off x="4081" y="179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80" name="Freeform 35"/>
              <p:cNvSpPr>
                <a:spLocks/>
              </p:cNvSpPr>
              <p:nvPr/>
            </p:nvSpPr>
            <p:spPr bwMode="auto">
              <a:xfrm>
                <a:off x="4030" y="1948"/>
                <a:ext cx="567" cy="78"/>
              </a:xfrm>
              <a:custGeom>
                <a:avLst/>
                <a:gdLst>
                  <a:gd name="T0" fmla="*/ 0 w 567"/>
                  <a:gd name="T1" fmla="*/ 65 h 78"/>
                  <a:gd name="T2" fmla="*/ 301 w 567"/>
                  <a:gd name="T3" fmla="*/ 2 h 78"/>
                  <a:gd name="T4" fmla="*/ 567 w 567"/>
                  <a:gd name="T5" fmla="*/ 78 h 78"/>
                  <a:gd name="T6" fmla="*/ 0 60000 65536"/>
                  <a:gd name="T7" fmla="*/ 0 60000 65536"/>
                  <a:gd name="T8" fmla="*/ 0 60000 65536"/>
                  <a:gd name="T9" fmla="*/ 0 w 567"/>
                  <a:gd name="T10" fmla="*/ 0 h 78"/>
                  <a:gd name="T11" fmla="*/ 567 w 567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7" h="78">
                    <a:moveTo>
                      <a:pt x="0" y="65"/>
                    </a:moveTo>
                    <a:cubicBezTo>
                      <a:pt x="103" y="32"/>
                      <a:pt x="207" y="0"/>
                      <a:pt x="301" y="2"/>
                    </a:cubicBezTo>
                    <a:cubicBezTo>
                      <a:pt x="395" y="4"/>
                      <a:pt x="523" y="66"/>
                      <a:pt x="567" y="7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36"/>
              <p:cNvSpPr>
                <a:spLocks/>
              </p:cNvSpPr>
              <p:nvPr/>
            </p:nvSpPr>
            <p:spPr bwMode="auto">
              <a:xfrm flipH="1" flipV="1">
                <a:off x="4031" y="2114"/>
                <a:ext cx="567" cy="78"/>
              </a:xfrm>
              <a:custGeom>
                <a:avLst/>
                <a:gdLst>
                  <a:gd name="T0" fmla="*/ 0 w 567"/>
                  <a:gd name="T1" fmla="*/ 65 h 78"/>
                  <a:gd name="T2" fmla="*/ 301 w 567"/>
                  <a:gd name="T3" fmla="*/ 2 h 78"/>
                  <a:gd name="T4" fmla="*/ 567 w 567"/>
                  <a:gd name="T5" fmla="*/ 78 h 78"/>
                  <a:gd name="T6" fmla="*/ 0 60000 65536"/>
                  <a:gd name="T7" fmla="*/ 0 60000 65536"/>
                  <a:gd name="T8" fmla="*/ 0 60000 65536"/>
                  <a:gd name="T9" fmla="*/ 0 w 567"/>
                  <a:gd name="T10" fmla="*/ 0 h 78"/>
                  <a:gd name="T11" fmla="*/ 567 w 567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7" h="78">
                    <a:moveTo>
                      <a:pt x="0" y="65"/>
                    </a:moveTo>
                    <a:cubicBezTo>
                      <a:pt x="103" y="32"/>
                      <a:pt x="207" y="0"/>
                      <a:pt x="301" y="2"/>
                    </a:cubicBezTo>
                    <a:cubicBezTo>
                      <a:pt x="395" y="4"/>
                      <a:pt x="523" y="66"/>
                      <a:pt x="567" y="7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Text Box 37"/>
              <p:cNvSpPr txBox="1">
                <a:spLocks noChangeArrowheads="1"/>
              </p:cNvSpPr>
              <p:nvPr/>
            </p:nvSpPr>
            <p:spPr bwMode="auto">
              <a:xfrm>
                <a:off x="3524" y="141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83" name="Text Box 38"/>
              <p:cNvSpPr txBox="1">
                <a:spLocks noChangeArrowheads="1"/>
              </p:cNvSpPr>
              <p:nvPr/>
            </p:nvSpPr>
            <p:spPr bwMode="auto">
              <a:xfrm>
                <a:off x="4213" y="129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84" name="Text Box 39"/>
              <p:cNvSpPr txBox="1">
                <a:spLocks noChangeArrowheads="1"/>
              </p:cNvSpPr>
              <p:nvPr/>
            </p:nvSpPr>
            <p:spPr bwMode="auto">
              <a:xfrm>
                <a:off x="4973" y="113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85" name="Text Box 40"/>
              <p:cNvSpPr txBox="1">
                <a:spLocks noChangeArrowheads="1"/>
              </p:cNvSpPr>
              <p:nvPr/>
            </p:nvSpPr>
            <p:spPr bwMode="auto">
              <a:xfrm>
                <a:off x="4964" y="179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86" name="Text Box 41"/>
              <p:cNvSpPr txBox="1">
                <a:spLocks noChangeArrowheads="1"/>
              </p:cNvSpPr>
              <p:nvPr/>
            </p:nvSpPr>
            <p:spPr bwMode="auto">
              <a:xfrm>
                <a:off x="3798" y="125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87" name="Text Box 42"/>
              <p:cNvSpPr txBox="1">
                <a:spLocks noChangeArrowheads="1"/>
              </p:cNvSpPr>
              <p:nvPr/>
            </p:nvSpPr>
            <p:spPr bwMode="auto">
              <a:xfrm>
                <a:off x="4630" y="1265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88" name="Text Box 43"/>
              <p:cNvSpPr txBox="1">
                <a:spLocks noChangeArrowheads="1"/>
              </p:cNvSpPr>
              <p:nvPr/>
            </p:nvSpPr>
            <p:spPr bwMode="auto">
              <a:xfrm>
                <a:off x="5215" y="1256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g</a:t>
                </a: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69009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75" y="2320925"/>
            <a:ext cx="4859338" cy="1555750"/>
            <a:chOff x="1250" y="1462"/>
            <a:chExt cx="3061" cy="980"/>
          </a:xfrm>
        </p:grpSpPr>
        <p:sp>
          <p:nvSpPr>
            <p:cNvPr id="37893" name="Text Box 4"/>
            <p:cNvSpPr txBox="1">
              <a:spLocks noChangeArrowheads="1"/>
            </p:cNvSpPr>
            <p:nvPr/>
          </p:nvSpPr>
          <p:spPr bwMode="auto">
            <a:xfrm>
              <a:off x="2394" y="14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7894" name="Text Box 5"/>
            <p:cNvSpPr txBox="1">
              <a:spLocks noChangeArrowheads="1"/>
            </p:cNvSpPr>
            <p:nvPr/>
          </p:nvSpPr>
          <p:spPr bwMode="auto">
            <a:xfrm>
              <a:off x="3490" y="14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7895" name="Oval 6"/>
            <p:cNvSpPr>
              <a:spLocks noChangeArrowheads="1"/>
            </p:cNvSpPr>
            <p:nvPr/>
          </p:nvSpPr>
          <p:spPr bwMode="auto">
            <a:xfrm>
              <a:off x="1809" y="1860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7896" name="Oval 7"/>
            <p:cNvSpPr>
              <a:spLocks noChangeArrowheads="1"/>
            </p:cNvSpPr>
            <p:nvPr/>
          </p:nvSpPr>
          <p:spPr bwMode="auto">
            <a:xfrm>
              <a:off x="1250" y="1860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37897" name="Oval 8"/>
            <p:cNvSpPr>
              <a:spLocks noChangeArrowheads="1"/>
            </p:cNvSpPr>
            <p:nvPr/>
          </p:nvSpPr>
          <p:spPr bwMode="auto">
            <a:xfrm>
              <a:off x="2368" y="1860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37898" name="Oval 9"/>
            <p:cNvSpPr>
              <a:spLocks noChangeArrowheads="1"/>
            </p:cNvSpPr>
            <p:nvPr/>
          </p:nvSpPr>
          <p:spPr bwMode="auto">
            <a:xfrm>
              <a:off x="3486" y="1860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5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899" name="Oval 10"/>
            <p:cNvSpPr>
              <a:spLocks noChangeArrowheads="1"/>
            </p:cNvSpPr>
            <p:nvPr/>
          </p:nvSpPr>
          <p:spPr bwMode="auto">
            <a:xfrm>
              <a:off x="2927" y="1860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6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900" name="Text Box 11"/>
            <p:cNvSpPr txBox="1">
              <a:spLocks noChangeArrowheads="1"/>
            </p:cNvSpPr>
            <p:nvPr/>
          </p:nvSpPr>
          <p:spPr bwMode="auto">
            <a:xfrm>
              <a:off x="1841" y="164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7901" name="Text Box 12"/>
            <p:cNvSpPr txBox="1">
              <a:spLocks noChangeArrowheads="1"/>
            </p:cNvSpPr>
            <p:nvPr/>
          </p:nvSpPr>
          <p:spPr bwMode="auto">
            <a:xfrm>
              <a:off x="2414" y="1643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37902" name="Text Box 13"/>
            <p:cNvSpPr txBox="1">
              <a:spLocks noChangeArrowheads="1"/>
            </p:cNvSpPr>
            <p:nvPr/>
          </p:nvSpPr>
          <p:spPr bwMode="auto">
            <a:xfrm>
              <a:off x="2956" y="164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7903" name="Text Box 14"/>
            <p:cNvSpPr txBox="1">
              <a:spLocks noChangeArrowheads="1"/>
            </p:cNvSpPr>
            <p:nvPr/>
          </p:nvSpPr>
          <p:spPr bwMode="auto">
            <a:xfrm>
              <a:off x="3529" y="164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37904" name="Text Box 15"/>
            <p:cNvSpPr txBox="1">
              <a:spLocks noChangeArrowheads="1"/>
            </p:cNvSpPr>
            <p:nvPr/>
          </p:nvSpPr>
          <p:spPr bwMode="auto">
            <a:xfrm>
              <a:off x="4103" y="164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37905" name="Oval 16"/>
            <p:cNvSpPr>
              <a:spLocks noChangeArrowheads="1"/>
            </p:cNvSpPr>
            <p:nvPr/>
          </p:nvSpPr>
          <p:spPr bwMode="auto">
            <a:xfrm>
              <a:off x="4045" y="1860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sym typeface="Symbol" panose="05050102010706020507" pitchFamily="18" charset="2"/>
                </a:rPr>
                <a:t>3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906" name="Text Box 17"/>
            <p:cNvSpPr txBox="1">
              <a:spLocks noChangeArrowheads="1"/>
            </p:cNvSpPr>
            <p:nvPr/>
          </p:nvSpPr>
          <p:spPr bwMode="auto">
            <a:xfrm>
              <a:off x="1274" y="1643"/>
              <a:ext cx="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37907" name="Line 18"/>
            <p:cNvSpPr>
              <a:spLocks noChangeShapeType="1"/>
            </p:cNvSpPr>
            <p:nvPr/>
          </p:nvSpPr>
          <p:spPr bwMode="auto">
            <a:xfrm flipV="1">
              <a:off x="1510" y="1997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8" name="Line 19"/>
            <p:cNvSpPr>
              <a:spLocks noChangeShapeType="1"/>
            </p:cNvSpPr>
            <p:nvPr/>
          </p:nvSpPr>
          <p:spPr bwMode="auto">
            <a:xfrm flipV="1">
              <a:off x="2068" y="1997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9" name="Line 20"/>
            <p:cNvSpPr>
              <a:spLocks noChangeShapeType="1"/>
            </p:cNvSpPr>
            <p:nvPr/>
          </p:nvSpPr>
          <p:spPr bwMode="auto">
            <a:xfrm flipV="1">
              <a:off x="2633" y="1997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0" name="Line 21"/>
            <p:cNvSpPr>
              <a:spLocks noChangeShapeType="1"/>
            </p:cNvSpPr>
            <p:nvPr/>
          </p:nvSpPr>
          <p:spPr bwMode="auto">
            <a:xfrm flipV="1">
              <a:off x="3191" y="1997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1" name="Line 22"/>
            <p:cNvSpPr>
              <a:spLocks noChangeShapeType="1"/>
            </p:cNvSpPr>
            <p:nvPr/>
          </p:nvSpPr>
          <p:spPr bwMode="auto">
            <a:xfrm flipV="1">
              <a:off x="3744" y="1997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2" name="Freeform 23"/>
            <p:cNvSpPr>
              <a:spLocks/>
            </p:cNvSpPr>
            <p:nvPr/>
          </p:nvSpPr>
          <p:spPr bwMode="auto">
            <a:xfrm>
              <a:off x="1951" y="1669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3" name="Freeform 24"/>
            <p:cNvSpPr>
              <a:spLocks/>
            </p:cNvSpPr>
            <p:nvPr/>
          </p:nvSpPr>
          <p:spPr bwMode="auto">
            <a:xfrm>
              <a:off x="3080" y="1669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4" name="Freeform 25"/>
            <p:cNvSpPr>
              <a:spLocks/>
            </p:cNvSpPr>
            <p:nvPr/>
          </p:nvSpPr>
          <p:spPr bwMode="auto">
            <a:xfrm flipV="1">
              <a:off x="2516" y="2126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5" name="Freeform 26"/>
            <p:cNvSpPr>
              <a:spLocks/>
            </p:cNvSpPr>
            <p:nvPr/>
          </p:nvSpPr>
          <p:spPr bwMode="auto">
            <a:xfrm flipV="1">
              <a:off x="1391" y="2126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6" name="Freeform 27"/>
            <p:cNvSpPr>
              <a:spLocks/>
            </p:cNvSpPr>
            <p:nvPr/>
          </p:nvSpPr>
          <p:spPr bwMode="auto">
            <a:xfrm>
              <a:off x="2493" y="2128"/>
              <a:ext cx="1671" cy="314"/>
            </a:xfrm>
            <a:custGeom>
              <a:avLst/>
              <a:gdLst>
                <a:gd name="T0" fmla="*/ 0 w 1671"/>
                <a:gd name="T1" fmla="*/ 0 h 314"/>
                <a:gd name="T2" fmla="*/ 514 w 1671"/>
                <a:gd name="T3" fmla="*/ 260 h 314"/>
                <a:gd name="T4" fmla="*/ 1169 w 1671"/>
                <a:gd name="T5" fmla="*/ 271 h 314"/>
                <a:gd name="T6" fmla="*/ 1671 w 1671"/>
                <a:gd name="T7" fmla="*/ 0 h 3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1"/>
                <a:gd name="T13" fmla="*/ 0 h 314"/>
                <a:gd name="T14" fmla="*/ 1671 w 1671"/>
                <a:gd name="T15" fmla="*/ 314 h 3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1" h="314">
                  <a:moveTo>
                    <a:pt x="0" y="0"/>
                  </a:moveTo>
                  <a:cubicBezTo>
                    <a:pt x="159" y="107"/>
                    <a:pt x="319" y="215"/>
                    <a:pt x="514" y="260"/>
                  </a:cubicBezTo>
                  <a:cubicBezTo>
                    <a:pt x="709" y="305"/>
                    <a:pt x="976" y="314"/>
                    <a:pt x="1169" y="271"/>
                  </a:cubicBezTo>
                  <a:cubicBezTo>
                    <a:pt x="1362" y="228"/>
                    <a:pt x="1516" y="114"/>
                    <a:pt x="1671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7" name="Text Box 28"/>
            <p:cNvSpPr txBox="1">
              <a:spLocks noChangeArrowheads="1"/>
            </p:cNvSpPr>
            <p:nvPr/>
          </p:nvSpPr>
          <p:spPr bwMode="auto">
            <a:xfrm>
              <a:off x="1541" y="18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7918" name="Text Box 29"/>
            <p:cNvSpPr txBox="1">
              <a:spLocks noChangeArrowheads="1"/>
            </p:cNvSpPr>
            <p:nvPr/>
          </p:nvSpPr>
          <p:spPr bwMode="auto">
            <a:xfrm>
              <a:off x="2106" y="18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7919" name="Text Box 30"/>
            <p:cNvSpPr txBox="1">
              <a:spLocks noChangeArrowheads="1"/>
            </p:cNvSpPr>
            <p:nvPr/>
          </p:nvSpPr>
          <p:spPr bwMode="auto">
            <a:xfrm>
              <a:off x="1812" y="212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7920" name="Text Box 31"/>
            <p:cNvSpPr txBox="1">
              <a:spLocks noChangeArrowheads="1"/>
            </p:cNvSpPr>
            <p:nvPr/>
          </p:nvSpPr>
          <p:spPr bwMode="auto">
            <a:xfrm>
              <a:off x="2676" y="18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7921" name="Text Box 32"/>
            <p:cNvSpPr txBox="1">
              <a:spLocks noChangeArrowheads="1"/>
            </p:cNvSpPr>
            <p:nvPr/>
          </p:nvSpPr>
          <p:spPr bwMode="auto">
            <a:xfrm>
              <a:off x="3235" y="1800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-1</a:t>
              </a:r>
            </a:p>
          </p:txBody>
        </p:sp>
        <p:sp>
          <p:nvSpPr>
            <p:cNvPr id="37922" name="Text Box 33"/>
            <p:cNvSpPr txBox="1">
              <a:spLocks noChangeArrowheads="1"/>
            </p:cNvSpPr>
            <p:nvPr/>
          </p:nvSpPr>
          <p:spPr bwMode="auto">
            <a:xfrm>
              <a:off x="3777" y="1800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-2</a:t>
              </a:r>
            </a:p>
          </p:txBody>
        </p:sp>
        <p:sp>
          <p:nvSpPr>
            <p:cNvPr id="37923" name="Text Box 34"/>
            <p:cNvSpPr txBox="1">
              <a:spLocks noChangeArrowheads="1"/>
            </p:cNvSpPr>
            <p:nvPr/>
          </p:nvSpPr>
          <p:spPr bwMode="auto">
            <a:xfrm>
              <a:off x="2964" y="212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7924" name="Text Box 35"/>
            <p:cNvSpPr txBox="1">
              <a:spLocks noChangeArrowheads="1"/>
            </p:cNvSpPr>
            <p:nvPr/>
          </p:nvSpPr>
          <p:spPr bwMode="auto">
            <a:xfrm>
              <a:off x="3753" y="212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7925" name="Line 36"/>
            <p:cNvSpPr>
              <a:spLocks noChangeShapeType="1"/>
            </p:cNvSpPr>
            <p:nvPr/>
          </p:nvSpPr>
          <p:spPr bwMode="auto">
            <a:xfrm>
              <a:off x="2090" y="1992"/>
              <a:ext cx="288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6" name="Freeform 37"/>
            <p:cNvSpPr>
              <a:spLocks/>
            </p:cNvSpPr>
            <p:nvPr/>
          </p:nvSpPr>
          <p:spPr bwMode="auto">
            <a:xfrm>
              <a:off x="1957" y="1674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7" name="Line 38"/>
            <p:cNvSpPr>
              <a:spLocks noChangeShapeType="1"/>
            </p:cNvSpPr>
            <p:nvPr/>
          </p:nvSpPr>
          <p:spPr bwMode="auto">
            <a:xfrm flipV="1">
              <a:off x="3202" y="2003"/>
              <a:ext cx="305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8" name="Line 39"/>
            <p:cNvSpPr>
              <a:spLocks noChangeShapeType="1"/>
            </p:cNvSpPr>
            <p:nvPr/>
          </p:nvSpPr>
          <p:spPr bwMode="auto">
            <a:xfrm flipV="1">
              <a:off x="3755" y="1996"/>
              <a:ext cx="305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62868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6-Graphs</a:t>
            </a: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SSSP in a DAG Theorem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0" hangingPunct="0"/>
            <a:r>
              <a:rPr lang="en-US" b="1" dirty="0"/>
              <a:t>Theorem:</a:t>
            </a:r>
            <a:r>
              <a:rPr lang="en-US" dirty="0"/>
              <a:t> For any vertex </a:t>
            </a:r>
            <a:r>
              <a:rPr lang="en-US" i="1" dirty="0"/>
              <a:t>u</a:t>
            </a:r>
            <a:r>
              <a:rPr lang="en-US" dirty="0"/>
              <a:t> in a dag, if all the vertices before </a:t>
            </a:r>
            <a:r>
              <a:rPr lang="en-US" i="1" dirty="0"/>
              <a:t>u</a:t>
            </a:r>
            <a:r>
              <a:rPr lang="en-US" dirty="0"/>
              <a:t> in a topological sort of the dag have been updated, then d[</a:t>
            </a:r>
            <a:r>
              <a:rPr lang="en-US" i="1" dirty="0"/>
              <a:t>u</a:t>
            </a:r>
            <a:r>
              <a:rPr lang="en-US" dirty="0"/>
              <a:t>] = </a:t>
            </a:r>
            <a:r>
              <a:rPr lang="en-US" dirty="0">
                <a:latin typeface="Symbol" pitchFamily="18" charset="2"/>
              </a:rPr>
              <a:t>d</a:t>
            </a:r>
            <a:r>
              <a:rPr lang="en-US" dirty="0"/>
              <a:t>(</a:t>
            </a:r>
            <a:r>
              <a:rPr lang="en-US" i="1" dirty="0" err="1"/>
              <a:t>s</a:t>
            </a:r>
            <a:r>
              <a:rPr lang="en-US" dirty="0" err="1"/>
              <a:t>,</a:t>
            </a:r>
            <a:r>
              <a:rPr lang="en-US" i="1" dirty="0" err="1"/>
              <a:t>u</a:t>
            </a:r>
            <a:r>
              <a:rPr lang="en-US" dirty="0"/>
              <a:t>).</a:t>
            </a:r>
          </a:p>
          <a:p>
            <a:pPr eaLnBrk="0" hangingPunct="0"/>
            <a:r>
              <a:rPr lang="en-US" b="1" dirty="0"/>
              <a:t>Proof:</a:t>
            </a:r>
            <a:r>
              <a:rPr lang="en-US" dirty="0"/>
              <a:t> By induction on the position of a vertex in the topological sort.</a:t>
            </a:r>
          </a:p>
          <a:p>
            <a:pPr eaLnBrk="0" hangingPunct="0"/>
            <a:r>
              <a:rPr lang="en-US" u="sng" dirty="0"/>
              <a:t>Base case</a:t>
            </a:r>
            <a:r>
              <a:rPr lang="en-US" dirty="0"/>
              <a:t>: d[</a:t>
            </a:r>
            <a:r>
              <a:rPr lang="en-US" i="1" dirty="0"/>
              <a:t>s</a:t>
            </a:r>
            <a:r>
              <a:rPr lang="en-US" dirty="0"/>
              <a:t>] is initialized to 0.</a:t>
            </a:r>
          </a:p>
          <a:p>
            <a:pPr eaLnBrk="0" hangingPunct="0"/>
            <a:r>
              <a:rPr lang="en-US" u="sng" dirty="0"/>
              <a:t>Inductive case</a:t>
            </a:r>
            <a:r>
              <a:rPr lang="en-US" dirty="0"/>
              <a:t>: Assume all vertices before </a:t>
            </a:r>
            <a:r>
              <a:rPr lang="en-US" i="1" dirty="0"/>
              <a:t>u</a:t>
            </a:r>
            <a:r>
              <a:rPr lang="en-US" dirty="0"/>
              <a:t> have been updated, and for all such vertices </a:t>
            </a:r>
            <a:r>
              <a:rPr lang="en-US" i="1" dirty="0" smtClean="0"/>
              <a:t>x</a:t>
            </a:r>
            <a:r>
              <a:rPr lang="en-US" dirty="0" smtClean="0"/>
              <a:t>, d[</a:t>
            </a:r>
            <a:r>
              <a:rPr lang="en-US" i="1" dirty="0" smtClean="0"/>
              <a:t>x</a:t>
            </a:r>
            <a:r>
              <a:rPr lang="en-US" dirty="0" smtClean="0"/>
              <a:t>]=</a:t>
            </a:r>
            <a:r>
              <a:rPr lang="en-US" dirty="0" smtClean="0">
                <a:latin typeface="Symbol" pitchFamily="18" charset="2"/>
              </a:rPr>
              <a:t>d</a:t>
            </a:r>
            <a:r>
              <a:rPr lang="en-US" dirty="0" smtClean="0"/>
              <a:t>(</a:t>
            </a:r>
            <a:r>
              <a:rPr lang="en-US" i="1" dirty="0" err="1" smtClean="0"/>
              <a:t>s</a:t>
            </a:r>
            <a:r>
              <a:rPr lang="en-US" dirty="0" err="1" smtClean="0"/>
              <a:t>,</a:t>
            </a:r>
            <a:r>
              <a:rPr lang="en-US" i="1" dirty="0" err="1" smtClean="0"/>
              <a:t>x</a:t>
            </a:r>
            <a:r>
              <a:rPr lang="en-US" dirty="0" smtClean="0"/>
              <a:t>). </a:t>
            </a:r>
            <a:r>
              <a:rPr lang="en-US" sz="1800" dirty="0"/>
              <a:t>(continued)</a:t>
            </a:r>
            <a:endParaRPr lang="en-US" sz="1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6-Graphs</a:t>
            </a:r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Proof, Continued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edge (</a:t>
            </a:r>
            <a:r>
              <a:rPr lang="en-US" i="1" dirty="0" err="1"/>
              <a:t>v</a:t>
            </a:r>
            <a:r>
              <a:rPr lang="en-US" dirty="0" err="1"/>
              <a:t>,</a:t>
            </a:r>
            <a:r>
              <a:rPr lang="en-US" i="1" dirty="0" err="1"/>
              <a:t>u</a:t>
            </a:r>
            <a:r>
              <a:rPr lang="en-US" dirty="0"/>
              <a:t>) </a:t>
            </a:r>
            <a:r>
              <a:rPr lang="en-US" dirty="0" smtClean="0"/>
              <a:t>must </a:t>
            </a:r>
            <a:r>
              <a:rPr lang="en-US" dirty="0"/>
              <a:t>be on the shortest path to </a:t>
            </a:r>
            <a:r>
              <a:rPr lang="en-US" i="1" dirty="0" smtClean="0"/>
              <a:t>u</a:t>
            </a:r>
            <a:r>
              <a:rPr lang="en-US" dirty="0" smtClean="0"/>
              <a:t>. Therefore v must precede u in topological order and as such must have been updated before u. So d[v] = </a:t>
            </a:r>
            <a:r>
              <a:rPr lang="en-US" dirty="0" smtClean="0">
                <a:latin typeface="Symbol" pitchFamily="18" charset="2"/>
              </a:rPr>
              <a:t>d</a:t>
            </a:r>
            <a:r>
              <a:rPr lang="en-US" dirty="0" smtClean="0"/>
              <a:t>(</a:t>
            </a:r>
            <a:r>
              <a:rPr lang="en-US" i="1" dirty="0" err="1" smtClean="0"/>
              <a:t>s</a:t>
            </a:r>
            <a:r>
              <a:rPr lang="en-US" dirty="0" err="1" smtClean="0"/>
              <a:t>,</a:t>
            </a:r>
            <a:r>
              <a:rPr lang="en-US" i="1" dirty="0" err="1" smtClean="0"/>
              <a:t>v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When </a:t>
            </a:r>
            <a:r>
              <a:rPr lang="en-US" i="1" dirty="0" smtClean="0"/>
              <a:t>u</a:t>
            </a:r>
            <a:r>
              <a:rPr lang="en-US" dirty="0" smtClean="0"/>
              <a:t> is </a:t>
            </a:r>
            <a:r>
              <a:rPr lang="en-US" dirty="0"/>
              <a:t>updated, we set d[</a:t>
            </a:r>
            <a:r>
              <a:rPr lang="en-US" i="1" dirty="0"/>
              <a:t>u</a:t>
            </a:r>
            <a:r>
              <a:rPr lang="en-US" dirty="0"/>
              <a:t>] to </a:t>
            </a:r>
            <a:r>
              <a:rPr lang="en-US" dirty="0" smtClean="0"/>
              <a:t>d[</a:t>
            </a:r>
            <a:r>
              <a:rPr lang="en-US" i="1" dirty="0" smtClean="0"/>
              <a:t>v</a:t>
            </a:r>
            <a:r>
              <a:rPr lang="en-US" dirty="0"/>
              <a:t>]+w(</a:t>
            </a:r>
            <a:r>
              <a:rPr lang="en-US" i="1" dirty="0" err="1"/>
              <a:t>v</a:t>
            </a:r>
            <a:r>
              <a:rPr lang="en-US" dirty="0" err="1"/>
              <a:t>,</a:t>
            </a:r>
            <a:r>
              <a:rPr lang="en-US" i="1" dirty="0" err="1"/>
              <a:t>u</a:t>
            </a:r>
            <a:r>
              <a:rPr lang="en-US" dirty="0"/>
              <a:t>)</a:t>
            </a:r>
          </a:p>
          <a:p>
            <a:r>
              <a:rPr lang="en-US" dirty="0"/>
              <a:t>	= </a:t>
            </a:r>
            <a:r>
              <a:rPr lang="en-US" dirty="0">
                <a:latin typeface="Symbol" pitchFamily="18" charset="2"/>
              </a:rPr>
              <a:t>d</a:t>
            </a:r>
            <a:r>
              <a:rPr lang="en-US" dirty="0"/>
              <a:t>(</a:t>
            </a:r>
            <a:r>
              <a:rPr lang="en-US" i="1" dirty="0" err="1"/>
              <a:t>s</a:t>
            </a:r>
            <a:r>
              <a:rPr lang="en-US" dirty="0" err="1"/>
              <a:t>,</a:t>
            </a:r>
            <a:r>
              <a:rPr lang="en-US" i="1" dirty="0" err="1"/>
              <a:t>v</a:t>
            </a:r>
            <a:r>
              <a:rPr lang="en-US" dirty="0"/>
              <a:t>) + w(</a:t>
            </a:r>
            <a:r>
              <a:rPr lang="en-US" i="1" dirty="0" err="1"/>
              <a:t>v</a:t>
            </a:r>
            <a:r>
              <a:rPr lang="en-US" dirty="0" err="1"/>
              <a:t>,</a:t>
            </a:r>
            <a:r>
              <a:rPr lang="en-US" i="1" dirty="0" err="1"/>
              <a:t>u</a:t>
            </a:r>
            <a:r>
              <a:rPr lang="en-US" dirty="0"/>
              <a:t>)</a:t>
            </a:r>
          </a:p>
          <a:p>
            <a:r>
              <a:rPr lang="en-US" dirty="0"/>
              <a:t>	= </a:t>
            </a:r>
            <a:r>
              <a:rPr lang="en-US" dirty="0">
                <a:latin typeface="Symbol" pitchFamily="18" charset="2"/>
              </a:rPr>
              <a:t>d</a:t>
            </a:r>
            <a:r>
              <a:rPr lang="en-US" dirty="0"/>
              <a:t>(</a:t>
            </a:r>
            <a:r>
              <a:rPr lang="en-US" i="1" dirty="0" err="1"/>
              <a:t>s</a:t>
            </a:r>
            <a:r>
              <a:rPr lang="en-US" dirty="0" err="1"/>
              <a:t>,</a:t>
            </a:r>
            <a:r>
              <a:rPr lang="en-US" i="1" dirty="0" err="1"/>
              <a:t>u</a:t>
            </a:r>
            <a:r>
              <a:rPr lang="en-US" dirty="0"/>
              <a:t>) </a:t>
            </a:r>
            <a:r>
              <a:rPr lang="en-US" dirty="0">
                <a:sym typeface="Wingdings" pitchFamily="2" charset="2"/>
              </a:rPr>
              <a:t>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Negative-Weight Edges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</a:pPr>
            <a:r>
              <a:rPr lang="en-US" altLang="en-US" dirty="0" smtClean="0"/>
              <a:t>s </a:t>
            </a:r>
            <a:r>
              <a:rPr lang="en-US" altLang="en-US" dirty="0" smtClean="0">
                <a:sym typeface="Symbol" panose="05050102010706020507" pitchFamily="18" charset="2"/>
              </a:rPr>
              <a:t> a: only one path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sz="2400" dirty="0" smtClean="0">
                <a:sym typeface="Symbol" panose="05050102010706020507" pitchFamily="18" charset="2"/>
              </a:rPr>
              <a:t>	(s, a) = w(s, a) = 3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dirty="0" smtClean="0"/>
              <a:t>s </a:t>
            </a:r>
            <a:r>
              <a:rPr lang="en-US" altLang="en-US" dirty="0" smtClean="0">
                <a:sym typeface="Symbol" panose="05050102010706020507" pitchFamily="18" charset="2"/>
              </a:rPr>
              <a:t> b: only one path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sz="2400" dirty="0" smtClean="0">
                <a:sym typeface="Symbol" panose="05050102010706020507" pitchFamily="18" charset="2"/>
              </a:rPr>
              <a:t>	(s, b) = w(s, a) + w(a, b) = -1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761207" y="3973918"/>
            <a:ext cx="6023167" cy="2528887"/>
            <a:chOff x="761207" y="4130676"/>
            <a:chExt cx="6023167" cy="2528887"/>
          </a:xfrm>
        </p:grpSpPr>
        <p:grpSp>
          <p:nvGrpSpPr>
            <p:cNvPr id="46" name="Group 44"/>
            <p:cNvGrpSpPr>
              <a:grpSpLocks/>
            </p:cNvGrpSpPr>
            <p:nvPr/>
          </p:nvGrpSpPr>
          <p:grpSpPr bwMode="auto">
            <a:xfrm>
              <a:off x="5042886" y="4340226"/>
              <a:ext cx="1741488" cy="2022475"/>
              <a:chOff x="3698" y="2451"/>
              <a:chExt cx="1097" cy="1274"/>
            </a:xfrm>
          </p:grpSpPr>
          <p:sp>
            <p:nvSpPr>
              <p:cNvPr id="87" name="Oval 45"/>
              <p:cNvSpPr>
                <a:spLocks noChangeArrowheads="1"/>
              </p:cNvSpPr>
              <p:nvPr/>
            </p:nvSpPr>
            <p:spPr bwMode="auto">
              <a:xfrm>
                <a:off x="3698" y="266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88" name="Oval 46"/>
              <p:cNvSpPr>
                <a:spLocks noChangeArrowheads="1"/>
              </p:cNvSpPr>
              <p:nvPr/>
            </p:nvSpPr>
            <p:spPr bwMode="auto">
              <a:xfrm>
                <a:off x="4529" y="266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89" name="Oval 47"/>
              <p:cNvSpPr>
                <a:spLocks noChangeArrowheads="1"/>
              </p:cNvSpPr>
              <p:nvPr/>
            </p:nvSpPr>
            <p:spPr bwMode="auto">
              <a:xfrm>
                <a:off x="4161" y="3229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90" name="Text Box 48"/>
              <p:cNvSpPr txBox="1">
                <a:spLocks noChangeArrowheads="1"/>
              </p:cNvSpPr>
              <p:nvPr/>
            </p:nvSpPr>
            <p:spPr bwMode="auto">
              <a:xfrm>
                <a:off x="4228" y="3494"/>
                <a:ext cx="1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j</a:t>
                </a:r>
              </a:p>
            </p:txBody>
          </p:sp>
          <p:sp>
            <p:nvSpPr>
              <p:cNvPr id="91" name="Text Box 49"/>
              <p:cNvSpPr txBox="1">
                <a:spLocks noChangeArrowheads="1"/>
              </p:cNvSpPr>
              <p:nvPr/>
            </p:nvSpPr>
            <p:spPr bwMode="auto">
              <a:xfrm>
                <a:off x="3748" y="245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h</a:t>
                </a:r>
              </a:p>
            </p:txBody>
          </p:sp>
          <p:sp>
            <p:nvSpPr>
              <p:cNvPr id="92" name="Text Box 50"/>
              <p:cNvSpPr txBox="1">
                <a:spLocks noChangeArrowheads="1"/>
              </p:cNvSpPr>
              <p:nvPr/>
            </p:nvSpPr>
            <p:spPr bwMode="auto">
              <a:xfrm>
                <a:off x="4572" y="2452"/>
                <a:ext cx="1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i</a:t>
                </a:r>
              </a:p>
            </p:txBody>
          </p:sp>
          <p:sp>
            <p:nvSpPr>
              <p:cNvPr id="93" name="Line 51"/>
              <p:cNvSpPr>
                <a:spLocks noChangeShapeType="1"/>
              </p:cNvSpPr>
              <p:nvPr/>
            </p:nvSpPr>
            <p:spPr bwMode="auto">
              <a:xfrm>
                <a:off x="3953" y="2798"/>
                <a:ext cx="5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Text Box 52"/>
              <p:cNvSpPr txBox="1">
                <a:spLocks noChangeArrowheads="1"/>
              </p:cNvSpPr>
              <p:nvPr/>
            </p:nvSpPr>
            <p:spPr bwMode="auto">
              <a:xfrm>
                <a:off x="4131" y="260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95" name="Text Box 53"/>
              <p:cNvSpPr txBox="1">
                <a:spLocks noChangeArrowheads="1"/>
              </p:cNvSpPr>
              <p:nvPr/>
            </p:nvSpPr>
            <p:spPr bwMode="auto">
              <a:xfrm>
                <a:off x="4537" y="3090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96" name="Text Box 54"/>
              <p:cNvSpPr txBox="1">
                <a:spLocks noChangeArrowheads="1"/>
              </p:cNvSpPr>
              <p:nvPr/>
            </p:nvSpPr>
            <p:spPr bwMode="auto">
              <a:xfrm>
                <a:off x="3772" y="3095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-8</a:t>
                </a:r>
              </a:p>
            </p:txBody>
          </p:sp>
          <p:sp>
            <p:nvSpPr>
              <p:cNvPr id="97" name="Line 55"/>
              <p:cNvSpPr>
                <a:spLocks noChangeShapeType="1"/>
              </p:cNvSpPr>
              <p:nvPr/>
            </p:nvSpPr>
            <p:spPr bwMode="auto">
              <a:xfrm flipH="1">
                <a:off x="4379" y="2916"/>
                <a:ext cx="229" cy="3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56"/>
              <p:cNvSpPr>
                <a:spLocks noChangeShapeType="1"/>
              </p:cNvSpPr>
              <p:nvPr/>
            </p:nvSpPr>
            <p:spPr bwMode="auto">
              <a:xfrm flipH="1" flipV="1">
                <a:off x="3902" y="2912"/>
                <a:ext cx="297" cy="34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7" name="Group 4"/>
            <p:cNvGrpSpPr>
              <a:grpSpLocks/>
            </p:cNvGrpSpPr>
            <p:nvPr/>
          </p:nvGrpSpPr>
          <p:grpSpPr bwMode="auto">
            <a:xfrm>
              <a:off x="761207" y="4130676"/>
              <a:ext cx="3846512" cy="2528887"/>
              <a:chOff x="3027" y="791"/>
              <a:chExt cx="2423" cy="1593"/>
            </a:xfrm>
          </p:grpSpPr>
          <p:sp>
            <p:nvSpPr>
              <p:cNvPr id="48" name="Oval 5"/>
              <p:cNvSpPr>
                <a:spLocks noChangeArrowheads="1"/>
              </p:cNvSpPr>
              <p:nvPr/>
            </p:nvSpPr>
            <p:spPr bwMode="auto">
              <a:xfrm>
                <a:off x="3204" y="146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9" name="Oval 6"/>
              <p:cNvSpPr>
                <a:spLocks noChangeArrowheads="1"/>
              </p:cNvSpPr>
              <p:nvPr/>
            </p:nvSpPr>
            <p:spPr bwMode="auto">
              <a:xfrm>
                <a:off x="3768" y="99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0" name="Oval 7"/>
              <p:cNvSpPr>
                <a:spLocks noChangeArrowheads="1"/>
              </p:cNvSpPr>
              <p:nvPr/>
            </p:nvSpPr>
            <p:spPr bwMode="auto">
              <a:xfrm>
                <a:off x="4599" y="99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-1</a:t>
                </a:r>
              </a:p>
            </p:txBody>
          </p:sp>
          <p:sp>
            <p:nvSpPr>
              <p:cNvPr id="51" name="Oval 8"/>
              <p:cNvSpPr>
                <a:spLocks noChangeArrowheads="1"/>
              </p:cNvSpPr>
              <p:nvPr/>
            </p:nvSpPr>
            <p:spPr bwMode="auto">
              <a:xfrm>
                <a:off x="3768" y="192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-</a:t>
                </a:r>
              </a:p>
            </p:txBody>
          </p:sp>
          <p:sp>
            <p:nvSpPr>
              <p:cNvPr id="52" name="Oval 9"/>
              <p:cNvSpPr>
                <a:spLocks noChangeArrowheads="1"/>
              </p:cNvSpPr>
              <p:nvPr/>
            </p:nvSpPr>
            <p:spPr bwMode="auto">
              <a:xfrm>
                <a:off x="4599" y="192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-</a:t>
                </a: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Line 10"/>
              <p:cNvSpPr>
                <a:spLocks noChangeShapeType="1"/>
              </p:cNvSpPr>
              <p:nvPr/>
            </p:nvSpPr>
            <p:spPr bwMode="auto">
              <a:xfrm>
                <a:off x="4032" y="1122"/>
                <a:ext cx="5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11"/>
              <p:cNvSpPr>
                <a:spLocks noChangeShapeType="1"/>
              </p:cNvSpPr>
              <p:nvPr/>
            </p:nvSpPr>
            <p:spPr bwMode="auto">
              <a:xfrm flipV="1">
                <a:off x="3415" y="1224"/>
                <a:ext cx="392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12"/>
              <p:cNvSpPr>
                <a:spLocks noChangeShapeType="1"/>
              </p:cNvSpPr>
              <p:nvPr/>
            </p:nvSpPr>
            <p:spPr bwMode="auto">
              <a:xfrm>
                <a:off x="3439" y="1684"/>
                <a:ext cx="364" cy="2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 Box 13"/>
              <p:cNvSpPr txBox="1">
                <a:spLocks noChangeArrowheads="1"/>
              </p:cNvSpPr>
              <p:nvPr/>
            </p:nvSpPr>
            <p:spPr bwMode="auto">
              <a:xfrm>
                <a:off x="3460" y="1191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7" name="Text Box 14"/>
              <p:cNvSpPr txBox="1">
                <a:spLocks noChangeArrowheads="1"/>
              </p:cNvSpPr>
              <p:nvPr/>
            </p:nvSpPr>
            <p:spPr bwMode="auto">
              <a:xfrm>
                <a:off x="4225" y="923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solidFill>
                      <a:schemeClr val="tx1"/>
                    </a:solidFill>
                  </a:rPr>
                  <a:t>-4</a:t>
                </a:r>
              </a:p>
            </p:txBody>
          </p:sp>
          <p:sp>
            <p:nvSpPr>
              <p:cNvPr id="58" name="Text Box 15"/>
              <p:cNvSpPr txBox="1">
                <a:spLocks noChangeArrowheads="1"/>
              </p:cNvSpPr>
              <p:nvPr/>
            </p:nvSpPr>
            <p:spPr bwMode="auto">
              <a:xfrm>
                <a:off x="3491" y="177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9" name="Text Box 16"/>
              <p:cNvSpPr txBox="1">
                <a:spLocks noChangeArrowheads="1"/>
              </p:cNvSpPr>
              <p:nvPr/>
            </p:nvSpPr>
            <p:spPr bwMode="auto">
              <a:xfrm>
                <a:off x="4918" y="139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60" name="Text Box 17"/>
              <p:cNvSpPr txBox="1">
                <a:spLocks noChangeArrowheads="1"/>
              </p:cNvSpPr>
              <p:nvPr/>
            </p:nvSpPr>
            <p:spPr bwMode="auto">
              <a:xfrm>
                <a:off x="4402" y="2116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-6</a:t>
                </a:r>
              </a:p>
            </p:txBody>
          </p:sp>
          <p:sp>
            <p:nvSpPr>
              <p:cNvPr id="61" name="Text Box 18"/>
              <p:cNvSpPr txBox="1">
                <a:spLocks noChangeArrowheads="1"/>
              </p:cNvSpPr>
              <p:nvPr/>
            </p:nvSpPr>
            <p:spPr bwMode="auto">
              <a:xfrm>
                <a:off x="3027" y="1474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2" name="Text Box 19"/>
              <p:cNvSpPr txBox="1">
                <a:spLocks noChangeArrowheads="1"/>
              </p:cNvSpPr>
              <p:nvPr/>
            </p:nvSpPr>
            <p:spPr bwMode="auto">
              <a:xfrm>
                <a:off x="3823" y="79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63" name="Text Box 20"/>
              <p:cNvSpPr txBox="1">
                <a:spLocks noChangeArrowheads="1"/>
              </p:cNvSpPr>
              <p:nvPr/>
            </p:nvSpPr>
            <p:spPr bwMode="auto">
              <a:xfrm>
                <a:off x="4645" y="79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64" name="Text Box 21"/>
              <p:cNvSpPr txBox="1">
                <a:spLocks noChangeArrowheads="1"/>
              </p:cNvSpPr>
              <p:nvPr/>
            </p:nvSpPr>
            <p:spPr bwMode="auto">
              <a:xfrm>
                <a:off x="3807" y="2153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65" name="Text Box 22"/>
              <p:cNvSpPr txBox="1">
                <a:spLocks noChangeArrowheads="1"/>
              </p:cNvSpPr>
              <p:nvPr/>
            </p:nvSpPr>
            <p:spPr bwMode="auto">
              <a:xfrm>
                <a:off x="4661" y="2153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66" name="Oval 23"/>
              <p:cNvSpPr>
                <a:spLocks noChangeArrowheads="1"/>
              </p:cNvSpPr>
              <p:nvPr/>
            </p:nvSpPr>
            <p:spPr bwMode="auto">
              <a:xfrm>
                <a:off x="5184" y="146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dirty="0">
                    <a:solidFill>
                      <a:schemeClr val="tx1"/>
                    </a:solidFill>
                  </a:rPr>
                  <a:t>-</a:t>
                </a:r>
                <a:r>
                  <a:rPr lang="en-US" altLang="en-US" sz="18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67" name="Oval 24"/>
              <p:cNvSpPr>
                <a:spLocks noChangeArrowheads="1"/>
              </p:cNvSpPr>
              <p:nvPr/>
            </p:nvSpPr>
            <p:spPr bwMode="auto">
              <a:xfrm>
                <a:off x="3768" y="1464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68" name="Oval 25"/>
              <p:cNvSpPr>
                <a:spLocks noChangeArrowheads="1"/>
              </p:cNvSpPr>
              <p:nvPr/>
            </p:nvSpPr>
            <p:spPr bwMode="auto">
              <a:xfrm>
                <a:off x="4599" y="1464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11</a:t>
                </a:r>
              </a:p>
            </p:txBody>
          </p:sp>
          <p:sp>
            <p:nvSpPr>
              <p:cNvPr id="69" name="Text Box 26"/>
              <p:cNvSpPr txBox="1">
                <a:spLocks noChangeArrowheads="1"/>
              </p:cNvSpPr>
              <p:nvPr/>
            </p:nvSpPr>
            <p:spPr bwMode="auto">
              <a:xfrm>
                <a:off x="4352" y="1638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-3</a:t>
                </a:r>
              </a:p>
            </p:txBody>
          </p:sp>
          <p:sp>
            <p:nvSpPr>
              <p:cNvPr id="70" name="Text Box 27"/>
              <p:cNvSpPr txBox="1">
                <a:spLocks noChangeArrowheads="1"/>
              </p:cNvSpPr>
              <p:nvPr/>
            </p:nvSpPr>
            <p:spPr bwMode="auto">
              <a:xfrm>
                <a:off x="3811" y="168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71" name="Line 28"/>
              <p:cNvSpPr>
                <a:spLocks noChangeShapeType="1"/>
              </p:cNvSpPr>
              <p:nvPr/>
            </p:nvSpPr>
            <p:spPr bwMode="auto">
              <a:xfrm>
                <a:off x="4854" y="1204"/>
                <a:ext cx="364" cy="2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29"/>
              <p:cNvSpPr>
                <a:spLocks noChangeShapeType="1"/>
              </p:cNvSpPr>
              <p:nvPr/>
            </p:nvSpPr>
            <p:spPr bwMode="auto">
              <a:xfrm flipV="1">
                <a:off x="4825" y="1702"/>
                <a:ext cx="392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30"/>
              <p:cNvSpPr>
                <a:spLocks noChangeShapeType="1"/>
              </p:cNvSpPr>
              <p:nvPr/>
            </p:nvSpPr>
            <p:spPr bwMode="auto">
              <a:xfrm flipV="1">
                <a:off x="3484" y="1592"/>
                <a:ext cx="2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31"/>
              <p:cNvSpPr>
                <a:spLocks noChangeShapeType="1"/>
              </p:cNvSpPr>
              <p:nvPr/>
            </p:nvSpPr>
            <p:spPr bwMode="auto">
              <a:xfrm flipV="1">
                <a:off x="4885" y="1593"/>
                <a:ext cx="2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32"/>
              <p:cNvSpPr>
                <a:spLocks/>
              </p:cNvSpPr>
              <p:nvPr/>
            </p:nvSpPr>
            <p:spPr bwMode="auto">
              <a:xfrm>
                <a:off x="4028" y="1479"/>
                <a:ext cx="567" cy="78"/>
              </a:xfrm>
              <a:custGeom>
                <a:avLst/>
                <a:gdLst>
                  <a:gd name="T0" fmla="*/ 0 w 567"/>
                  <a:gd name="T1" fmla="*/ 65 h 78"/>
                  <a:gd name="T2" fmla="*/ 301 w 567"/>
                  <a:gd name="T3" fmla="*/ 2 h 78"/>
                  <a:gd name="T4" fmla="*/ 567 w 567"/>
                  <a:gd name="T5" fmla="*/ 78 h 78"/>
                  <a:gd name="T6" fmla="*/ 0 60000 65536"/>
                  <a:gd name="T7" fmla="*/ 0 60000 65536"/>
                  <a:gd name="T8" fmla="*/ 0 60000 65536"/>
                  <a:gd name="T9" fmla="*/ 0 w 567"/>
                  <a:gd name="T10" fmla="*/ 0 h 78"/>
                  <a:gd name="T11" fmla="*/ 567 w 567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7" h="78">
                    <a:moveTo>
                      <a:pt x="0" y="65"/>
                    </a:moveTo>
                    <a:cubicBezTo>
                      <a:pt x="103" y="32"/>
                      <a:pt x="207" y="0"/>
                      <a:pt x="301" y="2"/>
                    </a:cubicBezTo>
                    <a:cubicBezTo>
                      <a:pt x="395" y="4"/>
                      <a:pt x="523" y="66"/>
                      <a:pt x="567" y="7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33"/>
              <p:cNvSpPr>
                <a:spLocks/>
              </p:cNvSpPr>
              <p:nvPr/>
            </p:nvSpPr>
            <p:spPr bwMode="auto">
              <a:xfrm flipH="1" flipV="1">
                <a:off x="4029" y="1645"/>
                <a:ext cx="567" cy="78"/>
              </a:xfrm>
              <a:custGeom>
                <a:avLst/>
                <a:gdLst>
                  <a:gd name="T0" fmla="*/ 0 w 567"/>
                  <a:gd name="T1" fmla="*/ 65 h 78"/>
                  <a:gd name="T2" fmla="*/ 301 w 567"/>
                  <a:gd name="T3" fmla="*/ 2 h 78"/>
                  <a:gd name="T4" fmla="*/ 567 w 567"/>
                  <a:gd name="T5" fmla="*/ 78 h 78"/>
                  <a:gd name="T6" fmla="*/ 0 60000 65536"/>
                  <a:gd name="T7" fmla="*/ 0 60000 65536"/>
                  <a:gd name="T8" fmla="*/ 0 60000 65536"/>
                  <a:gd name="T9" fmla="*/ 0 w 567"/>
                  <a:gd name="T10" fmla="*/ 0 h 78"/>
                  <a:gd name="T11" fmla="*/ 567 w 567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7" h="78">
                    <a:moveTo>
                      <a:pt x="0" y="65"/>
                    </a:moveTo>
                    <a:cubicBezTo>
                      <a:pt x="103" y="32"/>
                      <a:pt x="207" y="0"/>
                      <a:pt x="301" y="2"/>
                    </a:cubicBezTo>
                    <a:cubicBezTo>
                      <a:pt x="395" y="4"/>
                      <a:pt x="523" y="66"/>
                      <a:pt x="567" y="7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Text Box 34"/>
              <p:cNvSpPr txBox="1">
                <a:spLocks noChangeArrowheads="1"/>
              </p:cNvSpPr>
              <p:nvPr/>
            </p:nvSpPr>
            <p:spPr bwMode="auto">
              <a:xfrm>
                <a:off x="4081" y="179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78" name="Freeform 35"/>
              <p:cNvSpPr>
                <a:spLocks/>
              </p:cNvSpPr>
              <p:nvPr/>
            </p:nvSpPr>
            <p:spPr bwMode="auto">
              <a:xfrm>
                <a:off x="4030" y="1948"/>
                <a:ext cx="567" cy="78"/>
              </a:xfrm>
              <a:custGeom>
                <a:avLst/>
                <a:gdLst>
                  <a:gd name="T0" fmla="*/ 0 w 567"/>
                  <a:gd name="T1" fmla="*/ 65 h 78"/>
                  <a:gd name="T2" fmla="*/ 301 w 567"/>
                  <a:gd name="T3" fmla="*/ 2 h 78"/>
                  <a:gd name="T4" fmla="*/ 567 w 567"/>
                  <a:gd name="T5" fmla="*/ 78 h 78"/>
                  <a:gd name="T6" fmla="*/ 0 60000 65536"/>
                  <a:gd name="T7" fmla="*/ 0 60000 65536"/>
                  <a:gd name="T8" fmla="*/ 0 60000 65536"/>
                  <a:gd name="T9" fmla="*/ 0 w 567"/>
                  <a:gd name="T10" fmla="*/ 0 h 78"/>
                  <a:gd name="T11" fmla="*/ 567 w 567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7" h="78">
                    <a:moveTo>
                      <a:pt x="0" y="65"/>
                    </a:moveTo>
                    <a:cubicBezTo>
                      <a:pt x="103" y="32"/>
                      <a:pt x="207" y="0"/>
                      <a:pt x="301" y="2"/>
                    </a:cubicBezTo>
                    <a:cubicBezTo>
                      <a:pt x="395" y="4"/>
                      <a:pt x="523" y="66"/>
                      <a:pt x="567" y="7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36"/>
              <p:cNvSpPr>
                <a:spLocks/>
              </p:cNvSpPr>
              <p:nvPr/>
            </p:nvSpPr>
            <p:spPr bwMode="auto">
              <a:xfrm flipH="1" flipV="1">
                <a:off x="4031" y="2114"/>
                <a:ext cx="567" cy="78"/>
              </a:xfrm>
              <a:custGeom>
                <a:avLst/>
                <a:gdLst>
                  <a:gd name="T0" fmla="*/ 0 w 567"/>
                  <a:gd name="T1" fmla="*/ 65 h 78"/>
                  <a:gd name="T2" fmla="*/ 301 w 567"/>
                  <a:gd name="T3" fmla="*/ 2 h 78"/>
                  <a:gd name="T4" fmla="*/ 567 w 567"/>
                  <a:gd name="T5" fmla="*/ 78 h 78"/>
                  <a:gd name="T6" fmla="*/ 0 60000 65536"/>
                  <a:gd name="T7" fmla="*/ 0 60000 65536"/>
                  <a:gd name="T8" fmla="*/ 0 60000 65536"/>
                  <a:gd name="T9" fmla="*/ 0 w 567"/>
                  <a:gd name="T10" fmla="*/ 0 h 78"/>
                  <a:gd name="T11" fmla="*/ 567 w 567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7" h="78">
                    <a:moveTo>
                      <a:pt x="0" y="65"/>
                    </a:moveTo>
                    <a:cubicBezTo>
                      <a:pt x="103" y="32"/>
                      <a:pt x="207" y="0"/>
                      <a:pt x="301" y="2"/>
                    </a:cubicBezTo>
                    <a:cubicBezTo>
                      <a:pt x="395" y="4"/>
                      <a:pt x="523" y="66"/>
                      <a:pt x="567" y="7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Text Box 37"/>
              <p:cNvSpPr txBox="1">
                <a:spLocks noChangeArrowheads="1"/>
              </p:cNvSpPr>
              <p:nvPr/>
            </p:nvSpPr>
            <p:spPr bwMode="auto">
              <a:xfrm>
                <a:off x="3524" y="141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81" name="Text Box 38"/>
              <p:cNvSpPr txBox="1">
                <a:spLocks noChangeArrowheads="1"/>
              </p:cNvSpPr>
              <p:nvPr/>
            </p:nvSpPr>
            <p:spPr bwMode="auto">
              <a:xfrm>
                <a:off x="4213" y="129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82" name="Text Box 39"/>
              <p:cNvSpPr txBox="1">
                <a:spLocks noChangeArrowheads="1"/>
              </p:cNvSpPr>
              <p:nvPr/>
            </p:nvSpPr>
            <p:spPr bwMode="auto">
              <a:xfrm>
                <a:off x="4973" y="113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83" name="Text Box 40"/>
              <p:cNvSpPr txBox="1">
                <a:spLocks noChangeArrowheads="1"/>
              </p:cNvSpPr>
              <p:nvPr/>
            </p:nvSpPr>
            <p:spPr bwMode="auto">
              <a:xfrm>
                <a:off x="4964" y="179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84" name="Text Box 41"/>
              <p:cNvSpPr txBox="1">
                <a:spLocks noChangeArrowheads="1"/>
              </p:cNvSpPr>
              <p:nvPr/>
            </p:nvSpPr>
            <p:spPr bwMode="auto">
              <a:xfrm>
                <a:off x="3798" y="125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85" name="Text Box 42"/>
              <p:cNvSpPr txBox="1">
                <a:spLocks noChangeArrowheads="1"/>
              </p:cNvSpPr>
              <p:nvPr/>
            </p:nvSpPr>
            <p:spPr bwMode="auto">
              <a:xfrm>
                <a:off x="4630" y="1265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86" name="Text Box 43"/>
              <p:cNvSpPr txBox="1">
                <a:spLocks noChangeArrowheads="1"/>
              </p:cNvSpPr>
              <p:nvPr/>
            </p:nvSpPr>
            <p:spPr bwMode="auto">
              <a:xfrm>
                <a:off x="5215" y="1256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g</a:t>
                </a: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368941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Negative-Weight Edges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</a:pPr>
            <a:r>
              <a:rPr lang="en-US" altLang="en-US" dirty="0" smtClean="0"/>
              <a:t>s </a:t>
            </a:r>
            <a:r>
              <a:rPr lang="en-US" altLang="en-US" dirty="0" smtClean="0">
                <a:sym typeface="Symbol" panose="05050102010706020507" pitchFamily="18" charset="2"/>
              </a:rPr>
              <a:t> c: infinitely many paths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sz="2400" dirty="0" smtClean="0">
                <a:sym typeface="Symbol" panose="05050102010706020507" pitchFamily="18" charset="2"/>
              </a:rPr>
              <a:t>	s, c, s, c, d, c, s, c, d, c, d, c</a:t>
            </a:r>
          </a:p>
          <a:p>
            <a:pPr>
              <a:lnSpc>
                <a:spcPct val="140000"/>
              </a:lnSpc>
            </a:pPr>
            <a:r>
              <a:rPr lang="en-US" altLang="en-US" sz="2400" dirty="0" smtClean="0">
                <a:sym typeface="Symbol" panose="05050102010706020507" pitchFamily="18" charset="2"/>
              </a:rPr>
              <a:t>	cycle c, d, c </a:t>
            </a:r>
            <a:r>
              <a:rPr lang="en-US" altLang="en-US" sz="2400" dirty="0">
                <a:sym typeface="Symbol" panose="05050102010706020507" pitchFamily="18" charset="2"/>
              </a:rPr>
              <a:t>has </a:t>
            </a:r>
            <a:r>
              <a:rPr lang="en-US" altLang="en-US" sz="2400" dirty="0" smtClean="0">
                <a:sym typeface="Symbol" panose="05050102010706020507" pitchFamily="18" charset="2"/>
              </a:rPr>
              <a:t>positive weight (6 - 3 = 3)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sz="2400" dirty="0" smtClean="0">
                <a:sym typeface="Symbol" panose="05050102010706020507" pitchFamily="18" charset="2"/>
              </a:rPr>
              <a:t>	s, c is shortest path with weight (s, b) = w(s, c) = 5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761207" y="3973918"/>
            <a:ext cx="6023167" cy="2528887"/>
            <a:chOff x="761207" y="4130676"/>
            <a:chExt cx="6023167" cy="2528887"/>
          </a:xfrm>
        </p:grpSpPr>
        <p:grpSp>
          <p:nvGrpSpPr>
            <p:cNvPr id="46" name="Group 44"/>
            <p:cNvGrpSpPr>
              <a:grpSpLocks/>
            </p:cNvGrpSpPr>
            <p:nvPr/>
          </p:nvGrpSpPr>
          <p:grpSpPr bwMode="auto">
            <a:xfrm>
              <a:off x="5042886" y="4340226"/>
              <a:ext cx="1741488" cy="2022475"/>
              <a:chOff x="3698" y="2451"/>
              <a:chExt cx="1097" cy="1274"/>
            </a:xfrm>
          </p:grpSpPr>
          <p:sp>
            <p:nvSpPr>
              <p:cNvPr id="87" name="Oval 45"/>
              <p:cNvSpPr>
                <a:spLocks noChangeArrowheads="1"/>
              </p:cNvSpPr>
              <p:nvPr/>
            </p:nvSpPr>
            <p:spPr bwMode="auto">
              <a:xfrm>
                <a:off x="3698" y="266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88" name="Oval 46"/>
              <p:cNvSpPr>
                <a:spLocks noChangeArrowheads="1"/>
              </p:cNvSpPr>
              <p:nvPr/>
            </p:nvSpPr>
            <p:spPr bwMode="auto">
              <a:xfrm>
                <a:off x="4529" y="266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89" name="Oval 47"/>
              <p:cNvSpPr>
                <a:spLocks noChangeArrowheads="1"/>
              </p:cNvSpPr>
              <p:nvPr/>
            </p:nvSpPr>
            <p:spPr bwMode="auto">
              <a:xfrm>
                <a:off x="4161" y="3229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90" name="Text Box 48"/>
              <p:cNvSpPr txBox="1">
                <a:spLocks noChangeArrowheads="1"/>
              </p:cNvSpPr>
              <p:nvPr/>
            </p:nvSpPr>
            <p:spPr bwMode="auto">
              <a:xfrm>
                <a:off x="4228" y="3494"/>
                <a:ext cx="1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j</a:t>
                </a:r>
              </a:p>
            </p:txBody>
          </p:sp>
          <p:sp>
            <p:nvSpPr>
              <p:cNvPr id="91" name="Text Box 49"/>
              <p:cNvSpPr txBox="1">
                <a:spLocks noChangeArrowheads="1"/>
              </p:cNvSpPr>
              <p:nvPr/>
            </p:nvSpPr>
            <p:spPr bwMode="auto">
              <a:xfrm>
                <a:off x="3748" y="245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h</a:t>
                </a:r>
              </a:p>
            </p:txBody>
          </p:sp>
          <p:sp>
            <p:nvSpPr>
              <p:cNvPr id="92" name="Text Box 50"/>
              <p:cNvSpPr txBox="1">
                <a:spLocks noChangeArrowheads="1"/>
              </p:cNvSpPr>
              <p:nvPr/>
            </p:nvSpPr>
            <p:spPr bwMode="auto">
              <a:xfrm>
                <a:off x="4572" y="2452"/>
                <a:ext cx="1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i</a:t>
                </a:r>
              </a:p>
            </p:txBody>
          </p:sp>
          <p:sp>
            <p:nvSpPr>
              <p:cNvPr id="93" name="Line 51"/>
              <p:cNvSpPr>
                <a:spLocks noChangeShapeType="1"/>
              </p:cNvSpPr>
              <p:nvPr/>
            </p:nvSpPr>
            <p:spPr bwMode="auto">
              <a:xfrm>
                <a:off x="3953" y="2798"/>
                <a:ext cx="5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Text Box 52"/>
              <p:cNvSpPr txBox="1">
                <a:spLocks noChangeArrowheads="1"/>
              </p:cNvSpPr>
              <p:nvPr/>
            </p:nvSpPr>
            <p:spPr bwMode="auto">
              <a:xfrm>
                <a:off x="4131" y="260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95" name="Text Box 53"/>
              <p:cNvSpPr txBox="1">
                <a:spLocks noChangeArrowheads="1"/>
              </p:cNvSpPr>
              <p:nvPr/>
            </p:nvSpPr>
            <p:spPr bwMode="auto">
              <a:xfrm>
                <a:off x="4537" y="3090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96" name="Text Box 54"/>
              <p:cNvSpPr txBox="1">
                <a:spLocks noChangeArrowheads="1"/>
              </p:cNvSpPr>
              <p:nvPr/>
            </p:nvSpPr>
            <p:spPr bwMode="auto">
              <a:xfrm>
                <a:off x="3772" y="3095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-8</a:t>
                </a:r>
              </a:p>
            </p:txBody>
          </p:sp>
          <p:sp>
            <p:nvSpPr>
              <p:cNvPr id="97" name="Line 55"/>
              <p:cNvSpPr>
                <a:spLocks noChangeShapeType="1"/>
              </p:cNvSpPr>
              <p:nvPr/>
            </p:nvSpPr>
            <p:spPr bwMode="auto">
              <a:xfrm flipH="1">
                <a:off x="4379" y="2916"/>
                <a:ext cx="229" cy="3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56"/>
              <p:cNvSpPr>
                <a:spLocks noChangeShapeType="1"/>
              </p:cNvSpPr>
              <p:nvPr/>
            </p:nvSpPr>
            <p:spPr bwMode="auto">
              <a:xfrm flipH="1" flipV="1">
                <a:off x="3902" y="2912"/>
                <a:ext cx="297" cy="34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7" name="Group 4"/>
            <p:cNvGrpSpPr>
              <a:grpSpLocks/>
            </p:cNvGrpSpPr>
            <p:nvPr/>
          </p:nvGrpSpPr>
          <p:grpSpPr bwMode="auto">
            <a:xfrm>
              <a:off x="761207" y="4130676"/>
              <a:ext cx="3846512" cy="2528887"/>
              <a:chOff x="3027" y="791"/>
              <a:chExt cx="2423" cy="1593"/>
            </a:xfrm>
          </p:grpSpPr>
          <p:sp>
            <p:nvSpPr>
              <p:cNvPr id="48" name="Oval 5"/>
              <p:cNvSpPr>
                <a:spLocks noChangeArrowheads="1"/>
              </p:cNvSpPr>
              <p:nvPr/>
            </p:nvSpPr>
            <p:spPr bwMode="auto">
              <a:xfrm>
                <a:off x="3204" y="146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9" name="Oval 6"/>
              <p:cNvSpPr>
                <a:spLocks noChangeArrowheads="1"/>
              </p:cNvSpPr>
              <p:nvPr/>
            </p:nvSpPr>
            <p:spPr bwMode="auto">
              <a:xfrm>
                <a:off x="3768" y="99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0" name="Oval 7"/>
              <p:cNvSpPr>
                <a:spLocks noChangeArrowheads="1"/>
              </p:cNvSpPr>
              <p:nvPr/>
            </p:nvSpPr>
            <p:spPr bwMode="auto">
              <a:xfrm>
                <a:off x="4599" y="99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-1</a:t>
                </a:r>
              </a:p>
            </p:txBody>
          </p:sp>
          <p:sp>
            <p:nvSpPr>
              <p:cNvPr id="51" name="Oval 8"/>
              <p:cNvSpPr>
                <a:spLocks noChangeArrowheads="1"/>
              </p:cNvSpPr>
              <p:nvPr/>
            </p:nvSpPr>
            <p:spPr bwMode="auto">
              <a:xfrm>
                <a:off x="3768" y="192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-</a:t>
                </a:r>
              </a:p>
            </p:txBody>
          </p:sp>
          <p:sp>
            <p:nvSpPr>
              <p:cNvPr id="52" name="Oval 9"/>
              <p:cNvSpPr>
                <a:spLocks noChangeArrowheads="1"/>
              </p:cNvSpPr>
              <p:nvPr/>
            </p:nvSpPr>
            <p:spPr bwMode="auto">
              <a:xfrm>
                <a:off x="4599" y="192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-</a:t>
                </a: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Line 10"/>
              <p:cNvSpPr>
                <a:spLocks noChangeShapeType="1"/>
              </p:cNvSpPr>
              <p:nvPr/>
            </p:nvSpPr>
            <p:spPr bwMode="auto">
              <a:xfrm>
                <a:off x="4032" y="1122"/>
                <a:ext cx="5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11"/>
              <p:cNvSpPr>
                <a:spLocks noChangeShapeType="1"/>
              </p:cNvSpPr>
              <p:nvPr/>
            </p:nvSpPr>
            <p:spPr bwMode="auto">
              <a:xfrm flipV="1">
                <a:off x="3415" y="1224"/>
                <a:ext cx="392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12"/>
              <p:cNvSpPr>
                <a:spLocks noChangeShapeType="1"/>
              </p:cNvSpPr>
              <p:nvPr/>
            </p:nvSpPr>
            <p:spPr bwMode="auto">
              <a:xfrm>
                <a:off x="3439" y="1684"/>
                <a:ext cx="364" cy="2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 Box 13"/>
              <p:cNvSpPr txBox="1">
                <a:spLocks noChangeArrowheads="1"/>
              </p:cNvSpPr>
              <p:nvPr/>
            </p:nvSpPr>
            <p:spPr bwMode="auto">
              <a:xfrm>
                <a:off x="3460" y="1191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7" name="Text Box 14"/>
              <p:cNvSpPr txBox="1">
                <a:spLocks noChangeArrowheads="1"/>
              </p:cNvSpPr>
              <p:nvPr/>
            </p:nvSpPr>
            <p:spPr bwMode="auto">
              <a:xfrm>
                <a:off x="4225" y="923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solidFill>
                      <a:schemeClr val="tx1"/>
                    </a:solidFill>
                  </a:rPr>
                  <a:t>-4</a:t>
                </a:r>
              </a:p>
            </p:txBody>
          </p:sp>
          <p:sp>
            <p:nvSpPr>
              <p:cNvPr id="58" name="Text Box 15"/>
              <p:cNvSpPr txBox="1">
                <a:spLocks noChangeArrowheads="1"/>
              </p:cNvSpPr>
              <p:nvPr/>
            </p:nvSpPr>
            <p:spPr bwMode="auto">
              <a:xfrm>
                <a:off x="3491" y="177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9" name="Text Box 16"/>
              <p:cNvSpPr txBox="1">
                <a:spLocks noChangeArrowheads="1"/>
              </p:cNvSpPr>
              <p:nvPr/>
            </p:nvSpPr>
            <p:spPr bwMode="auto">
              <a:xfrm>
                <a:off x="4918" y="139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60" name="Text Box 17"/>
              <p:cNvSpPr txBox="1">
                <a:spLocks noChangeArrowheads="1"/>
              </p:cNvSpPr>
              <p:nvPr/>
            </p:nvSpPr>
            <p:spPr bwMode="auto">
              <a:xfrm>
                <a:off x="4402" y="2116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-6</a:t>
                </a:r>
              </a:p>
            </p:txBody>
          </p:sp>
          <p:sp>
            <p:nvSpPr>
              <p:cNvPr id="61" name="Text Box 18"/>
              <p:cNvSpPr txBox="1">
                <a:spLocks noChangeArrowheads="1"/>
              </p:cNvSpPr>
              <p:nvPr/>
            </p:nvSpPr>
            <p:spPr bwMode="auto">
              <a:xfrm>
                <a:off x="3027" y="1474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2" name="Text Box 19"/>
              <p:cNvSpPr txBox="1">
                <a:spLocks noChangeArrowheads="1"/>
              </p:cNvSpPr>
              <p:nvPr/>
            </p:nvSpPr>
            <p:spPr bwMode="auto">
              <a:xfrm>
                <a:off x="3823" y="79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63" name="Text Box 20"/>
              <p:cNvSpPr txBox="1">
                <a:spLocks noChangeArrowheads="1"/>
              </p:cNvSpPr>
              <p:nvPr/>
            </p:nvSpPr>
            <p:spPr bwMode="auto">
              <a:xfrm>
                <a:off x="4645" y="79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64" name="Text Box 21"/>
              <p:cNvSpPr txBox="1">
                <a:spLocks noChangeArrowheads="1"/>
              </p:cNvSpPr>
              <p:nvPr/>
            </p:nvSpPr>
            <p:spPr bwMode="auto">
              <a:xfrm>
                <a:off x="3807" y="2153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65" name="Text Box 22"/>
              <p:cNvSpPr txBox="1">
                <a:spLocks noChangeArrowheads="1"/>
              </p:cNvSpPr>
              <p:nvPr/>
            </p:nvSpPr>
            <p:spPr bwMode="auto">
              <a:xfrm>
                <a:off x="4661" y="2153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66" name="Oval 23"/>
              <p:cNvSpPr>
                <a:spLocks noChangeArrowheads="1"/>
              </p:cNvSpPr>
              <p:nvPr/>
            </p:nvSpPr>
            <p:spPr bwMode="auto">
              <a:xfrm>
                <a:off x="5184" y="146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dirty="0">
                    <a:solidFill>
                      <a:schemeClr val="tx1"/>
                    </a:solidFill>
                  </a:rPr>
                  <a:t>-</a:t>
                </a:r>
                <a:r>
                  <a:rPr lang="en-US" altLang="en-US" sz="18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67" name="Oval 24"/>
              <p:cNvSpPr>
                <a:spLocks noChangeArrowheads="1"/>
              </p:cNvSpPr>
              <p:nvPr/>
            </p:nvSpPr>
            <p:spPr bwMode="auto">
              <a:xfrm>
                <a:off x="3768" y="1464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68" name="Oval 25"/>
              <p:cNvSpPr>
                <a:spLocks noChangeArrowheads="1"/>
              </p:cNvSpPr>
              <p:nvPr/>
            </p:nvSpPr>
            <p:spPr bwMode="auto">
              <a:xfrm>
                <a:off x="4599" y="1464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11</a:t>
                </a:r>
              </a:p>
            </p:txBody>
          </p:sp>
          <p:sp>
            <p:nvSpPr>
              <p:cNvPr id="69" name="Text Box 26"/>
              <p:cNvSpPr txBox="1">
                <a:spLocks noChangeArrowheads="1"/>
              </p:cNvSpPr>
              <p:nvPr/>
            </p:nvSpPr>
            <p:spPr bwMode="auto">
              <a:xfrm>
                <a:off x="4352" y="1638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-3</a:t>
                </a:r>
              </a:p>
            </p:txBody>
          </p:sp>
          <p:sp>
            <p:nvSpPr>
              <p:cNvPr id="70" name="Text Box 27"/>
              <p:cNvSpPr txBox="1">
                <a:spLocks noChangeArrowheads="1"/>
              </p:cNvSpPr>
              <p:nvPr/>
            </p:nvSpPr>
            <p:spPr bwMode="auto">
              <a:xfrm>
                <a:off x="3811" y="168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71" name="Line 28"/>
              <p:cNvSpPr>
                <a:spLocks noChangeShapeType="1"/>
              </p:cNvSpPr>
              <p:nvPr/>
            </p:nvSpPr>
            <p:spPr bwMode="auto">
              <a:xfrm>
                <a:off x="4854" y="1204"/>
                <a:ext cx="364" cy="2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29"/>
              <p:cNvSpPr>
                <a:spLocks noChangeShapeType="1"/>
              </p:cNvSpPr>
              <p:nvPr/>
            </p:nvSpPr>
            <p:spPr bwMode="auto">
              <a:xfrm flipV="1">
                <a:off x="4825" y="1702"/>
                <a:ext cx="392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30"/>
              <p:cNvSpPr>
                <a:spLocks noChangeShapeType="1"/>
              </p:cNvSpPr>
              <p:nvPr/>
            </p:nvSpPr>
            <p:spPr bwMode="auto">
              <a:xfrm flipV="1">
                <a:off x="3484" y="1592"/>
                <a:ext cx="2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31"/>
              <p:cNvSpPr>
                <a:spLocks noChangeShapeType="1"/>
              </p:cNvSpPr>
              <p:nvPr/>
            </p:nvSpPr>
            <p:spPr bwMode="auto">
              <a:xfrm flipV="1">
                <a:off x="4885" y="1593"/>
                <a:ext cx="2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32"/>
              <p:cNvSpPr>
                <a:spLocks/>
              </p:cNvSpPr>
              <p:nvPr/>
            </p:nvSpPr>
            <p:spPr bwMode="auto">
              <a:xfrm>
                <a:off x="4028" y="1479"/>
                <a:ext cx="567" cy="78"/>
              </a:xfrm>
              <a:custGeom>
                <a:avLst/>
                <a:gdLst>
                  <a:gd name="T0" fmla="*/ 0 w 567"/>
                  <a:gd name="T1" fmla="*/ 65 h 78"/>
                  <a:gd name="T2" fmla="*/ 301 w 567"/>
                  <a:gd name="T3" fmla="*/ 2 h 78"/>
                  <a:gd name="T4" fmla="*/ 567 w 567"/>
                  <a:gd name="T5" fmla="*/ 78 h 78"/>
                  <a:gd name="T6" fmla="*/ 0 60000 65536"/>
                  <a:gd name="T7" fmla="*/ 0 60000 65536"/>
                  <a:gd name="T8" fmla="*/ 0 60000 65536"/>
                  <a:gd name="T9" fmla="*/ 0 w 567"/>
                  <a:gd name="T10" fmla="*/ 0 h 78"/>
                  <a:gd name="T11" fmla="*/ 567 w 567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7" h="78">
                    <a:moveTo>
                      <a:pt x="0" y="65"/>
                    </a:moveTo>
                    <a:cubicBezTo>
                      <a:pt x="103" y="32"/>
                      <a:pt x="207" y="0"/>
                      <a:pt x="301" y="2"/>
                    </a:cubicBezTo>
                    <a:cubicBezTo>
                      <a:pt x="395" y="4"/>
                      <a:pt x="523" y="66"/>
                      <a:pt x="567" y="7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33"/>
              <p:cNvSpPr>
                <a:spLocks/>
              </p:cNvSpPr>
              <p:nvPr/>
            </p:nvSpPr>
            <p:spPr bwMode="auto">
              <a:xfrm flipH="1" flipV="1">
                <a:off x="4029" y="1645"/>
                <a:ext cx="567" cy="78"/>
              </a:xfrm>
              <a:custGeom>
                <a:avLst/>
                <a:gdLst>
                  <a:gd name="T0" fmla="*/ 0 w 567"/>
                  <a:gd name="T1" fmla="*/ 65 h 78"/>
                  <a:gd name="T2" fmla="*/ 301 w 567"/>
                  <a:gd name="T3" fmla="*/ 2 h 78"/>
                  <a:gd name="T4" fmla="*/ 567 w 567"/>
                  <a:gd name="T5" fmla="*/ 78 h 78"/>
                  <a:gd name="T6" fmla="*/ 0 60000 65536"/>
                  <a:gd name="T7" fmla="*/ 0 60000 65536"/>
                  <a:gd name="T8" fmla="*/ 0 60000 65536"/>
                  <a:gd name="T9" fmla="*/ 0 w 567"/>
                  <a:gd name="T10" fmla="*/ 0 h 78"/>
                  <a:gd name="T11" fmla="*/ 567 w 567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7" h="78">
                    <a:moveTo>
                      <a:pt x="0" y="65"/>
                    </a:moveTo>
                    <a:cubicBezTo>
                      <a:pt x="103" y="32"/>
                      <a:pt x="207" y="0"/>
                      <a:pt x="301" y="2"/>
                    </a:cubicBezTo>
                    <a:cubicBezTo>
                      <a:pt x="395" y="4"/>
                      <a:pt x="523" y="66"/>
                      <a:pt x="567" y="7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Text Box 34"/>
              <p:cNvSpPr txBox="1">
                <a:spLocks noChangeArrowheads="1"/>
              </p:cNvSpPr>
              <p:nvPr/>
            </p:nvSpPr>
            <p:spPr bwMode="auto">
              <a:xfrm>
                <a:off x="4081" y="179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78" name="Freeform 35"/>
              <p:cNvSpPr>
                <a:spLocks/>
              </p:cNvSpPr>
              <p:nvPr/>
            </p:nvSpPr>
            <p:spPr bwMode="auto">
              <a:xfrm>
                <a:off x="4030" y="1948"/>
                <a:ext cx="567" cy="78"/>
              </a:xfrm>
              <a:custGeom>
                <a:avLst/>
                <a:gdLst>
                  <a:gd name="T0" fmla="*/ 0 w 567"/>
                  <a:gd name="T1" fmla="*/ 65 h 78"/>
                  <a:gd name="T2" fmla="*/ 301 w 567"/>
                  <a:gd name="T3" fmla="*/ 2 h 78"/>
                  <a:gd name="T4" fmla="*/ 567 w 567"/>
                  <a:gd name="T5" fmla="*/ 78 h 78"/>
                  <a:gd name="T6" fmla="*/ 0 60000 65536"/>
                  <a:gd name="T7" fmla="*/ 0 60000 65536"/>
                  <a:gd name="T8" fmla="*/ 0 60000 65536"/>
                  <a:gd name="T9" fmla="*/ 0 w 567"/>
                  <a:gd name="T10" fmla="*/ 0 h 78"/>
                  <a:gd name="T11" fmla="*/ 567 w 567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7" h="78">
                    <a:moveTo>
                      <a:pt x="0" y="65"/>
                    </a:moveTo>
                    <a:cubicBezTo>
                      <a:pt x="103" y="32"/>
                      <a:pt x="207" y="0"/>
                      <a:pt x="301" y="2"/>
                    </a:cubicBezTo>
                    <a:cubicBezTo>
                      <a:pt x="395" y="4"/>
                      <a:pt x="523" y="66"/>
                      <a:pt x="567" y="7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36"/>
              <p:cNvSpPr>
                <a:spLocks/>
              </p:cNvSpPr>
              <p:nvPr/>
            </p:nvSpPr>
            <p:spPr bwMode="auto">
              <a:xfrm flipH="1" flipV="1">
                <a:off x="4031" y="2114"/>
                <a:ext cx="567" cy="78"/>
              </a:xfrm>
              <a:custGeom>
                <a:avLst/>
                <a:gdLst>
                  <a:gd name="T0" fmla="*/ 0 w 567"/>
                  <a:gd name="T1" fmla="*/ 65 h 78"/>
                  <a:gd name="T2" fmla="*/ 301 w 567"/>
                  <a:gd name="T3" fmla="*/ 2 h 78"/>
                  <a:gd name="T4" fmla="*/ 567 w 567"/>
                  <a:gd name="T5" fmla="*/ 78 h 78"/>
                  <a:gd name="T6" fmla="*/ 0 60000 65536"/>
                  <a:gd name="T7" fmla="*/ 0 60000 65536"/>
                  <a:gd name="T8" fmla="*/ 0 60000 65536"/>
                  <a:gd name="T9" fmla="*/ 0 w 567"/>
                  <a:gd name="T10" fmla="*/ 0 h 78"/>
                  <a:gd name="T11" fmla="*/ 567 w 567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7" h="78">
                    <a:moveTo>
                      <a:pt x="0" y="65"/>
                    </a:moveTo>
                    <a:cubicBezTo>
                      <a:pt x="103" y="32"/>
                      <a:pt x="207" y="0"/>
                      <a:pt x="301" y="2"/>
                    </a:cubicBezTo>
                    <a:cubicBezTo>
                      <a:pt x="395" y="4"/>
                      <a:pt x="523" y="66"/>
                      <a:pt x="567" y="7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Text Box 37"/>
              <p:cNvSpPr txBox="1">
                <a:spLocks noChangeArrowheads="1"/>
              </p:cNvSpPr>
              <p:nvPr/>
            </p:nvSpPr>
            <p:spPr bwMode="auto">
              <a:xfrm>
                <a:off x="3524" y="141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81" name="Text Box 38"/>
              <p:cNvSpPr txBox="1">
                <a:spLocks noChangeArrowheads="1"/>
              </p:cNvSpPr>
              <p:nvPr/>
            </p:nvSpPr>
            <p:spPr bwMode="auto">
              <a:xfrm>
                <a:off x="4213" y="129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82" name="Text Box 39"/>
              <p:cNvSpPr txBox="1">
                <a:spLocks noChangeArrowheads="1"/>
              </p:cNvSpPr>
              <p:nvPr/>
            </p:nvSpPr>
            <p:spPr bwMode="auto">
              <a:xfrm>
                <a:off x="4973" y="113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83" name="Text Box 40"/>
              <p:cNvSpPr txBox="1">
                <a:spLocks noChangeArrowheads="1"/>
              </p:cNvSpPr>
              <p:nvPr/>
            </p:nvSpPr>
            <p:spPr bwMode="auto">
              <a:xfrm>
                <a:off x="4964" y="179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84" name="Text Box 41"/>
              <p:cNvSpPr txBox="1">
                <a:spLocks noChangeArrowheads="1"/>
              </p:cNvSpPr>
              <p:nvPr/>
            </p:nvSpPr>
            <p:spPr bwMode="auto">
              <a:xfrm>
                <a:off x="3798" y="125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85" name="Text Box 42"/>
              <p:cNvSpPr txBox="1">
                <a:spLocks noChangeArrowheads="1"/>
              </p:cNvSpPr>
              <p:nvPr/>
            </p:nvSpPr>
            <p:spPr bwMode="auto">
              <a:xfrm>
                <a:off x="4630" y="1265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86" name="Text Box 43"/>
              <p:cNvSpPr txBox="1">
                <a:spLocks noChangeArrowheads="1"/>
              </p:cNvSpPr>
              <p:nvPr/>
            </p:nvSpPr>
            <p:spPr bwMode="auto">
              <a:xfrm>
                <a:off x="5215" y="1256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g</a:t>
                </a: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4663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61207" y="3973918"/>
            <a:ext cx="6023167" cy="2528887"/>
            <a:chOff x="761207" y="4130676"/>
            <a:chExt cx="6023167" cy="2528887"/>
          </a:xfrm>
        </p:grpSpPr>
        <p:grpSp>
          <p:nvGrpSpPr>
            <p:cNvPr id="3" name="Group 44"/>
            <p:cNvGrpSpPr>
              <a:grpSpLocks/>
            </p:cNvGrpSpPr>
            <p:nvPr/>
          </p:nvGrpSpPr>
          <p:grpSpPr bwMode="auto">
            <a:xfrm>
              <a:off x="5042886" y="4340226"/>
              <a:ext cx="1741488" cy="2022475"/>
              <a:chOff x="3698" y="2451"/>
              <a:chExt cx="1097" cy="1274"/>
            </a:xfrm>
          </p:grpSpPr>
          <p:sp>
            <p:nvSpPr>
              <p:cNvPr id="20489" name="Oval 45"/>
              <p:cNvSpPr>
                <a:spLocks noChangeArrowheads="1"/>
              </p:cNvSpPr>
              <p:nvPr/>
            </p:nvSpPr>
            <p:spPr bwMode="auto">
              <a:xfrm>
                <a:off x="3698" y="266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20490" name="Oval 46"/>
              <p:cNvSpPr>
                <a:spLocks noChangeArrowheads="1"/>
              </p:cNvSpPr>
              <p:nvPr/>
            </p:nvSpPr>
            <p:spPr bwMode="auto">
              <a:xfrm>
                <a:off x="4529" y="266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20491" name="Oval 47"/>
              <p:cNvSpPr>
                <a:spLocks noChangeArrowheads="1"/>
              </p:cNvSpPr>
              <p:nvPr/>
            </p:nvSpPr>
            <p:spPr bwMode="auto">
              <a:xfrm>
                <a:off x="4161" y="3229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20492" name="Text Box 48"/>
              <p:cNvSpPr txBox="1">
                <a:spLocks noChangeArrowheads="1"/>
              </p:cNvSpPr>
              <p:nvPr/>
            </p:nvSpPr>
            <p:spPr bwMode="auto">
              <a:xfrm>
                <a:off x="4228" y="3494"/>
                <a:ext cx="1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j</a:t>
                </a:r>
              </a:p>
            </p:txBody>
          </p:sp>
          <p:sp>
            <p:nvSpPr>
              <p:cNvPr id="20493" name="Text Box 49"/>
              <p:cNvSpPr txBox="1">
                <a:spLocks noChangeArrowheads="1"/>
              </p:cNvSpPr>
              <p:nvPr/>
            </p:nvSpPr>
            <p:spPr bwMode="auto">
              <a:xfrm>
                <a:off x="3748" y="245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h</a:t>
                </a:r>
              </a:p>
            </p:txBody>
          </p:sp>
          <p:sp>
            <p:nvSpPr>
              <p:cNvPr id="20494" name="Text Box 50"/>
              <p:cNvSpPr txBox="1">
                <a:spLocks noChangeArrowheads="1"/>
              </p:cNvSpPr>
              <p:nvPr/>
            </p:nvSpPr>
            <p:spPr bwMode="auto">
              <a:xfrm>
                <a:off x="4572" y="2452"/>
                <a:ext cx="1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i</a:t>
                </a:r>
              </a:p>
            </p:txBody>
          </p:sp>
          <p:sp>
            <p:nvSpPr>
              <p:cNvPr id="20495" name="Line 51"/>
              <p:cNvSpPr>
                <a:spLocks noChangeShapeType="1"/>
              </p:cNvSpPr>
              <p:nvPr/>
            </p:nvSpPr>
            <p:spPr bwMode="auto">
              <a:xfrm>
                <a:off x="3953" y="2798"/>
                <a:ext cx="5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6" name="Text Box 52"/>
              <p:cNvSpPr txBox="1">
                <a:spLocks noChangeArrowheads="1"/>
              </p:cNvSpPr>
              <p:nvPr/>
            </p:nvSpPr>
            <p:spPr bwMode="auto">
              <a:xfrm>
                <a:off x="4131" y="260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0497" name="Text Box 53"/>
              <p:cNvSpPr txBox="1">
                <a:spLocks noChangeArrowheads="1"/>
              </p:cNvSpPr>
              <p:nvPr/>
            </p:nvSpPr>
            <p:spPr bwMode="auto">
              <a:xfrm>
                <a:off x="4537" y="3090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0498" name="Text Box 54"/>
              <p:cNvSpPr txBox="1">
                <a:spLocks noChangeArrowheads="1"/>
              </p:cNvSpPr>
              <p:nvPr/>
            </p:nvSpPr>
            <p:spPr bwMode="auto">
              <a:xfrm>
                <a:off x="3772" y="3095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-8</a:t>
                </a:r>
              </a:p>
            </p:txBody>
          </p:sp>
          <p:sp>
            <p:nvSpPr>
              <p:cNvPr id="20499" name="Line 55"/>
              <p:cNvSpPr>
                <a:spLocks noChangeShapeType="1"/>
              </p:cNvSpPr>
              <p:nvPr/>
            </p:nvSpPr>
            <p:spPr bwMode="auto">
              <a:xfrm flipH="1">
                <a:off x="4379" y="2916"/>
                <a:ext cx="229" cy="3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0" name="Line 56"/>
              <p:cNvSpPr>
                <a:spLocks noChangeShapeType="1"/>
              </p:cNvSpPr>
              <p:nvPr/>
            </p:nvSpPr>
            <p:spPr bwMode="auto">
              <a:xfrm flipH="1" flipV="1">
                <a:off x="3902" y="2912"/>
                <a:ext cx="297" cy="34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485" name="Group 4"/>
            <p:cNvGrpSpPr>
              <a:grpSpLocks/>
            </p:cNvGrpSpPr>
            <p:nvPr/>
          </p:nvGrpSpPr>
          <p:grpSpPr bwMode="auto">
            <a:xfrm>
              <a:off x="761207" y="4130676"/>
              <a:ext cx="3846512" cy="2528887"/>
              <a:chOff x="3027" y="791"/>
              <a:chExt cx="2423" cy="1593"/>
            </a:xfrm>
          </p:grpSpPr>
          <p:sp>
            <p:nvSpPr>
              <p:cNvPr id="20501" name="Oval 5"/>
              <p:cNvSpPr>
                <a:spLocks noChangeArrowheads="1"/>
              </p:cNvSpPr>
              <p:nvPr/>
            </p:nvSpPr>
            <p:spPr bwMode="auto">
              <a:xfrm>
                <a:off x="3204" y="146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0502" name="Oval 6"/>
              <p:cNvSpPr>
                <a:spLocks noChangeArrowheads="1"/>
              </p:cNvSpPr>
              <p:nvPr/>
            </p:nvSpPr>
            <p:spPr bwMode="auto">
              <a:xfrm>
                <a:off x="3768" y="99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0503" name="Oval 7"/>
              <p:cNvSpPr>
                <a:spLocks noChangeArrowheads="1"/>
              </p:cNvSpPr>
              <p:nvPr/>
            </p:nvSpPr>
            <p:spPr bwMode="auto">
              <a:xfrm>
                <a:off x="4599" y="99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-1</a:t>
                </a:r>
              </a:p>
            </p:txBody>
          </p:sp>
          <p:sp>
            <p:nvSpPr>
              <p:cNvPr id="20504" name="Oval 8"/>
              <p:cNvSpPr>
                <a:spLocks noChangeArrowheads="1"/>
              </p:cNvSpPr>
              <p:nvPr/>
            </p:nvSpPr>
            <p:spPr bwMode="auto">
              <a:xfrm>
                <a:off x="3768" y="192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-</a:t>
                </a:r>
              </a:p>
            </p:txBody>
          </p:sp>
          <p:sp>
            <p:nvSpPr>
              <p:cNvPr id="20505" name="Oval 9"/>
              <p:cNvSpPr>
                <a:spLocks noChangeArrowheads="1"/>
              </p:cNvSpPr>
              <p:nvPr/>
            </p:nvSpPr>
            <p:spPr bwMode="auto">
              <a:xfrm>
                <a:off x="4599" y="192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-</a:t>
                </a: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0506" name="Line 10"/>
              <p:cNvSpPr>
                <a:spLocks noChangeShapeType="1"/>
              </p:cNvSpPr>
              <p:nvPr/>
            </p:nvSpPr>
            <p:spPr bwMode="auto">
              <a:xfrm>
                <a:off x="4032" y="1122"/>
                <a:ext cx="5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7" name="Line 11"/>
              <p:cNvSpPr>
                <a:spLocks noChangeShapeType="1"/>
              </p:cNvSpPr>
              <p:nvPr/>
            </p:nvSpPr>
            <p:spPr bwMode="auto">
              <a:xfrm flipV="1">
                <a:off x="3415" y="1224"/>
                <a:ext cx="392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8" name="Line 12"/>
              <p:cNvSpPr>
                <a:spLocks noChangeShapeType="1"/>
              </p:cNvSpPr>
              <p:nvPr/>
            </p:nvSpPr>
            <p:spPr bwMode="auto">
              <a:xfrm>
                <a:off x="3439" y="1684"/>
                <a:ext cx="364" cy="2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9" name="Text Box 13"/>
              <p:cNvSpPr txBox="1">
                <a:spLocks noChangeArrowheads="1"/>
              </p:cNvSpPr>
              <p:nvPr/>
            </p:nvSpPr>
            <p:spPr bwMode="auto">
              <a:xfrm>
                <a:off x="3460" y="1191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0510" name="Text Box 14"/>
              <p:cNvSpPr txBox="1">
                <a:spLocks noChangeArrowheads="1"/>
              </p:cNvSpPr>
              <p:nvPr/>
            </p:nvSpPr>
            <p:spPr bwMode="auto">
              <a:xfrm>
                <a:off x="4225" y="923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solidFill>
                      <a:schemeClr val="tx1"/>
                    </a:solidFill>
                  </a:rPr>
                  <a:t>-4</a:t>
                </a:r>
              </a:p>
            </p:txBody>
          </p:sp>
          <p:sp>
            <p:nvSpPr>
              <p:cNvPr id="20511" name="Text Box 15"/>
              <p:cNvSpPr txBox="1">
                <a:spLocks noChangeArrowheads="1"/>
              </p:cNvSpPr>
              <p:nvPr/>
            </p:nvSpPr>
            <p:spPr bwMode="auto">
              <a:xfrm>
                <a:off x="3491" y="177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0512" name="Text Box 16"/>
              <p:cNvSpPr txBox="1">
                <a:spLocks noChangeArrowheads="1"/>
              </p:cNvSpPr>
              <p:nvPr/>
            </p:nvSpPr>
            <p:spPr bwMode="auto">
              <a:xfrm>
                <a:off x="4918" y="139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20513" name="Text Box 17"/>
              <p:cNvSpPr txBox="1">
                <a:spLocks noChangeArrowheads="1"/>
              </p:cNvSpPr>
              <p:nvPr/>
            </p:nvSpPr>
            <p:spPr bwMode="auto">
              <a:xfrm>
                <a:off x="4402" y="2116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-6</a:t>
                </a:r>
              </a:p>
            </p:txBody>
          </p:sp>
          <p:sp>
            <p:nvSpPr>
              <p:cNvPr id="20514" name="Text Box 18"/>
              <p:cNvSpPr txBox="1">
                <a:spLocks noChangeArrowheads="1"/>
              </p:cNvSpPr>
              <p:nvPr/>
            </p:nvSpPr>
            <p:spPr bwMode="auto">
              <a:xfrm>
                <a:off x="3027" y="1474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20515" name="Text Box 19"/>
              <p:cNvSpPr txBox="1">
                <a:spLocks noChangeArrowheads="1"/>
              </p:cNvSpPr>
              <p:nvPr/>
            </p:nvSpPr>
            <p:spPr bwMode="auto">
              <a:xfrm>
                <a:off x="3823" y="79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20516" name="Text Box 20"/>
              <p:cNvSpPr txBox="1">
                <a:spLocks noChangeArrowheads="1"/>
              </p:cNvSpPr>
              <p:nvPr/>
            </p:nvSpPr>
            <p:spPr bwMode="auto">
              <a:xfrm>
                <a:off x="4645" y="79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20517" name="Text Box 21"/>
              <p:cNvSpPr txBox="1">
                <a:spLocks noChangeArrowheads="1"/>
              </p:cNvSpPr>
              <p:nvPr/>
            </p:nvSpPr>
            <p:spPr bwMode="auto">
              <a:xfrm>
                <a:off x="3807" y="2153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20518" name="Text Box 22"/>
              <p:cNvSpPr txBox="1">
                <a:spLocks noChangeArrowheads="1"/>
              </p:cNvSpPr>
              <p:nvPr/>
            </p:nvSpPr>
            <p:spPr bwMode="auto">
              <a:xfrm>
                <a:off x="4661" y="2153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20519" name="Oval 23"/>
              <p:cNvSpPr>
                <a:spLocks noChangeArrowheads="1"/>
              </p:cNvSpPr>
              <p:nvPr/>
            </p:nvSpPr>
            <p:spPr bwMode="auto">
              <a:xfrm>
                <a:off x="5184" y="146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dirty="0">
                    <a:solidFill>
                      <a:schemeClr val="tx1"/>
                    </a:solidFill>
                  </a:rPr>
                  <a:t>-</a:t>
                </a:r>
                <a:r>
                  <a:rPr lang="en-US" altLang="en-US" sz="18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20520" name="Oval 24"/>
              <p:cNvSpPr>
                <a:spLocks noChangeArrowheads="1"/>
              </p:cNvSpPr>
              <p:nvPr/>
            </p:nvSpPr>
            <p:spPr bwMode="auto">
              <a:xfrm>
                <a:off x="3768" y="1464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0521" name="Oval 25"/>
              <p:cNvSpPr>
                <a:spLocks noChangeArrowheads="1"/>
              </p:cNvSpPr>
              <p:nvPr/>
            </p:nvSpPr>
            <p:spPr bwMode="auto">
              <a:xfrm>
                <a:off x="4599" y="1464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11</a:t>
                </a:r>
              </a:p>
            </p:txBody>
          </p:sp>
          <p:sp>
            <p:nvSpPr>
              <p:cNvPr id="20522" name="Text Box 26"/>
              <p:cNvSpPr txBox="1">
                <a:spLocks noChangeArrowheads="1"/>
              </p:cNvSpPr>
              <p:nvPr/>
            </p:nvSpPr>
            <p:spPr bwMode="auto">
              <a:xfrm>
                <a:off x="4352" y="1638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-3</a:t>
                </a:r>
              </a:p>
            </p:txBody>
          </p:sp>
          <p:sp>
            <p:nvSpPr>
              <p:cNvPr id="20523" name="Text Box 27"/>
              <p:cNvSpPr txBox="1">
                <a:spLocks noChangeArrowheads="1"/>
              </p:cNvSpPr>
              <p:nvPr/>
            </p:nvSpPr>
            <p:spPr bwMode="auto">
              <a:xfrm>
                <a:off x="3811" y="168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20524" name="Line 28"/>
              <p:cNvSpPr>
                <a:spLocks noChangeShapeType="1"/>
              </p:cNvSpPr>
              <p:nvPr/>
            </p:nvSpPr>
            <p:spPr bwMode="auto">
              <a:xfrm>
                <a:off x="4854" y="1204"/>
                <a:ext cx="364" cy="2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5" name="Line 29"/>
              <p:cNvSpPr>
                <a:spLocks noChangeShapeType="1"/>
              </p:cNvSpPr>
              <p:nvPr/>
            </p:nvSpPr>
            <p:spPr bwMode="auto">
              <a:xfrm flipV="1">
                <a:off x="4825" y="1702"/>
                <a:ext cx="392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6" name="Line 30"/>
              <p:cNvSpPr>
                <a:spLocks noChangeShapeType="1"/>
              </p:cNvSpPr>
              <p:nvPr/>
            </p:nvSpPr>
            <p:spPr bwMode="auto">
              <a:xfrm flipV="1">
                <a:off x="3484" y="1592"/>
                <a:ext cx="2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7" name="Line 31"/>
              <p:cNvSpPr>
                <a:spLocks noChangeShapeType="1"/>
              </p:cNvSpPr>
              <p:nvPr/>
            </p:nvSpPr>
            <p:spPr bwMode="auto">
              <a:xfrm flipV="1">
                <a:off x="4885" y="1593"/>
                <a:ext cx="2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8" name="Freeform 32"/>
              <p:cNvSpPr>
                <a:spLocks/>
              </p:cNvSpPr>
              <p:nvPr/>
            </p:nvSpPr>
            <p:spPr bwMode="auto">
              <a:xfrm>
                <a:off x="4028" y="1479"/>
                <a:ext cx="567" cy="78"/>
              </a:xfrm>
              <a:custGeom>
                <a:avLst/>
                <a:gdLst>
                  <a:gd name="T0" fmla="*/ 0 w 567"/>
                  <a:gd name="T1" fmla="*/ 65 h 78"/>
                  <a:gd name="T2" fmla="*/ 301 w 567"/>
                  <a:gd name="T3" fmla="*/ 2 h 78"/>
                  <a:gd name="T4" fmla="*/ 567 w 567"/>
                  <a:gd name="T5" fmla="*/ 78 h 78"/>
                  <a:gd name="T6" fmla="*/ 0 60000 65536"/>
                  <a:gd name="T7" fmla="*/ 0 60000 65536"/>
                  <a:gd name="T8" fmla="*/ 0 60000 65536"/>
                  <a:gd name="T9" fmla="*/ 0 w 567"/>
                  <a:gd name="T10" fmla="*/ 0 h 78"/>
                  <a:gd name="T11" fmla="*/ 567 w 567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7" h="78">
                    <a:moveTo>
                      <a:pt x="0" y="65"/>
                    </a:moveTo>
                    <a:cubicBezTo>
                      <a:pt x="103" y="32"/>
                      <a:pt x="207" y="0"/>
                      <a:pt x="301" y="2"/>
                    </a:cubicBezTo>
                    <a:cubicBezTo>
                      <a:pt x="395" y="4"/>
                      <a:pt x="523" y="66"/>
                      <a:pt x="567" y="7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9" name="Freeform 33"/>
              <p:cNvSpPr>
                <a:spLocks/>
              </p:cNvSpPr>
              <p:nvPr/>
            </p:nvSpPr>
            <p:spPr bwMode="auto">
              <a:xfrm flipH="1" flipV="1">
                <a:off x="4029" y="1645"/>
                <a:ext cx="567" cy="78"/>
              </a:xfrm>
              <a:custGeom>
                <a:avLst/>
                <a:gdLst>
                  <a:gd name="T0" fmla="*/ 0 w 567"/>
                  <a:gd name="T1" fmla="*/ 65 h 78"/>
                  <a:gd name="T2" fmla="*/ 301 w 567"/>
                  <a:gd name="T3" fmla="*/ 2 h 78"/>
                  <a:gd name="T4" fmla="*/ 567 w 567"/>
                  <a:gd name="T5" fmla="*/ 78 h 78"/>
                  <a:gd name="T6" fmla="*/ 0 60000 65536"/>
                  <a:gd name="T7" fmla="*/ 0 60000 65536"/>
                  <a:gd name="T8" fmla="*/ 0 60000 65536"/>
                  <a:gd name="T9" fmla="*/ 0 w 567"/>
                  <a:gd name="T10" fmla="*/ 0 h 78"/>
                  <a:gd name="T11" fmla="*/ 567 w 567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7" h="78">
                    <a:moveTo>
                      <a:pt x="0" y="65"/>
                    </a:moveTo>
                    <a:cubicBezTo>
                      <a:pt x="103" y="32"/>
                      <a:pt x="207" y="0"/>
                      <a:pt x="301" y="2"/>
                    </a:cubicBezTo>
                    <a:cubicBezTo>
                      <a:pt x="395" y="4"/>
                      <a:pt x="523" y="66"/>
                      <a:pt x="567" y="7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0" name="Text Box 34"/>
              <p:cNvSpPr txBox="1">
                <a:spLocks noChangeArrowheads="1"/>
              </p:cNvSpPr>
              <p:nvPr/>
            </p:nvSpPr>
            <p:spPr bwMode="auto">
              <a:xfrm>
                <a:off x="4081" y="179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0531" name="Freeform 35"/>
              <p:cNvSpPr>
                <a:spLocks/>
              </p:cNvSpPr>
              <p:nvPr/>
            </p:nvSpPr>
            <p:spPr bwMode="auto">
              <a:xfrm>
                <a:off x="4030" y="1948"/>
                <a:ext cx="567" cy="78"/>
              </a:xfrm>
              <a:custGeom>
                <a:avLst/>
                <a:gdLst>
                  <a:gd name="T0" fmla="*/ 0 w 567"/>
                  <a:gd name="T1" fmla="*/ 65 h 78"/>
                  <a:gd name="T2" fmla="*/ 301 w 567"/>
                  <a:gd name="T3" fmla="*/ 2 h 78"/>
                  <a:gd name="T4" fmla="*/ 567 w 567"/>
                  <a:gd name="T5" fmla="*/ 78 h 78"/>
                  <a:gd name="T6" fmla="*/ 0 60000 65536"/>
                  <a:gd name="T7" fmla="*/ 0 60000 65536"/>
                  <a:gd name="T8" fmla="*/ 0 60000 65536"/>
                  <a:gd name="T9" fmla="*/ 0 w 567"/>
                  <a:gd name="T10" fmla="*/ 0 h 78"/>
                  <a:gd name="T11" fmla="*/ 567 w 567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7" h="78">
                    <a:moveTo>
                      <a:pt x="0" y="65"/>
                    </a:moveTo>
                    <a:cubicBezTo>
                      <a:pt x="103" y="32"/>
                      <a:pt x="207" y="0"/>
                      <a:pt x="301" y="2"/>
                    </a:cubicBezTo>
                    <a:cubicBezTo>
                      <a:pt x="395" y="4"/>
                      <a:pt x="523" y="66"/>
                      <a:pt x="567" y="7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2" name="Freeform 36"/>
              <p:cNvSpPr>
                <a:spLocks/>
              </p:cNvSpPr>
              <p:nvPr/>
            </p:nvSpPr>
            <p:spPr bwMode="auto">
              <a:xfrm flipH="1" flipV="1">
                <a:off x="4031" y="2114"/>
                <a:ext cx="567" cy="78"/>
              </a:xfrm>
              <a:custGeom>
                <a:avLst/>
                <a:gdLst>
                  <a:gd name="T0" fmla="*/ 0 w 567"/>
                  <a:gd name="T1" fmla="*/ 65 h 78"/>
                  <a:gd name="T2" fmla="*/ 301 w 567"/>
                  <a:gd name="T3" fmla="*/ 2 h 78"/>
                  <a:gd name="T4" fmla="*/ 567 w 567"/>
                  <a:gd name="T5" fmla="*/ 78 h 78"/>
                  <a:gd name="T6" fmla="*/ 0 60000 65536"/>
                  <a:gd name="T7" fmla="*/ 0 60000 65536"/>
                  <a:gd name="T8" fmla="*/ 0 60000 65536"/>
                  <a:gd name="T9" fmla="*/ 0 w 567"/>
                  <a:gd name="T10" fmla="*/ 0 h 78"/>
                  <a:gd name="T11" fmla="*/ 567 w 567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7" h="78">
                    <a:moveTo>
                      <a:pt x="0" y="65"/>
                    </a:moveTo>
                    <a:cubicBezTo>
                      <a:pt x="103" y="32"/>
                      <a:pt x="207" y="0"/>
                      <a:pt x="301" y="2"/>
                    </a:cubicBezTo>
                    <a:cubicBezTo>
                      <a:pt x="395" y="4"/>
                      <a:pt x="523" y="66"/>
                      <a:pt x="567" y="7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33" name="Text Box 37"/>
              <p:cNvSpPr txBox="1">
                <a:spLocks noChangeArrowheads="1"/>
              </p:cNvSpPr>
              <p:nvPr/>
            </p:nvSpPr>
            <p:spPr bwMode="auto">
              <a:xfrm>
                <a:off x="3524" y="141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0534" name="Text Box 38"/>
              <p:cNvSpPr txBox="1">
                <a:spLocks noChangeArrowheads="1"/>
              </p:cNvSpPr>
              <p:nvPr/>
            </p:nvSpPr>
            <p:spPr bwMode="auto">
              <a:xfrm>
                <a:off x="4213" y="129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20535" name="Text Box 39"/>
              <p:cNvSpPr txBox="1">
                <a:spLocks noChangeArrowheads="1"/>
              </p:cNvSpPr>
              <p:nvPr/>
            </p:nvSpPr>
            <p:spPr bwMode="auto">
              <a:xfrm>
                <a:off x="4973" y="113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0536" name="Text Box 40"/>
              <p:cNvSpPr txBox="1">
                <a:spLocks noChangeArrowheads="1"/>
              </p:cNvSpPr>
              <p:nvPr/>
            </p:nvSpPr>
            <p:spPr bwMode="auto">
              <a:xfrm>
                <a:off x="4964" y="179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0537" name="Text Box 41"/>
              <p:cNvSpPr txBox="1">
                <a:spLocks noChangeArrowheads="1"/>
              </p:cNvSpPr>
              <p:nvPr/>
            </p:nvSpPr>
            <p:spPr bwMode="auto">
              <a:xfrm>
                <a:off x="3798" y="125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20538" name="Text Box 42"/>
              <p:cNvSpPr txBox="1">
                <a:spLocks noChangeArrowheads="1"/>
              </p:cNvSpPr>
              <p:nvPr/>
            </p:nvSpPr>
            <p:spPr bwMode="auto">
              <a:xfrm>
                <a:off x="4630" y="1265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20539" name="Text Box 43"/>
              <p:cNvSpPr txBox="1">
                <a:spLocks noChangeArrowheads="1"/>
              </p:cNvSpPr>
              <p:nvPr/>
            </p:nvSpPr>
            <p:spPr bwMode="auto">
              <a:xfrm>
                <a:off x="5215" y="1256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g</a:t>
                </a:r>
              </a:p>
            </p:txBody>
          </p:sp>
        </p:grpSp>
      </p:grp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Negative-Weight Edges</a:t>
            </a:r>
          </a:p>
        </p:txBody>
      </p:sp>
      <p:sp>
        <p:nvSpPr>
          <p:cNvPr id="781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dirty="0" smtClean="0"/>
              <a:t>s </a:t>
            </a:r>
            <a:r>
              <a:rPr lang="en-US" altLang="en-US" dirty="0" smtClean="0">
                <a:sym typeface="Symbol" panose="05050102010706020507" pitchFamily="18" charset="2"/>
              </a:rPr>
              <a:t> e: infinitely many paths: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sym typeface="Symbol" panose="05050102010706020507" pitchFamily="18" charset="2"/>
              </a:rPr>
              <a:t>s, e, s, e, f, e, s, e, f, e, f, e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sym typeface="Symbol" panose="05050102010706020507" pitchFamily="18" charset="2"/>
              </a:rPr>
              <a:t>cycle e, f, e has negative weight: 3 + (- 6) = -3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sym typeface="Symbol" panose="05050102010706020507" pitchFamily="18" charset="2"/>
              </a:rPr>
              <a:t>many paths from </a:t>
            </a:r>
            <a:r>
              <a:rPr lang="en-US" alt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s</a:t>
            </a:r>
            <a:r>
              <a:rPr lang="en-US" altLang="en-US" dirty="0" smtClean="0">
                <a:sym typeface="Symbol" panose="05050102010706020507" pitchFamily="18" charset="2"/>
              </a:rPr>
              <a:t> to </a:t>
            </a:r>
            <a:r>
              <a:rPr lang="en-US" alt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e</a:t>
            </a:r>
            <a:r>
              <a:rPr lang="en-US" altLang="en-US" dirty="0" smtClean="0">
                <a:sym typeface="Symbol" panose="05050102010706020507" pitchFamily="18" charset="2"/>
              </a:rPr>
              <a:t> with arbitrarily large negative weights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sym typeface="Symbol" panose="05050102010706020507" pitchFamily="18" charset="2"/>
              </a:rPr>
              <a:t>(s, e) = -   no shortest path exists between </a:t>
            </a:r>
            <a:r>
              <a:rPr lang="en-US" alt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s</a:t>
            </a:r>
            <a:r>
              <a:rPr lang="en-US" altLang="en-US" dirty="0" smtClean="0">
                <a:sym typeface="Symbol" panose="05050102010706020507" pitchFamily="18" charset="2"/>
              </a:rPr>
              <a:t> and </a:t>
            </a:r>
            <a:r>
              <a:rPr lang="en-US" alt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>
                <a:sym typeface="Symbol" panose="05050102010706020507" pitchFamily="18" charset="2"/>
              </a:rPr>
              <a:t>Similarly: (s, f) = - , (s, g) = - </a:t>
            </a:r>
          </a:p>
        </p:txBody>
      </p:sp>
      <p:sp>
        <p:nvSpPr>
          <p:cNvPr id="781369" name="Rectangle 57"/>
          <p:cNvSpPr>
            <a:spLocks noChangeArrowheads="1"/>
          </p:cNvSpPr>
          <p:nvPr/>
        </p:nvSpPr>
        <p:spPr bwMode="auto">
          <a:xfrm>
            <a:off x="5525486" y="6136092"/>
            <a:ext cx="3281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(s, h) = (s, </a:t>
            </a:r>
            <a:r>
              <a:rPr lang="en-US" altLang="en-US" sz="2000" dirty="0" err="1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 =</a:t>
            </a:r>
            <a:r>
              <a:rPr lang="en-US" altLang="en-US" sz="2000" i="1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(s, j) =</a:t>
            </a:r>
            <a:r>
              <a:rPr lang="en-US" altLang="en-US" sz="2000" i="1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781370" name="Text Box 58"/>
          <p:cNvSpPr txBox="1">
            <a:spLocks noChangeArrowheads="1"/>
          </p:cNvSpPr>
          <p:nvPr/>
        </p:nvSpPr>
        <p:spPr bwMode="auto">
          <a:xfrm>
            <a:off x="7129464" y="4416288"/>
            <a:ext cx="13001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h, </a:t>
            </a:r>
            <a:r>
              <a:rPr lang="en-US" altLang="en-US" sz="2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, j </a:t>
            </a:r>
            <a:r>
              <a:rPr lang="en-US" altLang="en-US" sz="2000" dirty="0">
                <a:solidFill>
                  <a:schemeClr val="tx1"/>
                </a:solidFill>
              </a:rPr>
              <a:t>not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reachable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from s</a:t>
            </a:r>
          </a:p>
        </p:txBody>
      </p:sp>
    </p:spTree>
    <p:extLst>
      <p:ext uri="{BB962C8B-B14F-4D97-AF65-F5344CB8AC3E}">
        <p14:creationId xmlns="" xmlns:p14="http://schemas.microsoft.com/office/powerpoint/2010/main" val="203209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Negative-Weight Edges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/>
              <a:t>Negative-weight edges may form negative-weight cycles</a:t>
            </a:r>
          </a:p>
          <a:p>
            <a:pPr marL="457200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>
                <a:sym typeface="Symbol" panose="05050102010706020507" pitchFamily="18" charset="2"/>
              </a:rPr>
              <a:t>If such cycles are reachable from the source: (s, v) is not properly defined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761207" y="3973918"/>
            <a:ext cx="6023167" cy="2528887"/>
            <a:chOff x="761207" y="4130676"/>
            <a:chExt cx="6023167" cy="2528887"/>
          </a:xfrm>
        </p:grpSpPr>
        <p:grpSp>
          <p:nvGrpSpPr>
            <p:cNvPr id="46" name="Group 44"/>
            <p:cNvGrpSpPr>
              <a:grpSpLocks/>
            </p:cNvGrpSpPr>
            <p:nvPr/>
          </p:nvGrpSpPr>
          <p:grpSpPr bwMode="auto">
            <a:xfrm>
              <a:off x="5042886" y="4340226"/>
              <a:ext cx="1741488" cy="2022475"/>
              <a:chOff x="3698" y="2451"/>
              <a:chExt cx="1097" cy="1274"/>
            </a:xfrm>
          </p:grpSpPr>
          <p:sp>
            <p:nvSpPr>
              <p:cNvPr id="87" name="Oval 45"/>
              <p:cNvSpPr>
                <a:spLocks noChangeArrowheads="1"/>
              </p:cNvSpPr>
              <p:nvPr/>
            </p:nvSpPr>
            <p:spPr bwMode="auto">
              <a:xfrm>
                <a:off x="3698" y="266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88" name="Oval 46"/>
              <p:cNvSpPr>
                <a:spLocks noChangeArrowheads="1"/>
              </p:cNvSpPr>
              <p:nvPr/>
            </p:nvSpPr>
            <p:spPr bwMode="auto">
              <a:xfrm>
                <a:off x="4529" y="266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89" name="Oval 47"/>
              <p:cNvSpPr>
                <a:spLocks noChangeArrowheads="1"/>
              </p:cNvSpPr>
              <p:nvPr/>
            </p:nvSpPr>
            <p:spPr bwMode="auto">
              <a:xfrm>
                <a:off x="4161" y="3229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90" name="Text Box 48"/>
              <p:cNvSpPr txBox="1">
                <a:spLocks noChangeArrowheads="1"/>
              </p:cNvSpPr>
              <p:nvPr/>
            </p:nvSpPr>
            <p:spPr bwMode="auto">
              <a:xfrm>
                <a:off x="4228" y="3494"/>
                <a:ext cx="1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j</a:t>
                </a:r>
              </a:p>
            </p:txBody>
          </p:sp>
          <p:sp>
            <p:nvSpPr>
              <p:cNvPr id="91" name="Text Box 49"/>
              <p:cNvSpPr txBox="1">
                <a:spLocks noChangeArrowheads="1"/>
              </p:cNvSpPr>
              <p:nvPr/>
            </p:nvSpPr>
            <p:spPr bwMode="auto">
              <a:xfrm>
                <a:off x="3748" y="245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h</a:t>
                </a:r>
              </a:p>
            </p:txBody>
          </p:sp>
          <p:sp>
            <p:nvSpPr>
              <p:cNvPr id="92" name="Text Box 50"/>
              <p:cNvSpPr txBox="1">
                <a:spLocks noChangeArrowheads="1"/>
              </p:cNvSpPr>
              <p:nvPr/>
            </p:nvSpPr>
            <p:spPr bwMode="auto">
              <a:xfrm>
                <a:off x="4572" y="2452"/>
                <a:ext cx="1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i</a:t>
                </a:r>
              </a:p>
            </p:txBody>
          </p:sp>
          <p:sp>
            <p:nvSpPr>
              <p:cNvPr id="93" name="Line 51"/>
              <p:cNvSpPr>
                <a:spLocks noChangeShapeType="1"/>
              </p:cNvSpPr>
              <p:nvPr/>
            </p:nvSpPr>
            <p:spPr bwMode="auto">
              <a:xfrm>
                <a:off x="3953" y="2798"/>
                <a:ext cx="5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Text Box 52"/>
              <p:cNvSpPr txBox="1">
                <a:spLocks noChangeArrowheads="1"/>
              </p:cNvSpPr>
              <p:nvPr/>
            </p:nvSpPr>
            <p:spPr bwMode="auto">
              <a:xfrm>
                <a:off x="4131" y="260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95" name="Text Box 53"/>
              <p:cNvSpPr txBox="1">
                <a:spLocks noChangeArrowheads="1"/>
              </p:cNvSpPr>
              <p:nvPr/>
            </p:nvSpPr>
            <p:spPr bwMode="auto">
              <a:xfrm>
                <a:off x="4537" y="3090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96" name="Text Box 54"/>
              <p:cNvSpPr txBox="1">
                <a:spLocks noChangeArrowheads="1"/>
              </p:cNvSpPr>
              <p:nvPr/>
            </p:nvSpPr>
            <p:spPr bwMode="auto">
              <a:xfrm>
                <a:off x="3772" y="3095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-8</a:t>
                </a:r>
              </a:p>
            </p:txBody>
          </p:sp>
          <p:sp>
            <p:nvSpPr>
              <p:cNvPr id="97" name="Line 55"/>
              <p:cNvSpPr>
                <a:spLocks noChangeShapeType="1"/>
              </p:cNvSpPr>
              <p:nvPr/>
            </p:nvSpPr>
            <p:spPr bwMode="auto">
              <a:xfrm flipH="1">
                <a:off x="4379" y="2916"/>
                <a:ext cx="229" cy="3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56"/>
              <p:cNvSpPr>
                <a:spLocks noChangeShapeType="1"/>
              </p:cNvSpPr>
              <p:nvPr/>
            </p:nvSpPr>
            <p:spPr bwMode="auto">
              <a:xfrm flipH="1" flipV="1">
                <a:off x="3902" y="2912"/>
                <a:ext cx="297" cy="34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7" name="Group 4"/>
            <p:cNvGrpSpPr>
              <a:grpSpLocks/>
            </p:cNvGrpSpPr>
            <p:nvPr/>
          </p:nvGrpSpPr>
          <p:grpSpPr bwMode="auto">
            <a:xfrm>
              <a:off x="761207" y="4130676"/>
              <a:ext cx="3846512" cy="2528887"/>
              <a:chOff x="3027" y="791"/>
              <a:chExt cx="2423" cy="1593"/>
            </a:xfrm>
          </p:grpSpPr>
          <p:sp>
            <p:nvSpPr>
              <p:cNvPr id="48" name="Oval 5"/>
              <p:cNvSpPr>
                <a:spLocks noChangeArrowheads="1"/>
              </p:cNvSpPr>
              <p:nvPr/>
            </p:nvSpPr>
            <p:spPr bwMode="auto">
              <a:xfrm>
                <a:off x="3204" y="146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9" name="Oval 6"/>
              <p:cNvSpPr>
                <a:spLocks noChangeArrowheads="1"/>
              </p:cNvSpPr>
              <p:nvPr/>
            </p:nvSpPr>
            <p:spPr bwMode="auto">
              <a:xfrm>
                <a:off x="3768" y="99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0" name="Oval 7"/>
              <p:cNvSpPr>
                <a:spLocks noChangeArrowheads="1"/>
              </p:cNvSpPr>
              <p:nvPr/>
            </p:nvSpPr>
            <p:spPr bwMode="auto">
              <a:xfrm>
                <a:off x="4599" y="99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-1</a:t>
                </a:r>
              </a:p>
            </p:txBody>
          </p:sp>
          <p:sp>
            <p:nvSpPr>
              <p:cNvPr id="51" name="Oval 8"/>
              <p:cNvSpPr>
                <a:spLocks noChangeArrowheads="1"/>
              </p:cNvSpPr>
              <p:nvPr/>
            </p:nvSpPr>
            <p:spPr bwMode="auto">
              <a:xfrm>
                <a:off x="3768" y="192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-</a:t>
                </a:r>
              </a:p>
            </p:txBody>
          </p:sp>
          <p:sp>
            <p:nvSpPr>
              <p:cNvPr id="52" name="Oval 9"/>
              <p:cNvSpPr>
                <a:spLocks noChangeArrowheads="1"/>
              </p:cNvSpPr>
              <p:nvPr/>
            </p:nvSpPr>
            <p:spPr bwMode="auto">
              <a:xfrm>
                <a:off x="4599" y="192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  <a:sym typeface="Symbol" panose="05050102010706020507" pitchFamily="18" charset="2"/>
                  </a:rPr>
                  <a:t>-</a:t>
                </a: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Line 10"/>
              <p:cNvSpPr>
                <a:spLocks noChangeShapeType="1"/>
              </p:cNvSpPr>
              <p:nvPr/>
            </p:nvSpPr>
            <p:spPr bwMode="auto">
              <a:xfrm>
                <a:off x="4032" y="1122"/>
                <a:ext cx="5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11"/>
              <p:cNvSpPr>
                <a:spLocks noChangeShapeType="1"/>
              </p:cNvSpPr>
              <p:nvPr/>
            </p:nvSpPr>
            <p:spPr bwMode="auto">
              <a:xfrm flipV="1">
                <a:off x="3415" y="1224"/>
                <a:ext cx="392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12"/>
              <p:cNvSpPr>
                <a:spLocks noChangeShapeType="1"/>
              </p:cNvSpPr>
              <p:nvPr/>
            </p:nvSpPr>
            <p:spPr bwMode="auto">
              <a:xfrm>
                <a:off x="3439" y="1684"/>
                <a:ext cx="364" cy="2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 Box 13"/>
              <p:cNvSpPr txBox="1">
                <a:spLocks noChangeArrowheads="1"/>
              </p:cNvSpPr>
              <p:nvPr/>
            </p:nvSpPr>
            <p:spPr bwMode="auto">
              <a:xfrm>
                <a:off x="3460" y="1191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7" name="Text Box 14"/>
              <p:cNvSpPr txBox="1">
                <a:spLocks noChangeArrowheads="1"/>
              </p:cNvSpPr>
              <p:nvPr/>
            </p:nvSpPr>
            <p:spPr bwMode="auto">
              <a:xfrm>
                <a:off x="4225" y="923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solidFill>
                      <a:schemeClr val="tx1"/>
                    </a:solidFill>
                  </a:rPr>
                  <a:t>-4</a:t>
                </a:r>
              </a:p>
            </p:txBody>
          </p:sp>
          <p:sp>
            <p:nvSpPr>
              <p:cNvPr id="58" name="Text Box 15"/>
              <p:cNvSpPr txBox="1">
                <a:spLocks noChangeArrowheads="1"/>
              </p:cNvSpPr>
              <p:nvPr/>
            </p:nvSpPr>
            <p:spPr bwMode="auto">
              <a:xfrm>
                <a:off x="3491" y="177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9" name="Text Box 16"/>
              <p:cNvSpPr txBox="1">
                <a:spLocks noChangeArrowheads="1"/>
              </p:cNvSpPr>
              <p:nvPr/>
            </p:nvSpPr>
            <p:spPr bwMode="auto">
              <a:xfrm>
                <a:off x="4918" y="139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60" name="Text Box 17"/>
              <p:cNvSpPr txBox="1">
                <a:spLocks noChangeArrowheads="1"/>
              </p:cNvSpPr>
              <p:nvPr/>
            </p:nvSpPr>
            <p:spPr bwMode="auto">
              <a:xfrm>
                <a:off x="4402" y="2116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-6</a:t>
                </a:r>
              </a:p>
            </p:txBody>
          </p:sp>
          <p:sp>
            <p:nvSpPr>
              <p:cNvPr id="61" name="Text Box 18"/>
              <p:cNvSpPr txBox="1">
                <a:spLocks noChangeArrowheads="1"/>
              </p:cNvSpPr>
              <p:nvPr/>
            </p:nvSpPr>
            <p:spPr bwMode="auto">
              <a:xfrm>
                <a:off x="3027" y="1474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2" name="Text Box 19"/>
              <p:cNvSpPr txBox="1">
                <a:spLocks noChangeArrowheads="1"/>
              </p:cNvSpPr>
              <p:nvPr/>
            </p:nvSpPr>
            <p:spPr bwMode="auto">
              <a:xfrm>
                <a:off x="3823" y="79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63" name="Text Box 20"/>
              <p:cNvSpPr txBox="1">
                <a:spLocks noChangeArrowheads="1"/>
              </p:cNvSpPr>
              <p:nvPr/>
            </p:nvSpPr>
            <p:spPr bwMode="auto">
              <a:xfrm>
                <a:off x="4645" y="79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64" name="Text Box 21"/>
              <p:cNvSpPr txBox="1">
                <a:spLocks noChangeArrowheads="1"/>
              </p:cNvSpPr>
              <p:nvPr/>
            </p:nvSpPr>
            <p:spPr bwMode="auto">
              <a:xfrm>
                <a:off x="3807" y="2153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65" name="Text Box 22"/>
              <p:cNvSpPr txBox="1">
                <a:spLocks noChangeArrowheads="1"/>
              </p:cNvSpPr>
              <p:nvPr/>
            </p:nvSpPr>
            <p:spPr bwMode="auto">
              <a:xfrm>
                <a:off x="4661" y="2153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66" name="Oval 23"/>
              <p:cNvSpPr>
                <a:spLocks noChangeArrowheads="1"/>
              </p:cNvSpPr>
              <p:nvPr/>
            </p:nvSpPr>
            <p:spPr bwMode="auto">
              <a:xfrm>
                <a:off x="5184" y="146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dirty="0">
                    <a:solidFill>
                      <a:schemeClr val="tx1"/>
                    </a:solidFill>
                  </a:rPr>
                  <a:t>-</a:t>
                </a:r>
                <a:r>
                  <a:rPr lang="en-US" altLang="en-US" sz="18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67" name="Oval 24"/>
              <p:cNvSpPr>
                <a:spLocks noChangeArrowheads="1"/>
              </p:cNvSpPr>
              <p:nvPr/>
            </p:nvSpPr>
            <p:spPr bwMode="auto">
              <a:xfrm>
                <a:off x="3768" y="1464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68" name="Oval 25"/>
              <p:cNvSpPr>
                <a:spLocks noChangeArrowheads="1"/>
              </p:cNvSpPr>
              <p:nvPr/>
            </p:nvSpPr>
            <p:spPr bwMode="auto">
              <a:xfrm>
                <a:off x="4599" y="1464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11</a:t>
                </a:r>
              </a:p>
            </p:txBody>
          </p:sp>
          <p:sp>
            <p:nvSpPr>
              <p:cNvPr id="69" name="Text Box 26"/>
              <p:cNvSpPr txBox="1">
                <a:spLocks noChangeArrowheads="1"/>
              </p:cNvSpPr>
              <p:nvPr/>
            </p:nvSpPr>
            <p:spPr bwMode="auto">
              <a:xfrm>
                <a:off x="4352" y="1638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-3</a:t>
                </a:r>
              </a:p>
            </p:txBody>
          </p:sp>
          <p:sp>
            <p:nvSpPr>
              <p:cNvPr id="70" name="Text Box 27"/>
              <p:cNvSpPr txBox="1">
                <a:spLocks noChangeArrowheads="1"/>
              </p:cNvSpPr>
              <p:nvPr/>
            </p:nvSpPr>
            <p:spPr bwMode="auto">
              <a:xfrm>
                <a:off x="3811" y="168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71" name="Line 28"/>
              <p:cNvSpPr>
                <a:spLocks noChangeShapeType="1"/>
              </p:cNvSpPr>
              <p:nvPr/>
            </p:nvSpPr>
            <p:spPr bwMode="auto">
              <a:xfrm>
                <a:off x="4854" y="1204"/>
                <a:ext cx="364" cy="2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29"/>
              <p:cNvSpPr>
                <a:spLocks noChangeShapeType="1"/>
              </p:cNvSpPr>
              <p:nvPr/>
            </p:nvSpPr>
            <p:spPr bwMode="auto">
              <a:xfrm flipV="1">
                <a:off x="4825" y="1702"/>
                <a:ext cx="392" cy="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30"/>
              <p:cNvSpPr>
                <a:spLocks noChangeShapeType="1"/>
              </p:cNvSpPr>
              <p:nvPr/>
            </p:nvSpPr>
            <p:spPr bwMode="auto">
              <a:xfrm flipV="1">
                <a:off x="3484" y="1592"/>
                <a:ext cx="2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31"/>
              <p:cNvSpPr>
                <a:spLocks noChangeShapeType="1"/>
              </p:cNvSpPr>
              <p:nvPr/>
            </p:nvSpPr>
            <p:spPr bwMode="auto">
              <a:xfrm flipV="1">
                <a:off x="4885" y="1593"/>
                <a:ext cx="2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32"/>
              <p:cNvSpPr>
                <a:spLocks/>
              </p:cNvSpPr>
              <p:nvPr/>
            </p:nvSpPr>
            <p:spPr bwMode="auto">
              <a:xfrm>
                <a:off x="4028" y="1479"/>
                <a:ext cx="567" cy="78"/>
              </a:xfrm>
              <a:custGeom>
                <a:avLst/>
                <a:gdLst>
                  <a:gd name="T0" fmla="*/ 0 w 567"/>
                  <a:gd name="T1" fmla="*/ 65 h 78"/>
                  <a:gd name="T2" fmla="*/ 301 w 567"/>
                  <a:gd name="T3" fmla="*/ 2 h 78"/>
                  <a:gd name="T4" fmla="*/ 567 w 567"/>
                  <a:gd name="T5" fmla="*/ 78 h 78"/>
                  <a:gd name="T6" fmla="*/ 0 60000 65536"/>
                  <a:gd name="T7" fmla="*/ 0 60000 65536"/>
                  <a:gd name="T8" fmla="*/ 0 60000 65536"/>
                  <a:gd name="T9" fmla="*/ 0 w 567"/>
                  <a:gd name="T10" fmla="*/ 0 h 78"/>
                  <a:gd name="T11" fmla="*/ 567 w 567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7" h="78">
                    <a:moveTo>
                      <a:pt x="0" y="65"/>
                    </a:moveTo>
                    <a:cubicBezTo>
                      <a:pt x="103" y="32"/>
                      <a:pt x="207" y="0"/>
                      <a:pt x="301" y="2"/>
                    </a:cubicBezTo>
                    <a:cubicBezTo>
                      <a:pt x="395" y="4"/>
                      <a:pt x="523" y="66"/>
                      <a:pt x="567" y="7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33"/>
              <p:cNvSpPr>
                <a:spLocks/>
              </p:cNvSpPr>
              <p:nvPr/>
            </p:nvSpPr>
            <p:spPr bwMode="auto">
              <a:xfrm flipH="1" flipV="1">
                <a:off x="4029" y="1645"/>
                <a:ext cx="567" cy="78"/>
              </a:xfrm>
              <a:custGeom>
                <a:avLst/>
                <a:gdLst>
                  <a:gd name="T0" fmla="*/ 0 w 567"/>
                  <a:gd name="T1" fmla="*/ 65 h 78"/>
                  <a:gd name="T2" fmla="*/ 301 w 567"/>
                  <a:gd name="T3" fmla="*/ 2 h 78"/>
                  <a:gd name="T4" fmla="*/ 567 w 567"/>
                  <a:gd name="T5" fmla="*/ 78 h 78"/>
                  <a:gd name="T6" fmla="*/ 0 60000 65536"/>
                  <a:gd name="T7" fmla="*/ 0 60000 65536"/>
                  <a:gd name="T8" fmla="*/ 0 60000 65536"/>
                  <a:gd name="T9" fmla="*/ 0 w 567"/>
                  <a:gd name="T10" fmla="*/ 0 h 78"/>
                  <a:gd name="T11" fmla="*/ 567 w 567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7" h="78">
                    <a:moveTo>
                      <a:pt x="0" y="65"/>
                    </a:moveTo>
                    <a:cubicBezTo>
                      <a:pt x="103" y="32"/>
                      <a:pt x="207" y="0"/>
                      <a:pt x="301" y="2"/>
                    </a:cubicBezTo>
                    <a:cubicBezTo>
                      <a:pt x="395" y="4"/>
                      <a:pt x="523" y="66"/>
                      <a:pt x="567" y="7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Text Box 34"/>
              <p:cNvSpPr txBox="1">
                <a:spLocks noChangeArrowheads="1"/>
              </p:cNvSpPr>
              <p:nvPr/>
            </p:nvSpPr>
            <p:spPr bwMode="auto">
              <a:xfrm>
                <a:off x="4081" y="179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78" name="Freeform 35"/>
              <p:cNvSpPr>
                <a:spLocks/>
              </p:cNvSpPr>
              <p:nvPr/>
            </p:nvSpPr>
            <p:spPr bwMode="auto">
              <a:xfrm>
                <a:off x="4030" y="1948"/>
                <a:ext cx="567" cy="78"/>
              </a:xfrm>
              <a:custGeom>
                <a:avLst/>
                <a:gdLst>
                  <a:gd name="T0" fmla="*/ 0 w 567"/>
                  <a:gd name="T1" fmla="*/ 65 h 78"/>
                  <a:gd name="T2" fmla="*/ 301 w 567"/>
                  <a:gd name="T3" fmla="*/ 2 h 78"/>
                  <a:gd name="T4" fmla="*/ 567 w 567"/>
                  <a:gd name="T5" fmla="*/ 78 h 78"/>
                  <a:gd name="T6" fmla="*/ 0 60000 65536"/>
                  <a:gd name="T7" fmla="*/ 0 60000 65536"/>
                  <a:gd name="T8" fmla="*/ 0 60000 65536"/>
                  <a:gd name="T9" fmla="*/ 0 w 567"/>
                  <a:gd name="T10" fmla="*/ 0 h 78"/>
                  <a:gd name="T11" fmla="*/ 567 w 567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7" h="78">
                    <a:moveTo>
                      <a:pt x="0" y="65"/>
                    </a:moveTo>
                    <a:cubicBezTo>
                      <a:pt x="103" y="32"/>
                      <a:pt x="207" y="0"/>
                      <a:pt x="301" y="2"/>
                    </a:cubicBezTo>
                    <a:cubicBezTo>
                      <a:pt x="395" y="4"/>
                      <a:pt x="523" y="66"/>
                      <a:pt x="567" y="7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36"/>
              <p:cNvSpPr>
                <a:spLocks/>
              </p:cNvSpPr>
              <p:nvPr/>
            </p:nvSpPr>
            <p:spPr bwMode="auto">
              <a:xfrm flipH="1" flipV="1">
                <a:off x="4031" y="2114"/>
                <a:ext cx="567" cy="78"/>
              </a:xfrm>
              <a:custGeom>
                <a:avLst/>
                <a:gdLst>
                  <a:gd name="T0" fmla="*/ 0 w 567"/>
                  <a:gd name="T1" fmla="*/ 65 h 78"/>
                  <a:gd name="T2" fmla="*/ 301 w 567"/>
                  <a:gd name="T3" fmla="*/ 2 h 78"/>
                  <a:gd name="T4" fmla="*/ 567 w 567"/>
                  <a:gd name="T5" fmla="*/ 78 h 78"/>
                  <a:gd name="T6" fmla="*/ 0 60000 65536"/>
                  <a:gd name="T7" fmla="*/ 0 60000 65536"/>
                  <a:gd name="T8" fmla="*/ 0 60000 65536"/>
                  <a:gd name="T9" fmla="*/ 0 w 567"/>
                  <a:gd name="T10" fmla="*/ 0 h 78"/>
                  <a:gd name="T11" fmla="*/ 567 w 567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7" h="78">
                    <a:moveTo>
                      <a:pt x="0" y="65"/>
                    </a:moveTo>
                    <a:cubicBezTo>
                      <a:pt x="103" y="32"/>
                      <a:pt x="207" y="0"/>
                      <a:pt x="301" y="2"/>
                    </a:cubicBezTo>
                    <a:cubicBezTo>
                      <a:pt x="395" y="4"/>
                      <a:pt x="523" y="66"/>
                      <a:pt x="567" y="7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Text Box 37"/>
              <p:cNvSpPr txBox="1">
                <a:spLocks noChangeArrowheads="1"/>
              </p:cNvSpPr>
              <p:nvPr/>
            </p:nvSpPr>
            <p:spPr bwMode="auto">
              <a:xfrm>
                <a:off x="3524" y="141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81" name="Text Box 38"/>
              <p:cNvSpPr txBox="1">
                <a:spLocks noChangeArrowheads="1"/>
              </p:cNvSpPr>
              <p:nvPr/>
            </p:nvSpPr>
            <p:spPr bwMode="auto">
              <a:xfrm>
                <a:off x="4213" y="129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82" name="Text Box 39"/>
              <p:cNvSpPr txBox="1">
                <a:spLocks noChangeArrowheads="1"/>
              </p:cNvSpPr>
              <p:nvPr/>
            </p:nvSpPr>
            <p:spPr bwMode="auto">
              <a:xfrm>
                <a:off x="4973" y="113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83" name="Text Box 40"/>
              <p:cNvSpPr txBox="1">
                <a:spLocks noChangeArrowheads="1"/>
              </p:cNvSpPr>
              <p:nvPr/>
            </p:nvSpPr>
            <p:spPr bwMode="auto">
              <a:xfrm>
                <a:off x="4964" y="179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84" name="Text Box 41"/>
              <p:cNvSpPr txBox="1">
                <a:spLocks noChangeArrowheads="1"/>
              </p:cNvSpPr>
              <p:nvPr/>
            </p:nvSpPr>
            <p:spPr bwMode="auto">
              <a:xfrm>
                <a:off x="3798" y="125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85" name="Text Box 42"/>
              <p:cNvSpPr txBox="1">
                <a:spLocks noChangeArrowheads="1"/>
              </p:cNvSpPr>
              <p:nvPr/>
            </p:nvSpPr>
            <p:spPr bwMode="auto">
              <a:xfrm>
                <a:off x="4630" y="1265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86" name="Text Box 43"/>
              <p:cNvSpPr txBox="1">
                <a:spLocks noChangeArrowheads="1"/>
              </p:cNvSpPr>
              <p:nvPr/>
            </p:nvSpPr>
            <p:spPr bwMode="auto">
              <a:xfrm>
                <a:off x="5215" y="1256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1"/>
                    </a:solidFill>
                  </a:rPr>
                  <a:t>g</a:t>
                </a: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8663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Cycles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mtClean="0"/>
              <a:t>Can shortest paths contain cycles?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mtClean="0"/>
              <a:t>Negative-weight cycles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mtClean="0"/>
              <a:t>Positive-weight cycles: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By removing the cycle we can get a shorter path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mtClean="0"/>
              <a:t>We will assume that when we are finding shortest paths, the paths will have no cycles</a:t>
            </a:r>
          </a:p>
        </p:txBody>
      </p:sp>
      <p:sp>
        <p:nvSpPr>
          <p:cNvPr id="783364" name="Text Box 4"/>
          <p:cNvSpPr txBox="1">
            <a:spLocks noChangeArrowheads="1"/>
          </p:cNvSpPr>
          <p:nvPr/>
        </p:nvSpPr>
        <p:spPr bwMode="auto">
          <a:xfrm>
            <a:off x="4168775" y="1654856"/>
            <a:ext cx="66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No!</a:t>
            </a:r>
          </a:p>
        </p:txBody>
      </p:sp>
      <p:sp>
        <p:nvSpPr>
          <p:cNvPr id="783365" name="Text Box 5"/>
          <p:cNvSpPr txBox="1">
            <a:spLocks noChangeArrowheads="1"/>
          </p:cNvSpPr>
          <p:nvPr/>
        </p:nvSpPr>
        <p:spPr bwMode="auto">
          <a:xfrm>
            <a:off x="4168775" y="2340613"/>
            <a:ext cx="66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No!</a:t>
            </a:r>
          </a:p>
        </p:txBody>
      </p:sp>
    </p:spTree>
    <p:extLst>
      <p:ext uri="{BB962C8B-B14F-4D97-AF65-F5344CB8AC3E}">
        <p14:creationId xmlns="" xmlns:p14="http://schemas.microsoft.com/office/powerpoint/2010/main" val="245718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64" grpId="0"/>
      <p:bldP spid="7833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Bellman-Ford Algorithm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Single-source shortest paths problem</a:t>
            </a:r>
          </a:p>
          <a:p>
            <a:pPr lvl="1" eaLnBrk="1" hangingPunct="1"/>
            <a:r>
              <a:rPr lang="en-US" altLang="en-US" smtClean="0"/>
              <a:t>Computes d[v] and </a:t>
            </a:r>
            <a:r>
              <a:rPr lang="en-US" altLang="en-US" smtClean="0">
                <a:latin typeface="Comic Sans MS" panose="030F0702030302020204" pitchFamily="66" charset="0"/>
                <a:sym typeface="Symbol" panose="05050102010706020507" pitchFamily="18" charset="2"/>
              </a:rPr>
              <a:t></a:t>
            </a:r>
            <a:r>
              <a:rPr lang="en-US" altLang="en-US" smtClean="0"/>
              <a:t>[v] for all v </a:t>
            </a:r>
            <a:r>
              <a:rPr lang="en-US" altLang="en-US" smtClean="0">
                <a:sym typeface="Symbol" panose="05050102010706020507" pitchFamily="18" charset="2"/>
              </a:rPr>
              <a:t></a:t>
            </a:r>
            <a:r>
              <a:rPr lang="en-US" altLang="en-US" smtClean="0"/>
              <a:t> V</a:t>
            </a:r>
          </a:p>
          <a:p>
            <a:pPr eaLnBrk="1" hangingPunct="1"/>
            <a:r>
              <a:rPr lang="en-US" altLang="en-US" smtClean="0"/>
              <a:t>Allows negative edge weights</a:t>
            </a:r>
          </a:p>
          <a:p>
            <a:pPr eaLnBrk="1" hangingPunct="1"/>
            <a:r>
              <a:rPr lang="en-US" altLang="en-US" smtClean="0"/>
              <a:t>Returns:</a:t>
            </a:r>
          </a:p>
          <a:p>
            <a:pPr lvl="1" eaLnBrk="1" hangingPunct="1"/>
            <a:r>
              <a:rPr lang="en-US" altLang="en-US" smtClean="0">
                <a:solidFill>
                  <a:srgbClr val="FF0000"/>
                </a:solidFill>
              </a:rPr>
              <a:t>TRUE</a:t>
            </a:r>
            <a:r>
              <a:rPr lang="en-US" altLang="en-US" smtClean="0"/>
              <a:t> if no negative-weight cycles are reachable from the source s</a:t>
            </a:r>
          </a:p>
          <a:p>
            <a:pPr lvl="1" eaLnBrk="1" hangingPunct="1"/>
            <a:r>
              <a:rPr lang="en-US" altLang="en-US" smtClean="0">
                <a:solidFill>
                  <a:srgbClr val="FF0000"/>
                </a:solidFill>
              </a:rPr>
              <a:t>FALSE</a:t>
            </a:r>
            <a:r>
              <a:rPr lang="en-US" altLang="en-US" smtClean="0"/>
              <a:t> otherwise </a:t>
            </a:r>
            <a:r>
              <a:rPr lang="en-US" altLang="en-US" smtClean="0">
                <a:sym typeface="Symbol" panose="05050102010706020507" pitchFamily="18" charset="2"/>
              </a:rPr>
              <a:t> no solution exists</a:t>
            </a:r>
          </a:p>
          <a:p>
            <a:pPr eaLnBrk="1" hangingPunct="1"/>
            <a:r>
              <a:rPr lang="en-US" altLang="en-US" smtClean="0">
                <a:sym typeface="Symbol" panose="05050102010706020507" pitchFamily="18" charset="2"/>
              </a:rPr>
              <a:t>Idea:</a:t>
            </a:r>
          </a:p>
          <a:p>
            <a:pPr lvl="1" eaLnBrk="1" hangingPunct="1"/>
            <a:r>
              <a:rPr lang="en-US" altLang="en-US" smtClean="0">
                <a:sym typeface="Symbol" panose="05050102010706020507" pitchFamily="18" charset="2"/>
              </a:rPr>
              <a:t>Traverse all the edges |V – 1| times, every time performing a relaxation step of each edge</a:t>
            </a:r>
          </a:p>
        </p:txBody>
      </p:sp>
    </p:spTree>
    <p:extLst>
      <p:ext uri="{BB962C8B-B14F-4D97-AF65-F5344CB8AC3E}">
        <p14:creationId xmlns="" xmlns:p14="http://schemas.microsoft.com/office/powerpoint/2010/main" val="30577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BELLMAN-FORD(V, E, w, s)</a:t>
            </a:r>
          </a:p>
        </p:txBody>
      </p:sp>
      <p:sp>
        <p:nvSpPr>
          <p:cNvPr id="78950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INITIALIZE-SINGLE-SOURCE(V, s)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← 1 to |V| - 1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for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edge (u, v)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do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RELAX(u, v, w)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edge (u, v)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if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d[v] &gt; d[u] + w(u, v)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return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</p:spTree>
    <p:extLst>
      <p:ext uri="{BB962C8B-B14F-4D97-AF65-F5344CB8AC3E}">
        <p14:creationId xmlns="" xmlns:p14="http://schemas.microsoft.com/office/powerpoint/2010/main" val="2824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4144</TotalTime>
  <Words>1671</Words>
  <Application>Microsoft Office PowerPoint</Application>
  <PresentationFormat>On-screen Show (4:3)</PresentationFormat>
  <Paragraphs>629</Paragraphs>
  <Slides>22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Lecture 16 Graph-Based Algorithms</vt:lpstr>
      <vt:lpstr>Negative-Weight Edges</vt:lpstr>
      <vt:lpstr>Negative-Weight Edges</vt:lpstr>
      <vt:lpstr>Negative-Weight Edges</vt:lpstr>
      <vt:lpstr>Negative-Weight Edges</vt:lpstr>
      <vt:lpstr>Negative-Weight Edges</vt:lpstr>
      <vt:lpstr>Cycles</vt:lpstr>
      <vt:lpstr>Bellman-Ford Algorithm</vt:lpstr>
      <vt:lpstr>BELLMAN-FORD(V, E, w, s)</vt:lpstr>
      <vt:lpstr>Example</vt:lpstr>
      <vt:lpstr>Example</vt:lpstr>
      <vt:lpstr>Why Bellman-Ford Works</vt:lpstr>
      <vt:lpstr>Detecting Negative Cycles</vt:lpstr>
      <vt:lpstr>BELLMAN-FORD(V, E, w, s)</vt:lpstr>
      <vt:lpstr>Exercise: Apply Bellman-Ford algorithm</vt:lpstr>
      <vt:lpstr>Single-Source Shortest Paths in DAGs</vt:lpstr>
      <vt:lpstr>DAG-SHORTEST-PATHS(G, w, s)</vt:lpstr>
      <vt:lpstr>Example</vt:lpstr>
      <vt:lpstr>Example</vt:lpstr>
      <vt:lpstr>Example</vt:lpstr>
      <vt:lpstr>SSSP in a DAG Theorem</vt:lpstr>
      <vt:lpstr>Proof, Continued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mohosena</cp:lastModifiedBy>
  <cp:revision>182</cp:revision>
  <dcterms:created xsi:type="dcterms:W3CDTF">2014-09-11T18:03:18Z</dcterms:created>
  <dcterms:modified xsi:type="dcterms:W3CDTF">2018-04-07T19:09:44Z</dcterms:modified>
</cp:coreProperties>
</file>