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61" r:id="rId4"/>
    <p:sldId id="258" r:id="rId5"/>
    <p:sldId id="296" r:id="rId6"/>
    <p:sldId id="262" r:id="rId7"/>
    <p:sldId id="263" r:id="rId8"/>
    <p:sldId id="264" r:id="rId9"/>
    <p:sldId id="266" r:id="rId10"/>
    <p:sldId id="267" r:id="rId11"/>
    <p:sldId id="268" r:id="rId12"/>
    <p:sldId id="298" r:id="rId13"/>
    <p:sldId id="269" r:id="rId14"/>
    <p:sldId id="271" r:id="rId15"/>
    <p:sldId id="285" r:id="rId16"/>
    <p:sldId id="286" r:id="rId17"/>
    <p:sldId id="288" r:id="rId18"/>
    <p:sldId id="284" r:id="rId19"/>
    <p:sldId id="273" r:id="rId20"/>
    <p:sldId id="289" r:id="rId21"/>
    <p:sldId id="275" r:id="rId22"/>
    <p:sldId id="276" r:id="rId23"/>
    <p:sldId id="277" r:id="rId24"/>
    <p:sldId id="278" r:id="rId25"/>
    <p:sldId id="279" r:id="rId26"/>
    <p:sldId id="272" r:id="rId27"/>
    <p:sldId id="291" r:id="rId28"/>
    <p:sldId id="282" r:id="rId29"/>
    <p:sldId id="283" r:id="rId30"/>
    <p:sldId id="293" r:id="rId31"/>
    <p:sldId id="294" r:id="rId32"/>
    <p:sldId id="295" r:id="rId33"/>
    <p:sldId id="299" r:id="rId34"/>
    <p:sldId id="300" r:id="rId35"/>
    <p:sldId id="297" r:id="rId36"/>
    <p:sldId id="30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3" autoAdjust="0"/>
    <p:restoredTop sz="94638" autoAdjust="0"/>
  </p:normalViewPr>
  <p:slideViewPr>
    <p:cSldViewPr snapToGrid="0">
      <p:cViewPr varScale="1">
        <p:scale>
          <a:sx n="81" d="100"/>
          <a:sy n="81" d="100"/>
        </p:scale>
        <p:origin x="1622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3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3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66813" y="693738"/>
            <a:ext cx="4613275" cy="3460750"/>
          </a:xfrm>
          <a:noFill/>
          <a:ln w="12700"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693738" y="4384675"/>
            <a:ext cx="5559425" cy="41544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What kind of Notes??</a:t>
            </a:r>
          </a:p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967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66813" y="693738"/>
            <a:ext cx="4613275" cy="3460750"/>
          </a:xfrm>
          <a:noFill/>
          <a:ln w="12700"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693738" y="4384675"/>
            <a:ext cx="5559425" cy="41544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What kind of Notes??</a:t>
            </a:r>
          </a:p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967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TW"/>
              <a:t>Print-Cut-Rod-Solution(p, 8)= 2, 6</a:t>
            </a:r>
            <a:endParaRPr lang="zh-TW" altLang="en-US"/>
          </a:p>
        </p:txBody>
      </p:sp>
      <p:sp>
        <p:nvSpPr>
          <p:cNvPr id="460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25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25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25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25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25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BFCB4D7-B6FE-49AE-A930-5B84E1B9F134}" type="slidenum">
              <a:rPr kumimoji="1" lang="en-US" altLang="zh-TW"/>
              <a:pPr eaLnBrk="1" hangingPunct="1">
                <a:spcBef>
                  <a:spcPct val="0"/>
                </a:spcBef>
              </a:pPr>
              <a:t>29</a:t>
            </a:fld>
            <a:endParaRPr kumimoji="1" lang="en-US" altLang="zh-TW"/>
          </a:p>
        </p:txBody>
      </p:sp>
    </p:spTree>
    <p:extLst>
      <p:ext uri="{BB962C8B-B14F-4D97-AF65-F5344CB8AC3E}">
        <p14:creationId xmlns:p14="http://schemas.microsoft.com/office/powerpoint/2010/main" val="190126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http://ranger.uta.edu/~huang/teaching/CSE5311/HW3_Solution.pdf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DFCF63-9E8A-43D8-B525-3026BDA06BA1}" type="slidenum">
              <a:rPr lang="en-US" altLang="en-US" sz="1200" i="0">
                <a:latin typeface="Times New Roman" panose="02020603050405020304" pitchFamily="18" charset="0"/>
              </a:rPr>
              <a:pPr/>
              <a:t>2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420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D320AC-7A6F-4EC8-9037-8F28D75E7608}" type="slidenum">
              <a:rPr lang="en-US" altLang="en-US" sz="1200" i="0">
                <a:latin typeface="Times New Roman" panose="02020603050405020304" pitchFamily="18" charset="0"/>
              </a:rPr>
              <a:pPr/>
              <a:t>4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51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2C931B-357D-4098-B5D0-E17C1B4A1B61}" type="slidenum">
              <a:rPr lang="en-US" altLang="en-US" sz="1200" i="0">
                <a:latin typeface="Times New Roman" panose="02020603050405020304" pitchFamily="18" charset="0"/>
              </a:rPr>
              <a:pPr/>
              <a:t>5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4740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2C931B-357D-4098-B5D0-E17C1B4A1B61}" type="slidenum">
              <a:rPr lang="en-US" altLang="en-US" sz="1200" i="0">
                <a:latin typeface="Times New Roman" panose="02020603050405020304" pitchFamily="18" charset="0"/>
              </a:rPr>
              <a:pPr/>
              <a:t>6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4740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434297-B674-4CAB-BF01-D3CCF790401E}" type="slidenum">
              <a:rPr lang="en-US" altLang="en-US" sz="1200" i="0">
                <a:latin typeface="Times New Roman" panose="02020603050405020304" pitchFamily="18" charset="0"/>
              </a:rPr>
              <a:pPr/>
              <a:t>7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46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66813" y="693738"/>
            <a:ext cx="4613275" cy="3460750"/>
          </a:xfrm>
          <a:noFill/>
          <a:ln w="12700"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693738" y="4384675"/>
            <a:ext cx="5559425" cy="41544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What kind of Notes??</a:t>
            </a:r>
          </a:p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967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66813" y="693738"/>
            <a:ext cx="4613275" cy="3460750"/>
          </a:xfrm>
          <a:noFill/>
          <a:ln w="12700"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693738" y="4384675"/>
            <a:ext cx="5559425" cy="41544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What kind of Notes??</a:t>
            </a:r>
          </a:p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967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66813" y="693738"/>
            <a:ext cx="4613275" cy="3460750"/>
          </a:xfrm>
          <a:noFill/>
          <a:ln w="12700"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693738" y="4384675"/>
            <a:ext cx="5559425" cy="41544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What kind of Notes??</a:t>
            </a:r>
          </a:p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96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ABCD-1AF5-435C-A18C-9203A2C581E7}" type="datetime1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8A2D-52BD-4BE5-9A26-DD7142B8F7CB}" type="datetime1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12F0-DEE6-476C-A9FA-381DB8A616AB}" type="datetime1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88783E3F-30A7-449A-B6DC-C25269428DD1}" type="datetime1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48B2152-2B3E-44A1-8FD0-4FF9B0873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1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01B1-58C4-4C06-8AB8-5B2C8E64C901}" type="datetime1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E031-2173-43C9-A938-9017AD0A2EB2}" type="datetime1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265D-8F50-463C-8096-34B146E44AC9}" type="datetime1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B7CB-EAB4-421F-8345-CF0F77C51680}" type="datetime1">
              <a:rPr lang="en-US" smtClean="0"/>
              <a:pPr/>
              <a:t>3/28/2020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56C4-C73E-4A9E-840E-ED5530D4DC5F}" type="datetime1">
              <a:rPr lang="en-US" smtClean="0"/>
              <a:pPr/>
              <a:t>3/28/2020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C070-F0D5-4B39-9BF9-DDF5A1C288F2}" type="datetime1">
              <a:rPr lang="en-US" smtClean="0"/>
              <a:pPr/>
              <a:t>3/28/2020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FC4A-40E6-4B4D-B9C6-4EC111D580C1}" type="datetime1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F1C9-DA77-4DD3-8289-8A8F6C1F4594}" type="datetime1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2338D-0AB7-4219-88B8-F36B9D6326D7}" type="datetime1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07</a:t>
            </a:r>
            <a:br>
              <a:rPr lang="en-US" dirty="0"/>
            </a:br>
            <a:r>
              <a:rPr lang="en-US" sz="3200" dirty="0"/>
              <a:t>Dynamic Programming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5008609" cy="4111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CSE373: 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Designing a DP Algorithm</a:t>
            </a:r>
            <a:endParaRPr lang="zh-TW" altLang="zh-TW" sz="4000" dirty="0">
              <a:ea typeface="新細明體" panose="02020500000000000000" pitchFamily="18" charset="-12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dirty="0">
                <a:ea typeface="新細明體" panose="02020500000000000000" pitchFamily="18" charset="-120"/>
              </a:rPr>
              <a:t>1. Characterize the structure of an optimal solution.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dirty="0">
                <a:ea typeface="新細明體" panose="02020500000000000000" pitchFamily="18" charset="-120"/>
              </a:rPr>
              <a:t>2. </a:t>
            </a:r>
            <a:r>
              <a:rPr lang="en-US" altLang="zh-TW" sz="2800" u="sng" dirty="0">
                <a:ea typeface="新細明體" panose="02020500000000000000" pitchFamily="18" charset="-120"/>
              </a:rPr>
              <a:t>Recursively</a:t>
            </a:r>
            <a:r>
              <a:rPr lang="en-US" altLang="zh-TW" sz="2800" dirty="0">
                <a:ea typeface="新細明體" panose="02020500000000000000" pitchFamily="18" charset="-120"/>
              </a:rPr>
              <a:t> define the value of an optimal solution.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dirty="0">
                <a:ea typeface="新細明體" panose="02020500000000000000" pitchFamily="18" charset="-120"/>
              </a:rPr>
              <a:t>3. Compute the value of an optimal solution in a bottom up fashion.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dirty="0">
                <a:ea typeface="新細明體" panose="02020500000000000000" pitchFamily="18" charset="-120"/>
              </a:rPr>
              <a:t>4. Construct an optimal solution from computed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24749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>
                <a:ea typeface="MS PGothic" panose="020B0600070205080204" pitchFamily="34" charset="-128"/>
              </a:rPr>
              <a:t>Example: Rod Cutting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en-US" sz="2800" dirty="0"/>
              <a:t>You are given a rod of length </a:t>
            </a:r>
            <a:r>
              <a:rPr lang="en-US" altLang="en-US" sz="2800" i="1" dirty="0">
                <a:solidFill>
                  <a:srgbClr val="FF0000"/>
                </a:solidFill>
              </a:rPr>
              <a:t>n</a:t>
            </a:r>
            <a:r>
              <a:rPr lang="en-US" altLang="en-US" sz="2800" dirty="0"/>
              <a:t> ≥ 0 (</a:t>
            </a:r>
            <a:r>
              <a:rPr lang="en-US" altLang="en-US" sz="2800" i="1" dirty="0"/>
              <a:t>n</a:t>
            </a:r>
            <a:r>
              <a:rPr lang="en-US" altLang="en-US" sz="2800" dirty="0"/>
              <a:t> in inches)</a:t>
            </a:r>
            <a:endParaRPr lang="en-US" altLang="en-US" sz="2000" dirty="0"/>
          </a:p>
          <a:p>
            <a:pPr>
              <a:lnSpc>
                <a:spcPct val="125000"/>
              </a:lnSpc>
              <a:defRPr/>
            </a:pPr>
            <a:r>
              <a:rPr lang="en-US" altLang="en-US" sz="2800" dirty="0"/>
              <a:t>A rod of length </a:t>
            </a:r>
            <a:r>
              <a:rPr lang="en-US" altLang="en-US" sz="2800" i="1" dirty="0" err="1"/>
              <a:t>i</a:t>
            </a:r>
            <a:r>
              <a:rPr lang="en-US" altLang="en-US" sz="2800" dirty="0"/>
              <a:t> inches will be sold for </a:t>
            </a:r>
            <a:r>
              <a:rPr lang="en-US" altLang="en-US" sz="2800" i="1" dirty="0">
                <a:solidFill>
                  <a:srgbClr val="FF0000"/>
                </a:solidFill>
              </a:rPr>
              <a:t>p</a:t>
            </a:r>
            <a:r>
              <a:rPr lang="en-US" altLang="en-US" sz="2800" i="1" baseline="-25000" dirty="0">
                <a:solidFill>
                  <a:srgbClr val="FF0000"/>
                </a:solidFill>
              </a:rPr>
              <a:t>i</a:t>
            </a:r>
            <a:r>
              <a:rPr lang="en-US" altLang="en-US" sz="2800" dirty="0"/>
              <a:t> dollars</a:t>
            </a:r>
          </a:p>
          <a:p>
            <a:pPr>
              <a:lnSpc>
                <a:spcPct val="125000"/>
              </a:lnSpc>
              <a:defRPr/>
            </a:pPr>
            <a:r>
              <a:rPr lang="en-US" altLang="en-US" sz="2800" dirty="0"/>
              <a:t>Cutting is free (simplifying assumption)</a:t>
            </a:r>
          </a:p>
          <a:p>
            <a:pPr>
              <a:lnSpc>
                <a:spcPct val="125000"/>
              </a:lnSpc>
              <a:defRPr/>
            </a:pPr>
            <a:r>
              <a:rPr lang="en-US" altLang="en-US" sz="2800" b="1" dirty="0"/>
              <a:t>Problem</a:t>
            </a:r>
            <a:r>
              <a:rPr lang="en-US" altLang="en-US" sz="2800" dirty="0"/>
              <a:t>: given a table of prices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r>
              <a:rPr lang="en-US" altLang="en-US" sz="2800" i="1" dirty="0"/>
              <a:t> </a:t>
            </a:r>
            <a:r>
              <a:rPr lang="en-US" altLang="en-US" sz="2800" dirty="0"/>
              <a:t>determine the maximum revenue </a:t>
            </a:r>
            <a:r>
              <a:rPr lang="en-US" altLang="en-US" sz="2800" i="1" dirty="0" err="1"/>
              <a:t>r</a:t>
            </a:r>
            <a:r>
              <a:rPr lang="en-US" altLang="en-US" sz="2800" i="1" baseline="-25000" dirty="0" err="1"/>
              <a:t>n</a:t>
            </a:r>
            <a:r>
              <a:rPr lang="en-US" altLang="en-US" sz="2800" dirty="0"/>
              <a:t> obtainable by cutting up the given rod (of length </a:t>
            </a:r>
            <a:r>
              <a:rPr lang="en-US" altLang="en-US" sz="2800" i="1" dirty="0"/>
              <a:t>n)</a:t>
            </a:r>
            <a:r>
              <a:rPr lang="en-US" altLang="en-US" sz="2800" dirty="0"/>
              <a:t> and selling the pieces.</a:t>
            </a:r>
          </a:p>
          <a:p>
            <a:pPr>
              <a:lnSpc>
                <a:spcPct val="125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9578" name="Group 1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55746"/>
              </p:ext>
            </p:extLst>
          </p:nvPr>
        </p:nvGraphicFramePr>
        <p:xfrm>
          <a:off x="888274" y="4992551"/>
          <a:ext cx="7355119" cy="1086031"/>
        </p:xfrm>
        <a:graphic>
          <a:graphicData uri="http://schemas.openxmlformats.org/drawingml/2006/table">
            <a:tbl>
              <a:tblPr/>
              <a:tblGrid>
                <a:gridCol w="112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Length </a:t>
                      </a:r>
                      <a:r>
                        <a:rPr kumimoji="0" lang="en-US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Price </a:t>
                      </a: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  <a:r>
                        <a:rPr kumimoji="0" lang="en-US" alt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556" name="Rectangle 1124"/>
          <p:cNvSpPr>
            <a:spLocks noChangeArrowheads="1"/>
          </p:cNvSpPr>
          <p:nvPr/>
        </p:nvSpPr>
        <p:spPr bwMode="auto">
          <a:xfrm>
            <a:off x="2397125" y="5813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188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>
                <a:ea typeface="MS PGothic" panose="020B0600070205080204" pitchFamily="34" charset="-128"/>
              </a:rPr>
              <a:t>Example: Rod Cutting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idx="1"/>
          </p:nvPr>
        </p:nvSpPr>
        <p:spPr>
          <a:xfrm>
            <a:off x="155575" y="821803"/>
            <a:ext cx="8988425" cy="603619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en-US" sz="2800" b="1" dirty="0"/>
              <a:t>Problem</a:t>
            </a:r>
            <a:r>
              <a:rPr lang="en-US" altLang="en-US" sz="2800" dirty="0"/>
              <a:t>: given a table of prices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r>
              <a:rPr lang="en-US" altLang="en-US" sz="2800" i="1" dirty="0"/>
              <a:t> </a:t>
            </a:r>
            <a:r>
              <a:rPr lang="en-US" altLang="en-US" sz="2800" dirty="0"/>
              <a:t>determine the maximum revenue </a:t>
            </a:r>
            <a:r>
              <a:rPr lang="en-US" altLang="en-US" sz="2800" i="1" dirty="0" err="1"/>
              <a:t>r</a:t>
            </a:r>
            <a:r>
              <a:rPr lang="en-US" altLang="en-US" sz="2800" i="1" baseline="-25000" dirty="0" err="1"/>
              <a:t>n</a:t>
            </a:r>
            <a:r>
              <a:rPr lang="en-US" altLang="en-US" sz="2800" dirty="0"/>
              <a:t> obtainable by cutting the given rod (of length </a:t>
            </a:r>
            <a:r>
              <a:rPr lang="en-US" altLang="en-US" sz="2800" i="1" dirty="0"/>
              <a:t>n)</a:t>
            </a:r>
            <a:r>
              <a:rPr lang="en-US" altLang="en-US" sz="2800" dirty="0"/>
              <a:t> and selling the pieces.</a:t>
            </a:r>
          </a:p>
          <a:p>
            <a:pPr>
              <a:lnSpc>
                <a:spcPct val="125000"/>
              </a:lnSpc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Can we use a greedy algorithm (like fractional knapsack) that always takes the length with highest price/length value?</a:t>
            </a:r>
          </a:p>
          <a:p>
            <a:pPr>
              <a:lnSpc>
                <a:spcPct val="125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25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25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for e.g. by greedy algorithm, optimal revenue of a 4 inch rod should be 33+1=34 which we get by cutting a rod of length 3 first (which has the maximum value of 11) and then taking the remaining rod of length 1 (i.e., the cutting lengths here are in order: (3,1)).</a:t>
            </a:r>
          </a:p>
          <a:p>
            <a:pPr>
              <a:lnSpc>
                <a:spcPct val="125000"/>
              </a:lnSpc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However, the optimal cutting is: (2,2) which gives us optimal revenue of 20+20 = 40.</a:t>
            </a:r>
          </a:p>
          <a:p>
            <a:pPr>
              <a:lnSpc>
                <a:spcPct val="125000"/>
              </a:lnSpc>
              <a:defRPr/>
            </a:pPr>
            <a:endParaRPr lang="en-US" altLang="en-US" baseline="30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25000"/>
              </a:lnSpc>
              <a:defRPr/>
            </a:pPr>
            <a:endParaRPr lang="en-US" altLang="en-US" baseline="30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9578" name="Group 1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55746"/>
              </p:ext>
            </p:extLst>
          </p:nvPr>
        </p:nvGraphicFramePr>
        <p:xfrm>
          <a:off x="2835799" y="2585016"/>
          <a:ext cx="3888779" cy="1653743"/>
        </p:xfrm>
        <a:graphic>
          <a:graphicData uri="http://schemas.openxmlformats.org/drawingml/2006/table">
            <a:tbl>
              <a:tblPr/>
              <a:tblGrid>
                <a:gridCol w="130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Length </a:t>
                      </a:r>
                      <a:r>
                        <a:rPr kumimoji="0" lang="en-US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Price </a:t>
                      </a: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  <a:r>
                        <a:rPr kumimoji="0" lang="en-US" alt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Value</a:t>
                      </a: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 p</a:t>
                      </a:r>
                      <a:r>
                        <a:rPr kumimoji="0" lang="en-US" alt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/</a:t>
                      </a:r>
                      <a:r>
                        <a:rPr kumimoji="0" lang="en-US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556" name="Rectangle 1124"/>
          <p:cNvSpPr>
            <a:spLocks noChangeArrowheads="1"/>
          </p:cNvSpPr>
          <p:nvPr/>
        </p:nvSpPr>
        <p:spPr bwMode="auto">
          <a:xfrm>
            <a:off x="2397125" y="5813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18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3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Example: Rod Cutting </a:t>
            </a:r>
            <a:endParaRPr lang="en-US" altLang="en-US" sz="3200" i="1" dirty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93675" y="1800225"/>
            <a:ext cx="8710613" cy="4708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Question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:  in how many different ways can we cut a rod of length n?</a:t>
            </a:r>
          </a:p>
          <a:p>
            <a:pPr lvl="1"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For a rod of length 4:</a:t>
            </a: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4 - 1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2</a:t>
            </a:r>
            <a:r>
              <a:rPr lang="en-US" altLang="en-US" sz="20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8</a:t>
            </a: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Yes but the cost would be too high!!! There are  2</a:t>
            </a:r>
            <a:r>
              <a:rPr lang="en-US" altLang="en-US" sz="20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possible ways to cut a rod of length n (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Exponential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).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We cannot try all possibilities for "large“ n; the exhaustive approach isn’t practically feasible.</a:t>
            </a: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5365" name="Picture 1029" descr="DP1Sm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2498725"/>
            <a:ext cx="70231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4684" y="756867"/>
            <a:ext cx="86636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  <a:spcBef>
                <a:spcPts val="1000"/>
              </a:spcBef>
              <a:defRPr/>
            </a:pPr>
            <a:r>
              <a:rPr lang="en-US" alt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Can we use a brute-force/exhaustive algorithm that tries all possible cuts of a rod of length n?</a:t>
            </a:r>
          </a:p>
        </p:txBody>
      </p:sp>
    </p:spTree>
    <p:extLst>
      <p:ext uri="{BB962C8B-B14F-4D97-AF65-F5344CB8AC3E}">
        <p14:creationId xmlns:p14="http://schemas.microsoft.com/office/powerpoint/2010/main" val="608647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Example: Rod Cutting </a:t>
            </a:r>
            <a:endParaRPr lang="en-US" altLang="en-US" sz="3200" i="1" dirty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205250" y="1016643"/>
            <a:ext cx="8710613" cy="390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Let us find a way to solve the problem </a:t>
            </a:r>
            <a:r>
              <a:rPr lang="en-US" altLang="en-US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recursively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:  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Let </a:t>
            </a:r>
            <a:r>
              <a:rPr lang="en-US" alt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the maximum revenue obtainable from a rod of length n</a:t>
            </a:r>
          </a:p>
          <a:p>
            <a:pPr>
              <a:lnSpc>
                <a:spcPct val="150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How can we construct a recurrence relation for </a:t>
            </a:r>
            <a:r>
              <a:rPr lang="en-US" alt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?</a:t>
            </a:r>
          </a:p>
          <a:p>
            <a:pPr>
              <a:lnSpc>
                <a:spcPct val="150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Advice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: when you don’t know what to do next, start with a simple example and hope that some idea will click…</a:t>
            </a:r>
          </a:p>
        </p:txBody>
      </p:sp>
    </p:spTree>
    <p:extLst>
      <p:ext uri="{BB962C8B-B14F-4D97-AF65-F5344CB8AC3E}">
        <p14:creationId xmlns:p14="http://schemas.microsoft.com/office/powerpoint/2010/main" val="1631721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Example: Rod Cutting </a:t>
            </a:r>
            <a:endParaRPr lang="en-US" altLang="en-US" sz="3200" i="1" dirty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93675" y="1800225"/>
            <a:ext cx="8710613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Maximum revenue obtainable by cutting a rod of length n,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? (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for n = 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</a:t>
            </a: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</a:t>
            </a:r>
            <a:r>
              <a:rPr lang="en-US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en-US" sz="2000" baseline="-25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</a:t>
            </a:r>
            <a:r>
              <a:rPr lang="en-US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1470" y="2902659"/>
            <a:ext cx="916121" cy="1199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08647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Example: Rod Cutting </a:t>
            </a:r>
            <a:endParaRPr lang="en-US" altLang="en-US" sz="3200" i="1" dirty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93675" y="1800225"/>
            <a:ext cx="8710613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Maximum revenue obtainable by cutting a rod of length n,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? (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for n = 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</a:t>
            </a: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max(</a:t>
            </a:r>
            <a:r>
              <a:rPr lang="en-US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en-US" sz="2000" baseline="-25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 = max(</a:t>
            </a:r>
            <a:r>
              <a:rPr lang="en-US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1+1) = </a:t>
            </a:r>
            <a:r>
              <a:rPr lang="en-US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60907" y="3190875"/>
            <a:ext cx="1788420" cy="725506"/>
            <a:chOff x="3043108" y="3190875"/>
            <a:chExt cx="1788420" cy="725506"/>
          </a:xfrm>
        </p:grpSpPr>
        <p:grpSp>
          <p:nvGrpSpPr>
            <p:cNvPr id="8" name="Group 7"/>
            <p:cNvGrpSpPr/>
            <p:nvPr/>
          </p:nvGrpSpPr>
          <p:grpSpPr>
            <a:xfrm>
              <a:off x="3043108" y="3190875"/>
              <a:ext cx="523875" cy="725506"/>
              <a:chOff x="4310063" y="3190875"/>
              <a:chExt cx="523875" cy="725506"/>
            </a:xfrm>
          </p:grpSpPr>
          <p:pic>
            <p:nvPicPr>
              <p:cNvPr id="39938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310063" y="3190875"/>
                <a:ext cx="523875" cy="476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9939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451159" y="3668731"/>
                <a:ext cx="28575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4136203" y="3208147"/>
              <a:ext cx="695325" cy="676677"/>
              <a:chOff x="4136203" y="3208147"/>
              <a:chExt cx="695325" cy="676677"/>
            </a:xfrm>
          </p:grpSpPr>
          <p:pic>
            <p:nvPicPr>
              <p:cNvPr id="39940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136203" y="3208147"/>
                <a:ext cx="695325" cy="485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9941" name="Picture 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375819" y="3656224"/>
                <a:ext cx="238125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608647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Example: Rod Cutting </a:t>
            </a:r>
            <a:endParaRPr lang="en-US" altLang="en-US" sz="3200" i="1" dirty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93675" y="1800225"/>
            <a:ext cx="8710613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Maximum revenue obtainable by cutting a rod of length n,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? (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for n = 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</a:t>
            </a: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max(</a:t>
            </a:r>
            <a:r>
              <a:rPr lang="en-US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en-US" sz="2000" baseline="-25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 = max(</a:t>
            </a:r>
            <a:r>
              <a:rPr lang="en-US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1+5, 5+1) = </a:t>
            </a:r>
            <a:r>
              <a:rPr lang="en-US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7255" y="3668731"/>
            <a:ext cx="2857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64802" y="3656224"/>
            <a:ext cx="2381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61879" y="3206655"/>
            <a:ext cx="752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1422" y="3195638"/>
            <a:ext cx="9048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68061" y="3634189"/>
            <a:ext cx="2095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47210" y="3189383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08647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Example: Rod Cutting </a:t>
            </a:r>
            <a:endParaRPr lang="en-US" altLang="en-US" sz="3200" i="1" dirty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93675" y="1800225"/>
            <a:ext cx="8710613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Maximum revenue obtainable by cutting a rod of length n,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? (for n =4)</a:t>
            </a: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max(p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en-US" sz="2000" baseline="-25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+r</a:t>
            </a:r>
            <a:r>
              <a:rPr lang="en-US" altLang="en-US" sz="2000" baseline="-25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 = max(9, 1+8, </a:t>
            </a:r>
            <a:r>
              <a:rPr lang="en-US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5+5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8+1) = </a:t>
            </a:r>
            <a:r>
              <a:rPr lang="en-US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7249" y="2976563"/>
            <a:ext cx="57912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08647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Example: Rod Cutting </a:t>
            </a:r>
            <a:endParaRPr lang="en-US" altLang="en-US" sz="3200" i="1" dirty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99230" y="1077421"/>
            <a:ext cx="8710613" cy="56323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In general, for any n: 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max(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p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 r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n-1,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p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 r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n-2,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p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 r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n-3,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…, p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n-1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 r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</a:t>
            </a:r>
            <a:endParaRPr lang="en-US" altLang="en-US" sz="2000" i="1" baseline="30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lnSpc>
                <a:spcPct val="150000"/>
              </a:lnSpc>
              <a:buFont typeface="Symbol"/>
              <a:buChar char="Þ"/>
              <a:defRPr/>
            </a:pP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max(p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0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 r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n-1,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p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 r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n-2,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p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 r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n-3,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…, p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n-1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 r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:[Let,  r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0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0]</a:t>
            </a:r>
            <a:endParaRPr lang="en-US" altLang="en-US" sz="2000" i="1" baseline="30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lnSpc>
                <a:spcPct val="150000"/>
              </a:lnSpc>
              <a:buFont typeface="Symbol"/>
              <a:buChar char="Þ"/>
              <a:defRPr/>
            </a:pP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</a:t>
            </a:r>
            <a:r>
              <a:rPr lang="en-US" altLang="en-US" sz="20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1≤i≤n</a:t>
            </a:r>
            <a:r>
              <a:rPr lang="en-US" altLang="en-US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(p</a:t>
            </a:r>
            <a:r>
              <a:rPr lang="en-US" altLang="en-US" sz="20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+ </a:t>
            </a:r>
            <a:r>
              <a:rPr lang="en-US" altLang="en-US" sz="20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n-i</a:t>
            </a:r>
            <a:r>
              <a:rPr lang="en-US" altLang="en-US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In other words,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maximal revenue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is obtained by cutting the rod into smaller pieces of lengths: 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and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(n-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for some value of 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(for which </a:t>
            </a:r>
            <a:r>
              <a:rPr lang="en-US" altLang="en-US" sz="20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n-i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is maximum) where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1≤i≤n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and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i.e.,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the piece of length 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need no more cut (because cutting it into smaller pieces will not increase its revenue) whereas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the piece of length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(n-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may need more cut; but we have already calculated the maximal revenue, 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n-i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of a rod of length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(n-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before calculating 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.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We can use that value of 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n-i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to calculate 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endParaRPr lang="en-US" altLang="en-US" sz="2000" i="1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74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Fibonacci Numbers</a:t>
            </a:r>
            <a:r>
              <a:rPr lang="en-US" altLang="en-US" sz="1800">
                <a:solidFill>
                  <a:srgbClr val="FF00FF"/>
                </a:solidFill>
              </a:rPr>
              <a:t>  </a:t>
            </a:r>
            <a:endParaRPr lang="en-US" altLang="en-US" sz="1600">
              <a:solidFill>
                <a:srgbClr val="FF00FF"/>
              </a:solidFill>
            </a:endParaRPr>
          </a:p>
        </p:txBody>
      </p:sp>
      <p:sp>
        <p:nvSpPr>
          <p:cNvPr id="3075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0, 1, 1, 2, 3, 5, 8, 13, 21, 34, 55, 89, …</a:t>
            </a:r>
          </a:p>
          <a:p>
            <a:r>
              <a:rPr lang="en-US" altLang="en-US" sz="2400" dirty="0"/>
              <a:t>Computing the n</a:t>
            </a:r>
            <a:r>
              <a:rPr lang="en-US" altLang="en-US" sz="2400" u="sng" baseline="30000" dirty="0"/>
              <a:t>th</a:t>
            </a:r>
            <a:r>
              <a:rPr lang="en-US" altLang="en-US" sz="2400" dirty="0"/>
              <a:t> Fibonacci number recursively:</a:t>
            </a:r>
          </a:p>
          <a:p>
            <a:pPr lvl="1"/>
            <a:r>
              <a:rPr lang="en-US" altLang="en-US" sz="2000" dirty="0"/>
              <a:t>F(n) = F(n-1) + F(n-2)</a:t>
            </a:r>
          </a:p>
          <a:p>
            <a:pPr lvl="1"/>
            <a:r>
              <a:rPr lang="en-US" altLang="en-US" sz="2000" dirty="0"/>
              <a:t>F(0) = 0</a:t>
            </a:r>
          </a:p>
          <a:p>
            <a:pPr lvl="1"/>
            <a:r>
              <a:rPr lang="en-US" altLang="en-US" sz="2000" dirty="0"/>
              <a:t>F(1) = 1</a:t>
            </a:r>
          </a:p>
          <a:p>
            <a:pPr lvl="1"/>
            <a:endParaRPr lang="en-US" altLang="en-US" sz="2000" dirty="0"/>
          </a:p>
          <a:p>
            <a:pPr marL="4763" lvl="1"/>
            <a:r>
              <a:rPr lang="en-US" altLang="en-US" sz="2000" b="1" dirty="0"/>
              <a:t>Top-down (recursive) algorithm</a:t>
            </a:r>
          </a:p>
        </p:txBody>
      </p:sp>
      <p:grpSp>
        <p:nvGrpSpPr>
          <p:cNvPr id="3076" name="Group 17"/>
          <p:cNvGrpSpPr>
            <a:grpSpLocks/>
          </p:cNvGrpSpPr>
          <p:nvPr/>
        </p:nvGrpSpPr>
        <p:grpSpPr bwMode="auto">
          <a:xfrm>
            <a:off x="4108270" y="3472542"/>
            <a:ext cx="4708338" cy="2031325"/>
            <a:chOff x="4572000" y="3047999"/>
            <a:chExt cx="4226730" cy="1805022"/>
          </a:xfrm>
        </p:grpSpPr>
        <p:sp>
          <p:nvSpPr>
            <p:cNvPr id="11" name="TextBox 10"/>
            <p:cNvSpPr txBox="1"/>
            <p:nvPr/>
          </p:nvSpPr>
          <p:spPr>
            <a:xfrm>
              <a:off x="4572000" y="3047999"/>
              <a:ext cx="4226730" cy="180502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lvl="1">
                <a:defRPr/>
              </a:pPr>
              <a:r>
                <a:rPr lang="en-US" b="1" dirty="0"/>
                <a:t> 		         F(n)</a:t>
              </a:r>
            </a:p>
            <a:p>
              <a:pPr lvl="1">
                <a:defRPr/>
              </a:pPr>
              <a:endParaRPr lang="en-US" b="1" dirty="0"/>
            </a:p>
            <a:p>
              <a:pPr lvl="1">
                <a:defRPr/>
              </a:pPr>
              <a:endParaRPr lang="en-US" b="1" dirty="0"/>
            </a:p>
            <a:p>
              <a:pPr lvl="1">
                <a:defRPr/>
              </a:pPr>
              <a:r>
                <a:rPr lang="en-US" b="1" dirty="0"/>
                <a:t>            F(n-1)              +               F(n-2)</a:t>
              </a:r>
            </a:p>
            <a:p>
              <a:pPr lvl="1">
                <a:defRPr/>
              </a:pPr>
              <a:endParaRPr lang="en-US" b="1" dirty="0"/>
            </a:p>
            <a:p>
              <a:pPr lvl="1">
                <a:defRPr/>
              </a:pPr>
              <a:endParaRPr lang="en-US" b="1" dirty="0"/>
            </a:p>
            <a:p>
              <a:pPr lvl="1">
                <a:defRPr/>
              </a:pPr>
              <a:r>
                <a:rPr lang="en-US" b="1" dirty="0"/>
                <a:t>F(n-2)     +     F(n-3)          F(n-3)     +     F(n-4)</a:t>
              </a:r>
            </a:p>
          </p:txBody>
        </p:sp>
        <p:sp>
          <p:nvSpPr>
            <p:cNvPr id="3079" name="Line 4"/>
            <p:cNvSpPr>
              <a:spLocks noChangeShapeType="1"/>
            </p:cNvSpPr>
            <p:nvPr/>
          </p:nvSpPr>
          <p:spPr bwMode="auto">
            <a:xfrm flipH="1">
              <a:off x="5950444" y="3352799"/>
              <a:ext cx="928842" cy="436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0" name="Line 5"/>
            <p:cNvSpPr>
              <a:spLocks noChangeShapeType="1"/>
            </p:cNvSpPr>
            <p:nvPr/>
          </p:nvSpPr>
          <p:spPr bwMode="auto">
            <a:xfrm>
              <a:off x="6879288" y="3352800"/>
              <a:ext cx="868687" cy="436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" name="Line 6"/>
            <p:cNvSpPr>
              <a:spLocks noChangeShapeType="1"/>
            </p:cNvSpPr>
            <p:nvPr/>
          </p:nvSpPr>
          <p:spPr bwMode="auto">
            <a:xfrm flipH="1">
              <a:off x="5325361" y="4199084"/>
              <a:ext cx="442291" cy="301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Line 7"/>
            <p:cNvSpPr>
              <a:spLocks noChangeShapeType="1"/>
            </p:cNvSpPr>
            <p:nvPr/>
          </p:nvSpPr>
          <p:spPr bwMode="auto">
            <a:xfrm>
              <a:off x="5767654" y="4199084"/>
              <a:ext cx="510576" cy="301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Line 8"/>
            <p:cNvSpPr>
              <a:spLocks noChangeShapeType="1"/>
            </p:cNvSpPr>
            <p:nvPr/>
          </p:nvSpPr>
          <p:spPr bwMode="auto">
            <a:xfrm flipH="1">
              <a:off x="7329916" y="4131373"/>
              <a:ext cx="510575" cy="395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Line 9"/>
            <p:cNvSpPr>
              <a:spLocks noChangeShapeType="1"/>
            </p:cNvSpPr>
            <p:nvPr/>
          </p:nvSpPr>
          <p:spPr bwMode="auto">
            <a:xfrm>
              <a:off x="7840495" y="4131372"/>
              <a:ext cx="571991" cy="395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49823" y="3453688"/>
            <a:ext cx="2899640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 err="1">
                <a:solidFill>
                  <a:srgbClr val="0070C0"/>
                </a:solidFill>
              </a:rPr>
              <a:t>int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b="1" dirty="0"/>
              <a:t>Fib(</a:t>
            </a:r>
            <a:r>
              <a:rPr lang="en-US" sz="1600" b="1" dirty="0" err="1">
                <a:solidFill>
                  <a:srgbClr val="0070C0"/>
                </a:solidFill>
              </a:rPr>
              <a:t>int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b="1" dirty="0"/>
              <a:t>n)   </a:t>
            </a:r>
          </a:p>
          <a:p>
            <a:pPr>
              <a:defRPr/>
            </a:pPr>
            <a:r>
              <a:rPr lang="en-US" sz="1600" b="1" dirty="0"/>
              <a:t>{</a:t>
            </a:r>
            <a:br>
              <a:rPr lang="en-US" sz="1600" b="1" dirty="0"/>
            </a:br>
            <a:r>
              <a:rPr lang="en-US" sz="1600" b="1" dirty="0"/>
              <a:t>    </a:t>
            </a:r>
            <a:r>
              <a:rPr lang="en-US" sz="1600" b="1" dirty="0">
                <a:solidFill>
                  <a:srgbClr val="0070C0"/>
                </a:solidFill>
              </a:rPr>
              <a:t>if</a:t>
            </a:r>
            <a:r>
              <a:rPr lang="en-US" sz="1600" b="1" dirty="0"/>
              <a:t> (n &lt;= 1)</a:t>
            </a:r>
            <a:br>
              <a:rPr lang="en-US" sz="1600" b="1" dirty="0"/>
            </a:br>
            <a:r>
              <a:rPr lang="en-US" sz="1600" b="1" dirty="0"/>
              <a:t>        </a:t>
            </a:r>
            <a:r>
              <a:rPr lang="en-US" sz="1600" b="1" dirty="0">
                <a:solidFill>
                  <a:srgbClr val="0070C0"/>
                </a:solidFill>
              </a:rPr>
              <a:t>return</a:t>
            </a:r>
            <a:r>
              <a:rPr lang="en-US" sz="1600" b="1" dirty="0"/>
              <a:t> n;</a:t>
            </a:r>
            <a:br>
              <a:rPr lang="en-US" sz="1600" b="1" dirty="0"/>
            </a:br>
            <a:r>
              <a:rPr lang="en-US" sz="1600" b="1" dirty="0"/>
              <a:t>    </a:t>
            </a:r>
            <a:r>
              <a:rPr lang="en-US" sz="1600" b="1" dirty="0">
                <a:solidFill>
                  <a:srgbClr val="0070C0"/>
                </a:solidFill>
              </a:rPr>
              <a:t>else</a:t>
            </a:r>
            <a:br>
              <a:rPr lang="en-US" sz="1600" b="1" dirty="0"/>
            </a:br>
            <a:r>
              <a:rPr lang="en-US" sz="1600" b="1" dirty="0"/>
              <a:t>        </a:t>
            </a:r>
            <a:r>
              <a:rPr lang="en-US" sz="1600" b="1" dirty="0">
                <a:solidFill>
                  <a:srgbClr val="0070C0"/>
                </a:solidFill>
              </a:rPr>
              <a:t>return</a:t>
            </a:r>
            <a:r>
              <a:rPr lang="en-US" sz="1600" b="1" dirty="0"/>
              <a:t> Fib(n - 1) + Fib(n - 2);</a:t>
            </a:r>
            <a:br>
              <a:rPr lang="en-US" sz="1600" b="1" dirty="0"/>
            </a:br>
            <a:r>
              <a:rPr lang="en-US" sz="16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97817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Optimal Substructure Property of Rod Cutting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1469985"/>
            <a:ext cx="8797925" cy="47069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The recurrence relation:  </a:t>
            </a:r>
            <a:r>
              <a:rPr lang="en-US" altLang="en-US" sz="24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4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</a:t>
            </a:r>
            <a:r>
              <a:rPr lang="en-US" altLang="en-US" sz="24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1≤i≤n</a:t>
            </a:r>
            <a:r>
              <a:rPr lang="en-US" alt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(p</a:t>
            </a:r>
            <a:r>
              <a:rPr lang="en-US" altLang="en-US" sz="24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+ </a:t>
            </a:r>
            <a:r>
              <a:rPr lang="en-US" altLang="en-US" sz="24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4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n-i</a:t>
            </a:r>
            <a:r>
              <a:rPr lang="en-US" alt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</a:t>
            </a:r>
            <a:r>
              <a:rPr lang="en-US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shows that the Rod Cutting problem has optimal substructure property: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an optimal solution to the problem (here </a:t>
            </a:r>
            <a:r>
              <a:rPr lang="en-US" altLang="en-US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4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contains within it optimal solution to sub problems (here </a:t>
            </a:r>
            <a:r>
              <a:rPr lang="en-US" altLang="en-US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4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n-i</a:t>
            </a:r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). </a:t>
            </a:r>
          </a:p>
          <a:p>
            <a:pPr>
              <a:lnSpc>
                <a:spcPct val="150000"/>
              </a:lnSpc>
              <a:defRPr/>
            </a:pPr>
            <a:endParaRPr lang="en-US" altLang="en-US" sz="2400" i="1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This recurrence relation can be implemented as a simple top-down recursive procedure	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Top Down algorithm for Rod Cutting </a:t>
            </a:r>
            <a:endParaRPr lang="en-US" altLang="en-US" sz="3200" i="1" dirty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99230" y="4784851"/>
            <a:ext cx="8710613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Computing the recursion leads to re-computing some numbers (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overlapping </a:t>
            </a:r>
            <a:r>
              <a:rPr lang="en-US" alt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subproblems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again and again – how many?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88" y="1166339"/>
            <a:ext cx="6689128" cy="294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924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Time Complexity of Top Down algorithm</a:t>
            </a:r>
            <a:endParaRPr lang="en-US" altLang="en-US" sz="3200" i="1" dirty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93675" y="903228"/>
            <a:ext cx="8710613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Let’s call Cut-Rod(p, 4), to see the effects on a simple case:</a:t>
            </a:r>
          </a:p>
        </p:txBody>
      </p:sp>
      <p:pic>
        <p:nvPicPr>
          <p:cNvPr id="22533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388" y="1486964"/>
            <a:ext cx="443865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769681"/>
            <a:ext cx="403225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3675" y="5009804"/>
            <a:ext cx="8710613" cy="1386234"/>
            <a:chOff x="193675" y="5009804"/>
            <a:chExt cx="8710613" cy="1386234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193675" y="5009804"/>
              <a:ext cx="8710613" cy="6463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Solution</a:t>
              </a:r>
              <a:r>
                <a:rPr lang="en-US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: CUT-ROD(</a:t>
              </a:r>
              <a:r>
                <a:rPr lang="en-US" dirty="0" err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p,n</a:t>
              </a:r>
              <a:r>
                <a:rPr lang="en-US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) calls CUT-ROD(</a:t>
              </a:r>
              <a:r>
                <a:rPr lang="en-US" i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p, n-</a:t>
              </a:r>
              <a:r>
                <a:rPr lang="en-US" i="1" dirty="0" err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i</a:t>
              </a:r>
              <a:r>
                <a:rPr lang="en-US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) for </a:t>
              </a:r>
              <a:r>
                <a:rPr lang="en-US" i="1" dirty="0" err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i</a:t>
              </a:r>
              <a:r>
                <a:rPr lang="en-US" i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 = 1,2,3, …, n, i.e.,</a:t>
              </a:r>
              <a:r>
                <a:rPr lang="en-US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 CUT-ROD(</a:t>
              </a:r>
              <a:r>
                <a:rPr lang="en-US" dirty="0" err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p,n</a:t>
              </a:r>
              <a:r>
                <a:rPr lang="en-US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) calls CUT-ROD(</a:t>
              </a:r>
              <a:r>
                <a:rPr lang="en-US" i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p, j</a:t>
              </a:r>
              <a:r>
                <a:rPr lang="en-US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) for </a:t>
              </a:r>
              <a:r>
                <a:rPr lang="en-US" i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 charset="0"/>
                </a:rPr>
                <a:t>j = 0,1,2, …, n-1</a:t>
              </a:r>
              <a:endPara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endParaRPr>
            </a:p>
          </p:txBody>
        </p:sp>
        <p:graphicFrame>
          <p:nvGraphicFramePr>
            <p:cNvPr id="22536" name="Object 2"/>
            <p:cNvGraphicFramePr>
              <a:graphicFrameLocks noChangeAspect="1"/>
            </p:cNvGraphicFramePr>
            <p:nvPr/>
          </p:nvGraphicFramePr>
          <p:xfrm>
            <a:off x="1352550" y="5629275"/>
            <a:ext cx="6808788" cy="766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Equation" r:id="rId5" imgW="2692080" imgH="304560" progId="Equation.3">
                    <p:embed/>
                  </p:oleObj>
                </mc:Choice>
                <mc:Fallback>
                  <p:oleObj name="Equation" r:id="rId5" imgW="2692080" imgH="30456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550" y="5629275"/>
                          <a:ext cx="6808788" cy="766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79996" y="4104587"/>
            <a:ext cx="8710613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T(n) = total # of calls made to CUT-ROD for an initial call of CUT-ROD(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p,n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)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        = The # of nodes for a recursion tree corresponding to a rod of size n =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2439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How to decrease time?</a:t>
            </a:r>
            <a:endParaRPr lang="en-US" altLang="en-US" sz="3200" i="1" dirty="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70526" y="919303"/>
            <a:ext cx="8710613" cy="56323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We have a problem: “reasonable size” problems are not solvable in “reasonable time” (but, in this case, they are solvable in “reasonable space”).  </a:t>
            </a: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defRPr/>
            </a:pP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Specifically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Note that navigating the whole tree requires 2</a:t>
            </a:r>
            <a:r>
              <a:rPr lang="en-US" altLang="en-US" sz="20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function calls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However, no more than n different values need to be computed or used.</a:t>
            </a: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defRPr/>
            </a:pP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We exploit these observations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to come up with two ways to decrease time: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Memoized Top-down algorithm: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store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the value of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k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(once computed by a call of CUT-ROD) in a table and reuse it in later calls of CUT-ROD as needed. This technique allows us to compute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k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only once. </a:t>
            </a:r>
          </a:p>
          <a:p>
            <a:pPr>
              <a:defRPr/>
            </a:pPr>
            <a:endParaRPr lang="en-US" altLang="en-US" sz="2000" i="1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defRPr/>
            </a:pP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The technique of storing and reusing values computed by a previous call of a recursive function is called “</a:t>
            </a:r>
            <a:r>
              <a:rPr lang="en-US" altLang="en-US" sz="20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memoizing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” (i.e., writing yourself a memo).</a:t>
            </a:r>
          </a:p>
          <a:p>
            <a:pPr>
              <a:defRPr/>
            </a:pPr>
            <a:endParaRPr lang="en-US" altLang="en-US" sz="2000" i="1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Bottom Up Algorithm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: Compute small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subproblems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first, then gradually solve larger and larger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subproblems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by using the pre-computed solutions of smaller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subproblems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. For e.g., for rod-cutting problem: compute 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0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….,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endParaRPr lang="en-US" altLang="en-US" sz="200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063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imes" pitchFamily="18" charset="0"/>
                <a:cs typeface="Times" pitchFamily="18" charset="0"/>
              </a:rPr>
              <a:t>Memoized Top-down Algorithm for Rod-Cutting Problem</a:t>
            </a:r>
            <a:endParaRPr lang="en-US" altLang="en-US" i="1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4581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59" y="1521336"/>
            <a:ext cx="5044189" cy="165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59" y="3484757"/>
            <a:ext cx="7416882" cy="300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905" y="1409847"/>
            <a:ext cx="3749044" cy="2263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88945" y="2599962"/>
            <a:ext cx="17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22703" y="2135416"/>
            <a:ext cx="17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63241" y="2133572"/>
            <a:ext cx="17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23270" y="2120717"/>
            <a:ext cx="17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Oval 11"/>
          <p:cNvSpPr/>
          <p:nvPr/>
        </p:nvSpPr>
        <p:spPr>
          <a:xfrm>
            <a:off x="5982159" y="2853368"/>
            <a:ext cx="286438" cy="286439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517620" y="3303224"/>
            <a:ext cx="286438" cy="286439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32015" y="2388823"/>
            <a:ext cx="286438" cy="286439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94722" y="2388824"/>
            <a:ext cx="286438" cy="286439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575932" y="1924279"/>
            <a:ext cx="286438" cy="286439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268165" y="1933458"/>
            <a:ext cx="286438" cy="286439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740058" y="1931620"/>
            <a:ext cx="286438" cy="286439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27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ea typeface="MS PGothic" panose="020B0600070205080204" pitchFamily="34" charset="-128"/>
              </a:rPr>
              <a:t>Bottom Up Algorithm </a:t>
            </a:r>
            <a:endParaRPr lang="en-US" altLang="en-US" sz="3200" b="1" i="1" dirty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5605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79" y="982254"/>
            <a:ext cx="5220222" cy="341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" y="4737817"/>
            <a:ext cx="9144000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Both memoized top-down and bottom-up approach takes Θ(n</a:t>
            </a:r>
            <a:r>
              <a:rPr lang="en-US" altLang="en-US" sz="20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time.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Why??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The most heavily executed statement in bottom-up approach is line 6 which is executed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j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times for each value of 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j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mbria Math"/>
                <a:ea typeface="Cambria Math"/>
              </a:rPr>
              <a:t>ɛ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 Math"/>
                <a:ea typeface="Cambria Math"/>
              </a:rPr>
              <a:t> {1, 2,…, n}.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 Math"/>
                <a:ea typeface="Cambria Math"/>
              </a:rPr>
              <a:t>So it is executed 1+2+…+n = </a:t>
            </a:r>
            <a:r>
              <a:rPr lang="el-G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 Math"/>
                <a:ea typeface="Cambria Math"/>
              </a:rPr>
              <a:t>Θ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 Math"/>
                <a:ea typeface="Cambria Math"/>
              </a:rPr>
              <a:t>(n</a:t>
            </a:r>
            <a:r>
              <a:rPr lang="en-US" altLang="en-US" sz="20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 Math"/>
                <a:ea typeface="Cambria Math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ambria Math"/>
                <a:ea typeface="Cambria Math"/>
              </a:rPr>
              <a:t>) times. Similarly</a:t>
            </a: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ambria Math"/>
                <a:ea typeface="Cambria Math"/>
              </a:rPr>
              <a:t>, memoized top-down</a:t>
            </a:r>
            <a:endParaRPr lang="en-US" altLang="en-US" sz="2000" i="1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1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Simulation: Rod Cutting </a:t>
            </a:r>
            <a:endParaRPr lang="en-US" altLang="en-US" sz="3200" i="1" dirty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59414" y="2438823"/>
            <a:ext cx="8710612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We begin by constructing (by hand) the optimal solutions for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1, …, 10: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0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0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1 	(no cuts)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max(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= max(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,1+1) =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	(no cuts)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max(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= max(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8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,5+1,1+5) =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8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	(no cuts)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max(p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= max(9, 8+1,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5+5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1+8) =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10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?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6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?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7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?</a:t>
            </a:r>
          </a:p>
        </p:txBody>
      </p:sp>
      <p:graphicFrame>
        <p:nvGraphicFramePr>
          <p:cNvPr id="7" name="Group 1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9110"/>
              </p:ext>
            </p:extLst>
          </p:nvPr>
        </p:nvGraphicFramePr>
        <p:xfrm>
          <a:off x="1527527" y="1075017"/>
          <a:ext cx="5484754" cy="1086031"/>
        </p:xfrm>
        <a:graphic>
          <a:graphicData uri="http://schemas.openxmlformats.org/drawingml/2006/table">
            <a:tbl>
              <a:tblPr/>
              <a:tblGrid>
                <a:gridCol w="112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Length </a:t>
                      </a:r>
                      <a:r>
                        <a:rPr kumimoji="0" lang="en-US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Price </a:t>
                      </a: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  <a:r>
                        <a:rPr kumimoji="0" lang="en-US" alt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84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Simulation: Rod Cutting </a:t>
            </a:r>
            <a:endParaRPr lang="en-US" altLang="en-US" sz="3200" i="1" dirty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59414" y="2438823"/>
            <a:ext cx="8710612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We begin by constructing (by hand) the optimal solutions for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1, …, 10: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0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0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1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	(no cuts)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max(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= max(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,1+1) =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	(no cuts)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max(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= max(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8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,5+1,1+5) =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8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	(no cuts)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max(p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= max(9, 8+1,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5+5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1+8) =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10 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max{p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} 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=  max(10, 9+1,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8+5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5+8, 1+10) =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13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6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max{p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6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} 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= max{12,11,14,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16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,15,14} = 16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7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p2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+ r5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= 5 + 13 = 18</a:t>
            </a:r>
          </a:p>
        </p:txBody>
      </p:sp>
      <p:graphicFrame>
        <p:nvGraphicFramePr>
          <p:cNvPr id="7" name="Group 1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9110"/>
              </p:ext>
            </p:extLst>
          </p:nvPr>
        </p:nvGraphicFramePr>
        <p:xfrm>
          <a:off x="1527527" y="1075017"/>
          <a:ext cx="5484754" cy="1086031"/>
        </p:xfrm>
        <a:graphic>
          <a:graphicData uri="http://schemas.openxmlformats.org/drawingml/2006/table">
            <a:tbl>
              <a:tblPr/>
              <a:tblGrid>
                <a:gridCol w="112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Length </a:t>
                      </a:r>
                      <a:r>
                        <a:rPr kumimoji="0" lang="en-US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Price </a:t>
                      </a: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  <a:r>
                        <a:rPr kumimoji="0" lang="en-US" alt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84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Reconstructing a Solution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939799"/>
            <a:ext cx="7057077" cy="5237163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9252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Reconstructing a Solution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59" y="939799"/>
            <a:ext cx="7766737" cy="2465251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187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Fibonacci Numbers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Why is the top-down approach so inefficient?</a:t>
            </a:r>
          </a:p>
          <a:p>
            <a:pPr lvl="1"/>
            <a:r>
              <a:rPr lang="en-US" altLang="en-US" dirty="0" err="1"/>
              <a:t>Recomputes</a:t>
            </a:r>
            <a:r>
              <a:rPr lang="en-US" altLang="en-US" dirty="0"/>
              <a:t> many sub-problems.</a:t>
            </a:r>
          </a:p>
          <a:p>
            <a:endParaRPr lang="en-US" dirty="0"/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5105400" y="1371600"/>
            <a:ext cx="847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Fib(5)</a:t>
            </a:r>
            <a:br>
              <a:rPr lang="en-US" altLang="en-US" sz="2000"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>    +</a:t>
            </a:r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 flipH="1">
            <a:off x="3733800" y="1828800"/>
            <a:ext cx="1524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3124200" y="2438400"/>
            <a:ext cx="847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Fib(4)</a:t>
            </a:r>
            <a:br>
              <a:rPr lang="en-US" altLang="en-US" sz="2000"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>    +</a:t>
            </a:r>
          </a:p>
        </p:txBody>
      </p:sp>
      <p:sp>
        <p:nvSpPr>
          <p:cNvPr id="7174" name="Line 7"/>
          <p:cNvSpPr>
            <a:spLocks noChangeShapeType="1"/>
          </p:cNvSpPr>
          <p:nvPr/>
        </p:nvSpPr>
        <p:spPr bwMode="auto">
          <a:xfrm>
            <a:off x="5715000" y="18288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6467475" y="2346325"/>
            <a:ext cx="847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Fib(3)</a:t>
            </a:r>
            <a:br>
              <a:rPr lang="en-US" altLang="en-US" sz="2000"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>    +</a:t>
            </a:r>
          </a:p>
        </p:txBody>
      </p:sp>
      <p:sp>
        <p:nvSpPr>
          <p:cNvPr id="7176" name="Text Box 9"/>
          <p:cNvSpPr txBox="1">
            <a:spLocks noChangeArrowheads="1"/>
          </p:cNvSpPr>
          <p:nvPr/>
        </p:nvSpPr>
        <p:spPr bwMode="auto">
          <a:xfrm>
            <a:off x="1971675" y="3336925"/>
            <a:ext cx="847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Fib(3)</a:t>
            </a:r>
            <a:br>
              <a:rPr lang="en-US" altLang="en-US" sz="2000"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>    +</a:t>
            </a:r>
          </a:p>
        </p:txBody>
      </p:sp>
      <p:sp>
        <p:nvSpPr>
          <p:cNvPr id="7177" name="Line 10"/>
          <p:cNvSpPr>
            <a:spLocks noChangeShapeType="1"/>
          </p:cNvSpPr>
          <p:nvPr/>
        </p:nvSpPr>
        <p:spPr bwMode="auto">
          <a:xfrm flipH="1">
            <a:off x="2743200" y="3048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Line 12"/>
          <p:cNvSpPr>
            <a:spLocks noChangeShapeType="1"/>
          </p:cNvSpPr>
          <p:nvPr/>
        </p:nvSpPr>
        <p:spPr bwMode="auto">
          <a:xfrm>
            <a:off x="3581400" y="3048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Text Box 13"/>
          <p:cNvSpPr txBox="1">
            <a:spLocks noChangeArrowheads="1"/>
          </p:cNvSpPr>
          <p:nvPr/>
        </p:nvSpPr>
        <p:spPr bwMode="auto">
          <a:xfrm>
            <a:off x="3876675" y="3429000"/>
            <a:ext cx="847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Fib(2)</a:t>
            </a:r>
            <a:br>
              <a:rPr lang="en-US" altLang="en-US" sz="2000"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>    +</a:t>
            </a:r>
          </a:p>
        </p:txBody>
      </p:sp>
      <p:sp>
        <p:nvSpPr>
          <p:cNvPr id="7180" name="Text Box 14"/>
          <p:cNvSpPr txBox="1">
            <a:spLocks noChangeArrowheads="1"/>
          </p:cNvSpPr>
          <p:nvPr/>
        </p:nvSpPr>
        <p:spPr bwMode="auto">
          <a:xfrm>
            <a:off x="5943600" y="3336925"/>
            <a:ext cx="847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Fib(2)</a:t>
            </a:r>
            <a:br>
              <a:rPr lang="en-US" altLang="en-US" sz="2000"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>    +</a:t>
            </a:r>
          </a:p>
        </p:txBody>
      </p:sp>
      <p:sp>
        <p:nvSpPr>
          <p:cNvPr id="7181" name="Text Box 15"/>
          <p:cNvSpPr txBox="1">
            <a:spLocks noChangeArrowheads="1"/>
          </p:cNvSpPr>
          <p:nvPr/>
        </p:nvSpPr>
        <p:spPr bwMode="auto">
          <a:xfrm>
            <a:off x="7305675" y="3352800"/>
            <a:ext cx="847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Fib(1)</a:t>
            </a:r>
            <a:br>
              <a:rPr lang="en-US" altLang="en-US" sz="2000"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>    </a:t>
            </a:r>
          </a:p>
        </p:txBody>
      </p:sp>
      <p:sp>
        <p:nvSpPr>
          <p:cNvPr id="7182" name="Line 16"/>
          <p:cNvSpPr>
            <a:spLocks noChangeShapeType="1"/>
          </p:cNvSpPr>
          <p:nvPr/>
        </p:nvSpPr>
        <p:spPr bwMode="auto">
          <a:xfrm flipH="1">
            <a:off x="6400800" y="2895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Line 17"/>
          <p:cNvSpPr>
            <a:spLocks noChangeShapeType="1"/>
          </p:cNvSpPr>
          <p:nvPr/>
        </p:nvSpPr>
        <p:spPr bwMode="auto">
          <a:xfrm>
            <a:off x="7162800" y="2895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Text Box 18"/>
          <p:cNvSpPr txBox="1">
            <a:spLocks noChangeArrowheads="1"/>
          </p:cNvSpPr>
          <p:nvPr/>
        </p:nvSpPr>
        <p:spPr bwMode="auto">
          <a:xfrm>
            <a:off x="1219200" y="4175125"/>
            <a:ext cx="847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Fib(2)</a:t>
            </a:r>
            <a:br>
              <a:rPr lang="en-US" altLang="en-US" sz="2000"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>    +</a:t>
            </a:r>
          </a:p>
        </p:txBody>
      </p:sp>
      <p:sp>
        <p:nvSpPr>
          <p:cNvPr id="7185" name="Text Box 19"/>
          <p:cNvSpPr txBox="1">
            <a:spLocks noChangeArrowheads="1"/>
          </p:cNvSpPr>
          <p:nvPr/>
        </p:nvSpPr>
        <p:spPr bwMode="auto">
          <a:xfrm>
            <a:off x="2514600" y="4175125"/>
            <a:ext cx="847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Fib(1)</a:t>
            </a:r>
            <a:br>
              <a:rPr lang="en-US" altLang="en-US" sz="2000"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>    </a:t>
            </a:r>
          </a:p>
        </p:txBody>
      </p:sp>
      <p:sp>
        <p:nvSpPr>
          <p:cNvPr id="7186" name="Text Box 20"/>
          <p:cNvSpPr txBox="1">
            <a:spLocks noChangeArrowheads="1"/>
          </p:cNvSpPr>
          <p:nvPr/>
        </p:nvSpPr>
        <p:spPr bwMode="auto">
          <a:xfrm>
            <a:off x="904875" y="5089525"/>
            <a:ext cx="847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Fib(1)</a:t>
            </a:r>
            <a:br>
              <a:rPr lang="en-US" altLang="en-US" sz="2000"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>    </a:t>
            </a:r>
          </a:p>
        </p:txBody>
      </p:sp>
      <p:sp>
        <p:nvSpPr>
          <p:cNvPr id="7187" name="Text Box 21"/>
          <p:cNvSpPr txBox="1">
            <a:spLocks noChangeArrowheads="1"/>
          </p:cNvSpPr>
          <p:nvPr/>
        </p:nvSpPr>
        <p:spPr bwMode="auto">
          <a:xfrm>
            <a:off x="1895475" y="5089525"/>
            <a:ext cx="847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Fib(0)</a:t>
            </a:r>
            <a:br>
              <a:rPr lang="en-US" altLang="en-US" sz="2000"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>    </a:t>
            </a:r>
          </a:p>
        </p:txBody>
      </p:sp>
      <p:sp>
        <p:nvSpPr>
          <p:cNvPr id="7188" name="Line 22"/>
          <p:cNvSpPr>
            <a:spLocks noChangeShapeType="1"/>
          </p:cNvSpPr>
          <p:nvPr/>
        </p:nvSpPr>
        <p:spPr bwMode="auto">
          <a:xfrm flipH="1">
            <a:off x="1295400" y="4800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Line 23"/>
          <p:cNvSpPr>
            <a:spLocks noChangeShapeType="1"/>
          </p:cNvSpPr>
          <p:nvPr/>
        </p:nvSpPr>
        <p:spPr bwMode="auto">
          <a:xfrm>
            <a:off x="1828800" y="4800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Text Box 24"/>
          <p:cNvSpPr txBox="1">
            <a:spLocks noChangeArrowheads="1"/>
          </p:cNvSpPr>
          <p:nvPr/>
        </p:nvSpPr>
        <p:spPr bwMode="auto">
          <a:xfrm>
            <a:off x="3571875" y="4251325"/>
            <a:ext cx="847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Fib(1)</a:t>
            </a:r>
            <a:br>
              <a:rPr lang="en-US" altLang="en-US" sz="2000"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>    </a:t>
            </a:r>
          </a:p>
        </p:txBody>
      </p:sp>
      <p:sp>
        <p:nvSpPr>
          <p:cNvPr id="7191" name="Text Box 25"/>
          <p:cNvSpPr txBox="1">
            <a:spLocks noChangeArrowheads="1"/>
          </p:cNvSpPr>
          <p:nvPr/>
        </p:nvSpPr>
        <p:spPr bwMode="auto">
          <a:xfrm>
            <a:off x="4562475" y="4251325"/>
            <a:ext cx="847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Fib(0)</a:t>
            </a:r>
            <a:br>
              <a:rPr lang="en-US" altLang="en-US" sz="2000"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>    </a:t>
            </a:r>
          </a:p>
        </p:txBody>
      </p:sp>
      <p:sp>
        <p:nvSpPr>
          <p:cNvPr id="7192" name="Line 26"/>
          <p:cNvSpPr>
            <a:spLocks noChangeShapeType="1"/>
          </p:cNvSpPr>
          <p:nvPr/>
        </p:nvSpPr>
        <p:spPr bwMode="auto">
          <a:xfrm flipH="1">
            <a:off x="3962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Line 27"/>
          <p:cNvSpPr>
            <a:spLocks noChangeShapeType="1"/>
          </p:cNvSpPr>
          <p:nvPr/>
        </p:nvSpPr>
        <p:spPr bwMode="auto">
          <a:xfrm>
            <a:off x="44958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4" name="Text Box 28"/>
          <p:cNvSpPr txBox="1">
            <a:spLocks noChangeArrowheads="1"/>
          </p:cNvSpPr>
          <p:nvPr/>
        </p:nvSpPr>
        <p:spPr bwMode="auto">
          <a:xfrm>
            <a:off x="5629275" y="4251325"/>
            <a:ext cx="847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Fib(1)</a:t>
            </a:r>
            <a:br>
              <a:rPr lang="en-US" altLang="en-US" sz="2000"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>    </a:t>
            </a:r>
          </a:p>
        </p:txBody>
      </p:sp>
      <p:sp>
        <p:nvSpPr>
          <p:cNvPr id="7195" name="Text Box 29"/>
          <p:cNvSpPr txBox="1">
            <a:spLocks noChangeArrowheads="1"/>
          </p:cNvSpPr>
          <p:nvPr/>
        </p:nvSpPr>
        <p:spPr bwMode="auto">
          <a:xfrm>
            <a:off x="6619875" y="4251325"/>
            <a:ext cx="847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Fib(0)</a:t>
            </a:r>
            <a:br>
              <a:rPr lang="en-US" altLang="en-US" sz="2000"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>    </a:t>
            </a:r>
          </a:p>
        </p:txBody>
      </p:sp>
      <p:sp>
        <p:nvSpPr>
          <p:cNvPr id="7196" name="Line 30"/>
          <p:cNvSpPr>
            <a:spLocks noChangeShapeType="1"/>
          </p:cNvSpPr>
          <p:nvPr/>
        </p:nvSpPr>
        <p:spPr bwMode="auto">
          <a:xfrm flipH="1">
            <a:off x="60198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7" name="Line 31"/>
          <p:cNvSpPr>
            <a:spLocks noChangeShapeType="1"/>
          </p:cNvSpPr>
          <p:nvPr/>
        </p:nvSpPr>
        <p:spPr bwMode="auto">
          <a:xfrm>
            <a:off x="65532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8" name="Line 32"/>
          <p:cNvSpPr>
            <a:spLocks noChangeShapeType="1"/>
          </p:cNvSpPr>
          <p:nvPr/>
        </p:nvSpPr>
        <p:spPr bwMode="auto">
          <a:xfrm flipH="1">
            <a:off x="1752600" y="3886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Line 33"/>
          <p:cNvSpPr>
            <a:spLocks noChangeShapeType="1"/>
          </p:cNvSpPr>
          <p:nvPr/>
        </p:nvSpPr>
        <p:spPr bwMode="auto">
          <a:xfrm>
            <a:off x="2667000" y="3886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Oval 34"/>
          <p:cNvSpPr>
            <a:spLocks noChangeArrowheads="1"/>
          </p:cNvSpPr>
          <p:nvPr/>
        </p:nvSpPr>
        <p:spPr bwMode="auto">
          <a:xfrm>
            <a:off x="838200" y="4114800"/>
            <a:ext cx="1905000" cy="1828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7201" name="Oval 35"/>
          <p:cNvSpPr>
            <a:spLocks noChangeArrowheads="1"/>
          </p:cNvSpPr>
          <p:nvPr/>
        </p:nvSpPr>
        <p:spPr bwMode="auto">
          <a:xfrm>
            <a:off x="3429000" y="3276600"/>
            <a:ext cx="1905000" cy="1828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7202" name="Oval 36"/>
          <p:cNvSpPr>
            <a:spLocks noChangeArrowheads="1"/>
          </p:cNvSpPr>
          <p:nvPr/>
        </p:nvSpPr>
        <p:spPr bwMode="auto">
          <a:xfrm>
            <a:off x="5562600" y="3276600"/>
            <a:ext cx="1905000" cy="1828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7203" name="Oval 37"/>
          <p:cNvSpPr>
            <a:spLocks noChangeArrowheads="1"/>
          </p:cNvSpPr>
          <p:nvPr/>
        </p:nvSpPr>
        <p:spPr bwMode="auto">
          <a:xfrm>
            <a:off x="685800" y="2895600"/>
            <a:ext cx="2667000" cy="3581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7204" name="Oval 38"/>
          <p:cNvSpPr>
            <a:spLocks noChangeArrowheads="1"/>
          </p:cNvSpPr>
          <p:nvPr/>
        </p:nvSpPr>
        <p:spPr bwMode="auto">
          <a:xfrm>
            <a:off x="5486400" y="2209800"/>
            <a:ext cx="2743200" cy="3581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01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Simulation: Rod Cutting </a:t>
            </a:r>
            <a:endParaRPr lang="en-US" altLang="en-US" sz="3200" i="1" dirty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59414" y="2843937"/>
            <a:ext cx="8710612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We begin by constructing (by hand) the optimal solutions for </a:t>
            </a: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1, …, 10: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0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0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1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	(no cuts)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max(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= max(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,1+1) =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	(no cuts)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max(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= max(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8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,5+1,1+5) =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8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	(no cuts)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max(p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= max(9, 8+1,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5+5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1+8) =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10 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max{p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} 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=  max(10, 9+1,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8+5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5+8, 1+10) = 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13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6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max{p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6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</a:t>
            </a:r>
            <a:r>
              <a:rPr lang="en-US" altLang="en-US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2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4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 p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+r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} 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= max{12,11,14,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16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,15,14} = 16</a:t>
            </a: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7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p2</a:t>
            </a: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+ r5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= 5 + 13 = 18</a:t>
            </a:r>
          </a:p>
        </p:txBody>
      </p:sp>
      <p:graphicFrame>
        <p:nvGraphicFramePr>
          <p:cNvPr id="7" name="Group 1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9110"/>
              </p:ext>
            </p:extLst>
          </p:nvPr>
        </p:nvGraphicFramePr>
        <p:xfrm>
          <a:off x="1539102" y="866673"/>
          <a:ext cx="5484754" cy="1653743"/>
        </p:xfrm>
        <a:graphic>
          <a:graphicData uri="http://schemas.openxmlformats.org/drawingml/2006/table">
            <a:tbl>
              <a:tblPr/>
              <a:tblGrid>
                <a:gridCol w="112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Length </a:t>
                      </a:r>
                      <a:r>
                        <a:rPr kumimoji="0" lang="en-US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Price </a:t>
                      </a: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  <a:r>
                        <a:rPr kumimoji="0" lang="en-US" alt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s</a:t>
                      </a:r>
                      <a:r>
                        <a:rPr kumimoji="0" lang="en-US" altLang="en-US" sz="20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84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Simulation: Rod Cutting </a:t>
            </a:r>
            <a:endParaRPr lang="en-US" altLang="en-US" sz="3200" i="1" dirty="0">
              <a:ea typeface="MS PGothic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59414" y="2843937"/>
            <a:ext cx="8710612" cy="23493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Optimal Cutting lengths of a rod of length 7: </a:t>
            </a:r>
          </a:p>
          <a:p>
            <a:pPr>
              <a:defRPr/>
            </a:pP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7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2 </a:t>
            </a:r>
          </a:p>
          <a:p>
            <a:pPr>
              <a:buFont typeface="Symbol"/>
              <a:buChar char="Þ"/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2, optimal cutting of a rod of remaining length (7-2) is: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7-2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s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</a:t>
            </a:r>
          </a:p>
          <a:p>
            <a:pPr>
              <a:buFont typeface="Symbol"/>
              <a:buChar char="Þ"/>
              <a:defRPr/>
            </a:pPr>
            <a:r>
              <a:rPr lang="en-US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= 2, optimal cutting of a rod of remaining length (5-2) is: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5-2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s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</a:p>
          <a:p>
            <a:pPr>
              <a:buFont typeface="Symbol"/>
              <a:buChar char="Þ"/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</a:t>
            </a:r>
            <a:r>
              <a:rPr lang="en-US" altLang="en-US" sz="20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3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= 3, remaining length = 3-3 = 0; so stop</a:t>
            </a:r>
          </a:p>
          <a:p>
            <a:pPr>
              <a:buFont typeface="Symbol"/>
              <a:buChar char="Þ"/>
              <a:defRPr/>
            </a:pPr>
            <a:endParaRPr lang="en-US" altLang="en-US" sz="200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Therefore optimal cutting lengths of a rod of length 7 is: 2,2,3</a:t>
            </a:r>
          </a:p>
          <a:p>
            <a:pPr>
              <a:defRPr/>
            </a:pPr>
            <a:endParaRPr lang="en-US" altLang="en-US" sz="2000" baseline="-25000" dirty="0">
              <a:effectLst>
                <a:outerShdw blurRad="38100" dist="38100" dir="2700000" algn="tl">
                  <a:srgbClr val="C0C0C0"/>
                </a:outerShdw>
              </a:effectLst>
              <a:latin typeface="Times" charset="0"/>
            </a:endParaRPr>
          </a:p>
        </p:txBody>
      </p:sp>
      <p:graphicFrame>
        <p:nvGraphicFramePr>
          <p:cNvPr id="7" name="Group 1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9110"/>
              </p:ext>
            </p:extLst>
          </p:nvPr>
        </p:nvGraphicFramePr>
        <p:xfrm>
          <a:off x="1539102" y="866673"/>
          <a:ext cx="5484754" cy="1653743"/>
        </p:xfrm>
        <a:graphic>
          <a:graphicData uri="http://schemas.openxmlformats.org/drawingml/2006/table">
            <a:tbl>
              <a:tblPr/>
              <a:tblGrid>
                <a:gridCol w="112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Length </a:t>
                      </a:r>
                      <a:r>
                        <a:rPr kumimoji="0" lang="en-US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Price </a:t>
                      </a: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  <a:r>
                        <a:rPr kumimoji="0" lang="en-US" alt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s</a:t>
                      </a:r>
                      <a:r>
                        <a:rPr kumimoji="0" lang="en-US" altLang="en-US" sz="20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84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>
                <a:ea typeface="MS PGothic" panose="020B0600070205080204" pitchFamily="34" charset="-128"/>
              </a:rPr>
              <a:t>Multiple Rod Cutting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988425" cy="564619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en-US" sz="2800" dirty="0"/>
              <a:t>You are given m rods of different lengths</a:t>
            </a:r>
            <a:endParaRPr lang="en-US" altLang="en-US" sz="2000" dirty="0"/>
          </a:p>
          <a:p>
            <a:pPr>
              <a:lnSpc>
                <a:spcPct val="125000"/>
              </a:lnSpc>
              <a:defRPr/>
            </a:pPr>
            <a:r>
              <a:rPr lang="en-US" altLang="en-US" sz="2800" dirty="0"/>
              <a:t>A rod of length </a:t>
            </a:r>
            <a:r>
              <a:rPr lang="en-US" altLang="en-US" sz="2800" i="1" dirty="0" err="1"/>
              <a:t>i</a:t>
            </a:r>
            <a:r>
              <a:rPr lang="en-US" altLang="en-US" sz="2800" dirty="0"/>
              <a:t> inches will be sold for </a:t>
            </a:r>
            <a:r>
              <a:rPr lang="en-US" altLang="en-US" sz="2800" i="1" dirty="0">
                <a:solidFill>
                  <a:srgbClr val="FF0000"/>
                </a:solidFill>
              </a:rPr>
              <a:t>p</a:t>
            </a:r>
            <a:r>
              <a:rPr lang="en-US" altLang="en-US" sz="2800" i="1" baseline="-25000" dirty="0">
                <a:solidFill>
                  <a:srgbClr val="FF0000"/>
                </a:solidFill>
              </a:rPr>
              <a:t>i</a:t>
            </a:r>
            <a:r>
              <a:rPr lang="en-US" altLang="en-US" sz="2800" dirty="0"/>
              <a:t> dollars</a:t>
            </a:r>
          </a:p>
          <a:p>
            <a:pPr>
              <a:lnSpc>
                <a:spcPct val="100000"/>
              </a:lnSpc>
              <a:defRPr/>
            </a:pPr>
            <a:endParaRPr lang="en-US" altLang="en-US" sz="2800" b="1" dirty="0"/>
          </a:p>
          <a:p>
            <a:pPr>
              <a:lnSpc>
                <a:spcPct val="125000"/>
              </a:lnSpc>
              <a:defRPr/>
            </a:pPr>
            <a:r>
              <a:rPr lang="en-US" altLang="en-US" sz="2800" b="1" dirty="0"/>
              <a:t>Problem</a:t>
            </a:r>
            <a:r>
              <a:rPr lang="en-US" altLang="en-US" sz="2800" dirty="0"/>
              <a:t>: given a table of prices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r>
              <a:rPr lang="en-US" altLang="en-US" sz="2800" i="1" dirty="0"/>
              <a:t> </a:t>
            </a:r>
            <a:r>
              <a:rPr lang="en-US" altLang="en-US" sz="2800" dirty="0"/>
              <a:t>determine the maximum revenue obtainable by cutting </a:t>
            </a:r>
            <a:r>
              <a:rPr lang="en-US" altLang="en-US" sz="2800" i="1" dirty="0"/>
              <a:t>m </a:t>
            </a:r>
            <a:r>
              <a:rPr lang="en-US" altLang="en-US" sz="2800" dirty="0"/>
              <a:t>rods and selling the pieces.</a:t>
            </a:r>
          </a:p>
          <a:p>
            <a:pPr>
              <a:lnSpc>
                <a:spcPct val="125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25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en-US" b="1" dirty="0">
                <a:solidFill>
                  <a:prstClr val="black"/>
                </a:solidFill>
              </a:rPr>
              <a:t>Idea</a:t>
            </a:r>
            <a:r>
              <a:rPr lang="en-US" altLang="en-US" dirty="0">
                <a:solidFill>
                  <a:prstClr val="black"/>
                </a:solidFill>
              </a:rPr>
              <a:t>: apply the DP algorithm for rod-cutting on the longest rod and then use its solution (</a:t>
            </a:r>
            <a:r>
              <a:rPr lang="en-US" altLang="en-US" dirty="0" err="1">
                <a:solidFill>
                  <a:prstClr val="black"/>
                </a:solidFill>
              </a:rPr>
              <a:t>r,s</a:t>
            </a:r>
            <a:r>
              <a:rPr lang="en-US" altLang="en-US" dirty="0">
                <a:solidFill>
                  <a:prstClr val="black"/>
                </a:solidFill>
              </a:rPr>
              <a:t>) to compute optimal cutting and optimal revenue of each rod.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9578" name="Group 1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55746"/>
              </p:ext>
            </p:extLst>
          </p:nvPr>
        </p:nvGraphicFramePr>
        <p:xfrm>
          <a:off x="830401" y="3684612"/>
          <a:ext cx="7355119" cy="1086031"/>
        </p:xfrm>
        <a:graphic>
          <a:graphicData uri="http://schemas.openxmlformats.org/drawingml/2006/table">
            <a:tbl>
              <a:tblPr/>
              <a:tblGrid>
                <a:gridCol w="112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Length </a:t>
                      </a:r>
                      <a:r>
                        <a:rPr kumimoji="0" lang="en-US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Price </a:t>
                      </a: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  <a:r>
                        <a:rPr kumimoji="0" lang="en-US" alt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556" name="Rectangle 1124"/>
          <p:cNvSpPr>
            <a:spLocks noChangeArrowheads="1"/>
          </p:cNvSpPr>
          <p:nvPr/>
        </p:nvSpPr>
        <p:spPr bwMode="auto">
          <a:xfrm>
            <a:off x="2397125" y="5813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188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>
                <a:ea typeface="MS PGothic" panose="020B0600070205080204" pitchFamily="34" charset="-128"/>
              </a:rPr>
              <a:t>Rod Cutting having cutting-cost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988425" cy="564619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en-US" sz="2800" dirty="0"/>
              <a:t>You are given a rod of length n</a:t>
            </a:r>
            <a:endParaRPr lang="en-US" altLang="en-US" sz="2000" dirty="0"/>
          </a:p>
          <a:p>
            <a:pPr>
              <a:lnSpc>
                <a:spcPct val="125000"/>
              </a:lnSpc>
              <a:defRPr/>
            </a:pPr>
            <a:r>
              <a:rPr lang="en-US" altLang="en-US" sz="2800" dirty="0"/>
              <a:t>A rod of length </a:t>
            </a:r>
            <a:r>
              <a:rPr lang="en-US" altLang="en-US" sz="2800" i="1" dirty="0" err="1"/>
              <a:t>i</a:t>
            </a:r>
            <a:r>
              <a:rPr lang="en-US" altLang="en-US" sz="2800" dirty="0"/>
              <a:t> inches will be sold for </a:t>
            </a:r>
            <a:r>
              <a:rPr lang="en-US" altLang="en-US" sz="2800" i="1" dirty="0">
                <a:solidFill>
                  <a:srgbClr val="FF0000"/>
                </a:solidFill>
              </a:rPr>
              <a:t>p</a:t>
            </a:r>
            <a:r>
              <a:rPr lang="en-US" altLang="en-US" sz="2800" i="1" baseline="-25000" dirty="0">
                <a:solidFill>
                  <a:srgbClr val="FF0000"/>
                </a:solidFill>
              </a:rPr>
              <a:t>i</a:t>
            </a:r>
            <a:r>
              <a:rPr lang="en-US" altLang="en-US" sz="2800" dirty="0"/>
              <a:t> dollars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sz="2800" dirty="0"/>
              <a:t>Each cut costs you </a:t>
            </a:r>
            <a:r>
              <a:rPr lang="en-US" altLang="en-US" sz="2800" i="1" dirty="0"/>
              <a:t>c </a:t>
            </a:r>
            <a:r>
              <a:rPr lang="en-US" altLang="en-US" sz="2800" dirty="0"/>
              <a:t>dollars.</a:t>
            </a:r>
          </a:p>
          <a:p>
            <a:pPr>
              <a:lnSpc>
                <a:spcPct val="125000"/>
              </a:lnSpc>
              <a:defRPr/>
            </a:pPr>
            <a:r>
              <a:rPr lang="en-US" altLang="en-US" sz="2800" b="1" dirty="0"/>
              <a:t>Problem</a:t>
            </a:r>
            <a:r>
              <a:rPr lang="en-US" altLang="en-US" sz="2800" dirty="0"/>
              <a:t>: given a table of prices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r>
              <a:rPr lang="en-US" altLang="en-US" sz="2800" i="1" dirty="0"/>
              <a:t> </a:t>
            </a:r>
            <a:r>
              <a:rPr lang="en-US" altLang="en-US" sz="2800" dirty="0"/>
              <a:t>determine the maximum revenue obtainable by cutting a</a:t>
            </a:r>
            <a:r>
              <a:rPr lang="en-US" altLang="en-US" sz="2800" i="1" dirty="0"/>
              <a:t> </a:t>
            </a:r>
            <a:r>
              <a:rPr lang="en-US" altLang="en-US" sz="2800" dirty="0"/>
              <a:t>rod of length n and selling the pieces.</a:t>
            </a:r>
          </a:p>
          <a:p>
            <a:pPr>
              <a:lnSpc>
                <a:spcPct val="125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25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en-US" b="1" dirty="0">
                <a:solidFill>
                  <a:prstClr val="black"/>
                </a:solidFill>
              </a:rPr>
              <a:t>Idea</a:t>
            </a:r>
            <a:r>
              <a:rPr lang="en-US" altLang="en-US" dirty="0">
                <a:solidFill>
                  <a:prstClr val="black"/>
                </a:solidFill>
              </a:rPr>
              <a:t>: Add cutting cost in the recurrence relation of rod-cutting: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</a:t>
            </a:r>
            <a:r>
              <a:rPr lang="en-US" alt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max</a:t>
            </a:r>
            <a:r>
              <a:rPr lang="en-US" altLang="en-US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1≤i≤n</a:t>
            </a:r>
            <a:r>
              <a:rPr lang="en-US" alt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(p</a:t>
            </a:r>
            <a:r>
              <a:rPr lang="en-US" altLang="en-US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i</a:t>
            </a:r>
            <a:r>
              <a:rPr lang="en-US" alt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+ </a:t>
            </a:r>
            <a:r>
              <a:rPr lang="en-US" alt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r</a:t>
            </a:r>
            <a:r>
              <a:rPr lang="en-US" alt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n-i</a:t>
            </a:r>
            <a:r>
              <a:rPr lang="en-US" altLang="en-US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</a:t>
            </a:r>
            <a:r>
              <a:rPr lang="en-US" alt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- c</a:t>
            </a:r>
            <a:r>
              <a:rPr lang="en-US" alt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) for n&gt;0; r</a:t>
            </a:r>
            <a:r>
              <a:rPr lang="en-US" altLang="en-US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0</a:t>
            </a:r>
            <a:r>
              <a:rPr lang="en-US" alt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 = 0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9578" name="Group 1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55746"/>
              </p:ext>
            </p:extLst>
          </p:nvPr>
        </p:nvGraphicFramePr>
        <p:xfrm>
          <a:off x="1131343" y="4112877"/>
          <a:ext cx="7355119" cy="1086031"/>
        </p:xfrm>
        <a:graphic>
          <a:graphicData uri="http://schemas.openxmlformats.org/drawingml/2006/table">
            <a:tbl>
              <a:tblPr/>
              <a:tblGrid>
                <a:gridCol w="112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Length </a:t>
                      </a:r>
                      <a:r>
                        <a:rPr kumimoji="0" lang="en-US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Price </a:t>
                      </a: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  <a:r>
                        <a:rPr kumimoji="0" lang="en-US" alt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556" name="Rectangle 1124"/>
          <p:cNvSpPr>
            <a:spLocks noChangeArrowheads="1"/>
          </p:cNvSpPr>
          <p:nvPr/>
        </p:nvSpPr>
        <p:spPr bwMode="auto">
          <a:xfrm>
            <a:off x="2397125" y="5813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188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8218" y="-92599"/>
            <a:ext cx="2058932" cy="1875098"/>
          </a:xfrm>
          <a:prstGeom prst="rect">
            <a:avLst/>
          </a:prstGeom>
          <a:noFill/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>
                <a:ea typeface="MS PGothic" panose="020B0600070205080204" pitchFamily="34" charset="-128"/>
              </a:rPr>
              <a:t>Chocolate Cutting/Breaking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idx="1"/>
          </p:nvPr>
        </p:nvSpPr>
        <p:spPr>
          <a:xfrm>
            <a:off x="0" y="905075"/>
            <a:ext cx="9144000" cy="3412281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en-US" sz="2800" dirty="0"/>
              <a:t>You are given a </a:t>
            </a:r>
            <a:r>
              <a:rPr lang="en-US" altLang="en-US" dirty="0"/>
              <a:t>Mimi chocolate having </a:t>
            </a:r>
            <a:r>
              <a:rPr lang="en-US" altLang="en-US" dirty="0">
                <a:solidFill>
                  <a:prstClr val="black"/>
                </a:solidFill>
              </a:rPr>
              <a:t>m*n blocks</a:t>
            </a:r>
            <a:endParaRPr lang="en-US" altLang="en-US" sz="2000" dirty="0"/>
          </a:p>
          <a:p>
            <a:pPr>
              <a:lnSpc>
                <a:spcPct val="125000"/>
              </a:lnSpc>
              <a:defRPr/>
            </a:pPr>
            <a:r>
              <a:rPr lang="en-US" dirty="0"/>
              <a:t>In each step, we can break one piece of chocolate into two </a:t>
            </a:r>
            <a:r>
              <a:rPr lang="en-US" u="sng" dirty="0"/>
              <a:t>rectangular</a:t>
            </a:r>
            <a:r>
              <a:rPr lang="en-US" dirty="0"/>
              <a:t> pieces horizontally/vertically (so no L shaped piece ever appears). </a:t>
            </a:r>
            <a:r>
              <a:rPr lang="en-US" altLang="en-US" sz="2800" dirty="0"/>
              <a:t>A chocolate of </a:t>
            </a:r>
            <a:r>
              <a:rPr lang="en-US" altLang="en-US" sz="2800" i="1" dirty="0" err="1"/>
              <a:t>i</a:t>
            </a:r>
            <a:r>
              <a:rPr lang="en-US" altLang="en-US" sz="2800" i="1" dirty="0"/>
              <a:t>*j </a:t>
            </a:r>
            <a:r>
              <a:rPr lang="en-US" altLang="en-US" sz="2800" dirty="0"/>
              <a:t>blocks can be sold for </a:t>
            </a:r>
            <a:r>
              <a:rPr lang="en-US" altLang="en-US" sz="2800" i="1" dirty="0" err="1"/>
              <a:t>p</a:t>
            </a:r>
            <a:r>
              <a:rPr lang="en-US" altLang="en-US" sz="2800" i="1" baseline="-25000" dirty="0" err="1"/>
              <a:t>i,j</a:t>
            </a:r>
            <a:r>
              <a:rPr lang="en-US" altLang="en-US" sz="2800" dirty="0"/>
              <a:t> dollars. Given </a:t>
            </a:r>
            <a:r>
              <a:rPr lang="en-US" altLang="en-US" sz="2800" i="1" dirty="0" err="1"/>
              <a:t>p</a:t>
            </a:r>
            <a:r>
              <a:rPr lang="en-US" altLang="en-US" sz="2800" i="1" baseline="-25000" dirty="0" err="1"/>
              <a:t>i,j</a:t>
            </a:r>
            <a:r>
              <a:rPr lang="en-US" altLang="en-US" sz="2800" i="1" dirty="0"/>
              <a:t> </a:t>
            </a:r>
            <a:r>
              <a:rPr lang="en-US" altLang="en-US" sz="2800" dirty="0"/>
              <a:t>determine the maximum revenue </a:t>
            </a:r>
            <a:r>
              <a:rPr lang="en-US" altLang="en-US" sz="2800" i="1" dirty="0" err="1"/>
              <a:t>r</a:t>
            </a:r>
            <a:r>
              <a:rPr lang="en-US" altLang="en-US" sz="2800" i="1" baseline="-25000" dirty="0" err="1"/>
              <a:t>m,n</a:t>
            </a:r>
            <a:r>
              <a:rPr lang="en-US" altLang="en-US" sz="2800" dirty="0"/>
              <a:t> obtainable by breaking a chocolate with m*n blocks and then selling the </a:t>
            </a:r>
            <a:r>
              <a:rPr lang="en-US" altLang="en-US" dirty="0"/>
              <a:t>pieces</a:t>
            </a:r>
            <a:r>
              <a:rPr lang="en-US" altLang="en-US" sz="2800" dirty="0"/>
              <a:t>.</a:t>
            </a:r>
          </a:p>
          <a:p>
            <a:pPr>
              <a:lnSpc>
                <a:spcPct val="125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9578" name="Group 1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55746"/>
              </p:ext>
            </p:extLst>
          </p:nvPr>
        </p:nvGraphicFramePr>
        <p:xfrm>
          <a:off x="1351985" y="4004788"/>
          <a:ext cx="6553490" cy="2760612"/>
        </p:xfrm>
        <a:graphic>
          <a:graphicData uri="http://schemas.openxmlformats.org/drawingml/2006/table">
            <a:tbl>
              <a:tblPr/>
              <a:tblGrid>
                <a:gridCol w="1036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57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52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5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5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5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Price </a:t>
                      </a:r>
                      <a:r>
                        <a:rPr kumimoji="0" lang="en-US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  <a:r>
                        <a:rPr kumimoji="0" lang="en-US" altLang="en-US" sz="20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i,j</a:t>
                      </a:r>
                      <a:endParaRPr kumimoji="0" lang="en-US" alt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8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563C1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71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563C1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563C1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85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563C1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556" name="Rectangle 1124"/>
          <p:cNvSpPr>
            <a:spLocks noChangeArrowheads="1"/>
          </p:cNvSpPr>
          <p:nvPr/>
        </p:nvSpPr>
        <p:spPr bwMode="auto">
          <a:xfrm>
            <a:off x="2397125" y="5813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188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8218" y="-92599"/>
            <a:ext cx="2058932" cy="1875098"/>
          </a:xfrm>
          <a:prstGeom prst="rect">
            <a:avLst/>
          </a:prstGeom>
          <a:noFill/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>
                <a:ea typeface="MS PGothic" panose="020B0600070205080204" pitchFamily="34" charset="-128"/>
              </a:rPr>
              <a:t>Chocolate Cutting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idx="1"/>
          </p:nvPr>
        </p:nvSpPr>
        <p:spPr>
          <a:xfrm>
            <a:off x="0" y="905075"/>
            <a:ext cx="9144000" cy="34122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en-US" sz="2800" dirty="0"/>
              <a:t>Recurrence relation: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i="1" dirty="0" err="1">
                <a:latin typeface="Times" pitchFamily="18" charset="0"/>
                <a:cs typeface="Times" pitchFamily="18" charset="0"/>
              </a:rPr>
              <a:t>r</a:t>
            </a:r>
            <a:r>
              <a:rPr lang="en-US" altLang="en-US" i="1" baseline="-25000" dirty="0" err="1">
                <a:latin typeface="Times" pitchFamily="18" charset="0"/>
                <a:cs typeface="Times" pitchFamily="18" charset="0"/>
              </a:rPr>
              <a:t>m,n</a:t>
            </a:r>
            <a:r>
              <a:rPr lang="en-US" altLang="en-US" i="1" dirty="0">
                <a:latin typeface="Times" pitchFamily="18" charset="0"/>
                <a:cs typeface="Times" pitchFamily="18" charset="0"/>
              </a:rPr>
              <a:t> = max</a:t>
            </a:r>
            <a:r>
              <a:rPr lang="en-US" altLang="en-US" sz="4800" i="1" dirty="0">
                <a:latin typeface="Times" pitchFamily="18" charset="0"/>
                <a:cs typeface="Times" pitchFamily="18" charset="0"/>
              </a:rPr>
              <a:t>{</a:t>
            </a:r>
            <a:r>
              <a:rPr lang="en-US" altLang="en-US" i="1" dirty="0">
                <a:latin typeface="Times" pitchFamily="18" charset="0"/>
                <a:cs typeface="Times" pitchFamily="18" charset="0"/>
              </a:rPr>
              <a:t>max{</a:t>
            </a:r>
            <a:r>
              <a:rPr lang="en-US" altLang="en-US" i="1" dirty="0" err="1">
                <a:latin typeface="Times" pitchFamily="18" charset="0"/>
                <a:cs typeface="Times" pitchFamily="18" charset="0"/>
              </a:rPr>
              <a:t>p</a:t>
            </a:r>
            <a:r>
              <a:rPr lang="en-US" altLang="en-US" i="1" baseline="-25000" dirty="0" err="1">
                <a:latin typeface="Times" pitchFamily="18" charset="0"/>
                <a:cs typeface="Times" pitchFamily="18" charset="0"/>
              </a:rPr>
              <a:t>i,n</a:t>
            </a:r>
            <a:r>
              <a:rPr lang="en-US" altLang="en-US" i="1" dirty="0" err="1">
                <a:latin typeface="Times" pitchFamily="18" charset="0"/>
                <a:cs typeface="Times" pitchFamily="18" charset="0"/>
              </a:rPr>
              <a:t>+r</a:t>
            </a:r>
            <a:r>
              <a:rPr lang="en-US" altLang="en-US" i="1" baseline="-25000" dirty="0" err="1">
                <a:latin typeface="Times" pitchFamily="18" charset="0"/>
                <a:cs typeface="Times" pitchFamily="18" charset="0"/>
              </a:rPr>
              <a:t>m-i,n</a:t>
            </a:r>
            <a:r>
              <a:rPr lang="en-US" altLang="en-US" i="1" dirty="0">
                <a:latin typeface="Times" pitchFamily="18" charset="0"/>
                <a:cs typeface="Times" pitchFamily="18" charset="0"/>
              </a:rPr>
              <a:t>}, max{</a:t>
            </a:r>
            <a:r>
              <a:rPr lang="en-US" altLang="en-US" i="1" dirty="0" err="1">
                <a:latin typeface="Times" pitchFamily="18" charset="0"/>
                <a:cs typeface="Times" pitchFamily="18" charset="0"/>
              </a:rPr>
              <a:t>p</a:t>
            </a:r>
            <a:r>
              <a:rPr lang="en-US" altLang="en-US" i="1" baseline="-25000" dirty="0" err="1">
                <a:latin typeface="Times" pitchFamily="18" charset="0"/>
                <a:cs typeface="Times" pitchFamily="18" charset="0"/>
              </a:rPr>
              <a:t>m,j</a:t>
            </a:r>
            <a:r>
              <a:rPr lang="en-US" altLang="en-US" i="1" dirty="0" err="1">
                <a:latin typeface="Times" pitchFamily="18" charset="0"/>
                <a:cs typeface="Times" pitchFamily="18" charset="0"/>
              </a:rPr>
              <a:t>+r</a:t>
            </a:r>
            <a:r>
              <a:rPr lang="en-US" altLang="en-US" i="1" baseline="-25000" dirty="0" err="1">
                <a:latin typeface="Times" pitchFamily="18" charset="0"/>
                <a:cs typeface="Times" pitchFamily="18" charset="0"/>
              </a:rPr>
              <a:t>m,n</a:t>
            </a:r>
            <a:r>
              <a:rPr lang="en-US" altLang="en-US" i="1" baseline="-25000" dirty="0">
                <a:latin typeface="Times" pitchFamily="18" charset="0"/>
                <a:cs typeface="Times" pitchFamily="18" charset="0"/>
              </a:rPr>
              <a:t>-j</a:t>
            </a:r>
            <a:r>
              <a:rPr lang="en-US" altLang="en-US" i="1" dirty="0">
                <a:latin typeface="Times" pitchFamily="18" charset="0"/>
                <a:cs typeface="Times" pitchFamily="18" charset="0"/>
              </a:rPr>
              <a:t>}</a:t>
            </a:r>
            <a:r>
              <a:rPr lang="en-US" altLang="en-US" sz="4800" i="1" dirty="0">
                <a:latin typeface="Times" pitchFamily="18" charset="0"/>
                <a:cs typeface="Times" pitchFamily="18" charset="0"/>
              </a:rPr>
              <a:t>}</a:t>
            </a:r>
            <a:r>
              <a:rPr lang="en-US" altLang="en-US" i="1" dirty="0">
                <a:latin typeface="Times" pitchFamily="18" charset="0"/>
                <a:cs typeface="Times" pitchFamily="18" charset="0"/>
              </a:rPr>
              <a:t>, when n&gt;0</a:t>
            </a:r>
          </a:p>
          <a:p>
            <a:pPr>
              <a:lnSpc>
                <a:spcPct val="100000"/>
              </a:lnSpc>
              <a:defRPr/>
            </a:pPr>
            <a:endParaRPr lang="en-US" altLang="en-US" sz="1400" i="1" dirty="0">
              <a:latin typeface="Times" pitchFamily="18" charset="0"/>
              <a:cs typeface="Times" pitchFamily="18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en-US" dirty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What are the base cases?</a:t>
            </a:r>
            <a:endParaRPr lang="en-US" altLang="en-US" sz="2800" dirty="0">
              <a:solidFill>
                <a:srgbClr val="FF0000"/>
              </a:solidFill>
              <a:latin typeface="Times" pitchFamily="18" charset="0"/>
              <a:cs typeface="Times" pitchFamily="18" charset="0"/>
            </a:endParaRPr>
          </a:p>
          <a:p>
            <a:pPr>
              <a:lnSpc>
                <a:spcPct val="125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9578" name="Group 1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55746"/>
              </p:ext>
            </p:extLst>
          </p:nvPr>
        </p:nvGraphicFramePr>
        <p:xfrm>
          <a:off x="1527857" y="3881714"/>
          <a:ext cx="4952697" cy="2760612"/>
        </p:xfrm>
        <a:graphic>
          <a:graphicData uri="http://schemas.openxmlformats.org/drawingml/2006/table">
            <a:tbl>
              <a:tblPr/>
              <a:tblGrid>
                <a:gridCol w="619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90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88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8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8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556" name="Rectangle 1124"/>
          <p:cNvSpPr>
            <a:spLocks noChangeArrowheads="1"/>
          </p:cNvSpPr>
          <p:nvPr/>
        </p:nvSpPr>
        <p:spPr bwMode="auto">
          <a:xfrm>
            <a:off x="2397125" y="5813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8330" y="2071863"/>
            <a:ext cx="101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" pitchFamily="18" charset="0"/>
                <a:cs typeface="Times" pitchFamily="18" charset="0"/>
              </a:rPr>
              <a:t>1 ≤ </a:t>
            </a:r>
            <a:r>
              <a:rPr lang="en-US" sz="1600" i="1" dirty="0" err="1">
                <a:latin typeface="Times" pitchFamily="18" charset="0"/>
                <a:cs typeface="Times" pitchFamily="18" charset="0"/>
              </a:rPr>
              <a:t>i</a:t>
            </a:r>
            <a:r>
              <a:rPr lang="en-US" sz="1600" i="1" dirty="0">
                <a:latin typeface="Times" pitchFamily="18" charset="0"/>
                <a:cs typeface="Times" pitchFamily="18" charset="0"/>
              </a:rPr>
              <a:t> ≤ 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3625" y="2108513"/>
            <a:ext cx="101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" pitchFamily="18" charset="0"/>
                <a:cs typeface="Times" pitchFamily="18" charset="0"/>
              </a:rPr>
              <a:t>1 ≤ j ≤ 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70392" y="5868368"/>
            <a:ext cx="1551007" cy="1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551008" y="3611302"/>
            <a:ext cx="1817226" cy="1157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538225" y="4485191"/>
            <a:ext cx="1182544" cy="1350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8183" y="4201610"/>
            <a:ext cx="298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>
                <a:latin typeface="Times" pitchFamily="18" charset="0"/>
                <a:cs typeface="Times" pitchFamily="18" charset="0"/>
              </a:rPr>
              <a:t>i</a:t>
            </a:r>
            <a:endParaRPr lang="en-US" sz="3200" i="1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3893" y="5523054"/>
            <a:ext cx="1062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" pitchFamily="18" charset="0"/>
                <a:cs typeface="Times" pitchFamily="18" charset="0"/>
              </a:rPr>
              <a:t>m-</a:t>
            </a:r>
            <a:r>
              <a:rPr lang="en-US" sz="3200" i="1" dirty="0" err="1">
                <a:latin typeface="Times" pitchFamily="18" charset="0"/>
                <a:cs typeface="Times" pitchFamily="18" charset="0"/>
              </a:rPr>
              <a:t>i</a:t>
            </a:r>
            <a:endParaRPr lang="en-US" sz="3200" i="1" dirty="0">
              <a:latin typeface="Times" pitchFamily="18" charset="0"/>
              <a:cs typeface="Times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358587" y="3611301"/>
            <a:ext cx="3123236" cy="1931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48536" y="3082725"/>
            <a:ext cx="1062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" pitchFamily="18" charset="0"/>
                <a:cs typeface="Times" pitchFamily="18" charset="0"/>
              </a:rPr>
              <a:t>n-j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16868" y="3046070"/>
            <a:ext cx="298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" pitchFamily="18" charset="0"/>
                <a:cs typeface="Times" pitchFamily="18" charset="0"/>
              </a:rPr>
              <a:t>j</a:t>
            </a:r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1837483" y="5280950"/>
            <a:ext cx="3096231" cy="1157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 flipV="1">
            <a:off x="1354241" y="5034986"/>
            <a:ext cx="5335927" cy="1157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>
            <a:off x="6829067" y="4190035"/>
            <a:ext cx="740778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546921" y="3993266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possible cut </a:t>
            </a:r>
          </a:p>
        </p:txBody>
      </p:sp>
    </p:spTree>
    <p:extLst>
      <p:ext uri="{BB962C8B-B14F-4D97-AF65-F5344CB8AC3E}">
        <p14:creationId xmlns:p14="http://schemas.microsoft.com/office/powerpoint/2010/main" val="2179188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8218" y="-92599"/>
            <a:ext cx="2058932" cy="1875098"/>
          </a:xfrm>
          <a:prstGeom prst="rect">
            <a:avLst/>
          </a:prstGeom>
          <a:noFill/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>
                <a:ea typeface="MS PGothic" panose="020B0600070205080204" pitchFamily="34" charset="-128"/>
              </a:rPr>
              <a:t>Chocolate Cutting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idx="1"/>
          </p:nvPr>
        </p:nvSpPr>
        <p:spPr>
          <a:xfrm>
            <a:off x="0" y="824050"/>
            <a:ext cx="9144000" cy="34122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en-US" sz="2800" dirty="0"/>
              <a:t>Recurrence relation: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i="1" dirty="0" err="1">
                <a:latin typeface="Times" pitchFamily="18" charset="0"/>
                <a:cs typeface="Times" pitchFamily="18" charset="0"/>
              </a:rPr>
              <a:t>r</a:t>
            </a:r>
            <a:r>
              <a:rPr lang="en-US" altLang="en-US" i="1" baseline="-25000" dirty="0" err="1">
                <a:latin typeface="Times" pitchFamily="18" charset="0"/>
                <a:cs typeface="Times" pitchFamily="18" charset="0"/>
              </a:rPr>
              <a:t>m,n</a:t>
            </a:r>
            <a:r>
              <a:rPr lang="en-US" altLang="en-US" i="1" dirty="0">
                <a:latin typeface="Times" pitchFamily="18" charset="0"/>
                <a:cs typeface="Times" pitchFamily="18" charset="0"/>
              </a:rPr>
              <a:t> = max</a:t>
            </a:r>
            <a:r>
              <a:rPr lang="en-US" altLang="en-US" sz="4800" i="1" dirty="0">
                <a:latin typeface="Times" pitchFamily="18" charset="0"/>
                <a:cs typeface="Times" pitchFamily="18" charset="0"/>
              </a:rPr>
              <a:t>{</a:t>
            </a:r>
            <a:r>
              <a:rPr lang="en-US" altLang="en-US" i="1" dirty="0">
                <a:latin typeface="Times" pitchFamily="18" charset="0"/>
                <a:cs typeface="Times" pitchFamily="18" charset="0"/>
              </a:rPr>
              <a:t>max{</a:t>
            </a:r>
            <a:r>
              <a:rPr lang="en-US" altLang="en-US" i="1" dirty="0" err="1">
                <a:latin typeface="Times" pitchFamily="18" charset="0"/>
                <a:cs typeface="Times" pitchFamily="18" charset="0"/>
              </a:rPr>
              <a:t>p</a:t>
            </a:r>
            <a:r>
              <a:rPr lang="en-US" altLang="en-US" i="1" baseline="-25000" dirty="0" err="1">
                <a:latin typeface="Times" pitchFamily="18" charset="0"/>
                <a:cs typeface="Times" pitchFamily="18" charset="0"/>
              </a:rPr>
              <a:t>i,n</a:t>
            </a:r>
            <a:r>
              <a:rPr lang="en-US" altLang="en-US" i="1" dirty="0" err="1">
                <a:latin typeface="Times" pitchFamily="18" charset="0"/>
                <a:cs typeface="Times" pitchFamily="18" charset="0"/>
              </a:rPr>
              <a:t>+r</a:t>
            </a:r>
            <a:r>
              <a:rPr lang="en-US" altLang="en-US" i="1" baseline="-25000" dirty="0" err="1">
                <a:latin typeface="Times" pitchFamily="18" charset="0"/>
                <a:cs typeface="Times" pitchFamily="18" charset="0"/>
              </a:rPr>
              <a:t>m-i,n</a:t>
            </a:r>
            <a:r>
              <a:rPr lang="en-US" altLang="en-US" i="1" dirty="0">
                <a:latin typeface="Times" pitchFamily="18" charset="0"/>
                <a:cs typeface="Times" pitchFamily="18" charset="0"/>
              </a:rPr>
              <a:t>}, max{</a:t>
            </a:r>
            <a:r>
              <a:rPr lang="en-US" altLang="en-US" i="1" dirty="0" err="1">
                <a:latin typeface="Times" pitchFamily="18" charset="0"/>
                <a:cs typeface="Times" pitchFamily="18" charset="0"/>
              </a:rPr>
              <a:t>p</a:t>
            </a:r>
            <a:r>
              <a:rPr lang="en-US" altLang="en-US" i="1" baseline="-25000" dirty="0" err="1">
                <a:latin typeface="Times" pitchFamily="18" charset="0"/>
                <a:cs typeface="Times" pitchFamily="18" charset="0"/>
              </a:rPr>
              <a:t>m,j</a:t>
            </a:r>
            <a:r>
              <a:rPr lang="en-US" altLang="en-US" i="1" dirty="0" err="1">
                <a:latin typeface="Times" pitchFamily="18" charset="0"/>
                <a:cs typeface="Times" pitchFamily="18" charset="0"/>
              </a:rPr>
              <a:t>+r</a:t>
            </a:r>
            <a:r>
              <a:rPr lang="en-US" altLang="en-US" i="1" baseline="-25000" dirty="0" err="1">
                <a:latin typeface="Times" pitchFamily="18" charset="0"/>
                <a:cs typeface="Times" pitchFamily="18" charset="0"/>
              </a:rPr>
              <a:t>m,n</a:t>
            </a:r>
            <a:r>
              <a:rPr lang="en-US" altLang="en-US" i="1" baseline="-25000" dirty="0">
                <a:latin typeface="Times" pitchFamily="18" charset="0"/>
                <a:cs typeface="Times" pitchFamily="18" charset="0"/>
              </a:rPr>
              <a:t>-j</a:t>
            </a:r>
            <a:r>
              <a:rPr lang="en-US" altLang="en-US" i="1" dirty="0">
                <a:latin typeface="Times" pitchFamily="18" charset="0"/>
                <a:cs typeface="Times" pitchFamily="18" charset="0"/>
              </a:rPr>
              <a:t>}</a:t>
            </a:r>
            <a:r>
              <a:rPr lang="en-US" altLang="en-US" sz="4800" i="1" dirty="0">
                <a:latin typeface="Times" pitchFamily="18" charset="0"/>
                <a:cs typeface="Times" pitchFamily="18" charset="0"/>
              </a:rPr>
              <a:t>}</a:t>
            </a:r>
            <a:r>
              <a:rPr lang="en-US" altLang="en-US" i="1" dirty="0">
                <a:latin typeface="Times" pitchFamily="18" charset="0"/>
                <a:cs typeface="Times" pitchFamily="18" charset="0"/>
              </a:rPr>
              <a:t>, when n&gt;0</a:t>
            </a:r>
          </a:p>
          <a:p>
            <a:pPr>
              <a:lnSpc>
                <a:spcPct val="100000"/>
              </a:lnSpc>
              <a:defRPr/>
            </a:pPr>
            <a:endParaRPr lang="en-US" altLang="en-US" sz="100" i="1" dirty="0">
              <a:latin typeface="Times" pitchFamily="18" charset="0"/>
              <a:cs typeface="Times" pitchFamily="18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en-US" dirty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Can you write memoized top-down and bottom-up algorithms to solve this problem?</a:t>
            </a:r>
            <a:endParaRPr lang="en-US" altLang="en-US" sz="2800" dirty="0">
              <a:solidFill>
                <a:srgbClr val="FF0000"/>
              </a:solidFill>
              <a:latin typeface="Times" pitchFamily="18" charset="0"/>
              <a:cs typeface="Times" pitchFamily="18" charset="0"/>
            </a:endParaRPr>
          </a:p>
          <a:p>
            <a:pPr>
              <a:lnSpc>
                <a:spcPct val="125000"/>
              </a:lnSpc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9578" name="Group 1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55746"/>
              </p:ext>
            </p:extLst>
          </p:nvPr>
        </p:nvGraphicFramePr>
        <p:xfrm>
          <a:off x="1527857" y="3881714"/>
          <a:ext cx="4952697" cy="2760612"/>
        </p:xfrm>
        <a:graphic>
          <a:graphicData uri="http://schemas.openxmlformats.org/drawingml/2006/table">
            <a:tbl>
              <a:tblPr/>
              <a:tblGrid>
                <a:gridCol w="619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90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88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8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8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556" name="Rectangle 1124"/>
          <p:cNvSpPr>
            <a:spLocks noChangeArrowheads="1"/>
          </p:cNvSpPr>
          <p:nvPr/>
        </p:nvSpPr>
        <p:spPr bwMode="auto">
          <a:xfrm>
            <a:off x="2397125" y="5813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8330" y="2071863"/>
            <a:ext cx="101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" pitchFamily="18" charset="0"/>
                <a:cs typeface="Times" pitchFamily="18" charset="0"/>
              </a:rPr>
              <a:t>1 ≤ </a:t>
            </a:r>
            <a:r>
              <a:rPr lang="en-US" sz="1600" i="1" dirty="0" err="1">
                <a:latin typeface="Times" pitchFamily="18" charset="0"/>
                <a:cs typeface="Times" pitchFamily="18" charset="0"/>
              </a:rPr>
              <a:t>i</a:t>
            </a:r>
            <a:r>
              <a:rPr lang="en-US" sz="1600" i="1" dirty="0">
                <a:latin typeface="Times" pitchFamily="18" charset="0"/>
                <a:cs typeface="Times" pitchFamily="18" charset="0"/>
              </a:rPr>
              <a:t> ≤ 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3625" y="2108513"/>
            <a:ext cx="101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" pitchFamily="18" charset="0"/>
                <a:cs typeface="Times" pitchFamily="18" charset="0"/>
              </a:rPr>
              <a:t>1 ≤ j ≤ 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70392" y="5868368"/>
            <a:ext cx="1551007" cy="1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551008" y="3611302"/>
            <a:ext cx="1817226" cy="1157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538225" y="4485191"/>
            <a:ext cx="1182544" cy="1350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8183" y="4201610"/>
            <a:ext cx="298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>
                <a:latin typeface="Times" pitchFamily="18" charset="0"/>
                <a:cs typeface="Times" pitchFamily="18" charset="0"/>
              </a:rPr>
              <a:t>i</a:t>
            </a:r>
            <a:endParaRPr lang="en-US" sz="3200" i="1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3893" y="5523054"/>
            <a:ext cx="1062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" pitchFamily="18" charset="0"/>
                <a:cs typeface="Times" pitchFamily="18" charset="0"/>
              </a:rPr>
              <a:t>m-</a:t>
            </a:r>
            <a:r>
              <a:rPr lang="en-US" sz="3200" i="1" dirty="0" err="1">
                <a:latin typeface="Times" pitchFamily="18" charset="0"/>
                <a:cs typeface="Times" pitchFamily="18" charset="0"/>
              </a:rPr>
              <a:t>i</a:t>
            </a:r>
            <a:endParaRPr lang="en-US" sz="3200" i="1" dirty="0">
              <a:latin typeface="Times" pitchFamily="18" charset="0"/>
              <a:cs typeface="Times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358587" y="3611301"/>
            <a:ext cx="3123236" cy="1931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48536" y="3082725"/>
            <a:ext cx="1062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" pitchFamily="18" charset="0"/>
                <a:cs typeface="Times" pitchFamily="18" charset="0"/>
              </a:rPr>
              <a:t>n-j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16868" y="3046070"/>
            <a:ext cx="298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" pitchFamily="18" charset="0"/>
                <a:cs typeface="Times" pitchFamily="18" charset="0"/>
              </a:rPr>
              <a:t>j</a:t>
            </a:r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1837483" y="5280950"/>
            <a:ext cx="3096231" cy="1157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 flipV="1">
            <a:off x="1354241" y="5034986"/>
            <a:ext cx="5335927" cy="1157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>
            <a:off x="6829067" y="4190035"/>
            <a:ext cx="740778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546921" y="3993266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possible cut </a:t>
            </a:r>
          </a:p>
        </p:txBody>
      </p:sp>
    </p:spTree>
    <p:extLst>
      <p:ext uri="{BB962C8B-B14F-4D97-AF65-F5344CB8AC3E}">
        <p14:creationId xmlns:p14="http://schemas.microsoft.com/office/powerpoint/2010/main" val="217918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Fibonacci Numbers</a:t>
            </a:r>
            <a:r>
              <a:rPr lang="en-US" altLang="en-US" sz="1800">
                <a:solidFill>
                  <a:srgbClr val="FF00FF"/>
                </a:solidFill>
              </a:rPr>
              <a:t> </a:t>
            </a:r>
            <a:endParaRPr lang="en-US" altLang="en-US"/>
          </a:p>
        </p:txBody>
      </p:sp>
      <p:grpSp>
        <p:nvGrpSpPr>
          <p:cNvPr id="236580" name="Group 36"/>
          <p:cNvGrpSpPr>
            <a:grpSpLocks/>
          </p:cNvGrpSpPr>
          <p:nvPr/>
        </p:nvGrpSpPr>
        <p:grpSpPr bwMode="auto">
          <a:xfrm>
            <a:off x="2854325" y="1600200"/>
            <a:ext cx="3686175" cy="1122363"/>
            <a:chOff x="1798" y="1008"/>
            <a:chExt cx="2322" cy="707"/>
          </a:xfrm>
        </p:grpSpPr>
        <p:sp>
          <p:nvSpPr>
            <p:cNvPr id="4140" name="Text Box 5"/>
            <p:cNvSpPr txBox="1">
              <a:spLocks noChangeArrowheads="1"/>
            </p:cNvSpPr>
            <p:nvPr/>
          </p:nvSpPr>
          <p:spPr bwMode="auto">
            <a:xfrm>
              <a:off x="2755" y="1008"/>
              <a:ext cx="60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9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41" name="Text Box 6"/>
            <p:cNvSpPr txBox="1">
              <a:spLocks noChangeArrowheads="1"/>
            </p:cNvSpPr>
            <p:nvPr/>
          </p:nvSpPr>
          <p:spPr bwMode="auto">
            <a:xfrm>
              <a:off x="1798" y="1350"/>
              <a:ext cx="92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8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42" name="Text Box 7"/>
            <p:cNvSpPr txBox="1">
              <a:spLocks noChangeArrowheads="1"/>
            </p:cNvSpPr>
            <p:nvPr/>
          </p:nvSpPr>
          <p:spPr bwMode="auto">
            <a:xfrm>
              <a:off x="3484" y="1350"/>
              <a:ext cx="6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7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43" name="Line 12"/>
            <p:cNvSpPr>
              <a:spLocks noChangeShapeType="1"/>
            </p:cNvSpPr>
            <p:nvPr/>
          </p:nvSpPr>
          <p:spPr bwMode="auto">
            <a:xfrm flipH="1">
              <a:off x="2266" y="1305"/>
              <a:ext cx="444" cy="1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144" name="Line 13"/>
            <p:cNvSpPr>
              <a:spLocks noChangeShapeType="1"/>
            </p:cNvSpPr>
            <p:nvPr/>
          </p:nvSpPr>
          <p:spPr bwMode="auto">
            <a:xfrm>
              <a:off x="3325" y="1270"/>
              <a:ext cx="331" cy="1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236581" name="Group 37"/>
          <p:cNvGrpSpPr>
            <a:grpSpLocks/>
          </p:cNvGrpSpPr>
          <p:nvPr/>
        </p:nvGrpSpPr>
        <p:grpSpPr bwMode="auto">
          <a:xfrm>
            <a:off x="1968500" y="2747963"/>
            <a:ext cx="5610225" cy="773112"/>
            <a:chOff x="1240" y="1731"/>
            <a:chExt cx="3534" cy="487"/>
          </a:xfrm>
        </p:grpSpPr>
        <p:sp>
          <p:nvSpPr>
            <p:cNvPr id="4132" name="Text Box 8"/>
            <p:cNvSpPr txBox="1">
              <a:spLocks noChangeArrowheads="1"/>
            </p:cNvSpPr>
            <p:nvPr/>
          </p:nvSpPr>
          <p:spPr bwMode="auto">
            <a:xfrm>
              <a:off x="1240" y="1853"/>
              <a:ext cx="92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7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33" name="Text Box 9"/>
            <p:cNvSpPr txBox="1">
              <a:spLocks noChangeArrowheads="1"/>
            </p:cNvSpPr>
            <p:nvPr/>
          </p:nvSpPr>
          <p:spPr bwMode="auto">
            <a:xfrm>
              <a:off x="2296" y="1853"/>
              <a:ext cx="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34" name="Text Box 10"/>
            <p:cNvSpPr txBox="1">
              <a:spLocks noChangeArrowheads="1"/>
            </p:cNvSpPr>
            <p:nvPr/>
          </p:nvSpPr>
          <p:spPr bwMode="auto">
            <a:xfrm>
              <a:off x="3138" y="1841"/>
              <a:ext cx="92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35" name="Text Box 11"/>
            <p:cNvSpPr txBox="1">
              <a:spLocks noChangeArrowheads="1"/>
            </p:cNvSpPr>
            <p:nvPr/>
          </p:nvSpPr>
          <p:spPr bwMode="auto">
            <a:xfrm>
              <a:off x="4120" y="1841"/>
              <a:ext cx="65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36" name="Line 14"/>
            <p:cNvSpPr>
              <a:spLocks noChangeShapeType="1"/>
            </p:cNvSpPr>
            <p:nvPr/>
          </p:nvSpPr>
          <p:spPr bwMode="auto">
            <a:xfrm flipH="1">
              <a:off x="1654" y="1743"/>
              <a:ext cx="233" cy="1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37" name="Line 15"/>
            <p:cNvSpPr>
              <a:spLocks noChangeShapeType="1"/>
            </p:cNvSpPr>
            <p:nvPr/>
          </p:nvSpPr>
          <p:spPr bwMode="auto">
            <a:xfrm>
              <a:off x="2325" y="1731"/>
              <a:ext cx="262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38" name="Line 16"/>
            <p:cNvSpPr>
              <a:spLocks noChangeShapeType="1"/>
            </p:cNvSpPr>
            <p:nvPr/>
          </p:nvSpPr>
          <p:spPr bwMode="auto">
            <a:xfrm flipH="1">
              <a:off x="3438" y="1761"/>
              <a:ext cx="233" cy="1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39" name="Line 17"/>
            <p:cNvSpPr>
              <a:spLocks noChangeShapeType="1"/>
            </p:cNvSpPr>
            <p:nvPr/>
          </p:nvSpPr>
          <p:spPr bwMode="auto">
            <a:xfrm>
              <a:off x="4109" y="1749"/>
              <a:ext cx="262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236582" name="Group 38"/>
          <p:cNvGrpSpPr>
            <a:grpSpLocks/>
          </p:cNvGrpSpPr>
          <p:nvPr/>
        </p:nvGrpSpPr>
        <p:grpSpPr bwMode="auto">
          <a:xfrm>
            <a:off x="1054100" y="3505200"/>
            <a:ext cx="7327900" cy="838200"/>
            <a:chOff x="664" y="2208"/>
            <a:chExt cx="4616" cy="528"/>
          </a:xfrm>
        </p:grpSpPr>
        <p:sp>
          <p:nvSpPr>
            <p:cNvPr id="4116" name="Text Box 18"/>
            <p:cNvSpPr txBox="1">
              <a:spLocks noChangeArrowheads="1"/>
            </p:cNvSpPr>
            <p:nvPr/>
          </p:nvSpPr>
          <p:spPr bwMode="auto">
            <a:xfrm>
              <a:off x="664" y="2371"/>
              <a:ext cx="92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17" name="Text Box 19"/>
            <p:cNvSpPr txBox="1">
              <a:spLocks noChangeArrowheads="1"/>
            </p:cNvSpPr>
            <p:nvPr/>
          </p:nvSpPr>
          <p:spPr bwMode="auto">
            <a:xfrm>
              <a:off x="1424" y="2371"/>
              <a:ext cx="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18" name="Line 20"/>
            <p:cNvSpPr>
              <a:spLocks noChangeShapeType="1"/>
            </p:cNvSpPr>
            <p:nvPr/>
          </p:nvSpPr>
          <p:spPr bwMode="auto">
            <a:xfrm flipH="1">
              <a:off x="1078" y="2261"/>
              <a:ext cx="233" cy="1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19" name="Line 21"/>
            <p:cNvSpPr>
              <a:spLocks noChangeShapeType="1"/>
            </p:cNvSpPr>
            <p:nvPr/>
          </p:nvSpPr>
          <p:spPr bwMode="auto">
            <a:xfrm>
              <a:off x="1672" y="2208"/>
              <a:ext cx="4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20" name="Text Box 24"/>
            <p:cNvSpPr txBox="1">
              <a:spLocks noChangeArrowheads="1"/>
            </p:cNvSpPr>
            <p:nvPr/>
          </p:nvSpPr>
          <p:spPr bwMode="auto">
            <a:xfrm>
              <a:off x="3024" y="2371"/>
              <a:ext cx="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21" name="Text Box 25"/>
            <p:cNvSpPr txBox="1">
              <a:spLocks noChangeArrowheads="1"/>
            </p:cNvSpPr>
            <p:nvPr/>
          </p:nvSpPr>
          <p:spPr bwMode="auto">
            <a:xfrm>
              <a:off x="3544" y="2371"/>
              <a:ext cx="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22" name="Line 26"/>
            <p:cNvSpPr>
              <a:spLocks noChangeShapeType="1"/>
            </p:cNvSpPr>
            <p:nvPr/>
          </p:nvSpPr>
          <p:spPr bwMode="auto">
            <a:xfrm flipH="1">
              <a:off x="3248" y="2220"/>
              <a:ext cx="15" cy="2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23" name="Line 27"/>
            <p:cNvSpPr>
              <a:spLocks noChangeShapeType="1"/>
            </p:cNvSpPr>
            <p:nvPr/>
          </p:nvSpPr>
          <p:spPr bwMode="auto">
            <a:xfrm>
              <a:off x="3552" y="2208"/>
              <a:ext cx="171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24" name="Text Box 28"/>
            <p:cNvSpPr txBox="1">
              <a:spLocks noChangeArrowheads="1"/>
            </p:cNvSpPr>
            <p:nvPr/>
          </p:nvSpPr>
          <p:spPr bwMode="auto">
            <a:xfrm>
              <a:off x="1912" y="2371"/>
              <a:ext cx="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25" name="Text Box 29"/>
            <p:cNvSpPr txBox="1">
              <a:spLocks noChangeArrowheads="1"/>
            </p:cNvSpPr>
            <p:nvPr/>
          </p:nvSpPr>
          <p:spPr bwMode="auto">
            <a:xfrm>
              <a:off x="2440" y="2352"/>
              <a:ext cx="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26" name="Line 30"/>
            <p:cNvSpPr>
              <a:spLocks noChangeShapeType="1"/>
            </p:cNvSpPr>
            <p:nvPr/>
          </p:nvSpPr>
          <p:spPr bwMode="auto">
            <a:xfrm flipH="1">
              <a:off x="2134" y="2208"/>
              <a:ext cx="258" cy="1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27" name="Line 31"/>
            <p:cNvSpPr>
              <a:spLocks noChangeShapeType="1"/>
            </p:cNvSpPr>
            <p:nvPr/>
          </p:nvSpPr>
          <p:spPr bwMode="auto">
            <a:xfrm>
              <a:off x="2680" y="2208"/>
              <a:ext cx="4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28" name="Text Box 32"/>
            <p:cNvSpPr txBox="1">
              <a:spLocks noChangeArrowheads="1"/>
            </p:cNvSpPr>
            <p:nvPr/>
          </p:nvSpPr>
          <p:spPr bwMode="auto">
            <a:xfrm>
              <a:off x="4072" y="2371"/>
              <a:ext cx="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29" name="Text Box 33"/>
            <p:cNvSpPr txBox="1">
              <a:spLocks noChangeArrowheads="1"/>
            </p:cNvSpPr>
            <p:nvPr/>
          </p:nvSpPr>
          <p:spPr bwMode="auto">
            <a:xfrm>
              <a:off x="4600" y="2371"/>
              <a:ext cx="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F(</a:t>
              </a:r>
              <a:r>
                <a:rPr lang="en-US" altLang="en-US">
                  <a:solidFill>
                    <a:srgbClr val="008380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</a:t>
              </a:r>
              <a:r>
                <a:rPr lang="en-US" altLang="en-US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</a:t>
              </a:r>
            </a:p>
          </p:txBody>
        </p:sp>
        <p:sp>
          <p:nvSpPr>
            <p:cNvPr id="4130" name="Line 34"/>
            <p:cNvSpPr>
              <a:spLocks noChangeShapeType="1"/>
            </p:cNvSpPr>
            <p:nvPr/>
          </p:nvSpPr>
          <p:spPr bwMode="auto">
            <a:xfrm flipH="1">
              <a:off x="4264" y="2220"/>
              <a:ext cx="15" cy="2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31" name="Line 35"/>
            <p:cNvSpPr>
              <a:spLocks noChangeShapeType="1"/>
            </p:cNvSpPr>
            <p:nvPr/>
          </p:nvSpPr>
          <p:spPr bwMode="auto">
            <a:xfrm>
              <a:off x="4629" y="2208"/>
              <a:ext cx="171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36583" name="Rectangle 39"/>
          <p:cNvSpPr>
            <a:spLocks noChangeArrowheads="1"/>
          </p:cNvSpPr>
          <p:nvPr/>
        </p:nvSpPr>
        <p:spPr bwMode="auto">
          <a:xfrm>
            <a:off x="1287233" y="5105400"/>
            <a:ext cx="63456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latin typeface="+mn-lt"/>
              </a:rPr>
              <a:t>Time complexity between 2</a:t>
            </a:r>
            <a:r>
              <a:rPr lang="en-US" altLang="en-US" baseline="30000" dirty="0">
                <a:latin typeface="+mn-lt"/>
              </a:rPr>
              <a:t>n/2</a:t>
            </a:r>
            <a:r>
              <a:rPr lang="en-US" altLang="en-US" dirty="0">
                <a:latin typeface="+mn-lt"/>
              </a:rPr>
              <a:t> and 2</a:t>
            </a:r>
            <a:r>
              <a:rPr lang="en-US" altLang="en-US" baseline="30000" dirty="0">
                <a:latin typeface="+mn-lt"/>
              </a:rPr>
              <a:t>n</a:t>
            </a:r>
          </a:p>
        </p:txBody>
      </p:sp>
      <p:grpSp>
        <p:nvGrpSpPr>
          <p:cNvPr id="236595" name="Group 51"/>
          <p:cNvGrpSpPr>
            <a:grpSpLocks/>
          </p:cNvGrpSpPr>
          <p:nvPr/>
        </p:nvGrpSpPr>
        <p:grpSpPr bwMode="auto">
          <a:xfrm>
            <a:off x="8001000" y="1828800"/>
            <a:ext cx="1047750" cy="2895600"/>
            <a:chOff x="5174" y="1152"/>
            <a:chExt cx="660" cy="1824"/>
          </a:xfrm>
        </p:grpSpPr>
        <p:sp>
          <p:nvSpPr>
            <p:cNvPr id="4111" name="Line 40"/>
            <p:cNvSpPr>
              <a:spLocks noChangeShapeType="1"/>
            </p:cNvSpPr>
            <p:nvPr/>
          </p:nvSpPr>
          <p:spPr bwMode="auto">
            <a:xfrm>
              <a:off x="5376" y="11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Line 41"/>
            <p:cNvSpPr>
              <a:spLocks noChangeShapeType="1"/>
            </p:cNvSpPr>
            <p:nvPr/>
          </p:nvSpPr>
          <p:spPr bwMode="auto">
            <a:xfrm>
              <a:off x="5376" y="29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Text Box 42"/>
            <p:cNvSpPr txBox="1">
              <a:spLocks noChangeArrowheads="1"/>
            </p:cNvSpPr>
            <p:nvPr/>
          </p:nvSpPr>
          <p:spPr bwMode="auto">
            <a:xfrm>
              <a:off x="5174" y="1960"/>
              <a:ext cx="66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latin typeface="Arial" panose="020B0604020202020204" pitchFamily="34" charset="0"/>
                </a:rPr>
                <a:t>h = n/2</a:t>
              </a:r>
            </a:p>
          </p:txBody>
        </p:sp>
        <p:sp>
          <p:nvSpPr>
            <p:cNvPr id="4114" name="Line 44"/>
            <p:cNvSpPr>
              <a:spLocks noChangeShapeType="1"/>
            </p:cNvSpPr>
            <p:nvPr/>
          </p:nvSpPr>
          <p:spPr bwMode="auto">
            <a:xfrm flipV="1">
              <a:off x="5520" y="2256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Line 45"/>
            <p:cNvSpPr>
              <a:spLocks noChangeShapeType="1"/>
            </p:cNvSpPr>
            <p:nvPr/>
          </p:nvSpPr>
          <p:spPr bwMode="auto">
            <a:xfrm flipV="1">
              <a:off x="5520" y="115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6596" name="Group 52"/>
          <p:cNvGrpSpPr>
            <a:grpSpLocks/>
          </p:cNvGrpSpPr>
          <p:nvPr/>
        </p:nvGrpSpPr>
        <p:grpSpPr bwMode="auto">
          <a:xfrm>
            <a:off x="228600" y="1828800"/>
            <a:ext cx="814388" cy="2895600"/>
            <a:chOff x="144" y="1152"/>
            <a:chExt cx="513" cy="1824"/>
          </a:xfrm>
        </p:grpSpPr>
        <p:sp>
          <p:nvSpPr>
            <p:cNvPr id="4106" name="Text Box 43"/>
            <p:cNvSpPr txBox="1">
              <a:spLocks noChangeArrowheads="1"/>
            </p:cNvSpPr>
            <p:nvPr/>
          </p:nvSpPr>
          <p:spPr bwMode="auto">
            <a:xfrm>
              <a:off x="144" y="1946"/>
              <a:ext cx="51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latin typeface="Arial" panose="020B0604020202020204" pitchFamily="34" charset="0"/>
                </a:rPr>
                <a:t>h = n</a:t>
              </a:r>
            </a:p>
          </p:txBody>
        </p:sp>
        <p:sp>
          <p:nvSpPr>
            <p:cNvPr id="4107" name="Line 46"/>
            <p:cNvSpPr>
              <a:spLocks noChangeShapeType="1"/>
            </p:cNvSpPr>
            <p:nvPr/>
          </p:nvSpPr>
          <p:spPr bwMode="auto">
            <a:xfrm>
              <a:off x="202" y="11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" name="Line 47"/>
            <p:cNvSpPr>
              <a:spLocks noChangeShapeType="1"/>
            </p:cNvSpPr>
            <p:nvPr/>
          </p:nvSpPr>
          <p:spPr bwMode="auto">
            <a:xfrm>
              <a:off x="202" y="29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" name="Line 49"/>
            <p:cNvSpPr>
              <a:spLocks noChangeShapeType="1"/>
            </p:cNvSpPr>
            <p:nvPr/>
          </p:nvSpPr>
          <p:spPr bwMode="auto">
            <a:xfrm flipV="1">
              <a:off x="346" y="2256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Line 50"/>
            <p:cNvSpPr>
              <a:spLocks noChangeShapeType="1"/>
            </p:cNvSpPr>
            <p:nvPr/>
          </p:nvSpPr>
          <p:spPr bwMode="auto">
            <a:xfrm flipV="1">
              <a:off x="346" y="115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127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1926"/>
            <a:ext cx="9143999" cy="1018691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A Top-down Algorithm that memorizes previous solutions (memoized top-down approach)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1296365"/>
            <a:ext cx="8988425" cy="5561635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altLang="zh-CN" b="1" dirty="0">
                <a:ea typeface="SimSun" panose="02010600030101010101" pitchFamily="2" charset="-122"/>
              </a:rPr>
              <a:t>Algorithm fib(n):</a:t>
            </a:r>
          </a:p>
          <a:p>
            <a:pPr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	F[0] = F[1] = 1</a:t>
            </a:r>
          </a:p>
          <a:p>
            <a:pPr>
              <a:buFontTx/>
              <a:buNone/>
            </a:pPr>
            <a:r>
              <a:rPr lang="en-US" altLang="zh-CN" sz="2800" dirty="0">
                <a:ea typeface="SimSun" panose="02010600030101010101" pitchFamily="2" charset="-122"/>
              </a:rPr>
              <a:t>	</a:t>
            </a:r>
            <a:r>
              <a:rPr lang="en-US" altLang="zh-CN" sz="2800" b="1" dirty="0">
                <a:ea typeface="SimSun" panose="02010600030101010101" pitchFamily="2" charset="-122"/>
              </a:rPr>
              <a:t>for </a:t>
            </a:r>
            <a:r>
              <a:rPr lang="en-US" altLang="zh-CN" sz="2800" dirty="0" err="1">
                <a:ea typeface="SimSun" panose="02010600030101010101" pitchFamily="2" charset="-122"/>
              </a:rPr>
              <a:t>i</a:t>
            </a:r>
            <a:r>
              <a:rPr lang="en-US" altLang="zh-CN" sz="2800" dirty="0">
                <a:ea typeface="SimSun" panose="02010600030101010101" pitchFamily="2" charset="-122"/>
              </a:rPr>
              <a:t> = 2 </a:t>
            </a:r>
            <a:r>
              <a:rPr lang="en-US" altLang="zh-CN" sz="2800" b="1" dirty="0">
                <a:ea typeface="SimSun" panose="02010600030101010101" pitchFamily="2" charset="-122"/>
              </a:rPr>
              <a:t>to </a:t>
            </a:r>
            <a:r>
              <a:rPr lang="en-US" altLang="zh-CN" sz="2800" dirty="0">
                <a:ea typeface="SimSun" panose="02010600030101010101" pitchFamily="2" charset="-122"/>
              </a:rPr>
              <a:t>n</a:t>
            </a:r>
          </a:p>
          <a:p>
            <a:pPr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		F[</a:t>
            </a: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] = -∞</a:t>
            </a:r>
          </a:p>
          <a:p>
            <a:pPr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	</a:t>
            </a:r>
            <a:r>
              <a:rPr lang="en-US" altLang="zh-CN" dirty="0" err="1">
                <a:ea typeface="SimSun" panose="02010600030101010101" pitchFamily="2" charset="-122"/>
              </a:rPr>
              <a:t>fib_rec</a:t>
            </a:r>
            <a:r>
              <a:rPr lang="en-US" altLang="zh-CN" dirty="0">
                <a:ea typeface="SimSun" panose="02010600030101010101" pitchFamily="2" charset="-122"/>
              </a:rPr>
              <a:t>(n)</a:t>
            </a:r>
          </a:p>
          <a:p>
            <a:pPr>
              <a:buFontTx/>
              <a:buNone/>
            </a:pPr>
            <a:endParaRPr lang="en-US" altLang="zh-CN" dirty="0">
              <a:ea typeface="SimSun" panose="02010600030101010101" pitchFamily="2" charset="-122"/>
            </a:endParaRPr>
          </a:p>
          <a:p>
            <a:r>
              <a:rPr lang="en-US" altLang="zh-CN" b="1" dirty="0">
                <a:ea typeface="SimSun" panose="02010600030101010101" pitchFamily="2" charset="-122"/>
              </a:rPr>
              <a:t>Algorithm </a:t>
            </a:r>
            <a:r>
              <a:rPr lang="en-US" altLang="zh-CN" b="1" dirty="0" err="1">
                <a:ea typeface="SimSun" panose="02010600030101010101" pitchFamily="2" charset="-122"/>
              </a:rPr>
              <a:t>fib_rec</a:t>
            </a:r>
            <a:r>
              <a:rPr lang="en-US" altLang="zh-CN" b="1" dirty="0">
                <a:ea typeface="SimSun" panose="02010600030101010101" pitchFamily="2" charset="-122"/>
              </a:rPr>
              <a:t>(n):</a:t>
            </a:r>
          </a:p>
          <a:p>
            <a:r>
              <a:rPr lang="en-US" altLang="zh-CN" dirty="0">
                <a:ea typeface="SimSun" panose="02010600030101010101" pitchFamily="2" charset="-122"/>
              </a:rPr>
              <a:t>	</a:t>
            </a:r>
            <a:r>
              <a:rPr lang="en-US" altLang="zh-CN" b="1" dirty="0">
                <a:ea typeface="SimSun" panose="02010600030101010101" pitchFamily="2" charset="-122"/>
              </a:rPr>
              <a:t>if</a:t>
            </a:r>
            <a:r>
              <a:rPr lang="en-US" altLang="zh-CN" dirty="0">
                <a:ea typeface="SimSun" panose="02010600030101010101" pitchFamily="2" charset="-122"/>
              </a:rPr>
              <a:t> F[n]≥0 </a:t>
            </a:r>
            <a:r>
              <a:rPr lang="en-US" altLang="zh-CN" b="1" dirty="0">
                <a:ea typeface="SimSun" panose="02010600030101010101" pitchFamily="2" charset="-122"/>
              </a:rPr>
              <a:t>then </a:t>
            </a:r>
          </a:p>
          <a:p>
            <a:r>
              <a:rPr lang="en-US" altLang="zh-CN" b="1" dirty="0">
                <a:ea typeface="SimSun" panose="02010600030101010101" pitchFamily="2" charset="-122"/>
              </a:rPr>
              <a:t>		return </a:t>
            </a:r>
            <a:r>
              <a:rPr lang="en-US" altLang="zh-CN" dirty="0">
                <a:ea typeface="SimSun" panose="02010600030101010101" pitchFamily="2" charset="-122"/>
              </a:rPr>
              <a:t>F[n]</a:t>
            </a:r>
            <a:endParaRPr lang="en-US" altLang="zh-CN" b="1" dirty="0">
              <a:ea typeface="SimSun" panose="02010600030101010101" pitchFamily="2" charset="-122"/>
            </a:endParaRPr>
          </a:p>
          <a:p>
            <a:r>
              <a:rPr lang="en-US" altLang="zh-CN" dirty="0">
                <a:ea typeface="SimSun" panose="02010600030101010101" pitchFamily="2" charset="-122"/>
              </a:rPr>
              <a:t>	</a:t>
            </a:r>
            <a:r>
              <a:rPr lang="en-US" altLang="zh-CN" b="1" dirty="0">
                <a:ea typeface="SimSun" panose="02010600030101010101" pitchFamily="2" charset="-122"/>
              </a:rPr>
              <a:t>else </a:t>
            </a:r>
          </a:p>
          <a:p>
            <a:r>
              <a:rPr lang="en-US" altLang="zh-CN" b="1" dirty="0">
                <a:ea typeface="SimSun" panose="02010600030101010101" pitchFamily="2" charset="-122"/>
              </a:rPr>
              <a:t>		</a:t>
            </a:r>
            <a:r>
              <a:rPr lang="en-US" altLang="zh-CN" dirty="0">
                <a:ea typeface="SimSun" panose="02010600030101010101" pitchFamily="2" charset="-122"/>
              </a:rPr>
              <a:t>F[n] = </a:t>
            </a:r>
            <a:r>
              <a:rPr lang="en-US" altLang="zh-CN" dirty="0" err="1">
                <a:ea typeface="SimSun" panose="02010600030101010101" pitchFamily="2" charset="-122"/>
              </a:rPr>
              <a:t>fib_rec</a:t>
            </a:r>
            <a:r>
              <a:rPr lang="en-US" altLang="zh-CN" dirty="0">
                <a:ea typeface="SimSun" panose="02010600030101010101" pitchFamily="2" charset="-122"/>
              </a:rPr>
              <a:t>(n-1)+</a:t>
            </a:r>
            <a:r>
              <a:rPr lang="en-US" altLang="zh-CN" dirty="0" err="1">
                <a:ea typeface="SimSun" panose="02010600030101010101" pitchFamily="2" charset="-122"/>
              </a:rPr>
              <a:t>fib_rec</a:t>
            </a:r>
            <a:r>
              <a:rPr lang="en-US" altLang="zh-CN" dirty="0">
                <a:ea typeface="SimSun" panose="02010600030101010101" pitchFamily="2" charset="-122"/>
              </a:rPr>
              <a:t>(n-2)</a:t>
            </a:r>
            <a:endParaRPr lang="en-US" altLang="zh-CN" b="1" dirty="0">
              <a:ea typeface="SimSun" panose="02010600030101010101" pitchFamily="2" charset="-122"/>
            </a:endParaRPr>
          </a:p>
          <a:p>
            <a:r>
              <a:rPr lang="en-US" altLang="zh-CN" dirty="0">
                <a:ea typeface="SimSun" panose="02010600030101010101" pitchFamily="2" charset="-122"/>
              </a:rPr>
              <a:t>		</a:t>
            </a:r>
            <a:r>
              <a:rPr lang="en-US" altLang="zh-CN" b="1" dirty="0">
                <a:ea typeface="SimSun" panose="02010600030101010101" pitchFamily="2" charset="-122"/>
              </a:rPr>
              <a:t>return </a:t>
            </a:r>
            <a:r>
              <a:rPr lang="en-US" altLang="zh-CN" dirty="0">
                <a:ea typeface="SimSun" panose="02010600030101010101" pitchFamily="2" charset="-122"/>
              </a:rPr>
              <a:t>F[n]</a:t>
            </a:r>
          </a:p>
          <a:p>
            <a:endParaRPr lang="en-US" altLang="zh-CN" b="1" dirty="0">
              <a:ea typeface="SimSun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Time complexity?</a:t>
            </a:r>
          </a:p>
          <a:p>
            <a:pPr>
              <a:buFontTx/>
              <a:buNone/>
            </a:pPr>
            <a:r>
              <a:rPr lang="en-US" altLang="en-US" dirty="0">
                <a:ea typeface="SimSun" panose="02010600030101010101" pitchFamily="2" charset="-122"/>
              </a:rPr>
              <a:t>Each of the F[</a:t>
            </a:r>
            <a:r>
              <a:rPr lang="en-US" altLang="en-US" dirty="0" err="1">
                <a:ea typeface="SimSun" panose="02010600030101010101" pitchFamily="2" charset="-122"/>
              </a:rPr>
              <a:t>i</a:t>
            </a:r>
            <a:r>
              <a:rPr lang="en-US" altLang="en-US" dirty="0">
                <a:ea typeface="SimSun" panose="02010600030101010101" pitchFamily="2" charset="-122"/>
              </a:rPr>
              <a:t>] values (</a:t>
            </a:r>
            <a:r>
              <a:rPr lang="en-US" altLang="en-US" dirty="0" err="1">
                <a:ea typeface="SimSun" panose="02010600030101010101" pitchFamily="2" charset="-122"/>
              </a:rPr>
              <a:t>i</a:t>
            </a:r>
            <a:r>
              <a:rPr lang="en-US" altLang="en-US" dirty="0">
                <a:ea typeface="SimSun" panose="02010600030101010101" pitchFamily="2" charset="-122"/>
              </a:rPr>
              <a:t>={0, 1,…, n}) is computed only once. So time is </a:t>
            </a:r>
            <a:r>
              <a:rPr lang="en-US" altLang="en-US" i="1" dirty="0">
                <a:ea typeface="SimSun" panose="02010600030101010101" pitchFamily="2" charset="-122"/>
              </a:rPr>
              <a:t>O(n).</a:t>
            </a:r>
          </a:p>
        </p:txBody>
      </p:sp>
    </p:spTree>
    <p:extLst>
      <p:ext uri="{BB962C8B-B14F-4D97-AF65-F5344CB8AC3E}">
        <p14:creationId xmlns:p14="http://schemas.microsoft.com/office/powerpoint/2010/main" val="143649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 Bottom-up (Iterative) Algorithm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988425" cy="52371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dirty="0">
                <a:ea typeface="SimSun" panose="02010600030101010101" pitchFamily="2" charset="-122"/>
              </a:rPr>
              <a:t>Algorithm</a:t>
            </a:r>
            <a:r>
              <a:rPr lang="en-US" altLang="zh-CN" dirty="0">
                <a:ea typeface="SimSun" panose="02010600030101010101" pitchFamily="2" charset="-122"/>
              </a:rPr>
              <a:t> fib(n):</a:t>
            </a:r>
          </a:p>
          <a:p>
            <a:pPr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	F[0] = F[1] = 1</a:t>
            </a:r>
          </a:p>
          <a:p>
            <a:pPr>
              <a:buFontTx/>
              <a:buNone/>
            </a:pPr>
            <a:r>
              <a:rPr lang="en-US" altLang="zh-CN" sz="2800" dirty="0">
                <a:ea typeface="SimSun" panose="02010600030101010101" pitchFamily="2" charset="-122"/>
              </a:rPr>
              <a:t>	</a:t>
            </a:r>
            <a:r>
              <a:rPr lang="en-US" altLang="zh-CN" sz="2800" b="1" dirty="0">
                <a:ea typeface="SimSun" panose="02010600030101010101" pitchFamily="2" charset="-122"/>
              </a:rPr>
              <a:t>for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i</a:t>
            </a:r>
            <a:r>
              <a:rPr lang="en-US" altLang="zh-CN" sz="2800" dirty="0">
                <a:ea typeface="SimSun" panose="02010600030101010101" pitchFamily="2" charset="-122"/>
              </a:rPr>
              <a:t> = 2 </a:t>
            </a:r>
            <a:r>
              <a:rPr lang="en-US" altLang="zh-CN" sz="2800" b="1" dirty="0">
                <a:ea typeface="SimSun" panose="02010600030101010101" pitchFamily="2" charset="-122"/>
              </a:rPr>
              <a:t>to</a:t>
            </a:r>
            <a:r>
              <a:rPr lang="en-US" altLang="zh-CN" sz="2800" dirty="0">
                <a:ea typeface="SimSun" panose="02010600030101010101" pitchFamily="2" charset="-122"/>
              </a:rPr>
              <a:t> n</a:t>
            </a:r>
          </a:p>
          <a:p>
            <a:pPr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		F[</a:t>
            </a: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] = F[i-1] + F[i-2]</a:t>
            </a:r>
          </a:p>
          <a:p>
            <a:pPr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	</a:t>
            </a:r>
            <a:r>
              <a:rPr lang="en-US" altLang="zh-CN" b="1" dirty="0">
                <a:ea typeface="SimSun" panose="02010600030101010101" pitchFamily="2" charset="-122"/>
              </a:rPr>
              <a:t>return</a:t>
            </a:r>
            <a:r>
              <a:rPr lang="en-US" altLang="zh-CN" dirty="0">
                <a:ea typeface="SimSun" panose="02010600030101010101" pitchFamily="2" charset="-122"/>
              </a:rPr>
              <a:t> F[n]</a:t>
            </a:r>
          </a:p>
          <a:p>
            <a:pPr>
              <a:buFontTx/>
              <a:buNone/>
            </a:pPr>
            <a:endParaRPr lang="en-US" altLang="zh-CN" dirty="0">
              <a:ea typeface="SimSun" panose="02010600030101010101" pitchFamily="2" charset="-122"/>
            </a:endParaRPr>
          </a:p>
          <a:p>
            <a:pPr>
              <a:buFontTx/>
              <a:buNone/>
            </a:pPr>
            <a:endParaRPr lang="en-US" altLang="zh-CN" dirty="0">
              <a:ea typeface="SimSun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Time complexity?</a:t>
            </a:r>
          </a:p>
          <a:p>
            <a:r>
              <a:rPr lang="en-US" altLang="en-US" dirty="0">
                <a:ea typeface="SimSun" panose="02010600030101010101" pitchFamily="2" charset="-122"/>
              </a:rPr>
              <a:t>The for loop here runs O(n) times and all the other (first and last) statements takes O(1) time. So total time is O(n).</a:t>
            </a:r>
          </a:p>
        </p:txBody>
      </p:sp>
    </p:spTree>
    <p:extLst>
      <p:ext uri="{BB962C8B-B14F-4D97-AF65-F5344CB8AC3E}">
        <p14:creationId xmlns:p14="http://schemas.microsoft.com/office/powerpoint/2010/main" val="143649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Problem with the recursive Fib algorithm: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Each subproblem was solved for many times!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Solution: avoid solving the same subproblem more than once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(1) pre-compute all subproblems that may be needed later (bottom-up)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(2) Compute on demand, but memorize the solution to avoid </a:t>
            </a:r>
            <a:r>
              <a:rPr lang="en-US" altLang="en-US" sz="2000" dirty="0" err="1"/>
              <a:t>recomputing</a:t>
            </a:r>
            <a:r>
              <a:rPr lang="en-US" altLang="en-US" sz="2000" dirty="0"/>
              <a:t> (memoized top-down)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Can you always speedup a recursive algorithm by making it an iterative algorithm?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E.g., merge sort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No. since there is no overlap between the two sub-problems</a:t>
            </a:r>
          </a:p>
        </p:txBody>
      </p:sp>
    </p:spTree>
    <p:extLst>
      <p:ext uri="{BB962C8B-B14F-4D97-AF65-F5344CB8AC3E}">
        <p14:creationId xmlns:p14="http://schemas.microsoft.com/office/powerpoint/2010/main" val="157223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Dynamic Programming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8988425" cy="52371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3200" dirty="0"/>
              <a:t> </a:t>
            </a:r>
            <a:r>
              <a:rPr lang="en-US" altLang="en-US" dirty="0"/>
              <a:t>Dynamic Programming (DP) is an algorithm design technique for </a:t>
            </a:r>
            <a:r>
              <a:rPr lang="en-US" altLang="en-US" b="1" i="1" dirty="0"/>
              <a:t>optimization problems</a:t>
            </a:r>
            <a:r>
              <a:rPr lang="en-US" altLang="en-US" i="1" dirty="0"/>
              <a:t>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altLang="en-US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dirty="0"/>
              <a:t> Like divide and conquer (D&amp;C), DP solves problems by combining solutions to sub-problems.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altLang="en-US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dirty="0"/>
              <a:t> Unlike D&amp;C, sub-problems are not independent.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dirty="0"/>
              <a:t> Sub-problems may share sub-sub-problems</a:t>
            </a:r>
          </a:p>
        </p:txBody>
      </p:sp>
    </p:spTree>
    <p:extLst>
      <p:ext uri="{BB962C8B-B14F-4D97-AF65-F5344CB8AC3E}">
        <p14:creationId xmlns:p14="http://schemas.microsoft.com/office/powerpoint/2010/main" val="3355010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Dynamic Programming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  <a:defRPr/>
            </a:pPr>
            <a:r>
              <a:rPr lang="en-US" dirty="0"/>
              <a:t>The term Dynamic Programming comes from Control Theory, not computer science. Programming refers to the use of tables (arrays) to construct a solution.</a:t>
            </a:r>
          </a:p>
          <a:p>
            <a:pPr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b="1" dirty="0"/>
              <a:t>In dynamic programming we usually reduce time by increasing the amount of space</a:t>
            </a:r>
          </a:p>
          <a:p>
            <a:pPr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dirty="0"/>
              <a:t>We solve the problem by solving sub-problems of increasing size and saving each optimal solution in a table (usually). </a:t>
            </a:r>
          </a:p>
          <a:p>
            <a:pPr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dirty="0"/>
              <a:t>The table is then used for finding the optimal solution to larger problems. </a:t>
            </a:r>
          </a:p>
          <a:p>
            <a:pPr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b="1" dirty="0"/>
              <a:t>Time is saved since each sub-problem is solved only once.</a:t>
            </a:r>
          </a:p>
        </p:txBody>
      </p:sp>
    </p:spTree>
    <p:extLst>
      <p:ext uri="{BB962C8B-B14F-4D97-AF65-F5344CB8AC3E}">
        <p14:creationId xmlns:p14="http://schemas.microsoft.com/office/powerpoint/2010/main" val="2814711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4858</TotalTime>
  <Words>3374</Words>
  <Application>Microsoft Office PowerPoint</Application>
  <PresentationFormat>On-screen Show (4:3)</PresentationFormat>
  <Paragraphs>556</Paragraphs>
  <Slides>36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Arial</vt:lpstr>
      <vt:lpstr>Britannic Bold</vt:lpstr>
      <vt:lpstr>Calibri</vt:lpstr>
      <vt:lpstr>Calibri Light</vt:lpstr>
      <vt:lpstr>Cambria Math</vt:lpstr>
      <vt:lpstr>Impact</vt:lpstr>
      <vt:lpstr>Monotype Sorts</vt:lpstr>
      <vt:lpstr>Symbol</vt:lpstr>
      <vt:lpstr>Times</vt:lpstr>
      <vt:lpstr>Times New Roman</vt:lpstr>
      <vt:lpstr>Wingdings</vt:lpstr>
      <vt:lpstr>Office Theme</vt:lpstr>
      <vt:lpstr>Equation</vt:lpstr>
      <vt:lpstr>Lecture 07 Dynamic Programming</vt:lpstr>
      <vt:lpstr>Fibonacci Numbers  </vt:lpstr>
      <vt:lpstr>Fibonacci Numbers</vt:lpstr>
      <vt:lpstr>Fibonacci Numbers </vt:lpstr>
      <vt:lpstr>A Top-down Algorithm that memorizes previous solutions (memoized top-down approach)</vt:lpstr>
      <vt:lpstr>A Bottom-up (Iterative) Algorithm</vt:lpstr>
      <vt:lpstr>Summary</vt:lpstr>
      <vt:lpstr>Dynamic Programming</vt:lpstr>
      <vt:lpstr>Dynamic Programming</vt:lpstr>
      <vt:lpstr>Designing a DP Algorithm</vt:lpstr>
      <vt:lpstr>Example: Rod Cutting</vt:lpstr>
      <vt:lpstr>Example: Rod Cutting</vt:lpstr>
      <vt:lpstr>Example: Rod Cutting </vt:lpstr>
      <vt:lpstr>Example: Rod Cutting </vt:lpstr>
      <vt:lpstr>Example: Rod Cutting </vt:lpstr>
      <vt:lpstr>Example: Rod Cutting </vt:lpstr>
      <vt:lpstr>Example: Rod Cutting </vt:lpstr>
      <vt:lpstr>Example: Rod Cutting </vt:lpstr>
      <vt:lpstr>Example: Rod Cutting </vt:lpstr>
      <vt:lpstr>Optimal Substructure Property of Rod Cutting Problem</vt:lpstr>
      <vt:lpstr>Top Down algorithm for Rod Cutting </vt:lpstr>
      <vt:lpstr>Time Complexity of Top Down algorithm</vt:lpstr>
      <vt:lpstr>How to decrease time?</vt:lpstr>
      <vt:lpstr>Memoized Top-down Algorithm for Rod-Cutting Problem</vt:lpstr>
      <vt:lpstr>Bottom Up Algorithm </vt:lpstr>
      <vt:lpstr>Simulation: Rod Cutting </vt:lpstr>
      <vt:lpstr>Simulation: Rod Cutting </vt:lpstr>
      <vt:lpstr>Reconstructing a Solution</vt:lpstr>
      <vt:lpstr>Reconstructing a Solution</vt:lpstr>
      <vt:lpstr>Simulation: Rod Cutting </vt:lpstr>
      <vt:lpstr>Simulation: Rod Cutting </vt:lpstr>
      <vt:lpstr>Multiple Rod Cutting</vt:lpstr>
      <vt:lpstr>Rod Cutting having cutting-cost</vt:lpstr>
      <vt:lpstr>Chocolate Cutting/Breaking</vt:lpstr>
      <vt:lpstr>Chocolate Cutting</vt:lpstr>
      <vt:lpstr>Chocolate Cutting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ASUS</cp:lastModifiedBy>
  <cp:revision>284</cp:revision>
  <dcterms:created xsi:type="dcterms:W3CDTF">2014-09-11T18:03:18Z</dcterms:created>
  <dcterms:modified xsi:type="dcterms:W3CDTF">2020-03-28T18:09:33Z</dcterms:modified>
</cp:coreProperties>
</file>