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19847b309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19847b309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19847b309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19847b309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e19847b309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e19847b309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19847b30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19847b30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19847b30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19847b30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19847b30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19847b30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e19847b30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e19847b30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e19847b30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e19847b30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19847b30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e19847b30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e19847b30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e19847b30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19847b309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19847b309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592725"/>
            <a:ext cx="8520600" cy="152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4600">
                <a:latin typeface="Lato"/>
                <a:ea typeface="Lato"/>
                <a:cs typeface="Lato"/>
                <a:sym typeface="Lato"/>
              </a:rPr>
              <a:t>Automatic Fire and Gas Alarm</a:t>
            </a:r>
            <a:endParaRPr sz="4600">
              <a:latin typeface="Lato"/>
              <a:ea typeface="Lato"/>
              <a:cs typeface="Lato"/>
              <a:sym typeface="Lato"/>
            </a:endParaRPr>
          </a:p>
          <a:p>
            <a:pPr indent="0" lvl="0" marL="0" rtl="0" algn="ctr">
              <a:spcBef>
                <a:spcPts val="0"/>
              </a:spcBef>
              <a:spcAft>
                <a:spcPts val="0"/>
              </a:spcAft>
              <a:buNone/>
            </a:pPr>
            <a:r>
              <a:rPr lang="en" sz="4600">
                <a:latin typeface="Lato"/>
                <a:ea typeface="Lato"/>
                <a:cs typeface="Lato"/>
                <a:sym typeface="Lato"/>
              </a:rPr>
              <a:t>System</a:t>
            </a:r>
            <a:endParaRPr sz="4600">
              <a:latin typeface="Lato"/>
              <a:ea typeface="Lato"/>
              <a:cs typeface="Lato"/>
              <a:sym typeface="Lato"/>
            </a:endParaRPr>
          </a:p>
        </p:txBody>
      </p:sp>
      <p:sp>
        <p:nvSpPr>
          <p:cNvPr id="55" name="Google Shape;55;p13"/>
          <p:cNvSpPr txBox="1"/>
          <p:nvPr>
            <p:ph idx="1" type="subTitle"/>
          </p:nvPr>
        </p:nvSpPr>
        <p:spPr>
          <a:xfrm>
            <a:off x="311700" y="2834125"/>
            <a:ext cx="8520600" cy="2078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800">
                <a:solidFill>
                  <a:schemeClr val="dk1"/>
                </a:solidFill>
                <a:highlight>
                  <a:schemeClr val="lt1"/>
                </a:highlight>
                <a:latin typeface="Lato"/>
                <a:ea typeface="Lato"/>
                <a:cs typeface="Lato"/>
                <a:sym typeface="Lato"/>
              </a:rPr>
              <a:t>CSE - 306</a:t>
            </a:r>
            <a:br>
              <a:rPr lang="en" sz="1800">
                <a:solidFill>
                  <a:schemeClr val="dk1"/>
                </a:solidFill>
                <a:highlight>
                  <a:schemeClr val="lt1"/>
                </a:highlight>
                <a:latin typeface="Lato"/>
                <a:ea typeface="Lato"/>
                <a:cs typeface="Lato"/>
                <a:sym typeface="Lato"/>
              </a:rPr>
            </a:br>
            <a:r>
              <a:rPr lang="en" sz="1800">
                <a:solidFill>
                  <a:schemeClr val="dk1"/>
                </a:solidFill>
                <a:highlight>
                  <a:schemeClr val="lt1"/>
                </a:highlight>
                <a:latin typeface="Lato"/>
                <a:ea typeface="Lato"/>
                <a:cs typeface="Lato"/>
                <a:sym typeface="Lato"/>
              </a:rPr>
              <a:t> Microprocessors, Micro-controllers and Assembly Language</a:t>
            </a:r>
            <a:br>
              <a:rPr lang="en" sz="1800">
                <a:solidFill>
                  <a:schemeClr val="dk1"/>
                </a:solidFill>
                <a:highlight>
                  <a:schemeClr val="lt1"/>
                </a:highlight>
                <a:latin typeface="Lato"/>
                <a:ea typeface="Lato"/>
                <a:cs typeface="Lato"/>
                <a:sym typeface="Lato"/>
              </a:rPr>
            </a:br>
            <a:r>
              <a:rPr lang="en" sz="1800">
                <a:solidFill>
                  <a:schemeClr val="dk1"/>
                </a:solidFill>
                <a:highlight>
                  <a:schemeClr val="lt1"/>
                </a:highlight>
                <a:latin typeface="Lato"/>
                <a:ea typeface="Lato"/>
                <a:cs typeface="Lato"/>
                <a:sym typeface="Lato"/>
              </a:rPr>
              <a:t>Project </a:t>
            </a:r>
            <a:r>
              <a:rPr lang="en" sz="1800">
                <a:solidFill>
                  <a:schemeClr val="dk1"/>
                </a:solidFill>
                <a:highlight>
                  <a:schemeClr val="lt1"/>
                </a:highlight>
                <a:latin typeface="Lato"/>
                <a:ea typeface="Lato"/>
                <a:cs typeface="Lato"/>
                <a:sym typeface="Lato"/>
              </a:rPr>
              <a:t>Final</a:t>
            </a:r>
            <a:r>
              <a:rPr lang="en" sz="1800">
                <a:solidFill>
                  <a:schemeClr val="dk1"/>
                </a:solidFill>
                <a:highlight>
                  <a:schemeClr val="lt1"/>
                </a:highlight>
                <a:latin typeface="Lato"/>
                <a:ea typeface="Lato"/>
                <a:cs typeface="Lato"/>
                <a:sym typeface="Lato"/>
              </a:rPr>
              <a:t> Submission</a:t>
            </a:r>
            <a:br>
              <a:rPr lang="en" sz="1800">
                <a:solidFill>
                  <a:schemeClr val="dk1"/>
                </a:solidFill>
                <a:highlight>
                  <a:schemeClr val="lt1"/>
                </a:highlight>
                <a:latin typeface="Lato"/>
                <a:ea typeface="Lato"/>
                <a:cs typeface="Lato"/>
                <a:sym typeface="Lato"/>
              </a:rPr>
            </a:br>
            <a:br>
              <a:rPr lang="en" sz="1800">
                <a:solidFill>
                  <a:schemeClr val="dk1"/>
                </a:solidFill>
                <a:highlight>
                  <a:schemeClr val="lt1"/>
                </a:highlight>
                <a:latin typeface="Lato"/>
                <a:ea typeface="Lato"/>
                <a:cs typeface="Lato"/>
                <a:sym typeface="Lato"/>
              </a:rPr>
            </a:br>
            <a:r>
              <a:rPr lang="en" sz="1800">
                <a:solidFill>
                  <a:schemeClr val="dk1"/>
                </a:solidFill>
                <a:highlight>
                  <a:schemeClr val="lt1"/>
                </a:highlight>
                <a:latin typeface="Lato"/>
                <a:ea typeface="Lato"/>
                <a:cs typeface="Lato"/>
                <a:sym typeface="Lato"/>
              </a:rPr>
              <a:t>Group - 29</a:t>
            </a:r>
            <a:endParaRPr sz="1800">
              <a:solidFill>
                <a:schemeClr val="dk1"/>
              </a:solidFill>
              <a:highlight>
                <a:schemeClr val="lt1"/>
              </a:highlight>
              <a:latin typeface="Lato"/>
              <a:ea typeface="Lato"/>
              <a:cs typeface="Lato"/>
              <a:sym typeface="Lato"/>
            </a:endParaRPr>
          </a:p>
          <a:p>
            <a:pPr indent="0" lvl="0" marL="0" rtl="0" algn="ctr">
              <a:spcBef>
                <a:spcPts val="0"/>
              </a:spcBef>
              <a:spcAft>
                <a:spcPts val="0"/>
              </a:spcAft>
              <a:buNone/>
            </a:pPr>
            <a:r>
              <a:t/>
            </a:r>
            <a:endParaRPr sz="1800">
              <a:solidFill>
                <a:srgbClr val="3C4043"/>
              </a:solidFill>
              <a:highlight>
                <a:srgbClr val="FFFFFF"/>
              </a:highlight>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nvSpPr>
        <p:spPr>
          <a:xfrm>
            <a:off x="502300" y="70325"/>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Work Procedure</a:t>
            </a:r>
            <a:endParaRPr sz="1800">
              <a:solidFill>
                <a:schemeClr val="dk1"/>
              </a:solidFill>
            </a:endParaRPr>
          </a:p>
        </p:txBody>
      </p:sp>
      <p:sp>
        <p:nvSpPr>
          <p:cNvPr id="109" name="Google Shape;109;p22"/>
          <p:cNvSpPr txBox="1"/>
          <p:nvPr/>
        </p:nvSpPr>
        <p:spPr>
          <a:xfrm>
            <a:off x="111600" y="793625"/>
            <a:ext cx="8920800" cy="3879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Char char="●"/>
            </a:pPr>
            <a:r>
              <a:rPr lang="en" sz="1600">
                <a:solidFill>
                  <a:schemeClr val="dk1"/>
                </a:solidFill>
              </a:rPr>
              <a:t>ARDUINO UNO</a:t>
            </a:r>
            <a:br>
              <a:rPr lang="en" sz="1600">
                <a:solidFill>
                  <a:schemeClr val="dk1"/>
                </a:solidFill>
              </a:rPr>
            </a:br>
            <a:endParaRPr sz="1600">
              <a:solidFill>
                <a:schemeClr val="dk1"/>
              </a:solidFill>
            </a:endParaRPr>
          </a:p>
          <a:p>
            <a:pPr indent="-330200" lvl="0" marL="457200" rtl="0" algn="l">
              <a:spcBef>
                <a:spcPts val="0"/>
              </a:spcBef>
              <a:spcAft>
                <a:spcPts val="0"/>
              </a:spcAft>
              <a:buClr>
                <a:schemeClr val="dk1"/>
              </a:buClr>
              <a:buSzPts val="1600"/>
              <a:buAutoNum type="arabicPeriod"/>
            </a:pPr>
            <a:r>
              <a:rPr lang="en" sz="1600">
                <a:solidFill>
                  <a:schemeClr val="dk1"/>
                </a:solidFill>
              </a:rPr>
              <a:t>For the arduino code we have first of all included some necessary headers and done some proper initializations and some </a:t>
            </a:r>
            <a:r>
              <a:rPr lang="en" sz="1600">
                <a:solidFill>
                  <a:schemeClr val="dk1"/>
                </a:solidFill>
              </a:rPr>
              <a:t>definition</a:t>
            </a:r>
            <a:r>
              <a:rPr lang="en" sz="1600">
                <a:solidFill>
                  <a:schemeClr val="dk1"/>
                </a:solidFill>
              </a:rPr>
              <a:t> and variable settings like, setting the MQPin to A0 of arduino, defining the buzzer with pin-1, setting the LED with pin-7, flame sensor with pin 4 and taking a variable called flame that will get the </a:t>
            </a:r>
            <a:r>
              <a:rPr lang="en" sz="1600">
                <a:solidFill>
                  <a:schemeClr val="dk1"/>
                </a:solidFill>
              </a:rPr>
              <a:t>output</a:t>
            </a:r>
            <a:r>
              <a:rPr lang="en" sz="1600">
                <a:solidFill>
                  <a:schemeClr val="dk1"/>
                </a:solidFill>
              </a:rPr>
              <a:t> from the digitalReading from pin 4.</a:t>
            </a:r>
            <a:br>
              <a:rPr lang="en" sz="1600">
                <a:solidFill>
                  <a:schemeClr val="dk1"/>
                </a:solidFill>
              </a:rPr>
            </a:br>
            <a:endParaRPr sz="1600">
              <a:solidFill>
                <a:schemeClr val="dk1"/>
              </a:solidFill>
            </a:endParaRPr>
          </a:p>
          <a:p>
            <a:pPr indent="-330200" lvl="0" marL="457200" rtl="0" algn="l">
              <a:spcBef>
                <a:spcPts val="0"/>
              </a:spcBef>
              <a:spcAft>
                <a:spcPts val="0"/>
              </a:spcAft>
              <a:buClr>
                <a:schemeClr val="dk1"/>
              </a:buClr>
              <a:buSzPts val="1600"/>
              <a:buAutoNum type="arabicPeriod"/>
            </a:pPr>
            <a:r>
              <a:rPr lang="en" sz="1600">
                <a:solidFill>
                  <a:schemeClr val="dk1"/>
                </a:solidFill>
              </a:rPr>
              <a:t>Next in the setup method we are initializing all the necessary setups that we need to start the process. </a:t>
            </a:r>
            <a:r>
              <a:rPr lang="en" sz="1600">
                <a:solidFill>
                  <a:schemeClr val="dk1"/>
                </a:solidFill>
              </a:rPr>
              <a:t>Meaning</a:t>
            </a:r>
            <a:r>
              <a:rPr lang="en" sz="1600">
                <a:solidFill>
                  <a:schemeClr val="dk1"/>
                </a:solidFill>
              </a:rPr>
              <a:t> </a:t>
            </a:r>
            <a:r>
              <a:rPr lang="en" sz="1600">
                <a:solidFill>
                  <a:schemeClr val="dk1"/>
                </a:solidFill>
              </a:rPr>
              <a:t>activating</a:t>
            </a:r>
            <a:r>
              <a:rPr lang="en" sz="1600">
                <a:solidFill>
                  <a:schemeClr val="dk1"/>
                </a:solidFill>
              </a:rPr>
              <a:t> the components. Here the setting the input output pin for the flame </a:t>
            </a:r>
            <a:r>
              <a:rPr lang="en" sz="1600">
                <a:solidFill>
                  <a:schemeClr val="dk1"/>
                </a:solidFill>
              </a:rPr>
              <a:t>sensor</a:t>
            </a:r>
            <a:r>
              <a:rPr lang="en" sz="1600">
                <a:solidFill>
                  <a:schemeClr val="dk1"/>
                </a:solidFill>
              </a:rPr>
              <a:t> and same for the gas </a:t>
            </a:r>
            <a:r>
              <a:rPr lang="en" sz="1600">
                <a:solidFill>
                  <a:schemeClr val="dk1"/>
                </a:solidFill>
              </a:rPr>
              <a:t>sensor</a:t>
            </a:r>
            <a:r>
              <a:rPr lang="en" sz="1600">
                <a:solidFill>
                  <a:schemeClr val="dk1"/>
                </a:solidFill>
              </a:rPr>
              <a:t>. Also the buzzer and </a:t>
            </a:r>
            <a:r>
              <a:rPr lang="en" sz="1600">
                <a:solidFill>
                  <a:schemeClr val="dk1"/>
                </a:solidFill>
              </a:rPr>
              <a:t>the LCD</a:t>
            </a:r>
            <a:r>
              <a:rPr lang="en" sz="1600">
                <a:solidFill>
                  <a:schemeClr val="dk1"/>
                </a:solidFill>
              </a:rPr>
              <a:t> has to be initialized here as well.</a:t>
            </a:r>
            <a:br>
              <a:rPr lang="en" sz="1600">
                <a:solidFill>
                  <a:schemeClr val="dk1"/>
                </a:solidFill>
              </a:rPr>
            </a:br>
            <a:endParaRPr sz="1600">
              <a:solidFill>
                <a:schemeClr val="dk1"/>
              </a:solidFill>
            </a:endParaRPr>
          </a:p>
          <a:p>
            <a:pPr indent="-330200" lvl="0" marL="457200" rtl="0" algn="l">
              <a:spcBef>
                <a:spcPts val="0"/>
              </a:spcBef>
              <a:spcAft>
                <a:spcPts val="0"/>
              </a:spcAft>
              <a:buClr>
                <a:schemeClr val="dk1"/>
              </a:buClr>
              <a:buSzPts val="1600"/>
              <a:buAutoNum type="arabicPeriod"/>
            </a:pPr>
            <a:r>
              <a:rPr lang="en" sz="1600">
                <a:solidFill>
                  <a:schemeClr val="dk1"/>
                </a:solidFill>
              </a:rPr>
              <a:t>Now Going in to the loop method we are always waiting for the inputs from any of the sensors that will eventually trigger the LED and also the Buzzer Alarm. Also the display will show the information of hazard that has triggered the situation.</a:t>
            </a:r>
            <a:endParaRPr sz="16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0" st="0"/>
                                            </p:txEl>
                                          </p:spTgt>
                                        </p:tgtEl>
                                        <p:attrNameLst>
                                          <p:attrName>style.visibility</p:attrName>
                                        </p:attrNameLst>
                                      </p:cBhvr>
                                      <p:to>
                                        <p:strVal val="visible"/>
                                      </p:to>
                                    </p:set>
                                    <p:animEffect filter="fade" transition="in">
                                      <p:cBhvr>
                                        <p:cTn dur="1000"/>
                                        <p:tgtEl>
                                          <p:spTgt spid="1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1" st="1"/>
                                            </p:txEl>
                                          </p:spTgt>
                                        </p:tgtEl>
                                        <p:attrNameLst>
                                          <p:attrName>style.visibility</p:attrName>
                                        </p:attrNameLst>
                                      </p:cBhvr>
                                      <p:to>
                                        <p:strVal val="visible"/>
                                      </p:to>
                                    </p:set>
                                    <p:animEffect filter="fade" transition="in">
                                      <p:cBhvr>
                                        <p:cTn dur="1000"/>
                                        <p:tgtEl>
                                          <p:spTgt spid="1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2" st="2"/>
                                            </p:txEl>
                                          </p:spTgt>
                                        </p:tgtEl>
                                        <p:attrNameLst>
                                          <p:attrName>style.visibility</p:attrName>
                                        </p:attrNameLst>
                                      </p:cBhvr>
                                      <p:to>
                                        <p:strVal val="visible"/>
                                      </p:to>
                                    </p:set>
                                    <p:animEffect filter="fade" transition="in">
                                      <p:cBhvr>
                                        <p:cTn dur="1000"/>
                                        <p:tgtEl>
                                          <p:spTgt spid="1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3" st="3"/>
                                            </p:txEl>
                                          </p:spTgt>
                                        </p:tgtEl>
                                        <p:attrNameLst>
                                          <p:attrName>style.visibility</p:attrName>
                                        </p:attrNameLst>
                                      </p:cBhvr>
                                      <p:to>
                                        <p:strVal val="visible"/>
                                      </p:to>
                                    </p:set>
                                    <p:animEffect filter="fade" transition="in">
                                      <p:cBhvr>
                                        <p:cTn dur="1000"/>
                                        <p:tgtEl>
                                          <p:spTgt spid="10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idx="1" type="body"/>
          </p:nvPr>
        </p:nvSpPr>
        <p:spPr>
          <a:xfrm>
            <a:off x="311700" y="1336100"/>
            <a:ext cx="8520600" cy="3526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arabicPeriod"/>
            </a:pPr>
            <a:r>
              <a:rPr lang="en">
                <a:solidFill>
                  <a:schemeClr val="dk1"/>
                </a:solidFill>
              </a:rPr>
              <a:t>Detects both gas &amp; flame</a:t>
            </a:r>
            <a:br>
              <a:rPr lang="en">
                <a:solidFill>
                  <a:schemeClr val="dk1"/>
                </a:solidFill>
              </a:rPr>
            </a:b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For any of the triggering we will get the alarm buzzing, LED flashing &amp; proper cause of the hazard in the LCD display</a:t>
            </a:r>
            <a:br>
              <a:rPr lang="en">
                <a:solidFill>
                  <a:schemeClr val="dk1"/>
                </a:solidFill>
              </a:rPr>
            </a:b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Without terminating the simulation this system can detect the hazards each and </a:t>
            </a:r>
            <a:r>
              <a:rPr lang="en">
                <a:solidFill>
                  <a:schemeClr val="dk1"/>
                </a:solidFill>
              </a:rPr>
              <a:t>every time</a:t>
            </a:r>
            <a:r>
              <a:rPr lang="en">
                <a:solidFill>
                  <a:schemeClr val="dk1"/>
                </a:solidFill>
              </a:rPr>
              <a:t> flawlessly and no other reset option needed</a:t>
            </a:r>
            <a:br>
              <a:rPr lang="en">
                <a:solidFill>
                  <a:schemeClr val="dk1"/>
                </a:solidFill>
              </a:rPr>
            </a:br>
            <a:endParaRPr>
              <a:solidFill>
                <a:schemeClr val="dk1"/>
              </a:solidFill>
            </a:endParaRPr>
          </a:p>
        </p:txBody>
      </p:sp>
      <p:sp>
        <p:nvSpPr>
          <p:cNvPr id="115" name="Google Shape;115;p23"/>
          <p:cNvSpPr txBox="1"/>
          <p:nvPr>
            <p:ph type="title"/>
          </p:nvPr>
        </p:nvSpPr>
        <p:spPr>
          <a:xfrm>
            <a:off x="311700" y="22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0" st="0"/>
                                            </p:txEl>
                                          </p:spTgt>
                                        </p:tgtEl>
                                        <p:attrNameLst>
                                          <p:attrName>style.visibility</p:attrName>
                                        </p:attrNameLst>
                                      </p:cBhvr>
                                      <p:to>
                                        <p:strVal val="visible"/>
                                      </p:to>
                                    </p:set>
                                    <p:animEffect filter="fade" transition="in">
                                      <p:cBhvr>
                                        <p:cTn dur="1000"/>
                                        <p:tgtEl>
                                          <p:spTgt spid="1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1" st="1"/>
                                            </p:txEl>
                                          </p:spTgt>
                                        </p:tgtEl>
                                        <p:attrNameLst>
                                          <p:attrName>style.visibility</p:attrName>
                                        </p:attrNameLst>
                                      </p:cBhvr>
                                      <p:to>
                                        <p:strVal val="visible"/>
                                      </p:to>
                                    </p:set>
                                    <p:animEffect filter="fade" transition="in">
                                      <p:cBhvr>
                                        <p:cTn dur="1000"/>
                                        <p:tgtEl>
                                          <p:spTgt spid="11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2" st="2"/>
                                            </p:txEl>
                                          </p:spTgt>
                                        </p:tgtEl>
                                        <p:attrNameLst>
                                          <p:attrName>style.visibility</p:attrName>
                                        </p:attrNameLst>
                                      </p:cBhvr>
                                      <p:to>
                                        <p:strVal val="visible"/>
                                      </p:to>
                                    </p:set>
                                    <p:animEffect filter="fade" transition="in">
                                      <p:cBhvr>
                                        <p:cTn dur="1000"/>
                                        <p:tgtEl>
                                          <p:spTgt spid="11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idx="1" type="body"/>
          </p:nvPr>
        </p:nvSpPr>
        <p:spPr>
          <a:xfrm>
            <a:off x="311700" y="863550"/>
            <a:ext cx="8520600" cy="34164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3600">
                <a:solidFill>
                  <a:schemeClr val="accent4"/>
                </a:solidFill>
              </a:rPr>
              <a:t>Thank You!</a:t>
            </a:r>
            <a:endParaRPr sz="3600">
              <a:solidFill>
                <a:schemeClr val="accent4"/>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 Members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201814107 --- [ </a:t>
            </a:r>
            <a:r>
              <a:rPr lang="en">
                <a:solidFill>
                  <a:schemeClr val="dk1"/>
                </a:solidFill>
                <a:latin typeface="Lato"/>
                <a:ea typeface="Lato"/>
                <a:cs typeface="Lato"/>
                <a:sym typeface="Lato"/>
              </a:rPr>
              <a:t>Lt. Salman Rahman </a:t>
            </a:r>
            <a:r>
              <a:rPr lang="en">
                <a:solidFill>
                  <a:schemeClr val="dk1"/>
                </a:solidFill>
              </a:rPr>
              <a:t>]</a:t>
            </a:r>
            <a:br>
              <a:rPr lang="en">
                <a:solidFill>
                  <a:schemeClr val="dk1"/>
                </a:solidFill>
              </a:rPr>
            </a:b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latin typeface="Lato"/>
                <a:ea typeface="Lato"/>
                <a:cs typeface="Lato"/>
                <a:sym typeface="Lato"/>
              </a:rPr>
              <a:t>201914056 --- [ </a:t>
            </a:r>
            <a:r>
              <a:rPr lang="en">
                <a:solidFill>
                  <a:schemeClr val="dk1"/>
                </a:solidFill>
                <a:latin typeface="Lato"/>
                <a:ea typeface="Lato"/>
                <a:cs typeface="Lato"/>
                <a:sym typeface="Lato"/>
              </a:rPr>
              <a:t>A.S.M. Rakibul Hasan ]</a:t>
            </a:r>
            <a:br>
              <a:rPr lang="en">
                <a:solidFill>
                  <a:schemeClr val="dk1"/>
                </a:solidFill>
                <a:latin typeface="Lato"/>
                <a:ea typeface="Lato"/>
                <a:cs typeface="Lato"/>
                <a:sym typeface="Lato"/>
              </a:rPr>
            </a:br>
            <a:endParaRPr>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201914024 --- [ Shad Reza ]</a:t>
            </a:r>
            <a:endParaRPr>
              <a:solidFill>
                <a:schemeClr val="dk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Automatic fire and gas alarm system</a:t>
            </a:r>
            <a:endParaRPr sz="1800"/>
          </a:p>
        </p:txBody>
      </p:sp>
      <p:sp>
        <p:nvSpPr>
          <p:cNvPr id="67" name="Google Shape;67;p15"/>
          <p:cNvSpPr txBox="1"/>
          <p:nvPr>
            <p:ph idx="1" type="body"/>
          </p:nvPr>
        </p:nvSpPr>
        <p:spPr>
          <a:xfrm>
            <a:off x="311700" y="921425"/>
            <a:ext cx="8520600" cy="412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Components</a:t>
            </a:r>
            <a:endParaRPr>
              <a:solidFill>
                <a:schemeClr val="dk1"/>
              </a:solidFill>
            </a:endParaRPr>
          </a:p>
          <a:p>
            <a:pPr indent="-342900" lvl="0" marL="457200" rtl="0" algn="l">
              <a:spcBef>
                <a:spcPts val="1200"/>
              </a:spcBef>
              <a:spcAft>
                <a:spcPts val="0"/>
              </a:spcAft>
              <a:buClr>
                <a:schemeClr val="dk1"/>
              </a:buClr>
              <a:buSzPts val="1800"/>
              <a:buAutoNum type="arabicPeriod"/>
            </a:pPr>
            <a:r>
              <a:rPr lang="en">
                <a:solidFill>
                  <a:schemeClr val="dk1"/>
                </a:solidFill>
              </a:rPr>
              <a:t>ARDUINO UNO…………….. 1 pcs</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FLAME SENSOR…………..</a:t>
            </a:r>
            <a:r>
              <a:rPr lang="en">
                <a:solidFill>
                  <a:schemeClr val="dk1"/>
                </a:solidFill>
              </a:rPr>
              <a:t>. 1 pcs</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MQ-4 GAS SENSOR……</a:t>
            </a:r>
            <a:r>
              <a:rPr lang="en">
                <a:solidFill>
                  <a:schemeClr val="dk1"/>
                </a:solidFill>
              </a:rPr>
              <a:t>...</a:t>
            </a:r>
            <a:r>
              <a:rPr lang="en">
                <a:solidFill>
                  <a:schemeClr val="dk1"/>
                </a:solidFill>
              </a:rPr>
              <a:t>.</a:t>
            </a:r>
            <a:r>
              <a:rPr lang="en">
                <a:solidFill>
                  <a:schemeClr val="dk1"/>
                </a:solidFill>
              </a:rPr>
              <a:t>.</a:t>
            </a:r>
            <a:r>
              <a:rPr lang="en">
                <a:solidFill>
                  <a:schemeClr val="dk1"/>
                </a:solidFill>
              </a:rPr>
              <a:t> 1 pcs</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LCD 16X2…………………</a:t>
            </a:r>
            <a:r>
              <a:rPr lang="en">
                <a:solidFill>
                  <a:schemeClr val="dk1"/>
                </a:solidFill>
              </a:rPr>
              <a:t>...</a:t>
            </a:r>
            <a:r>
              <a:rPr lang="en">
                <a:solidFill>
                  <a:schemeClr val="dk1"/>
                </a:solidFill>
              </a:rPr>
              <a:t>. 1 pcs</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BUZZER……………………... 1 pcs</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NPN Transistor……………</a:t>
            </a:r>
            <a:r>
              <a:rPr lang="en">
                <a:solidFill>
                  <a:schemeClr val="dk1"/>
                </a:solidFill>
              </a:rPr>
              <a:t>...</a:t>
            </a:r>
            <a:r>
              <a:rPr lang="en">
                <a:solidFill>
                  <a:schemeClr val="dk1"/>
                </a:solidFill>
              </a:rPr>
              <a:t>. 1 pcs  </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LED-RED…………………….. 1 pcs</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LOGIC TOGGLE…………….. 2 pcs </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GROUND…………………….. 3 pcs </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TERMINAL Vcc POWER…... 2 pcs</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WIRE…………………………</a:t>
            </a:r>
            <a:r>
              <a:rPr lang="en">
                <a:solidFill>
                  <a:schemeClr val="dk1"/>
                </a:solidFill>
              </a:rPr>
              <a:t>.</a:t>
            </a:r>
            <a:r>
              <a:rPr lang="en">
                <a:solidFill>
                  <a:schemeClr val="dk1"/>
                </a:solidFill>
              </a:rPr>
              <a:t> As Per Requirement</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163750"/>
            <a:ext cx="8520600" cy="41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00">
                <a:latin typeface="Lato"/>
                <a:ea typeface="Lato"/>
                <a:cs typeface="Lato"/>
                <a:sym typeface="Lato"/>
              </a:rPr>
              <a:t>FlowChart</a:t>
            </a:r>
            <a:endParaRPr sz="1800"/>
          </a:p>
          <a:p>
            <a:pPr indent="0" lvl="0" marL="0" rtl="0" algn="l">
              <a:spcBef>
                <a:spcPts val="0"/>
              </a:spcBef>
              <a:spcAft>
                <a:spcPts val="0"/>
              </a:spcAft>
              <a:buNone/>
            </a:pPr>
            <a:r>
              <a:t/>
            </a:r>
            <a:endParaRPr/>
          </a:p>
        </p:txBody>
      </p:sp>
      <p:pic>
        <p:nvPicPr>
          <p:cNvPr id="73" name="Google Shape;73;p16"/>
          <p:cNvPicPr preferRelativeResize="0"/>
          <p:nvPr/>
        </p:nvPicPr>
        <p:blipFill>
          <a:blip r:embed="rId3">
            <a:alphaModFix/>
          </a:blip>
          <a:stretch>
            <a:fillRect/>
          </a:stretch>
        </p:blipFill>
        <p:spPr>
          <a:xfrm>
            <a:off x="2392975" y="0"/>
            <a:ext cx="4358045"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70325"/>
            <a:ext cx="8520600" cy="36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The Proteus Project</a:t>
            </a:r>
            <a:endParaRPr sz="1800"/>
          </a:p>
        </p:txBody>
      </p:sp>
      <p:pic>
        <p:nvPicPr>
          <p:cNvPr id="79" name="Google Shape;79;p17"/>
          <p:cNvPicPr preferRelativeResize="0"/>
          <p:nvPr/>
        </p:nvPicPr>
        <p:blipFill>
          <a:blip r:embed="rId3">
            <a:alphaModFix/>
          </a:blip>
          <a:stretch>
            <a:fillRect/>
          </a:stretch>
        </p:blipFill>
        <p:spPr>
          <a:xfrm>
            <a:off x="1323075" y="502425"/>
            <a:ext cx="6497855" cy="45607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nvSpPr>
        <p:spPr>
          <a:xfrm>
            <a:off x="502300" y="70325"/>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Work Procedure</a:t>
            </a:r>
            <a:endParaRPr sz="1800">
              <a:solidFill>
                <a:schemeClr val="dk1"/>
              </a:solidFill>
            </a:endParaRPr>
          </a:p>
        </p:txBody>
      </p:sp>
      <p:sp>
        <p:nvSpPr>
          <p:cNvPr id="85" name="Google Shape;85;p18"/>
          <p:cNvSpPr txBox="1"/>
          <p:nvPr/>
        </p:nvSpPr>
        <p:spPr>
          <a:xfrm>
            <a:off x="111600" y="1064850"/>
            <a:ext cx="8920800" cy="24012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Char char="●"/>
            </a:pPr>
            <a:r>
              <a:rPr lang="en" sz="1600">
                <a:solidFill>
                  <a:schemeClr val="dk1"/>
                </a:solidFill>
              </a:rPr>
              <a:t>MQ-4 Gas Sensor</a:t>
            </a:r>
            <a:br>
              <a:rPr lang="en" sz="1600">
                <a:solidFill>
                  <a:schemeClr val="dk1"/>
                </a:solidFill>
              </a:rPr>
            </a:br>
            <a:br>
              <a:rPr lang="en" sz="1600">
                <a:solidFill>
                  <a:schemeClr val="dk1"/>
                </a:solidFill>
              </a:rPr>
            </a:br>
            <a:r>
              <a:rPr lang="en" sz="1600">
                <a:solidFill>
                  <a:schemeClr val="dk1"/>
                </a:solidFill>
              </a:rPr>
              <a:t>For the gas sensor we have </a:t>
            </a:r>
            <a:r>
              <a:rPr lang="en" sz="1600">
                <a:solidFill>
                  <a:schemeClr val="dk1"/>
                </a:solidFill>
              </a:rPr>
              <a:t>chosen</a:t>
            </a:r>
            <a:r>
              <a:rPr lang="en" sz="1600">
                <a:solidFill>
                  <a:schemeClr val="dk1"/>
                </a:solidFill>
              </a:rPr>
              <a:t> </a:t>
            </a:r>
            <a:r>
              <a:rPr lang="en" sz="1600">
                <a:solidFill>
                  <a:schemeClr val="dk1"/>
                </a:solidFill>
              </a:rPr>
              <a:t>the MQ-4 gas sensor that needs the power in it’s Vcc terminal. Also it needs to be connected to the ground through the GND point. </a:t>
            </a:r>
            <a:br>
              <a:rPr lang="en" sz="1600">
                <a:solidFill>
                  <a:schemeClr val="dk1"/>
                </a:solidFill>
              </a:rPr>
            </a:br>
            <a:br>
              <a:rPr lang="en" sz="1600">
                <a:solidFill>
                  <a:schemeClr val="dk1"/>
                </a:solidFill>
              </a:rPr>
            </a:br>
            <a:r>
              <a:rPr lang="en" sz="1600">
                <a:solidFill>
                  <a:schemeClr val="dk1"/>
                </a:solidFill>
              </a:rPr>
              <a:t>For it’s input as we are in software simulation so there is a logic toggler that is connected to the TestPin of the MQ-4 which really acts like the input sensing.</a:t>
            </a:r>
            <a:br>
              <a:rPr lang="en" sz="1600">
                <a:solidFill>
                  <a:schemeClr val="dk1"/>
                </a:solidFill>
              </a:rPr>
            </a:br>
            <a:br>
              <a:rPr lang="en" sz="1600">
                <a:solidFill>
                  <a:schemeClr val="dk1"/>
                </a:solidFill>
              </a:rPr>
            </a:br>
            <a:r>
              <a:rPr lang="en" sz="1600">
                <a:solidFill>
                  <a:schemeClr val="dk1"/>
                </a:solidFill>
              </a:rPr>
              <a:t>Lastly The OUT or the output terminal is connected to the A0 pin of the ARDUINO UNO.</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nvSpPr>
        <p:spPr>
          <a:xfrm>
            <a:off x="502300" y="70325"/>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Work Procedure</a:t>
            </a:r>
            <a:endParaRPr sz="1800">
              <a:solidFill>
                <a:schemeClr val="dk1"/>
              </a:solidFill>
            </a:endParaRPr>
          </a:p>
        </p:txBody>
      </p:sp>
      <p:sp>
        <p:nvSpPr>
          <p:cNvPr id="91" name="Google Shape;91;p19"/>
          <p:cNvSpPr txBox="1"/>
          <p:nvPr/>
        </p:nvSpPr>
        <p:spPr>
          <a:xfrm>
            <a:off x="111600" y="1034725"/>
            <a:ext cx="8920800" cy="26475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Char char="●"/>
            </a:pPr>
            <a:r>
              <a:rPr lang="en" sz="1600">
                <a:solidFill>
                  <a:schemeClr val="dk1"/>
                </a:solidFill>
              </a:rPr>
              <a:t>Flame</a:t>
            </a:r>
            <a:r>
              <a:rPr lang="en" sz="1600">
                <a:solidFill>
                  <a:schemeClr val="dk1"/>
                </a:solidFill>
              </a:rPr>
              <a:t> Sensor</a:t>
            </a:r>
            <a:br>
              <a:rPr lang="en" sz="1600">
                <a:solidFill>
                  <a:schemeClr val="dk1"/>
                </a:solidFill>
              </a:rPr>
            </a:br>
            <a:endParaRPr sz="1600">
              <a:solidFill>
                <a:schemeClr val="dk1"/>
              </a:solidFill>
            </a:endParaRPr>
          </a:p>
          <a:p>
            <a:pPr indent="0" lvl="0" marL="457200" rtl="0" algn="l">
              <a:spcBef>
                <a:spcPts val="0"/>
              </a:spcBef>
              <a:spcAft>
                <a:spcPts val="0"/>
              </a:spcAft>
              <a:buNone/>
            </a:pPr>
            <a:r>
              <a:rPr lang="en" sz="1600">
                <a:solidFill>
                  <a:schemeClr val="dk1"/>
                </a:solidFill>
              </a:rPr>
              <a:t>Similarly like the MQ-4 gas sensor the Flame sensor also has GND or ground point that needs to be </a:t>
            </a:r>
            <a:r>
              <a:rPr lang="en" sz="1600">
                <a:solidFill>
                  <a:schemeClr val="dk1"/>
                </a:solidFill>
              </a:rPr>
              <a:t>connected</a:t>
            </a:r>
            <a:r>
              <a:rPr lang="en" sz="1600">
                <a:solidFill>
                  <a:schemeClr val="dk1"/>
                </a:solidFill>
              </a:rPr>
              <a:t> to the ground and for the power Vcc we have to infuse the power from that point. </a:t>
            </a:r>
            <a:br>
              <a:rPr lang="en" sz="1600">
                <a:solidFill>
                  <a:schemeClr val="dk1"/>
                </a:solidFill>
              </a:rPr>
            </a:br>
            <a:br>
              <a:rPr lang="en" sz="1600">
                <a:solidFill>
                  <a:schemeClr val="dk1"/>
                </a:solidFill>
              </a:rPr>
            </a:br>
            <a:r>
              <a:rPr lang="en" sz="1600">
                <a:solidFill>
                  <a:schemeClr val="dk1"/>
                </a:solidFill>
              </a:rPr>
              <a:t>For the input it also has a TestPin that feeds the input and works as the overall sensing.</a:t>
            </a:r>
            <a:br>
              <a:rPr lang="en" sz="1600">
                <a:solidFill>
                  <a:schemeClr val="dk1"/>
                </a:solidFill>
              </a:rPr>
            </a:br>
            <a:br>
              <a:rPr lang="en" sz="1600">
                <a:solidFill>
                  <a:schemeClr val="dk1"/>
                </a:solidFill>
              </a:rPr>
            </a:br>
            <a:r>
              <a:rPr lang="en" sz="1600">
                <a:solidFill>
                  <a:schemeClr val="dk1"/>
                </a:solidFill>
              </a:rPr>
              <a:t>And for the output the the OUT terminal of the flame sensor is connected to pin no 4 of the </a:t>
            </a:r>
            <a:r>
              <a:rPr lang="en" sz="1600">
                <a:solidFill>
                  <a:schemeClr val="dk1"/>
                </a:solidFill>
              </a:rPr>
              <a:t>ARDUINO UNO.</a:t>
            </a:r>
            <a:r>
              <a:rPr lang="en" sz="1600">
                <a:solidFill>
                  <a:schemeClr val="dk1"/>
                </a:solidFill>
              </a:rPr>
              <a:t> </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nvSpPr>
        <p:spPr>
          <a:xfrm>
            <a:off x="502300" y="70325"/>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Work Procedure</a:t>
            </a:r>
            <a:endParaRPr sz="1800">
              <a:solidFill>
                <a:schemeClr val="dk1"/>
              </a:solidFill>
            </a:endParaRPr>
          </a:p>
        </p:txBody>
      </p:sp>
      <p:sp>
        <p:nvSpPr>
          <p:cNvPr id="97" name="Google Shape;97;p20"/>
          <p:cNvSpPr txBox="1"/>
          <p:nvPr/>
        </p:nvSpPr>
        <p:spPr>
          <a:xfrm>
            <a:off x="111600" y="994525"/>
            <a:ext cx="8920800" cy="24012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Char char="●"/>
            </a:pPr>
            <a:r>
              <a:rPr lang="en" sz="1600">
                <a:solidFill>
                  <a:schemeClr val="dk1"/>
                </a:solidFill>
              </a:rPr>
              <a:t>LCD Display 16x2</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457200" rtl="0" algn="l">
              <a:spcBef>
                <a:spcPts val="0"/>
              </a:spcBef>
              <a:spcAft>
                <a:spcPts val="0"/>
              </a:spcAft>
              <a:buNone/>
            </a:pPr>
            <a:r>
              <a:rPr lang="en" sz="1600">
                <a:solidFill>
                  <a:schemeClr val="dk1"/>
                </a:solidFill>
              </a:rPr>
              <a:t>For the display side we see that the Liquid Crystal Display has its own pin arrays that are connected with the </a:t>
            </a:r>
            <a:r>
              <a:rPr lang="en" sz="1600">
                <a:solidFill>
                  <a:schemeClr val="dk1"/>
                </a:solidFill>
              </a:rPr>
              <a:t>ARDUINO UNO’s pins. </a:t>
            </a:r>
            <a:br>
              <a:rPr lang="en" sz="1600">
                <a:solidFill>
                  <a:schemeClr val="dk1"/>
                </a:solidFill>
              </a:rPr>
            </a:br>
            <a:br>
              <a:rPr lang="en" sz="1600">
                <a:solidFill>
                  <a:schemeClr val="dk1"/>
                </a:solidFill>
              </a:rPr>
            </a:br>
            <a:r>
              <a:rPr lang="en" sz="1600">
                <a:solidFill>
                  <a:schemeClr val="dk1"/>
                </a:solidFill>
              </a:rPr>
              <a:t>Here the ARDUINO’s 8, 6, 5, 9, 3, &amp; 2 these pins are connected to RS, E, D4, D5, D6 &amp; D7 pins of the LCD display. And there is a ground being connected to RW pin.</a:t>
            </a:r>
            <a:endParaRPr sz="1600">
              <a:solidFill>
                <a:schemeClr val="dk1"/>
              </a:solidFill>
            </a:endParaRPr>
          </a:p>
          <a:p>
            <a:pPr indent="0" lvl="0" marL="457200" rtl="0" algn="l">
              <a:spcBef>
                <a:spcPts val="0"/>
              </a:spcBef>
              <a:spcAft>
                <a:spcPts val="0"/>
              </a:spcAft>
              <a:buNone/>
            </a:pPr>
            <a:r>
              <a:t/>
            </a:r>
            <a:endParaRPr sz="1600">
              <a:solidFill>
                <a:schemeClr val="dk1"/>
              </a:solidFill>
            </a:endParaRPr>
          </a:p>
          <a:p>
            <a:pPr indent="0" lvl="0" marL="457200" rtl="0" algn="l">
              <a:spcBef>
                <a:spcPts val="0"/>
              </a:spcBef>
              <a:spcAft>
                <a:spcPts val="0"/>
              </a:spcAft>
              <a:buNone/>
            </a:pPr>
            <a:r>
              <a:t/>
            </a:r>
            <a:endParaRPr sz="16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nvSpPr>
        <p:spPr>
          <a:xfrm>
            <a:off x="502300" y="70325"/>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Work Procedure</a:t>
            </a:r>
            <a:endParaRPr sz="1800">
              <a:solidFill>
                <a:schemeClr val="dk1"/>
              </a:solidFill>
            </a:endParaRPr>
          </a:p>
        </p:txBody>
      </p:sp>
      <p:sp>
        <p:nvSpPr>
          <p:cNvPr id="103" name="Google Shape;103;p21"/>
          <p:cNvSpPr txBox="1"/>
          <p:nvPr/>
        </p:nvSpPr>
        <p:spPr>
          <a:xfrm>
            <a:off x="111600" y="984475"/>
            <a:ext cx="8920800" cy="16623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Char char="●"/>
            </a:pPr>
            <a:r>
              <a:rPr lang="en" sz="1600">
                <a:solidFill>
                  <a:schemeClr val="dk1"/>
                </a:solidFill>
              </a:rPr>
              <a:t>Additionals </a:t>
            </a:r>
            <a:br>
              <a:rPr lang="en" sz="1600">
                <a:solidFill>
                  <a:schemeClr val="dk1"/>
                </a:solidFill>
              </a:rPr>
            </a:br>
            <a:endParaRPr sz="1600">
              <a:solidFill>
                <a:schemeClr val="dk1"/>
              </a:solidFill>
            </a:endParaRPr>
          </a:p>
          <a:p>
            <a:pPr indent="0" lvl="0" marL="457200" rtl="0" algn="l">
              <a:spcBef>
                <a:spcPts val="0"/>
              </a:spcBef>
              <a:spcAft>
                <a:spcPts val="0"/>
              </a:spcAft>
              <a:buNone/>
            </a:pPr>
            <a:r>
              <a:rPr lang="en" sz="1600">
                <a:solidFill>
                  <a:schemeClr val="dk1"/>
                </a:solidFill>
              </a:rPr>
              <a:t>As for the buzzer </a:t>
            </a:r>
            <a:r>
              <a:rPr lang="en" sz="1600">
                <a:solidFill>
                  <a:schemeClr val="dk1"/>
                </a:solidFill>
              </a:rPr>
              <a:t>alarm</a:t>
            </a:r>
            <a:r>
              <a:rPr lang="en" sz="1600">
                <a:solidFill>
                  <a:schemeClr val="dk1"/>
                </a:solidFill>
              </a:rPr>
              <a:t> we have taken a buzzer that needs support from the npn transistor and also a Red LED is used which will be our alarming &amp; warning method.</a:t>
            </a:r>
            <a:br>
              <a:rPr lang="en" sz="1600">
                <a:solidFill>
                  <a:schemeClr val="dk1"/>
                </a:solidFill>
              </a:rPr>
            </a:br>
            <a:br>
              <a:rPr lang="en" sz="1600">
                <a:solidFill>
                  <a:schemeClr val="dk1"/>
                </a:solidFill>
              </a:rPr>
            </a:br>
            <a:r>
              <a:rPr lang="en" sz="1600">
                <a:solidFill>
                  <a:schemeClr val="dk1"/>
                </a:solidFill>
              </a:rPr>
              <a:t>Also The LCD display will show us the warnings </a:t>
            </a:r>
            <a:r>
              <a:rPr lang="en" sz="1600">
                <a:solidFill>
                  <a:schemeClr val="dk1"/>
                </a:solidFill>
              </a:rPr>
              <a:t>as well</a:t>
            </a:r>
            <a:r>
              <a:rPr lang="en" sz="1600">
                <a:solidFill>
                  <a:schemeClr val="dk1"/>
                </a:solidFill>
              </a:rPr>
              <a:t>. </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