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44;p115"/>
          <p:cNvPicPr/>
          <p:nvPr userDrawn="1"/>
        </p:nvPicPr>
        <p:blipFill>
          <a:blip r:embed="rId2"/>
          <a:stretch/>
        </p:blipFill>
        <p:spPr bwMode="auto"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Default Slide" preserve="0" showMasterPhAnim="0" userDrawn="1">
  <p:cSld name="1_Default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 bwMode="auto">
          <a:xfrm>
            <a:off x="8286750" y="4690227"/>
            <a:ext cx="254794" cy="25479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Open Sans Light"/>
              <a:cs typeface="Calibri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 bwMode="auto"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5"/>
          <p:cNvSpPr txBox="1"/>
          <p:nvPr/>
        </p:nvSpPr>
        <p:spPr bwMode="auto"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/>
            </a:pPr>
            <a:fld id="{00000000-1234-1234-1234-123412341234}" type="slidenum">
              <a:rPr lang="ja" sz="800" b="1" i="0" u="none" strike="noStrike" cap="none">
                <a:solidFill>
                  <a:schemeClr val="lt1"/>
                </a:solidFill>
                <a:latin typeface="Calibri"/>
                <a:ea typeface="Open Sans Light"/>
                <a:cs typeface="Calibri"/>
              </a:rPr>
              <a:t>6</a:t>
            </a:fld>
            <a:endParaRPr sz="800" b="1" i="0" u="none" strike="noStrike" cap="none">
              <a:solidFill>
                <a:schemeClr val="lt1"/>
              </a:solidFill>
              <a:latin typeface="Calibri"/>
              <a:ea typeface="Open Sans Light"/>
              <a:cs typeface="Calibri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 bwMode="auto">
          <a:xfrm>
            <a:off x="628650" y="695817"/>
            <a:ext cx="7886700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sz="1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57" name="Google Shape;57;p15"/>
          <p:cNvCxnSpPr>
            <a:cxnSpLocks/>
          </p:cNvCxnSpPr>
          <p:nvPr/>
        </p:nvCxnSpPr>
        <p:spPr bwMode="auto">
          <a:xfrm rot="10800000">
            <a:off x="1464617" y="4817624"/>
            <a:ext cx="6652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15"/>
          <p:cNvSpPr txBox="1"/>
          <p:nvPr/>
        </p:nvSpPr>
        <p:spPr bwMode="auto">
          <a:xfrm>
            <a:off x="629838" y="4744706"/>
            <a:ext cx="889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/>
            </a:pPr>
            <a:r>
              <a:rPr lang="ja" sz="800">
                <a:solidFill>
                  <a:schemeClr val="accent5"/>
                </a:solidFill>
                <a:latin typeface="Calibri"/>
                <a:ea typeface="Raleway"/>
                <a:cs typeface="Calibri"/>
              </a:rPr>
              <a:t>BJIT </a:t>
            </a:r>
            <a:r>
              <a:rPr lang="en-US" sz="800">
                <a:solidFill>
                  <a:schemeClr val="accent5"/>
                </a:solidFill>
                <a:latin typeface="Calibri"/>
                <a:ea typeface="Raleway"/>
                <a:cs typeface="Calibri"/>
              </a:rPr>
              <a:t>Group</a:t>
            </a:r>
            <a:r>
              <a:rPr lang="ja" sz="800">
                <a:solidFill>
                  <a:schemeClr val="accent5"/>
                </a:solidFill>
                <a:latin typeface="Calibri"/>
                <a:ea typeface="Raleway"/>
                <a:cs typeface="Calibri"/>
              </a:rPr>
              <a:t> </a:t>
            </a:r>
            <a:endParaRPr sz="800" i="0" u="none" strike="noStrike" cap="none">
              <a:solidFill>
                <a:schemeClr val="accent5"/>
              </a:solidFill>
              <a:latin typeface="Calibri"/>
              <a:ea typeface="Raleway"/>
              <a:cs typeface="Calibri"/>
            </a:endParaRPr>
          </a:p>
        </p:txBody>
      </p:sp>
      <p:pic>
        <p:nvPicPr>
          <p:cNvPr id="8" name="Google Shape;234;p114" descr="BJIT"/>
          <p:cNvPicPr/>
          <p:nvPr userDrawn="1"/>
        </p:nvPicPr>
        <p:blipFill>
          <a:blip r:embed="rId2">
            <a:alphaModFix/>
          </a:blip>
          <a:stretch/>
        </p:blipFill>
        <p:spPr bwMode="auto">
          <a:xfrm>
            <a:off x="81936" y="65734"/>
            <a:ext cx="992652" cy="8025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正方形/長方形 8"/>
          <p:cNvSpPr/>
          <p:nvPr userDrawn="1"/>
        </p:nvSpPr>
        <p:spPr bwMode="auto">
          <a:xfrm>
            <a:off x="3810318" y="4869517"/>
            <a:ext cx="2246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800">
                <a:solidFill>
                  <a:schemeClr val="tx1"/>
                </a:solidFill>
                <a:latin typeface="Calibri"/>
                <a:ea typeface="Open Sans"/>
                <a:cs typeface="Calibri"/>
              </a:rPr>
              <a:t>Copyright 2023 @</a:t>
            </a:r>
            <a:r>
              <a:rPr lang="en-US" sz="800">
                <a:solidFill>
                  <a:schemeClr val="tx1"/>
                </a:solidFill>
                <a:latin typeface="Calibri"/>
                <a:ea typeface="Open Sans"/>
                <a:cs typeface="Calibri"/>
              </a:rPr>
              <a:t> </a:t>
            </a:r>
            <a:r>
              <a:rPr lang="en-US" sz="800">
                <a:solidFill>
                  <a:schemeClr val="tx1"/>
                </a:solidFill>
                <a:latin typeface="Calibri"/>
                <a:ea typeface="Open Sans"/>
                <a:cs typeface="Calibri"/>
              </a:rPr>
              <a:t>BJIT Group. All Rights Reserved</a:t>
            </a:r>
            <a:endParaRPr/>
          </a:p>
        </p:txBody>
      </p:sp>
      <p:sp>
        <p:nvSpPr>
          <p:cNvPr id="10" name="Rounded Rectangle 9"/>
          <p:cNvSpPr/>
          <p:nvPr userDrawn="1"/>
        </p:nvSpPr>
        <p:spPr bwMode="auto">
          <a:xfrm>
            <a:off x="7153274" y="4884382"/>
            <a:ext cx="963542" cy="93787"/>
          </a:xfrm>
          <a:prstGeom prst="roundRect">
            <a:avLst>
              <a:gd name="adj" fmla="val 16667"/>
            </a:avLst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Calibri"/>
                <a:ea typeface="Adobe Gothic Std B"/>
                <a:cs typeface="Calibri"/>
              </a:rPr>
              <a:t>CONFIDENIAL</a:t>
            </a:r>
            <a:endParaRPr lang="ja-JP" sz="800" b="1" i="0" u="none" strike="noStrike" cap="none" spc="0">
              <a:ln>
                <a:noFill/>
              </a:ln>
              <a:solidFill>
                <a:srgbClr val="FF0000"/>
              </a:solidFill>
              <a:latin typeface="Calibri"/>
              <a:ea typeface="Adobe Gothic Std B"/>
              <a:cs typeface="Calibri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151348" y="65734"/>
            <a:ext cx="992652" cy="10598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9" name="Google Shape;79;p18"/>
          <p:cNvSpPr txBox="1"/>
          <p:nvPr/>
        </p:nvSpPr>
        <p:spPr bwMode="auto"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ja" sz="1200" b="0" i="0" u="none" strike="noStrike" cap="none">
                <a:solidFill>
                  <a:schemeClr val="lt1"/>
                </a:solidFill>
                <a:latin typeface="Calibri"/>
                <a:ea typeface="Open Sans"/>
                <a:cs typeface="Calibri"/>
              </a:rPr>
              <a:t>Image Placeholder</a:t>
            </a:r>
            <a:endParaRPr sz="500" b="0" i="0" u="none" strike="noStrike" cap="none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0" name="Google Shape;80;p18"/>
          <p:cNvSpPr/>
          <p:nvPr/>
        </p:nvSpPr>
        <p:spPr bwMode="auto">
          <a:xfrm>
            <a:off x="0" y="-2817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1" name="Google Shape;81;p18"/>
          <p:cNvSpPr txBox="1"/>
          <p:nvPr/>
        </p:nvSpPr>
        <p:spPr bwMode="auto">
          <a:xfrm>
            <a:off x="2105600" y="1927239"/>
            <a:ext cx="4928990" cy="113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defRPr/>
            </a:pPr>
            <a:r>
              <a:rPr lang="en-US" sz="3200" b="1">
                <a:solidFill>
                  <a:schemeClr val="bg1"/>
                </a:solidFill>
                <a:latin typeface="Times New Roman"/>
                <a:cs typeface="Times New Roman"/>
              </a:rPr>
              <a:t>DOM manipulation</a:t>
            </a:r>
            <a:endParaRPr lang="en-US" sz="24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82" name="Google Shape;82;p18"/>
          <p:cNvGrpSpPr/>
          <p:nvPr/>
        </p:nvGrpSpPr>
        <p:grpSpPr bwMode="auto">
          <a:xfrm>
            <a:off x="2105600" y="1921643"/>
            <a:ext cx="4932800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 bwMode="auto">
            <a:xfrm>
              <a:off x="4713542" y="4227741"/>
              <a:ext cx="3338565" cy="1463040"/>
              <a:chOff x="4422140" y="3769678"/>
              <a:chExt cx="3338565" cy="1463040"/>
            </a:xfrm>
          </p:grpSpPr>
          <p:cxnSp>
            <p:nvCxnSpPr>
              <p:cNvPr id="84" name="Google Shape;84;p18"/>
              <p:cNvCxnSpPr>
                <a:cxnSpLocks/>
              </p:cNvCxnSpPr>
              <p:nvPr/>
            </p:nvCxnSpPr>
            <p:spPr bwMode="auto"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>
                <a:cxnSpLocks/>
              </p:cNvCxnSpPr>
              <p:nvPr/>
            </p:nvCxnSpPr>
            <p:spPr bwMode="auto"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 bwMode="auto"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>
                <a:cxnSpLocks/>
              </p:cNvCxnSpPr>
              <p:nvPr/>
            </p:nvCxnSpPr>
            <p:spPr bwMode="auto"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>
                <a:cxnSpLocks/>
              </p:cNvCxnSpPr>
              <p:nvPr/>
            </p:nvCxnSpPr>
            <p:spPr bwMode="auto"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90" name="Google Shape;90;p18"/>
          <p:cNvSpPr txBox="1"/>
          <p:nvPr/>
        </p:nvSpPr>
        <p:spPr bwMode="auto">
          <a:xfrm>
            <a:off x="2562045" y="3291277"/>
            <a:ext cx="40161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Raleway"/>
                <a:cs typeface="Calibri"/>
              </a:rPr>
              <a:t>By</a:t>
            </a:r>
            <a:endParaRPr/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Raleway"/>
                <a:cs typeface="Calibri"/>
              </a:rPr>
              <a:t>BJIT Academy</a:t>
            </a:r>
            <a:endParaRPr sz="1200">
              <a:solidFill>
                <a:schemeClr val="lt1"/>
              </a:solidFill>
              <a:latin typeface="Calibri"/>
              <a:ea typeface="Raleway"/>
              <a:cs typeface="Calibri"/>
            </a:endParaRPr>
          </a:p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endParaRPr sz="1200">
              <a:solidFill>
                <a:schemeClr val="lt1"/>
              </a:solidFill>
              <a:latin typeface="Calibri"/>
              <a:ea typeface="Raleway"/>
              <a:cs typeface="Calibri"/>
            </a:endParaRPr>
          </a:p>
        </p:txBody>
      </p:sp>
      <p:pic>
        <p:nvPicPr>
          <p:cNvPr id="18" name="Google Shape;244;p11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15143" y="55900"/>
            <a:ext cx="6313714" cy="52454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JavaScript HTML DOM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EventListener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259941" y="1884179"/>
            <a:ext cx="4281716" cy="2031325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element.addEventListener</a:t>
            </a:r>
            <a:r>
              <a:rPr lang="en-US">
                <a:latin typeface="Times New Roman"/>
                <a:cs typeface="Times New Roman"/>
              </a:rPr>
              <a:t>("click", </a:t>
            </a:r>
            <a:r>
              <a:rPr lang="en-US">
                <a:latin typeface="Times New Roman"/>
                <a:cs typeface="Times New Roman"/>
              </a:rPr>
              <a:t>myFunction</a:t>
            </a:r>
            <a:r>
              <a:rPr lang="en-US">
                <a:latin typeface="Times New Roman"/>
                <a:cs typeface="Times New Roman"/>
              </a:rPr>
              <a:t>);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function </a:t>
            </a:r>
            <a:r>
              <a:rPr lang="en-US">
                <a:latin typeface="Times New Roman"/>
                <a:cs typeface="Times New Roman"/>
              </a:rPr>
              <a:t>myFunction</a:t>
            </a:r>
            <a:r>
              <a:rPr lang="en-US">
                <a:latin typeface="Times New Roman"/>
                <a:cs typeface="Times New Roman"/>
              </a:rPr>
              <a:t>() {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  alert ("Hello World!");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}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element.addEventListener</a:t>
            </a:r>
            <a:r>
              <a:rPr lang="en-US">
                <a:latin typeface="Times New Roman"/>
                <a:cs typeface="Times New Roman"/>
              </a:rPr>
              <a:t>("mouseover", </a:t>
            </a:r>
            <a:r>
              <a:rPr lang="en-US">
                <a:latin typeface="Times New Roman"/>
                <a:cs typeface="Times New Roman"/>
              </a:rPr>
              <a:t>myFunction</a:t>
            </a:r>
            <a:r>
              <a:rPr lang="en-US">
                <a:latin typeface="Times New Roman"/>
                <a:cs typeface="Times New Roman"/>
              </a:rPr>
              <a:t>);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element.addEventListener</a:t>
            </a:r>
            <a:r>
              <a:rPr lang="en-US">
                <a:latin typeface="Times New Roman"/>
                <a:cs typeface="Times New Roman"/>
              </a:rPr>
              <a:t>("click", </a:t>
            </a:r>
            <a:r>
              <a:rPr lang="en-US">
                <a:latin typeface="Times New Roman"/>
                <a:cs typeface="Times New Roman"/>
              </a:rPr>
              <a:t>mySecondFunction</a:t>
            </a:r>
            <a:r>
              <a:rPr lang="en-US">
                <a:latin typeface="Times New Roman"/>
                <a:cs typeface="Times New Roman"/>
              </a:rPr>
              <a:t>);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element.addEventListener</a:t>
            </a:r>
            <a:r>
              <a:rPr lang="en-US">
                <a:latin typeface="Times New Roman"/>
                <a:cs typeface="Times New Roman"/>
              </a:rPr>
              <a:t>("</a:t>
            </a:r>
            <a:r>
              <a:rPr lang="en-US">
                <a:latin typeface="Times New Roman"/>
                <a:cs typeface="Times New Roman"/>
              </a:rPr>
              <a:t>mouseout</a:t>
            </a:r>
            <a:r>
              <a:rPr lang="en-US">
                <a:latin typeface="Times New Roman"/>
                <a:cs typeface="Times New Roman"/>
              </a:rPr>
              <a:t>", </a:t>
            </a:r>
            <a:r>
              <a:rPr lang="en-US">
                <a:latin typeface="Times New Roman"/>
                <a:cs typeface="Times New Roman"/>
              </a:rPr>
              <a:t>myThirdFunction</a:t>
            </a:r>
            <a:r>
              <a:rPr lang="en-US">
                <a:latin typeface="Times New Roman"/>
                <a:cs typeface="Times New Roman"/>
              </a:rPr>
              <a:t>);</a:t>
            </a:r>
            <a:endParaRPr/>
          </a:p>
        </p:txBody>
      </p:sp>
      <p:sp>
        <p:nvSpPr>
          <p:cNvPr id="18" name="TextBox 17"/>
          <p:cNvSpPr txBox="1"/>
          <p:nvPr/>
        </p:nvSpPr>
        <p:spPr bwMode="auto">
          <a:xfrm>
            <a:off x="4259940" y="1028983"/>
            <a:ext cx="96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Example: </a:t>
            </a: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762001" y="1403459"/>
            <a:ext cx="31713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The </a:t>
            </a:r>
            <a:r>
              <a:rPr lang="en-US">
                <a:highlight>
                  <a:srgbClr val="54EEA8"/>
                </a:highlight>
                <a:latin typeface="Times New Roman"/>
                <a:cs typeface="Times New Roman"/>
              </a:rPr>
              <a:t>addEventListener</a:t>
            </a:r>
            <a:r>
              <a:rPr lang="en-US">
                <a:highlight>
                  <a:srgbClr val="54EEA8"/>
                </a:highlight>
                <a:latin typeface="Times New Roman"/>
                <a:cs typeface="Times New Roman"/>
              </a:rPr>
              <a:t>()</a:t>
            </a:r>
            <a:r>
              <a:rPr lang="en-US">
                <a:latin typeface="Times New Roman"/>
                <a:cs typeface="Times New Roman"/>
              </a:rPr>
              <a:t> method attaches an event handler to the specified element.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The </a:t>
            </a:r>
            <a:r>
              <a:rPr lang="en-US">
                <a:highlight>
                  <a:srgbClr val="54EEA8"/>
                </a:highlight>
                <a:latin typeface="Times New Roman"/>
                <a:cs typeface="Times New Roman"/>
              </a:rPr>
              <a:t>addEventListener</a:t>
            </a:r>
            <a:r>
              <a:rPr lang="en-US">
                <a:highlight>
                  <a:srgbClr val="54EEA8"/>
                </a:highlight>
                <a:latin typeface="Times New Roman"/>
                <a:cs typeface="Times New Roman"/>
              </a:rPr>
              <a:t>()</a:t>
            </a:r>
            <a:r>
              <a:rPr lang="en-US">
                <a:latin typeface="Times New Roman"/>
                <a:cs typeface="Times New Roman"/>
              </a:rPr>
              <a:t> method attaches an event handler to an element without overwriting existing event handlers.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You can add many event handlers to one element.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259940" y="1360959"/>
            <a:ext cx="2764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Alert "Hello World!" when the user clicks on an element:</a:t>
            </a:r>
            <a:endParaRPr/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703943" y="1403459"/>
            <a:ext cx="3251200" cy="2031325"/>
          </a:xfrm>
          <a:prstGeom prst="roundRect">
            <a:avLst>
              <a:gd name="adj" fmla="val 630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82914" y="92186"/>
            <a:ext cx="6778172" cy="500691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JavaScript HTML DOM Elements (Nodes)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4288972" y="1612657"/>
            <a:ext cx="4254831" cy="289310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&lt;div id="div1"&gt;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  &lt;p id="p1"&gt;This is a paragraph.&lt;/p&gt;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  &lt;p id="p2"&gt;This is another paragraph.&lt;/p&gt;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&lt;/div&gt;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&lt;script&gt;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const para = </a:t>
            </a:r>
            <a:r>
              <a:rPr lang="en-US">
                <a:latin typeface="Times New Roman"/>
                <a:cs typeface="Times New Roman"/>
              </a:rPr>
              <a:t>document.createElement</a:t>
            </a:r>
            <a:r>
              <a:rPr lang="en-US">
                <a:latin typeface="Times New Roman"/>
                <a:cs typeface="Times New Roman"/>
              </a:rPr>
              <a:t>("p");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const node = </a:t>
            </a:r>
            <a:r>
              <a:rPr lang="en-US">
                <a:latin typeface="Times New Roman"/>
                <a:cs typeface="Times New Roman"/>
              </a:rPr>
              <a:t>document.createTextNode</a:t>
            </a:r>
            <a:r>
              <a:rPr lang="en-US">
                <a:latin typeface="Times New Roman"/>
                <a:cs typeface="Times New Roman"/>
              </a:rPr>
              <a:t>("This is new.");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para.appendChild</a:t>
            </a:r>
            <a:r>
              <a:rPr lang="en-US">
                <a:latin typeface="Times New Roman"/>
                <a:cs typeface="Times New Roman"/>
              </a:rPr>
              <a:t>(node);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const element = </a:t>
            </a:r>
            <a:r>
              <a:rPr lang="en-US">
                <a:latin typeface="Times New Roman"/>
                <a:cs typeface="Times New Roman"/>
              </a:rPr>
              <a:t>document.getElementById</a:t>
            </a:r>
            <a:r>
              <a:rPr lang="en-US">
                <a:latin typeface="Times New Roman"/>
                <a:cs typeface="Times New Roman"/>
              </a:rPr>
              <a:t>("div1");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element.appendChild</a:t>
            </a:r>
            <a:r>
              <a:rPr lang="en-US">
                <a:latin typeface="Times New Roman"/>
                <a:cs typeface="Times New Roman"/>
              </a:rPr>
              <a:t>(para);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&lt;/script&gt;</a:t>
            </a:r>
            <a:endParaRPr/>
          </a:p>
        </p:txBody>
      </p:sp>
      <p:grpSp>
        <p:nvGrpSpPr>
          <p:cNvPr id="9" name="Group 8"/>
          <p:cNvGrpSpPr/>
          <p:nvPr/>
        </p:nvGrpSpPr>
        <p:grpSpPr bwMode="auto">
          <a:xfrm>
            <a:off x="600197" y="1864815"/>
            <a:ext cx="3463804" cy="954107"/>
            <a:chOff x="462311" y="1517464"/>
            <a:chExt cx="3463804" cy="954107"/>
          </a:xfrm>
        </p:grpSpPr>
        <p:sp>
          <p:nvSpPr>
            <p:cNvPr id="3" name="Rectangle 2"/>
            <p:cNvSpPr/>
            <p:nvPr/>
          </p:nvSpPr>
          <p:spPr bwMode="auto">
            <a:xfrm>
              <a:off x="462311" y="1517464"/>
              <a:ext cx="3463804" cy="95410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To add a new element to the HTML DOM, you must create the element (element node) first, and then append it to an existing element.</a:t>
              </a:r>
              <a:endParaRPr/>
            </a:p>
          </p:txBody>
        </p:sp>
        <p:sp>
          <p:nvSpPr>
            <p:cNvPr id="8" name="Rectangle: Rounded Corners 7"/>
            <p:cNvSpPr/>
            <p:nvPr/>
          </p:nvSpPr>
          <p:spPr bwMode="auto">
            <a:xfrm>
              <a:off x="462311" y="1517464"/>
              <a:ext cx="3463804" cy="954107"/>
            </a:xfrm>
            <a:prstGeom prst="roundRect">
              <a:avLst>
                <a:gd name="adj" fmla="val 883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 bwMode="auto">
          <a:xfrm>
            <a:off x="696686" y="1089437"/>
            <a:ext cx="27649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i="0" u="none" strike="noStrike">
                <a:solidFill>
                  <a:srgbClr val="000000"/>
                </a:solidFill>
                <a:latin typeface="Arial"/>
              </a:rPr>
              <a:t>Creating New HTML Elements (Nodes)</a:t>
            </a:r>
            <a:endParaRPr lang="en-US"/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600197" y="1000170"/>
            <a:ext cx="96489" cy="66981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4288972" y="1197158"/>
            <a:ext cx="96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Example: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9" name="Google Shape;79;p18"/>
          <p:cNvSpPr txBox="1"/>
          <p:nvPr/>
        </p:nvSpPr>
        <p:spPr bwMode="auto"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ja" sz="1200" b="0" i="0" u="none" strike="noStrike" cap="none">
                <a:solidFill>
                  <a:schemeClr val="lt1"/>
                </a:solidFill>
                <a:latin typeface="Calibri"/>
                <a:ea typeface="Open Sans"/>
                <a:cs typeface="Calibri"/>
              </a:rPr>
              <a:t>Image Placeholder</a:t>
            </a:r>
            <a:endParaRPr sz="500" b="0" i="0" u="none" strike="noStrike" cap="none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0" name="Google Shape;80;p18"/>
          <p:cNvSpPr/>
          <p:nvPr/>
        </p:nvSpPr>
        <p:spPr bwMode="auto">
          <a:xfrm>
            <a:off x="0" y="-2817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1" name="Google Shape;81;p18"/>
          <p:cNvSpPr txBox="1"/>
          <p:nvPr/>
        </p:nvSpPr>
        <p:spPr bwMode="auto">
          <a:xfrm>
            <a:off x="2105600" y="1927239"/>
            <a:ext cx="4928990" cy="113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latin typeface="Times New Roman"/>
                <a:cs typeface="Times New Roman"/>
              </a:rPr>
              <a:t>Thank You</a:t>
            </a:r>
            <a:endParaRPr/>
          </a:p>
        </p:txBody>
      </p:sp>
      <p:grpSp>
        <p:nvGrpSpPr>
          <p:cNvPr id="82" name="Google Shape;82;p18"/>
          <p:cNvGrpSpPr/>
          <p:nvPr/>
        </p:nvGrpSpPr>
        <p:grpSpPr bwMode="auto">
          <a:xfrm>
            <a:off x="3091543" y="1921643"/>
            <a:ext cx="3156857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 bwMode="auto">
            <a:xfrm>
              <a:off x="4713542" y="4227741"/>
              <a:ext cx="3338565" cy="1463040"/>
              <a:chOff x="4422140" y="3769678"/>
              <a:chExt cx="3338565" cy="1463040"/>
            </a:xfrm>
          </p:grpSpPr>
          <p:cxnSp>
            <p:nvCxnSpPr>
              <p:cNvPr id="84" name="Google Shape;84;p18"/>
              <p:cNvCxnSpPr>
                <a:cxnSpLocks/>
              </p:cNvCxnSpPr>
              <p:nvPr/>
            </p:nvCxnSpPr>
            <p:spPr bwMode="auto"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>
                <a:cxnSpLocks/>
              </p:cNvCxnSpPr>
              <p:nvPr/>
            </p:nvCxnSpPr>
            <p:spPr bwMode="auto"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 bwMode="auto"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>
                <a:cxnSpLocks/>
              </p:cNvCxnSpPr>
              <p:nvPr/>
            </p:nvCxnSpPr>
            <p:spPr bwMode="auto"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>
                <a:cxnSpLocks/>
              </p:cNvCxnSpPr>
              <p:nvPr/>
            </p:nvCxnSpPr>
            <p:spPr bwMode="auto"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8" name="Google Shape;244;p11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910327" y="2035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Open Sans Light"/>
                <a:ea typeface="Open Sans Light"/>
                <a:cs typeface="Open Sans Light"/>
              </a:rPr>
              <a:t>What is Web API?</a:t>
            </a:r>
            <a:endParaRPr/>
          </a:p>
        </p:txBody>
      </p:sp>
      <p:grpSp>
        <p:nvGrpSpPr>
          <p:cNvPr id="35" name="Group 34"/>
          <p:cNvGrpSpPr/>
          <p:nvPr/>
        </p:nvGrpSpPr>
        <p:grpSpPr bwMode="auto">
          <a:xfrm>
            <a:off x="5933841" y="1870633"/>
            <a:ext cx="2815774" cy="1213248"/>
            <a:chOff x="5630938" y="1099838"/>
            <a:chExt cx="2815774" cy="1213248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5630938" y="1789866"/>
              <a:ext cx="2815774" cy="523220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“https://dummyjson.com/products”</a:t>
              </a:r>
              <a:endParaRPr/>
            </a:p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“https://dummyjson.com/users”</a:t>
              </a:r>
              <a:endParaRPr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7038825" y="1140952"/>
              <a:ext cx="12886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400">
                  <a:latin typeface="Times New Roman"/>
                  <a:cs typeface="Times New Roman"/>
                </a:rPr>
                <a:t>Example </a:t>
              </a:r>
              <a:endParaRPr/>
            </a:p>
          </p:txBody>
        </p:sp>
        <p:sp>
          <p:nvSpPr>
            <p:cNvPr id="20" name="Rectangle: Rounded Corners 19"/>
            <p:cNvSpPr/>
            <p:nvPr/>
          </p:nvSpPr>
          <p:spPr bwMode="auto">
            <a:xfrm>
              <a:off x="8327426" y="1099838"/>
              <a:ext cx="65317" cy="52322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4" name="Group 3"/>
          <p:cNvGrpSpPr/>
          <p:nvPr/>
        </p:nvGrpSpPr>
        <p:grpSpPr bwMode="auto">
          <a:xfrm>
            <a:off x="85425" y="1099838"/>
            <a:ext cx="5473155" cy="1965007"/>
            <a:chOff x="102529" y="1038540"/>
            <a:chExt cx="5976235" cy="2145626"/>
          </a:xfrm>
        </p:grpSpPr>
        <p:grpSp>
          <p:nvGrpSpPr>
            <p:cNvPr id="5" name="Google Shape;7457;p78"/>
            <p:cNvGrpSpPr/>
            <p:nvPr/>
          </p:nvGrpSpPr>
          <p:grpSpPr bwMode="auto">
            <a:xfrm>
              <a:off x="123250" y="1900970"/>
              <a:ext cx="5871193" cy="1283196"/>
              <a:chOff x="3921811" y="3023049"/>
              <a:chExt cx="2734558" cy="388943"/>
            </a:xfrm>
          </p:grpSpPr>
          <p:grpSp>
            <p:nvGrpSpPr>
              <p:cNvPr id="17" name="Google Shape;7461;p78"/>
              <p:cNvGrpSpPr/>
              <p:nvPr/>
            </p:nvGrpSpPr>
            <p:grpSpPr bwMode="auto">
              <a:xfrm>
                <a:off x="4132439" y="3023646"/>
                <a:ext cx="2215010" cy="177096"/>
                <a:chOff x="4132439" y="3023645"/>
                <a:chExt cx="2215010" cy="177096"/>
              </a:xfrm>
            </p:grpSpPr>
            <p:sp>
              <p:nvSpPr>
                <p:cNvPr id="33" name="Google Shape;7462;p78"/>
                <p:cNvSpPr/>
                <p:nvPr/>
              </p:nvSpPr>
              <p:spPr bwMode="auto">
                <a:xfrm>
                  <a:off x="4132439" y="3023645"/>
                  <a:ext cx="190085" cy="177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06" h="15844" fill="norm" stroke="1" extrusionOk="0">
                      <a:moveTo>
                        <a:pt x="0" y="1"/>
                      </a:moveTo>
                      <a:cubicBezTo>
                        <a:pt x="0" y="5035"/>
                        <a:pt x="2405" y="9521"/>
                        <a:pt x="6124" y="12423"/>
                      </a:cubicBezTo>
                      <a:cubicBezTo>
                        <a:pt x="8932" y="14639"/>
                        <a:pt x="12404" y="15844"/>
                        <a:pt x="15981" y="15844"/>
                      </a:cubicBezTo>
                      <a:lnTo>
                        <a:pt x="17005" y="15844"/>
                      </a:lnTo>
                      <a:lnTo>
                        <a:pt x="17005" y="6962"/>
                      </a:lnTo>
                      <a:lnTo>
                        <a:pt x="15905" y="6962"/>
                      </a:lnTo>
                      <a:cubicBezTo>
                        <a:pt x="12043" y="6962"/>
                        <a:pt x="8822" y="3862"/>
                        <a:pt x="8822" y="1"/>
                      </a:cubicBezTo>
                      <a:close/>
                    </a:path>
                  </a:pathLst>
                </a:custGeom>
                <a:solidFill>
                  <a:srgbClr val="F7EC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4" name="Google Shape;7463;p78"/>
                <p:cNvSpPr/>
                <p:nvPr/>
              </p:nvSpPr>
              <p:spPr bwMode="auto">
                <a:xfrm>
                  <a:off x="4318649" y="3101461"/>
                  <a:ext cx="2028800" cy="99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11" h="8881" fill="norm" stroke="1" extrusionOk="0">
                      <a:moveTo>
                        <a:pt x="0" y="0"/>
                      </a:moveTo>
                      <a:lnTo>
                        <a:pt x="0" y="8880"/>
                      </a:lnTo>
                      <a:lnTo>
                        <a:pt x="18210" y="8880"/>
                      </a:lnTo>
                      <a:lnTo>
                        <a:pt x="18210" y="0"/>
                      </a:lnTo>
                      <a:close/>
                    </a:path>
                  </a:pathLst>
                </a:custGeom>
                <a:solidFill>
                  <a:srgbClr val="F7EC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grpSp>
            <p:nvGrpSpPr>
              <p:cNvPr id="23" name="Google Shape;7464;p78"/>
              <p:cNvGrpSpPr/>
              <p:nvPr/>
            </p:nvGrpSpPr>
            <p:grpSpPr bwMode="auto">
              <a:xfrm>
                <a:off x="3921811" y="3023049"/>
                <a:ext cx="2734558" cy="388943"/>
                <a:chOff x="3921811" y="3023049"/>
                <a:chExt cx="2734558" cy="388943"/>
              </a:xfrm>
            </p:grpSpPr>
            <p:sp>
              <p:nvSpPr>
                <p:cNvPr id="31" name="Google Shape;7465;p78"/>
                <p:cNvSpPr/>
                <p:nvPr/>
              </p:nvSpPr>
              <p:spPr bwMode="auto">
                <a:xfrm>
                  <a:off x="3921811" y="3023049"/>
                  <a:ext cx="403709" cy="38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18" h="34797" fill="norm" stroke="1" extrusionOk="0">
                      <a:moveTo>
                        <a:pt x="0" y="1"/>
                      </a:moveTo>
                      <a:cubicBezTo>
                        <a:pt x="0" y="152"/>
                        <a:pt x="3" y="301"/>
                        <a:pt x="3" y="452"/>
                      </a:cubicBezTo>
                      <a:cubicBezTo>
                        <a:pt x="245" y="19441"/>
                        <a:pt x="15879" y="34797"/>
                        <a:pt x="35018" y="34797"/>
                      </a:cubicBezTo>
                      <a:lnTo>
                        <a:pt x="36118" y="34797"/>
                      </a:lnTo>
                      <a:lnTo>
                        <a:pt x="36118" y="25652"/>
                      </a:lnTo>
                      <a:lnTo>
                        <a:pt x="34843" y="25652"/>
                      </a:lnTo>
                      <a:lnTo>
                        <a:pt x="34798" y="25632"/>
                      </a:lnTo>
                      <a:cubicBezTo>
                        <a:pt x="20649" y="25575"/>
                        <a:pt x="9181" y="14193"/>
                        <a:pt x="9115" y="123"/>
                      </a:cubicBezTo>
                      <a:cubicBezTo>
                        <a:pt x="9115" y="81"/>
                        <a:pt x="9108" y="42"/>
                        <a:pt x="9108" y="1"/>
                      </a:cubicBezTo>
                      <a:close/>
                    </a:path>
                  </a:pathLst>
                </a:custGeom>
                <a:solidFill>
                  <a:srgbClr val="9ED2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2" name="Google Shape;7466;p78"/>
                <p:cNvSpPr/>
                <p:nvPr/>
              </p:nvSpPr>
              <p:spPr bwMode="auto">
                <a:xfrm>
                  <a:off x="4322109" y="3309770"/>
                  <a:ext cx="2334260" cy="10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67" h="9145" fill="norm" stroke="1" extrusionOk="0">
                      <a:moveTo>
                        <a:pt x="1" y="0"/>
                      </a:moveTo>
                      <a:lnTo>
                        <a:pt x="1" y="9145"/>
                      </a:lnTo>
                      <a:lnTo>
                        <a:pt x="53867" y="9145"/>
                      </a:lnTo>
                      <a:lnTo>
                        <a:pt x="53867" y="0"/>
                      </a:lnTo>
                      <a:close/>
                    </a:path>
                  </a:pathLst>
                </a:custGeom>
                <a:solidFill>
                  <a:srgbClr val="9ED2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grpSp>
            <p:nvGrpSpPr>
              <p:cNvPr id="25" name="Google Shape;7467;p78"/>
              <p:cNvGrpSpPr/>
              <p:nvPr/>
            </p:nvGrpSpPr>
            <p:grpSpPr bwMode="auto">
              <a:xfrm>
                <a:off x="4023645" y="3023049"/>
                <a:ext cx="2514402" cy="286722"/>
                <a:chOff x="4023645" y="3023049"/>
                <a:chExt cx="2514402" cy="286722"/>
              </a:xfrm>
            </p:grpSpPr>
            <p:sp>
              <p:nvSpPr>
                <p:cNvPr id="29" name="Google Shape;7468;p78"/>
                <p:cNvSpPr/>
                <p:nvPr/>
              </p:nvSpPr>
              <p:spPr bwMode="auto">
                <a:xfrm>
                  <a:off x="4023645" y="3023049"/>
                  <a:ext cx="300664" cy="286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99" h="25634" fill="norm" stroke="1" extrusionOk="0">
                      <a:moveTo>
                        <a:pt x="1" y="1"/>
                      </a:moveTo>
                      <a:cubicBezTo>
                        <a:pt x="1" y="42"/>
                        <a:pt x="4" y="81"/>
                        <a:pt x="4" y="121"/>
                      </a:cubicBezTo>
                      <a:cubicBezTo>
                        <a:pt x="70" y="14193"/>
                        <a:pt x="11538" y="25575"/>
                        <a:pt x="25687" y="25630"/>
                      </a:cubicBezTo>
                      <a:cubicBezTo>
                        <a:pt x="25723" y="25630"/>
                        <a:pt x="25757" y="25634"/>
                        <a:pt x="25792" y="25634"/>
                      </a:cubicBezTo>
                      <a:lnTo>
                        <a:pt x="26899" y="25634"/>
                      </a:lnTo>
                      <a:lnTo>
                        <a:pt x="26899" y="15842"/>
                      </a:lnTo>
                      <a:lnTo>
                        <a:pt x="25768" y="15842"/>
                      </a:lnTo>
                      <a:cubicBezTo>
                        <a:pt x="22191" y="15842"/>
                        <a:pt x="18719" y="14637"/>
                        <a:pt x="15911" y="12423"/>
                      </a:cubicBezTo>
                      <a:cubicBezTo>
                        <a:pt x="12192" y="9521"/>
                        <a:pt x="9787" y="5035"/>
                        <a:pt x="9787" y="1"/>
                      </a:cubicBezTo>
                      <a:close/>
                    </a:path>
                  </a:pathLst>
                </a:custGeom>
                <a:solidFill>
                  <a:srgbClr val="E9DA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0" name="Google Shape;7469;p78"/>
                <p:cNvSpPr/>
                <p:nvPr/>
              </p:nvSpPr>
              <p:spPr bwMode="auto">
                <a:xfrm>
                  <a:off x="4314849" y="3200125"/>
                  <a:ext cx="2223198" cy="109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55" h="9792" fill="norm" stroke="1" extrusionOk="0">
                      <a:moveTo>
                        <a:pt x="1" y="0"/>
                      </a:moveTo>
                      <a:lnTo>
                        <a:pt x="1" y="88"/>
                      </a:lnTo>
                      <a:lnTo>
                        <a:pt x="1" y="9792"/>
                      </a:lnTo>
                      <a:lnTo>
                        <a:pt x="35054" y="9792"/>
                      </a:lnTo>
                      <a:lnTo>
                        <a:pt x="35054" y="0"/>
                      </a:lnTo>
                      <a:close/>
                    </a:path>
                  </a:pathLst>
                </a:custGeom>
                <a:solidFill>
                  <a:srgbClr val="E9DA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 bwMode="auto">
            <a:xfrm>
              <a:off x="1010749" y="2530732"/>
              <a:ext cx="4729651" cy="302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200">
                  <a:latin typeface="Lusitana"/>
                </a:rPr>
                <a:t>A Browser API can extend the functionality of a web browser.</a:t>
              </a:r>
              <a:endParaRPr/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853525" y="2146270"/>
              <a:ext cx="4477657" cy="2787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200">
                  <a:latin typeface="Lusitana"/>
                </a:rPr>
                <a:t>A Server API can extend the functionality of a web server.</a:t>
              </a:r>
              <a:endParaRPr/>
            </a:p>
          </p:txBody>
        </p:sp>
        <p:grpSp>
          <p:nvGrpSpPr>
            <p:cNvPr id="8" name="Group 7"/>
            <p:cNvGrpSpPr/>
            <p:nvPr/>
          </p:nvGrpSpPr>
          <p:grpSpPr bwMode="auto">
            <a:xfrm>
              <a:off x="102529" y="1038540"/>
              <a:ext cx="4614425" cy="1052033"/>
              <a:chOff x="1127565" y="1219969"/>
              <a:chExt cx="4614425" cy="1052033"/>
            </a:xfrm>
          </p:grpSpPr>
          <p:sp>
            <p:nvSpPr>
              <p:cNvPr id="12" name="Rectangle: Diagonal Corners Rounded 11"/>
              <p:cNvSpPr/>
              <p:nvPr/>
            </p:nvSpPr>
            <p:spPr bwMode="auto">
              <a:xfrm>
                <a:off x="1127565" y="1533807"/>
                <a:ext cx="4027080" cy="542595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solidFill>
                <a:srgbClr val="FFD6C4">
                  <a:alpha val="3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 bwMode="auto">
              <a:xfrm>
                <a:off x="1148285" y="1516913"/>
                <a:ext cx="42598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GB">
                    <a:latin typeface="Lusitana"/>
                  </a:rPr>
                  <a:t>API stands for Application Programming Interface.</a:t>
                </a:r>
                <a:endParaRPr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/>
            </p:blipFill>
            <p:spPr bwMode="auto">
              <a:xfrm>
                <a:off x="4716955" y="1219969"/>
                <a:ext cx="1025035" cy="1052033"/>
              </a:xfrm>
              <a:prstGeom prst="ellipse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 bwMode="auto">
            <a:xfrm>
              <a:off x="1078297" y="2863486"/>
              <a:ext cx="5000468" cy="302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>
                  <a:latin typeface="Lusitana"/>
                </a:rPr>
                <a:t>A Web API is an application programming interface for the Web.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926357" y="109277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Open Sans Light"/>
                <a:ea typeface="Open Sans Light"/>
                <a:cs typeface="Open Sans Light"/>
              </a:rPr>
              <a:t>Using the Fetch API</a:t>
            </a:r>
            <a:endParaRPr/>
          </a:p>
        </p:txBody>
      </p:sp>
      <p:grpSp>
        <p:nvGrpSpPr>
          <p:cNvPr id="3" name="Group 2"/>
          <p:cNvGrpSpPr/>
          <p:nvPr/>
        </p:nvGrpSpPr>
        <p:grpSpPr bwMode="auto">
          <a:xfrm>
            <a:off x="340030" y="1434364"/>
            <a:ext cx="3233387" cy="2031326"/>
            <a:chOff x="184726" y="1200647"/>
            <a:chExt cx="2834245" cy="2031326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184726" y="1200648"/>
              <a:ext cx="28342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The Fetch API provides a JavaScript interface for accessing and manipulating parts of the protocol, such as requests and responses. </a:t>
              </a:r>
              <a:endParaRPr/>
            </a:p>
            <a:p>
              <a:pPr algn="just">
                <a:defRPr/>
              </a:pPr>
              <a:endParaRPr lang="en-US">
                <a:latin typeface="Times New Roman"/>
                <a:cs typeface="Times New Roman"/>
              </a:endParaRPr>
            </a:p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It also provides a global fetch() method that provides an easy, logical way to fetch resources asynchronously across the network.</a:t>
              </a:r>
              <a:endParaRPr/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184726" y="1200647"/>
              <a:ext cx="2834245" cy="2031325"/>
            </a:xfrm>
            <a:prstGeom prst="roundRect">
              <a:avLst>
                <a:gd name="adj" fmla="val 83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 bwMode="auto">
          <a:xfrm>
            <a:off x="3840480" y="2270241"/>
            <a:ext cx="4963490" cy="1169551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async function </a:t>
            </a:r>
            <a:r>
              <a:rPr lang="en-US">
                <a:latin typeface="Times New Roman"/>
                <a:cs typeface="Times New Roman"/>
              </a:rPr>
              <a:t>logMovies</a:t>
            </a:r>
            <a:r>
              <a:rPr lang="en-US">
                <a:latin typeface="Times New Roman"/>
                <a:cs typeface="Times New Roman"/>
              </a:rPr>
              <a:t>() {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  const response = await fetch("https://dummyjson.com/products");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  const movies = await </a:t>
            </a:r>
            <a:r>
              <a:rPr lang="en-US">
                <a:latin typeface="Times New Roman"/>
                <a:cs typeface="Times New Roman"/>
              </a:rPr>
              <a:t>response.json</a:t>
            </a:r>
            <a:r>
              <a:rPr lang="en-US">
                <a:latin typeface="Times New Roman"/>
                <a:cs typeface="Times New Roman"/>
              </a:rPr>
              <a:t>();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  console.log(movies);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}</a:t>
            </a:r>
            <a:endParaRPr/>
          </a:p>
        </p:txBody>
      </p:sp>
      <p:sp>
        <p:nvSpPr>
          <p:cNvPr id="10" name="TextBox 9"/>
          <p:cNvSpPr txBox="1"/>
          <p:nvPr/>
        </p:nvSpPr>
        <p:spPr bwMode="auto">
          <a:xfrm>
            <a:off x="3760288" y="1516697"/>
            <a:ext cx="2785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1800">
                <a:latin typeface="Times New Roman"/>
                <a:cs typeface="Times New Roman"/>
              </a:rPr>
              <a:t>A basic fetch request looks like this: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66973"/>
            <a:ext cx="5152572" cy="845788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The DOM Programming Interface</a:t>
            </a:r>
            <a:endParaRPr/>
          </a:p>
        </p:txBody>
      </p:sp>
      <p:grpSp>
        <p:nvGrpSpPr>
          <p:cNvPr id="5" name="Group 4"/>
          <p:cNvGrpSpPr/>
          <p:nvPr/>
        </p:nvGrpSpPr>
        <p:grpSpPr bwMode="auto">
          <a:xfrm>
            <a:off x="200485" y="1310223"/>
            <a:ext cx="4516295" cy="2893100"/>
            <a:chOff x="2421171" y="1107023"/>
            <a:chExt cx="4516295" cy="28931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421172" y="1107023"/>
              <a:ext cx="4516294" cy="289310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The HTML DOM can be accessed with JavaScript (and with other programming languages).</a:t>
              </a:r>
              <a:endParaRPr/>
            </a:p>
            <a:p>
              <a:pPr algn="just">
                <a:defRPr/>
              </a:pPr>
              <a:endParaRPr lang="en-US">
                <a:latin typeface="Times New Roman"/>
                <a:cs typeface="Times New Roman"/>
              </a:endParaRPr>
            </a:p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In the DOM, all HTML elements are defined as objects.</a:t>
              </a:r>
              <a:endParaRPr/>
            </a:p>
            <a:p>
              <a:pPr algn="just">
                <a:defRPr/>
              </a:pPr>
              <a:endParaRPr lang="en-US">
                <a:latin typeface="Times New Roman"/>
                <a:cs typeface="Times New Roman"/>
              </a:endParaRPr>
            </a:p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The programming interface is the properties and methods of each object.</a:t>
              </a:r>
              <a:endParaRPr/>
            </a:p>
            <a:p>
              <a:pPr algn="just">
                <a:defRPr/>
              </a:pPr>
              <a:endParaRPr lang="en-US">
                <a:latin typeface="Times New Roman"/>
                <a:cs typeface="Times New Roman"/>
              </a:endParaRPr>
            </a:p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A property is a value that you can get or set (like changing the content of an HTML element).</a:t>
              </a:r>
              <a:endParaRPr/>
            </a:p>
            <a:p>
              <a:pPr algn="just">
                <a:defRPr/>
              </a:pPr>
              <a:endParaRPr lang="en-US">
                <a:latin typeface="Times New Roman"/>
                <a:cs typeface="Times New Roman"/>
              </a:endParaRPr>
            </a:p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A method is an action you can do (like add or deleting an HTML element).</a:t>
              </a:r>
              <a:endParaRPr/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2421171" y="1107023"/>
              <a:ext cx="4516293" cy="2893100"/>
            </a:xfrm>
            <a:prstGeom prst="roundRect">
              <a:avLst>
                <a:gd name="adj" fmla="val 48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 bwMode="auto">
          <a:xfrm>
            <a:off x="4892767" y="1956673"/>
            <a:ext cx="3759199" cy="2677656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&lt;html&gt;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&lt;body&gt;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&lt;p id="demo"&gt;&lt;/p&gt;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&lt;script&gt;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document.getElementById</a:t>
            </a:r>
            <a:r>
              <a:rPr lang="en-US">
                <a:latin typeface="Times New Roman"/>
                <a:cs typeface="Times New Roman"/>
              </a:rPr>
              <a:t>("demo").</a:t>
            </a:r>
            <a:r>
              <a:rPr lang="en-US">
                <a:latin typeface="Times New Roman"/>
                <a:cs typeface="Times New Roman"/>
              </a:rPr>
              <a:t>innerHTML</a:t>
            </a:r>
            <a:r>
              <a:rPr lang="en-US">
                <a:latin typeface="Times New Roman"/>
                <a:cs typeface="Times New Roman"/>
              </a:rPr>
              <a:t> = "Hello World!";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&lt;/script&gt;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&lt;/body&gt;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&lt;/html&gt;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4814389" y="1125676"/>
            <a:ext cx="38375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1600">
                <a:latin typeface="Times New Roman"/>
                <a:cs typeface="Times New Roman"/>
              </a:rPr>
              <a:t>The following example changes the content (the </a:t>
            </a:r>
            <a:r>
              <a:rPr lang="en-US" sz="1600">
                <a:latin typeface="Times New Roman"/>
                <a:cs typeface="Times New Roman"/>
              </a:rPr>
              <a:t>innerHTML</a:t>
            </a:r>
            <a:r>
              <a:rPr lang="en-US" sz="1600">
                <a:latin typeface="Times New Roman"/>
                <a:cs typeface="Times New Roman"/>
              </a:rPr>
              <a:t>) of the &lt;p&gt; element with id="demo":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34406" y="55900"/>
            <a:ext cx="6512182" cy="517414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Finding HTML Elements</a:t>
            </a: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943" y="1744980"/>
            <a:ext cx="9116112" cy="1653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79754"/>
            <a:ext cx="5152572" cy="517414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Changing HTML Elements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035" y="1512478"/>
            <a:ext cx="9121930" cy="2118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55900"/>
            <a:ext cx="5152572" cy="500691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Finding HTML Elements</a:t>
            </a:r>
            <a:endParaRPr/>
          </a:p>
        </p:txBody>
      </p:sp>
      <p:grpSp>
        <p:nvGrpSpPr>
          <p:cNvPr id="4" name="Group 3"/>
          <p:cNvGrpSpPr/>
          <p:nvPr/>
        </p:nvGrpSpPr>
        <p:grpSpPr bwMode="auto">
          <a:xfrm>
            <a:off x="157481" y="1507932"/>
            <a:ext cx="3919219" cy="1277739"/>
            <a:chOff x="180341" y="1022483"/>
            <a:chExt cx="3919219" cy="1277739"/>
          </a:xfrm>
        </p:grpSpPr>
        <p:grpSp>
          <p:nvGrpSpPr>
            <p:cNvPr id="3" name="Group 2"/>
            <p:cNvGrpSpPr/>
            <p:nvPr/>
          </p:nvGrpSpPr>
          <p:grpSpPr bwMode="auto">
            <a:xfrm>
              <a:off x="233681" y="1022483"/>
              <a:ext cx="2844798" cy="718457"/>
              <a:chOff x="660401" y="761999"/>
              <a:chExt cx="2844798" cy="718457"/>
            </a:xfrm>
          </p:grpSpPr>
          <p:sp>
            <p:nvSpPr>
              <p:cNvPr id="6" name="TextBox 5"/>
              <p:cNvSpPr txBox="1"/>
              <p:nvPr/>
            </p:nvSpPr>
            <p:spPr bwMode="auto">
              <a:xfrm>
                <a:off x="740230" y="798061"/>
                <a:ext cx="276497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800">
                    <a:latin typeface="Times New Roman"/>
                    <a:cs typeface="Times New Roman"/>
                  </a:rPr>
                  <a:t>Finding HTML elements by id</a:t>
                </a:r>
                <a:endParaRPr/>
              </a:p>
            </p:txBody>
          </p:sp>
          <p:sp>
            <p:nvSpPr>
              <p:cNvPr id="10" name="Rectangle: Rounded Corners 9"/>
              <p:cNvSpPr/>
              <p:nvPr/>
            </p:nvSpPr>
            <p:spPr bwMode="auto">
              <a:xfrm>
                <a:off x="660401" y="761999"/>
                <a:ext cx="79829" cy="718457"/>
              </a:xfrm>
              <a:prstGeom prst="roundRect">
                <a:avLst>
                  <a:gd name="adj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 bwMode="auto">
            <a:xfrm>
              <a:off x="180341" y="1777002"/>
              <a:ext cx="391921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fr-FR">
                  <a:latin typeface="Times New Roman"/>
                  <a:cs typeface="Times New Roman"/>
                </a:rPr>
                <a:t>Example</a:t>
              </a:r>
              <a:endParaRPr/>
            </a:p>
            <a:p>
              <a:pPr algn="just">
                <a:defRPr/>
              </a:pPr>
              <a:r>
                <a:rPr lang="fr-FR">
                  <a:latin typeface="Times New Roman"/>
                  <a:cs typeface="Times New Roman"/>
                </a:rPr>
                <a:t>const</a:t>
              </a:r>
              <a:r>
                <a:rPr lang="fr-FR">
                  <a:latin typeface="Times New Roman"/>
                  <a:cs typeface="Times New Roman"/>
                </a:rPr>
                <a:t> </a:t>
              </a:r>
              <a:r>
                <a:rPr lang="fr-FR">
                  <a:latin typeface="Times New Roman"/>
                  <a:cs typeface="Times New Roman"/>
                </a:rPr>
                <a:t>element</a:t>
              </a:r>
              <a:r>
                <a:rPr lang="fr-FR">
                  <a:latin typeface="Times New Roman"/>
                  <a:cs typeface="Times New Roman"/>
                </a:rPr>
                <a:t> = </a:t>
              </a:r>
              <a:r>
                <a:rPr lang="fr-FR">
                  <a:latin typeface="Times New Roman"/>
                  <a:cs typeface="Times New Roman"/>
                </a:rPr>
                <a:t>document.getElementById</a:t>
              </a:r>
              <a:r>
                <a:rPr lang="fr-FR">
                  <a:latin typeface="Times New Roman"/>
                  <a:cs typeface="Times New Roman"/>
                </a:rPr>
                <a:t>("intro");</a:t>
              </a:r>
              <a:endParaRPr/>
            </a:p>
          </p:txBody>
        </p:sp>
      </p:grpSp>
      <p:grpSp>
        <p:nvGrpSpPr>
          <p:cNvPr id="5" name="Group 4"/>
          <p:cNvGrpSpPr/>
          <p:nvPr/>
        </p:nvGrpSpPr>
        <p:grpSpPr bwMode="auto">
          <a:xfrm>
            <a:off x="165101" y="3072491"/>
            <a:ext cx="4391659" cy="1352532"/>
            <a:chOff x="180341" y="1022483"/>
            <a:chExt cx="4391659" cy="1352532"/>
          </a:xfrm>
        </p:grpSpPr>
        <p:grpSp>
          <p:nvGrpSpPr>
            <p:cNvPr id="7" name="Group 6"/>
            <p:cNvGrpSpPr/>
            <p:nvPr/>
          </p:nvGrpSpPr>
          <p:grpSpPr bwMode="auto">
            <a:xfrm>
              <a:off x="233681" y="1022483"/>
              <a:ext cx="2844798" cy="718457"/>
              <a:chOff x="660401" y="761999"/>
              <a:chExt cx="2844798" cy="718457"/>
            </a:xfrm>
          </p:grpSpPr>
          <p:sp>
            <p:nvSpPr>
              <p:cNvPr id="9" name="TextBox 8"/>
              <p:cNvSpPr txBox="1"/>
              <p:nvPr/>
            </p:nvSpPr>
            <p:spPr bwMode="auto">
              <a:xfrm>
                <a:off x="740230" y="798061"/>
                <a:ext cx="276497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800">
                    <a:latin typeface="Times New Roman"/>
                    <a:cs typeface="Times New Roman"/>
                  </a:rPr>
                  <a:t>Finding HTML elements by tag name</a:t>
                </a:r>
                <a:endParaRPr/>
              </a:p>
            </p:txBody>
          </p:sp>
          <p:sp>
            <p:nvSpPr>
              <p:cNvPr id="11" name="Rectangle: Rounded Corners 10"/>
              <p:cNvSpPr/>
              <p:nvPr/>
            </p:nvSpPr>
            <p:spPr bwMode="auto">
              <a:xfrm>
                <a:off x="660401" y="761999"/>
                <a:ext cx="79829" cy="718457"/>
              </a:xfrm>
              <a:prstGeom prst="roundRect">
                <a:avLst>
                  <a:gd name="adj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 bwMode="auto">
            <a:xfrm>
              <a:off x="180341" y="1851795"/>
              <a:ext cx="439165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fr-FR">
                  <a:latin typeface="Times New Roman"/>
                  <a:cs typeface="Times New Roman"/>
                </a:rPr>
                <a:t>Example</a:t>
              </a:r>
              <a:endParaRPr/>
            </a:p>
            <a:p>
              <a:pPr algn="just">
                <a:defRPr/>
              </a:pPr>
              <a:r>
                <a:rPr lang="fr-FR">
                  <a:latin typeface="Times New Roman"/>
                  <a:cs typeface="Times New Roman"/>
                </a:rPr>
                <a:t>const</a:t>
              </a:r>
              <a:r>
                <a:rPr lang="fr-FR">
                  <a:latin typeface="Times New Roman"/>
                  <a:cs typeface="Times New Roman"/>
                </a:rPr>
                <a:t> </a:t>
              </a:r>
              <a:r>
                <a:rPr lang="fr-FR">
                  <a:latin typeface="Times New Roman"/>
                  <a:cs typeface="Times New Roman"/>
                </a:rPr>
                <a:t>element</a:t>
              </a:r>
              <a:r>
                <a:rPr lang="fr-FR">
                  <a:latin typeface="Times New Roman"/>
                  <a:cs typeface="Times New Roman"/>
                </a:rPr>
                <a:t> = </a:t>
              </a:r>
              <a:r>
                <a:rPr lang="fr-FR">
                  <a:latin typeface="Times New Roman"/>
                  <a:cs typeface="Times New Roman"/>
                </a:rPr>
                <a:t>document.getElementsByTagName</a:t>
              </a:r>
              <a:r>
                <a:rPr lang="fr-FR">
                  <a:latin typeface="Times New Roman"/>
                  <a:cs typeface="Times New Roman"/>
                </a:rPr>
                <a:t>("p");</a:t>
              </a:r>
              <a:endParaRPr/>
            </a:p>
          </p:txBody>
        </p:sp>
      </p:grpSp>
      <p:grpSp>
        <p:nvGrpSpPr>
          <p:cNvPr id="24" name="Group 23"/>
          <p:cNvGrpSpPr/>
          <p:nvPr/>
        </p:nvGrpSpPr>
        <p:grpSpPr bwMode="auto">
          <a:xfrm>
            <a:off x="4808220" y="1354886"/>
            <a:ext cx="4178299" cy="1394723"/>
            <a:chOff x="4808220" y="1354886"/>
            <a:chExt cx="4178299" cy="1394723"/>
          </a:xfrm>
        </p:grpSpPr>
        <p:grpSp>
          <p:nvGrpSpPr>
            <p:cNvPr id="17" name="Group 16"/>
            <p:cNvGrpSpPr/>
            <p:nvPr/>
          </p:nvGrpSpPr>
          <p:grpSpPr bwMode="auto">
            <a:xfrm>
              <a:off x="5557519" y="1354886"/>
              <a:ext cx="3375660" cy="718457"/>
              <a:chOff x="209369" y="734644"/>
              <a:chExt cx="3375660" cy="718457"/>
            </a:xfrm>
          </p:grpSpPr>
          <p:sp>
            <p:nvSpPr>
              <p:cNvPr id="20" name="TextBox 19"/>
              <p:cNvSpPr txBox="1"/>
              <p:nvPr/>
            </p:nvSpPr>
            <p:spPr bwMode="auto">
              <a:xfrm>
                <a:off x="209369" y="798061"/>
                <a:ext cx="32958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800">
                    <a:latin typeface="Times New Roman"/>
                    <a:cs typeface="Times New Roman"/>
                  </a:rPr>
                  <a:t>Finding HTML elements by class name</a:t>
                </a:r>
                <a:endParaRPr/>
              </a:p>
            </p:txBody>
          </p:sp>
          <p:sp>
            <p:nvSpPr>
              <p:cNvPr id="21" name="Rectangle: Rounded Corners 20"/>
              <p:cNvSpPr/>
              <p:nvPr/>
            </p:nvSpPr>
            <p:spPr bwMode="auto">
              <a:xfrm>
                <a:off x="3505199" y="734644"/>
                <a:ext cx="79829" cy="718457"/>
              </a:xfrm>
              <a:prstGeom prst="roundRect">
                <a:avLst>
                  <a:gd name="adj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 bwMode="auto">
            <a:xfrm>
              <a:off x="4808220" y="2226389"/>
              <a:ext cx="417829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fr-FR">
                  <a:latin typeface="Times New Roman"/>
                  <a:cs typeface="Times New Roman"/>
                </a:rPr>
                <a:t>Example</a:t>
              </a:r>
              <a:endParaRPr/>
            </a:p>
            <a:p>
              <a:pPr algn="just">
                <a:defRPr/>
              </a:pPr>
              <a:r>
                <a:rPr lang="fr-FR">
                  <a:latin typeface="Times New Roman"/>
                  <a:cs typeface="Times New Roman"/>
                </a:rPr>
                <a:t>const</a:t>
              </a:r>
              <a:r>
                <a:rPr lang="fr-FR">
                  <a:latin typeface="Times New Roman"/>
                  <a:cs typeface="Times New Roman"/>
                </a:rPr>
                <a:t> x = </a:t>
              </a:r>
              <a:r>
                <a:rPr lang="fr-FR">
                  <a:latin typeface="Times New Roman"/>
                  <a:cs typeface="Times New Roman"/>
                </a:rPr>
                <a:t>document.getElementsByClassName</a:t>
              </a:r>
              <a:r>
                <a:rPr lang="fr-FR">
                  <a:latin typeface="Times New Roman"/>
                  <a:cs typeface="Times New Roman"/>
                </a:rPr>
                <a:t>("intro");</a:t>
              </a:r>
              <a:endParaRPr/>
            </a:p>
          </p:txBody>
        </p:sp>
      </p:grpSp>
      <p:grpSp>
        <p:nvGrpSpPr>
          <p:cNvPr id="25" name="Group 24"/>
          <p:cNvGrpSpPr/>
          <p:nvPr/>
        </p:nvGrpSpPr>
        <p:grpSpPr bwMode="auto">
          <a:xfrm>
            <a:off x="5298439" y="3070158"/>
            <a:ext cx="3634740" cy="1364033"/>
            <a:chOff x="5298439" y="1354886"/>
            <a:chExt cx="3634740" cy="1364033"/>
          </a:xfrm>
        </p:grpSpPr>
        <p:grpSp>
          <p:nvGrpSpPr>
            <p:cNvPr id="26" name="Group 25"/>
            <p:cNvGrpSpPr/>
            <p:nvPr/>
          </p:nvGrpSpPr>
          <p:grpSpPr bwMode="auto">
            <a:xfrm>
              <a:off x="5557519" y="1354886"/>
              <a:ext cx="3375660" cy="718457"/>
              <a:chOff x="209369" y="734644"/>
              <a:chExt cx="3375660" cy="718457"/>
            </a:xfrm>
          </p:grpSpPr>
          <p:sp>
            <p:nvSpPr>
              <p:cNvPr id="28" name="TextBox 27"/>
              <p:cNvSpPr txBox="1"/>
              <p:nvPr/>
            </p:nvSpPr>
            <p:spPr bwMode="auto">
              <a:xfrm>
                <a:off x="209369" y="798061"/>
                <a:ext cx="32958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800">
                    <a:latin typeface="Times New Roman"/>
                    <a:cs typeface="Times New Roman"/>
                  </a:rPr>
                  <a:t>Finding HTML elements by CSS selectors</a:t>
                </a:r>
                <a:endParaRPr/>
              </a:p>
            </p:txBody>
          </p:sp>
          <p:sp>
            <p:nvSpPr>
              <p:cNvPr id="29" name="Rectangle: Rounded Corners 28"/>
              <p:cNvSpPr/>
              <p:nvPr/>
            </p:nvSpPr>
            <p:spPr bwMode="auto">
              <a:xfrm>
                <a:off x="3505199" y="734644"/>
                <a:ext cx="79829" cy="718457"/>
              </a:xfrm>
              <a:prstGeom prst="roundRect">
                <a:avLst>
                  <a:gd name="adj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 bwMode="auto">
            <a:xfrm>
              <a:off x="5298439" y="2195699"/>
              <a:ext cx="36347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fr-FR">
                  <a:latin typeface="Times New Roman"/>
                  <a:cs typeface="Times New Roman"/>
                </a:rPr>
                <a:t>Example</a:t>
              </a:r>
              <a:endParaRPr/>
            </a:p>
            <a:p>
              <a:pPr algn="just">
                <a:defRPr/>
              </a:pPr>
              <a:r>
                <a:rPr lang="fr-FR">
                  <a:latin typeface="Times New Roman"/>
                  <a:cs typeface="Times New Roman"/>
                </a:rPr>
                <a:t>const</a:t>
              </a:r>
              <a:r>
                <a:rPr lang="fr-FR">
                  <a:latin typeface="Times New Roman"/>
                  <a:cs typeface="Times New Roman"/>
                </a:rPr>
                <a:t> x = </a:t>
              </a:r>
              <a:r>
                <a:rPr lang="fr-FR">
                  <a:latin typeface="Times New Roman"/>
                  <a:cs typeface="Times New Roman"/>
                </a:rPr>
                <a:t>document.querySelectorAll</a:t>
              </a:r>
              <a:r>
                <a:rPr lang="fr-FR">
                  <a:latin typeface="Times New Roman"/>
                  <a:cs typeface="Times New Roman"/>
                </a:rPr>
                <a:t>("</a:t>
              </a:r>
              <a:r>
                <a:rPr lang="fr-FR">
                  <a:latin typeface="Times New Roman"/>
                  <a:cs typeface="Times New Roman"/>
                </a:rPr>
                <a:t>p.intro</a:t>
              </a:r>
              <a:r>
                <a:rPr lang="fr-FR">
                  <a:latin typeface="Times New Roman"/>
                  <a:cs typeface="Times New Roman"/>
                </a:rPr>
                <a:t>");</a:t>
              </a:r>
              <a:endParaRPr/>
            </a:p>
          </p:txBody>
        </p:sp>
      </p:grpSp>
      <p:cxnSp>
        <p:nvCxnSpPr>
          <p:cNvPr id="33" name="Straight Connector 32"/>
          <p:cNvCxnSpPr>
            <a:cxnSpLocks/>
            <a:endCxn id="8" idx="3"/>
          </p:cNvCxnSpPr>
          <p:nvPr/>
        </p:nvCxnSpPr>
        <p:spPr bwMode="auto">
          <a:xfrm>
            <a:off x="4556760" y="1798320"/>
            <a:ext cx="0" cy="2365093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 bwMode="auto">
          <a:xfrm>
            <a:off x="4716780" y="2005324"/>
            <a:ext cx="0" cy="1951083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 bwMode="auto">
          <a:xfrm>
            <a:off x="4404360" y="2005324"/>
            <a:ext cx="0" cy="1951083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55900"/>
            <a:ext cx="5152572" cy="500691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Finding HTML Elements</a:t>
            </a:r>
            <a:endParaRPr/>
          </a:p>
        </p:txBody>
      </p:sp>
      <p:grpSp>
        <p:nvGrpSpPr>
          <p:cNvPr id="5" name="Group 4"/>
          <p:cNvGrpSpPr/>
          <p:nvPr/>
        </p:nvGrpSpPr>
        <p:grpSpPr bwMode="auto">
          <a:xfrm>
            <a:off x="180342" y="1356875"/>
            <a:ext cx="4211318" cy="2429750"/>
            <a:chOff x="180342" y="1022483"/>
            <a:chExt cx="4211318" cy="2429750"/>
          </a:xfrm>
        </p:grpSpPr>
        <p:grpSp>
          <p:nvGrpSpPr>
            <p:cNvPr id="7" name="Group 6"/>
            <p:cNvGrpSpPr/>
            <p:nvPr/>
          </p:nvGrpSpPr>
          <p:grpSpPr bwMode="auto">
            <a:xfrm>
              <a:off x="233681" y="1022483"/>
              <a:ext cx="3547290" cy="718457"/>
              <a:chOff x="660401" y="761999"/>
              <a:chExt cx="3547290" cy="718457"/>
            </a:xfrm>
          </p:grpSpPr>
          <p:sp>
            <p:nvSpPr>
              <p:cNvPr id="9" name="TextBox 8"/>
              <p:cNvSpPr txBox="1"/>
              <p:nvPr/>
            </p:nvSpPr>
            <p:spPr bwMode="auto">
              <a:xfrm>
                <a:off x="740230" y="798061"/>
                <a:ext cx="346746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800">
                    <a:latin typeface="Times New Roman"/>
                    <a:cs typeface="Times New Roman"/>
                  </a:rPr>
                  <a:t>Finding HTML elements by HTML object collections</a:t>
                </a:r>
                <a:endParaRPr/>
              </a:p>
            </p:txBody>
          </p:sp>
          <p:sp>
            <p:nvSpPr>
              <p:cNvPr id="11" name="Rectangle: Rounded Corners 10"/>
              <p:cNvSpPr/>
              <p:nvPr/>
            </p:nvSpPr>
            <p:spPr bwMode="auto">
              <a:xfrm>
                <a:off x="660401" y="761999"/>
                <a:ext cx="79829" cy="718457"/>
              </a:xfrm>
              <a:prstGeom prst="roundRect">
                <a:avLst>
                  <a:gd name="adj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 bwMode="auto">
            <a:xfrm>
              <a:off x="180342" y="1851795"/>
              <a:ext cx="4211318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fr-FR">
                  <a:latin typeface="Times New Roman"/>
                  <a:cs typeface="Times New Roman"/>
                </a:rPr>
                <a:t>Example</a:t>
              </a:r>
              <a:endParaRPr/>
            </a:p>
            <a:p>
              <a:pPr algn="just">
                <a:defRPr/>
              </a:pPr>
              <a:r>
                <a:rPr lang="fr-FR">
                  <a:latin typeface="Times New Roman"/>
                  <a:cs typeface="Times New Roman"/>
                </a:rPr>
                <a:t>const</a:t>
              </a:r>
              <a:r>
                <a:rPr lang="fr-FR">
                  <a:latin typeface="Times New Roman"/>
                  <a:cs typeface="Times New Roman"/>
                </a:rPr>
                <a:t> x = </a:t>
              </a:r>
              <a:r>
                <a:rPr lang="fr-FR">
                  <a:latin typeface="Times New Roman"/>
                  <a:cs typeface="Times New Roman"/>
                </a:rPr>
                <a:t>document.forms</a:t>
              </a:r>
              <a:r>
                <a:rPr lang="fr-FR">
                  <a:latin typeface="Times New Roman"/>
                  <a:cs typeface="Times New Roman"/>
                </a:rPr>
                <a:t>["frm1"];</a:t>
              </a:r>
              <a:endParaRPr/>
            </a:p>
            <a:p>
              <a:pPr algn="just">
                <a:defRPr/>
              </a:pPr>
              <a:r>
                <a:rPr lang="fr-FR">
                  <a:latin typeface="Times New Roman"/>
                  <a:cs typeface="Times New Roman"/>
                </a:rPr>
                <a:t>let </a:t>
              </a:r>
              <a:r>
                <a:rPr lang="fr-FR">
                  <a:latin typeface="Times New Roman"/>
                  <a:cs typeface="Times New Roman"/>
                </a:rPr>
                <a:t>text</a:t>
              </a:r>
              <a:r>
                <a:rPr lang="fr-FR">
                  <a:latin typeface="Times New Roman"/>
                  <a:cs typeface="Times New Roman"/>
                </a:rPr>
                <a:t> = "";</a:t>
              </a:r>
              <a:endParaRPr/>
            </a:p>
            <a:p>
              <a:pPr algn="just">
                <a:defRPr/>
              </a:pPr>
              <a:r>
                <a:rPr lang="fr-FR">
                  <a:latin typeface="Times New Roman"/>
                  <a:cs typeface="Times New Roman"/>
                </a:rPr>
                <a:t>for (let i = 0; i &lt; </a:t>
              </a:r>
              <a:r>
                <a:rPr lang="fr-FR">
                  <a:latin typeface="Times New Roman"/>
                  <a:cs typeface="Times New Roman"/>
                </a:rPr>
                <a:t>x.length</a:t>
              </a:r>
              <a:r>
                <a:rPr lang="fr-FR">
                  <a:latin typeface="Times New Roman"/>
                  <a:cs typeface="Times New Roman"/>
                </a:rPr>
                <a:t>; i++) {</a:t>
              </a:r>
              <a:endParaRPr/>
            </a:p>
            <a:p>
              <a:pPr algn="just">
                <a:defRPr/>
              </a:pPr>
              <a:r>
                <a:rPr lang="fr-FR">
                  <a:latin typeface="Times New Roman"/>
                  <a:cs typeface="Times New Roman"/>
                </a:rPr>
                <a:t>  </a:t>
              </a:r>
              <a:r>
                <a:rPr lang="fr-FR">
                  <a:latin typeface="Times New Roman"/>
                  <a:cs typeface="Times New Roman"/>
                </a:rPr>
                <a:t>text</a:t>
              </a:r>
              <a:r>
                <a:rPr lang="fr-FR">
                  <a:latin typeface="Times New Roman"/>
                  <a:cs typeface="Times New Roman"/>
                </a:rPr>
                <a:t> += </a:t>
              </a:r>
              <a:r>
                <a:rPr lang="fr-FR">
                  <a:latin typeface="Times New Roman"/>
                  <a:cs typeface="Times New Roman"/>
                </a:rPr>
                <a:t>x.elements</a:t>
              </a:r>
              <a:r>
                <a:rPr lang="fr-FR">
                  <a:latin typeface="Times New Roman"/>
                  <a:cs typeface="Times New Roman"/>
                </a:rPr>
                <a:t>[i].value + "&lt;</a:t>
              </a:r>
              <a:r>
                <a:rPr lang="fr-FR">
                  <a:latin typeface="Times New Roman"/>
                  <a:cs typeface="Times New Roman"/>
                </a:rPr>
                <a:t>br</a:t>
              </a:r>
              <a:r>
                <a:rPr lang="fr-FR">
                  <a:latin typeface="Times New Roman"/>
                  <a:cs typeface="Times New Roman"/>
                </a:rPr>
                <a:t>&gt;";</a:t>
              </a:r>
              <a:endParaRPr/>
            </a:p>
            <a:p>
              <a:pPr algn="just">
                <a:defRPr/>
              </a:pPr>
              <a:r>
                <a:rPr lang="fr-FR">
                  <a:latin typeface="Times New Roman"/>
                  <a:cs typeface="Times New Roman"/>
                </a:rPr>
                <a:t>}</a:t>
              </a:r>
              <a:endParaRPr/>
            </a:p>
            <a:p>
              <a:pPr algn="just">
                <a:defRPr/>
              </a:pPr>
              <a:r>
                <a:rPr lang="fr-FR">
                  <a:latin typeface="Times New Roman"/>
                  <a:cs typeface="Times New Roman"/>
                </a:rPr>
                <a:t>document.getElementById</a:t>
              </a:r>
              <a:r>
                <a:rPr lang="fr-FR">
                  <a:latin typeface="Times New Roman"/>
                  <a:cs typeface="Times New Roman"/>
                </a:rPr>
                <a:t>("</a:t>
              </a:r>
              <a:r>
                <a:rPr lang="fr-FR">
                  <a:latin typeface="Times New Roman"/>
                  <a:cs typeface="Times New Roman"/>
                </a:rPr>
                <a:t>demo</a:t>
              </a:r>
              <a:r>
                <a:rPr lang="fr-FR">
                  <a:latin typeface="Times New Roman"/>
                  <a:cs typeface="Times New Roman"/>
                </a:rPr>
                <a:t>").</a:t>
              </a:r>
              <a:r>
                <a:rPr lang="fr-FR">
                  <a:latin typeface="Times New Roman"/>
                  <a:cs typeface="Times New Roman"/>
                </a:rPr>
                <a:t>innerHTML</a:t>
              </a:r>
              <a:r>
                <a:rPr lang="fr-FR">
                  <a:latin typeface="Times New Roman"/>
                  <a:cs typeface="Times New Roman"/>
                </a:rPr>
                <a:t> = </a:t>
              </a:r>
              <a:r>
                <a:rPr lang="fr-FR">
                  <a:latin typeface="Times New Roman"/>
                  <a:cs typeface="Times New Roman"/>
                </a:rPr>
                <a:t>text</a:t>
              </a:r>
              <a:r>
                <a:rPr lang="fr-FR">
                  <a:latin typeface="Times New Roman"/>
                  <a:cs typeface="Times New Roman"/>
                </a:rPr>
                <a:t>;</a:t>
              </a:r>
              <a:endParaRPr/>
            </a:p>
          </p:txBody>
        </p:sp>
      </p:grpSp>
      <p:grpSp>
        <p:nvGrpSpPr>
          <p:cNvPr id="14" name="Group 13"/>
          <p:cNvGrpSpPr/>
          <p:nvPr/>
        </p:nvGrpSpPr>
        <p:grpSpPr bwMode="auto">
          <a:xfrm>
            <a:off x="4775202" y="1354886"/>
            <a:ext cx="4211318" cy="2041054"/>
            <a:chOff x="4775202" y="1354886"/>
            <a:chExt cx="4211318" cy="2041054"/>
          </a:xfrm>
        </p:grpSpPr>
        <p:grpSp>
          <p:nvGrpSpPr>
            <p:cNvPr id="15" name="Group 14"/>
            <p:cNvGrpSpPr/>
            <p:nvPr/>
          </p:nvGrpSpPr>
          <p:grpSpPr bwMode="auto">
            <a:xfrm>
              <a:off x="6515098" y="1354886"/>
              <a:ext cx="2418081" cy="718457"/>
              <a:chOff x="1166948" y="734644"/>
              <a:chExt cx="2418081" cy="718457"/>
            </a:xfrm>
          </p:grpSpPr>
          <p:sp>
            <p:nvSpPr>
              <p:cNvPr id="22" name="TextBox 21"/>
              <p:cNvSpPr txBox="1"/>
              <p:nvPr/>
            </p:nvSpPr>
            <p:spPr bwMode="auto">
              <a:xfrm>
                <a:off x="1166948" y="909206"/>
                <a:ext cx="23382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800">
                    <a:latin typeface="Times New Roman"/>
                    <a:cs typeface="Times New Roman"/>
                  </a:rPr>
                  <a:t>Changing HTML Style</a:t>
                </a:r>
                <a:endParaRPr/>
              </a:p>
            </p:txBody>
          </p:sp>
          <p:sp>
            <p:nvSpPr>
              <p:cNvPr id="23" name="Rectangle: Rounded Corners 22"/>
              <p:cNvSpPr/>
              <p:nvPr/>
            </p:nvSpPr>
            <p:spPr bwMode="auto">
              <a:xfrm>
                <a:off x="3505199" y="734644"/>
                <a:ext cx="79829" cy="718457"/>
              </a:xfrm>
              <a:prstGeom prst="roundRect">
                <a:avLst>
                  <a:gd name="adj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4775202" y="2226389"/>
              <a:ext cx="4211318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To change the style of an HTML element, use this syntax:</a:t>
              </a:r>
              <a:endParaRPr/>
            </a:p>
            <a:p>
              <a:pPr algn="just">
                <a:defRPr/>
              </a:pPr>
              <a:endParaRPr lang="en-US">
                <a:latin typeface="Times New Roman"/>
                <a:cs typeface="Times New Roman"/>
              </a:endParaRPr>
            </a:p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document.getElementById</a:t>
              </a:r>
              <a:r>
                <a:rPr lang="en-US">
                  <a:latin typeface="Times New Roman"/>
                  <a:cs typeface="Times New Roman"/>
                </a:rPr>
                <a:t>(id).</a:t>
              </a:r>
              <a:r>
                <a:rPr lang="en-US">
                  <a:latin typeface="Times New Roman"/>
                  <a:cs typeface="Times New Roman"/>
                </a:rPr>
                <a:t>style.property</a:t>
              </a:r>
              <a:r>
                <a:rPr lang="en-US">
                  <a:latin typeface="Times New Roman"/>
                  <a:cs typeface="Times New Roman"/>
                </a:rPr>
                <a:t> = new style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55900"/>
            <a:ext cx="5152572" cy="517414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JavaScript HTML DOM Events</a:t>
            </a:r>
            <a:endParaRPr/>
          </a:p>
        </p:txBody>
      </p:sp>
      <p:grpSp>
        <p:nvGrpSpPr>
          <p:cNvPr id="3" name="Group 2"/>
          <p:cNvGrpSpPr/>
          <p:nvPr/>
        </p:nvGrpSpPr>
        <p:grpSpPr bwMode="auto">
          <a:xfrm>
            <a:off x="659899" y="1309961"/>
            <a:ext cx="3179131" cy="2276011"/>
            <a:chOff x="2154868" y="1335820"/>
            <a:chExt cx="4000253" cy="2276011"/>
          </a:xfrm>
        </p:grpSpPr>
        <p:sp>
          <p:nvSpPr>
            <p:cNvPr id="5" name="Rectangle 4"/>
            <p:cNvSpPr/>
            <p:nvPr/>
          </p:nvSpPr>
          <p:spPr bwMode="auto">
            <a:xfrm>
              <a:off x="2174746" y="1365062"/>
              <a:ext cx="3980375" cy="224676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Examples of HTML events:</a:t>
              </a:r>
              <a:endParaRPr/>
            </a:p>
            <a:p>
              <a:pPr algn="just">
                <a:defRPr/>
              </a:pPr>
              <a:endParaRPr lang="en-US">
                <a:latin typeface="Times New Roman"/>
                <a:cs typeface="Times New Roman"/>
              </a:endParaRPr>
            </a:p>
            <a:p>
              <a:pPr marL="285750" indent="-285750" algn="just">
                <a:buFont typeface="Courier New"/>
                <a:buChar char="o"/>
                <a:defRPr/>
              </a:pPr>
              <a:r>
                <a:rPr lang="en-US">
                  <a:latin typeface="Times New Roman"/>
                  <a:cs typeface="Times New Roman"/>
                </a:rPr>
                <a:t>When a user clicks the mouse</a:t>
              </a:r>
              <a:endParaRPr/>
            </a:p>
            <a:p>
              <a:pPr marL="285750" indent="-285750" algn="just">
                <a:buFont typeface="Courier New"/>
                <a:buChar char="o"/>
                <a:defRPr/>
              </a:pPr>
              <a:r>
                <a:rPr lang="en-US">
                  <a:latin typeface="Times New Roman"/>
                  <a:cs typeface="Times New Roman"/>
                </a:rPr>
                <a:t>When a web page has loaded</a:t>
              </a:r>
              <a:endParaRPr/>
            </a:p>
            <a:p>
              <a:pPr marL="285750" indent="-285750" algn="just">
                <a:buFont typeface="Courier New"/>
                <a:buChar char="o"/>
                <a:defRPr/>
              </a:pPr>
              <a:r>
                <a:rPr lang="en-US">
                  <a:latin typeface="Times New Roman"/>
                  <a:cs typeface="Times New Roman"/>
                </a:rPr>
                <a:t>When an image has been loaded</a:t>
              </a:r>
              <a:endParaRPr/>
            </a:p>
            <a:p>
              <a:pPr marL="285750" indent="-285750" algn="just">
                <a:buFont typeface="Courier New"/>
                <a:buChar char="o"/>
                <a:defRPr/>
              </a:pPr>
              <a:r>
                <a:rPr lang="en-US">
                  <a:latin typeface="Times New Roman"/>
                  <a:cs typeface="Times New Roman"/>
                </a:rPr>
                <a:t>When the mouse moves over an element</a:t>
              </a:r>
              <a:endParaRPr/>
            </a:p>
            <a:p>
              <a:pPr marL="285750" indent="-285750" algn="just">
                <a:buFont typeface="Courier New"/>
                <a:buChar char="o"/>
                <a:defRPr/>
              </a:pPr>
              <a:r>
                <a:rPr lang="en-US">
                  <a:latin typeface="Times New Roman"/>
                  <a:cs typeface="Times New Roman"/>
                </a:rPr>
                <a:t>When an input field is changed</a:t>
              </a:r>
              <a:endParaRPr/>
            </a:p>
            <a:p>
              <a:pPr marL="285750" indent="-285750" algn="just">
                <a:buFont typeface="Courier New"/>
                <a:buChar char="o"/>
                <a:defRPr/>
              </a:pPr>
              <a:r>
                <a:rPr lang="en-US">
                  <a:latin typeface="Times New Roman"/>
                  <a:cs typeface="Times New Roman"/>
                </a:rPr>
                <a:t>When an HTML form is submitted</a:t>
              </a:r>
              <a:endParaRPr/>
            </a:p>
            <a:p>
              <a:pPr marL="285750" indent="-285750" algn="just">
                <a:buFont typeface="Courier New"/>
                <a:buChar char="o"/>
                <a:defRPr/>
              </a:pPr>
              <a:r>
                <a:rPr lang="en-US">
                  <a:latin typeface="Times New Roman"/>
                  <a:cs typeface="Times New Roman"/>
                </a:rPr>
                <a:t>When a user strokes a key</a:t>
              </a:r>
              <a:endParaRPr/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154868" y="1335820"/>
              <a:ext cx="4000253" cy="2276011"/>
            </a:xfrm>
            <a:prstGeom prst="roundRect">
              <a:avLst>
                <a:gd name="adj" fmla="val 31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132225" y="1309961"/>
            <a:ext cx="3985605" cy="2972057"/>
          </a:xfrm>
          <a:prstGeom prst="roundRect">
            <a:avLst>
              <a:gd name="adj" fmla="val 299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 bwMode="auto">
          <a:xfrm>
            <a:off x="4132225" y="8614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Examples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Business Report">
      <a:dk1>
        <a:srgbClr val="999999"/>
      </a:dk1>
      <a:lt1>
        <a:srgbClr val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ONLYOFFICE/7.2.1.34</Application>
  <DocSecurity>0</DocSecurity>
  <PresentationFormat>On-screen Show (16:9)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Hp</dc:creator>
  <cp:keywords/>
  <dc:description/>
  <dc:identifier/>
  <dc:language/>
  <cp:lastModifiedBy>Spinach</cp:lastModifiedBy>
  <cp:revision>299</cp:revision>
  <dcterms:modified xsi:type="dcterms:W3CDTF">2023-10-15T15:08:12Z</dcterms:modified>
  <cp:category/>
  <cp:contentStatus/>
  <cp:version/>
</cp:coreProperties>
</file>