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44;p115"/>
          <p:cNvPicPr/>
          <p:nvPr userDrawn="1"/>
        </p:nvPicPr>
        <p:blipFill>
          <a:blip r:embed="rId2"/>
          <a:stretch/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Default Slide" preserve="0" showMasterPhAnim="0" userDrawn="1">
  <p:cSld name="1_Default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 bwMode="auto">
          <a:xfrm>
            <a:off x="8286750" y="4690227"/>
            <a:ext cx="254794" cy="25479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Open Sans Light"/>
              <a:cs typeface="Calibri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 bwMode="auto">
          <a:xfrm>
            <a:off x="628650" y="248926"/>
            <a:ext cx="7886700" cy="43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5"/>
          <p:cNvSpPr txBox="1"/>
          <p:nvPr/>
        </p:nvSpPr>
        <p:spPr bwMode="auto">
          <a:xfrm>
            <a:off x="8308775" y="4749758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pPr>
            <a:fld id="{00000000-1234-1234-1234-123412341234}" type="slidenum">
              <a:rPr lang="ja" sz="800" b="1" i="0" u="none" strike="noStrike" cap="none">
                <a:solidFill>
                  <a:schemeClr val="lt1"/>
                </a:solidFill>
                <a:latin typeface="Calibri"/>
                <a:ea typeface="Open Sans Light"/>
                <a:cs typeface="Calibri"/>
              </a:rPr>
              <a:t>0</a:t>
            </a:fld>
            <a:endParaRPr sz="800" b="1" i="0" u="none" strike="noStrike" cap="none">
              <a:solidFill>
                <a:schemeClr val="lt1"/>
              </a:solidFill>
              <a:latin typeface="Calibri"/>
              <a:ea typeface="Open Sans Light"/>
              <a:cs typeface="Calibri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 bwMode="auto">
          <a:xfrm>
            <a:off x="628650" y="695817"/>
            <a:ext cx="7886700" cy="16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•"/>
              <a:defRPr sz="1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57" name="Google Shape;57;p15"/>
          <p:cNvCxnSpPr>
            <a:cxnSpLocks/>
          </p:cNvCxnSpPr>
          <p:nvPr/>
        </p:nvCxnSpPr>
        <p:spPr bwMode="auto">
          <a:xfrm rot="10800000">
            <a:off x="1464617" y="4817624"/>
            <a:ext cx="66522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15"/>
          <p:cNvSpPr txBox="1"/>
          <p:nvPr/>
        </p:nvSpPr>
        <p:spPr bwMode="auto">
          <a:xfrm>
            <a:off x="629838" y="4744706"/>
            <a:ext cx="889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pPr>
            <a:r>
              <a:rPr lang="ja" sz="800">
                <a:solidFill>
                  <a:schemeClr val="accent5"/>
                </a:solidFill>
                <a:latin typeface="Calibri"/>
                <a:ea typeface="Raleway"/>
                <a:cs typeface="Calibri"/>
              </a:rPr>
              <a:t>BJIT </a:t>
            </a:r>
            <a:r>
              <a:rPr lang="en-US" sz="800">
                <a:solidFill>
                  <a:schemeClr val="accent5"/>
                </a:solidFill>
                <a:latin typeface="Calibri"/>
                <a:ea typeface="Raleway"/>
                <a:cs typeface="Calibri"/>
              </a:rPr>
              <a:t>Group</a:t>
            </a:r>
            <a:r>
              <a:rPr lang="ja" sz="800">
                <a:solidFill>
                  <a:schemeClr val="accent5"/>
                </a:solidFill>
                <a:latin typeface="Calibri"/>
                <a:ea typeface="Raleway"/>
                <a:cs typeface="Calibri"/>
              </a:rPr>
              <a:t> </a:t>
            </a:r>
            <a:endParaRPr sz="800" i="0" u="none" strike="noStrike" cap="none">
              <a:solidFill>
                <a:schemeClr val="accent5"/>
              </a:solidFill>
              <a:latin typeface="Calibri"/>
              <a:ea typeface="Raleway"/>
              <a:cs typeface="Calibri"/>
            </a:endParaRPr>
          </a:p>
        </p:txBody>
      </p:sp>
      <p:pic>
        <p:nvPicPr>
          <p:cNvPr id="8" name="Google Shape;234;p114" descr="BJIT"/>
          <p:cNvPicPr/>
          <p:nvPr userDrawn="1"/>
        </p:nvPicPr>
        <p:blipFill>
          <a:blip r:embed="rId2">
            <a:alphaModFix/>
          </a:blip>
          <a:stretch/>
        </p:blipFill>
        <p:spPr bwMode="auto">
          <a:xfrm>
            <a:off x="81936" y="65734"/>
            <a:ext cx="992652" cy="8025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正方形/長方形 8"/>
          <p:cNvSpPr/>
          <p:nvPr userDrawn="1"/>
        </p:nvSpPr>
        <p:spPr bwMode="auto">
          <a:xfrm>
            <a:off x="3810318" y="4869517"/>
            <a:ext cx="2246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800">
                <a:solidFill>
                  <a:schemeClr val="tx1"/>
                </a:solidFill>
                <a:latin typeface="Calibri"/>
                <a:ea typeface="Open Sans"/>
                <a:cs typeface="Calibri"/>
              </a:rPr>
              <a:t>Copyright 2023 @</a:t>
            </a:r>
            <a:r>
              <a:rPr lang="en-US" sz="800">
                <a:solidFill>
                  <a:schemeClr val="tx1"/>
                </a:solidFill>
                <a:latin typeface="Calibri"/>
                <a:ea typeface="Open Sans"/>
                <a:cs typeface="Calibri"/>
              </a:rPr>
              <a:t> </a:t>
            </a:r>
            <a:r>
              <a:rPr lang="en-US" sz="800">
                <a:solidFill>
                  <a:schemeClr val="tx1"/>
                </a:solidFill>
                <a:latin typeface="Calibri"/>
                <a:ea typeface="Open Sans"/>
                <a:cs typeface="Calibri"/>
              </a:rPr>
              <a:t>BJIT Group. All Rights Reserved</a:t>
            </a:r>
            <a:endParaRPr/>
          </a:p>
        </p:txBody>
      </p:sp>
      <p:sp>
        <p:nvSpPr>
          <p:cNvPr id="10" name="Rounded Rectangle 9"/>
          <p:cNvSpPr/>
          <p:nvPr userDrawn="1"/>
        </p:nvSpPr>
        <p:spPr bwMode="auto">
          <a:xfrm>
            <a:off x="7153274" y="4884382"/>
            <a:ext cx="963542" cy="93787"/>
          </a:xfrm>
          <a:prstGeom prst="roundRect">
            <a:avLst>
              <a:gd name="adj" fmla="val 16667"/>
            </a:avLst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Calibri"/>
                <a:ea typeface="Adobe Gothic Std B"/>
                <a:cs typeface="Calibri"/>
              </a:rPr>
              <a:t>CONFIDENIAL</a:t>
            </a:r>
            <a:endParaRPr lang="ja-JP" sz="800" b="1" i="0" u="none" strike="noStrike" cap="none" spc="0">
              <a:ln>
                <a:noFill/>
              </a:ln>
              <a:solidFill>
                <a:srgbClr val="FF0000"/>
              </a:solidFill>
              <a:latin typeface="Calibri"/>
              <a:ea typeface="Adobe Gothic Std B"/>
              <a:cs typeface="Calibri"/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151348" y="65734"/>
            <a:ext cx="992652" cy="10598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9" name="Google Shape;79;p18"/>
          <p:cNvSpPr txBox="1"/>
          <p:nvPr/>
        </p:nvSpPr>
        <p:spPr bwMode="auto"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/>
                <a:ea typeface="Open Sans"/>
                <a:cs typeface="Calibri"/>
              </a:rPr>
              <a:t>Image Placeholder</a:t>
            </a:r>
            <a:endParaRPr sz="500" b="0" i="0" u="none" strike="noStrike" cap="none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0" name="Google Shape;80;p18"/>
          <p:cNvSpPr/>
          <p:nvPr/>
        </p:nvSpPr>
        <p:spPr bwMode="auto">
          <a:xfrm>
            <a:off x="0" y="-2817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1" name="Google Shape;81;p18"/>
          <p:cNvSpPr txBox="1"/>
          <p:nvPr/>
        </p:nvSpPr>
        <p:spPr bwMode="auto">
          <a:xfrm>
            <a:off x="2105600" y="1927239"/>
            <a:ext cx="4928990" cy="113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defRPr/>
            </a:pPr>
            <a:r>
              <a:rPr lang="en-US" sz="3200" b="1">
                <a:solidFill>
                  <a:schemeClr val="bg1"/>
                </a:solidFill>
                <a:latin typeface="Times New Roman"/>
                <a:cs typeface="Times New Roman"/>
              </a:rPr>
              <a:t>JavaScript Advanced</a:t>
            </a:r>
            <a:endParaRPr lang="en-US" sz="24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82" name="Google Shape;82;p18"/>
          <p:cNvGrpSpPr/>
          <p:nvPr/>
        </p:nvGrpSpPr>
        <p:grpSpPr bwMode="auto">
          <a:xfrm>
            <a:off x="2105600" y="1921643"/>
            <a:ext cx="4932800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 bwMode="auto">
            <a:xfrm>
              <a:off x="4713542" y="4227741"/>
              <a:ext cx="3338565" cy="1463040"/>
              <a:chOff x="4422140" y="3769678"/>
              <a:chExt cx="3338565" cy="1463040"/>
            </a:xfrm>
          </p:grpSpPr>
          <p:cxnSp>
            <p:nvCxnSpPr>
              <p:cNvPr id="84" name="Google Shape;84;p18"/>
              <p:cNvCxnSpPr>
                <a:cxnSpLocks/>
              </p:cNvCxnSpPr>
              <p:nvPr/>
            </p:nvCxnSpPr>
            <p:spPr bwMode="auto"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>
                <a:cxnSpLocks/>
              </p:cNvCxnSpPr>
              <p:nvPr/>
            </p:nvCxnSpPr>
            <p:spPr bwMode="auto"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 bwMode="auto"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>
                <a:cxnSpLocks/>
              </p:cNvCxnSpPr>
              <p:nvPr/>
            </p:nvCxnSpPr>
            <p:spPr bwMode="auto"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>
                <a:cxnSpLocks/>
              </p:cNvCxnSpPr>
              <p:nvPr/>
            </p:nvCxnSpPr>
            <p:spPr bwMode="auto"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90" name="Google Shape;90;p18"/>
          <p:cNvSpPr txBox="1"/>
          <p:nvPr/>
        </p:nvSpPr>
        <p:spPr bwMode="auto">
          <a:xfrm>
            <a:off x="2562045" y="3291277"/>
            <a:ext cx="40161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Raleway"/>
                <a:cs typeface="Calibri"/>
              </a:rPr>
              <a:t>By</a:t>
            </a:r>
            <a:endParaRPr/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Raleway"/>
                <a:cs typeface="Calibri"/>
              </a:rPr>
              <a:t>BJIT Academy</a:t>
            </a:r>
            <a:endParaRPr sz="1200">
              <a:solidFill>
                <a:schemeClr val="lt1"/>
              </a:solidFill>
              <a:latin typeface="Calibri"/>
              <a:ea typeface="Raleway"/>
              <a:cs typeface="Calibri"/>
            </a:endParaRPr>
          </a:p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endParaRPr sz="1200">
              <a:solidFill>
                <a:schemeClr val="lt1"/>
              </a:solidFill>
              <a:latin typeface="Calibri"/>
              <a:ea typeface="Raleway"/>
              <a:cs typeface="Calibri"/>
            </a:endParaRPr>
          </a:p>
        </p:txBody>
      </p:sp>
      <p:pic>
        <p:nvPicPr>
          <p:cNvPr id="18" name="Google Shape;244;p1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55900"/>
            <a:ext cx="5152572" cy="500691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JavaScript Promise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812801" y="734549"/>
            <a:ext cx="19666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A promise object has the following internal properties:</a:t>
            </a:r>
            <a:endParaRPr/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660401" y="761999"/>
            <a:ext cx="79829" cy="71845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 bwMode="auto">
          <a:xfrm>
            <a:off x="660401" y="1850389"/>
            <a:ext cx="42744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  <a:defRPr/>
            </a:pPr>
            <a:r>
              <a:rPr lang="en-US">
                <a:highlight>
                  <a:srgbClr val="A3E2EF"/>
                </a:highlight>
                <a:latin typeface="Times New Roman"/>
                <a:cs typeface="Times New Roman"/>
              </a:rPr>
              <a:t>state</a:t>
            </a:r>
            <a:r>
              <a:rPr lang="en-US">
                <a:latin typeface="Times New Roman"/>
                <a:cs typeface="Times New Roman"/>
              </a:rPr>
              <a:t> – This property can have the following values:</a:t>
            </a:r>
            <a:endParaRPr/>
          </a:p>
          <a:p>
            <a:pPr marL="342900" indent="-342900" algn="just">
              <a:buFont typeface="+mj-lt"/>
              <a:buAutoNum type="arabicPeriod"/>
              <a:defRPr/>
            </a:pPr>
            <a:endParaRPr lang="en-US">
              <a:latin typeface="Times New Roman"/>
              <a:cs typeface="Times New Roman"/>
            </a:endParaRPr>
          </a:p>
          <a:p>
            <a:pPr marL="285750" lvl="1" indent="-285750" algn="just">
              <a:buFont typeface="Arial"/>
              <a:buChar char="•"/>
              <a:defRPr/>
            </a:pPr>
            <a:r>
              <a:rPr lang="en-US">
                <a:highlight>
                  <a:srgbClr val="54EEA8"/>
                </a:highlight>
                <a:latin typeface="Times New Roman"/>
                <a:cs typeface="Times New Roman"/>
              </a:rPr>
              <a:t>pending</a:t>
            </a:r>
            <a:r>
              <a:rPr lang="en-US">
                <a:latin typeface="Times New Roman"/>
                <a:cs typeface="Times New Roman"/>
              </a:rPr>
              <a:t>: Initially when the executor function starts the execution.</a:t>
            </a:r>
            <a:endParaRPr/>
          </a:p>
          <a:p>
            <a:pPr marL="285750" lvl="1" indent="-285750" algn="just">
              <a:buFont typeface="Arial"/>
              <a:buChar char="•"/>
              <a:defRPr/>
            </a:pPr>
            <a:r>
              <a:rPr lang="en-US">
                <a:highlight>
                  <a:srgbClr val="54EEA8"/>
                </a:highlight>
                <a:latin typeface="Times New Roman"/>
                <a:cs typeface="Times New Roman"/>
              </a:rPr>
              <a:t>fulfilled</a:t>
            </a:r>
            <a:r>
              <a:rPr lang="en-US">
                <a:latin typeface="Times New Roman"/>
                <a:cs typeface="Times New Roman"/>
              </a:rPr>
              <a:t>: When the promise is resolved.</a:t>
            </a:r>
            <a:endParaRPr/>
          </a:p>
          <a:p>
            <a:pPr marL="285750" lvl="1" indent="-285750" algn="just">
              <a:buFont typeface="Arial"/>
              <a:buChar char="•"/>
              <a:defRPr/>
            </a:pPr>
            <a:r>
              <a:rPr lang="en-US">
                <a:highlight>
                  <a:srgbClr val="54EEA8"/>
                </a:highlight>
                <a:latin typeface="Times New Roman"/>
                <a:cs typeface="Times New Roman"/>
              </a:rPr>
              <a:t>rejected</a:t>
            </a:r>
            <a:r>
              <a:rPr lang="en-US">
                <a:latin typeface="Times New Roman"/>
                <a:cs typeface="Times New Roman"/>
              </a:rPr>
              <a:t>: When the promise is rejected.</a:t>
            </a:r>
            <a:endParaRPr/>
          </a:p>
        </p:txBody>
      </p:sp>
      <p:sp>
        <p:nvSpPr>
          <p:cNvPr id="16" name="TextBox 15"/>
          <p:cNvSpPr txBox="1"/>
          <p:nvPr/>
        </p:nvSpPr>
        <p:spPr bwMode="auto">
          <a:xfrm>
            <a:off x="660401" y="3359631"/>
            <a:ext cx="42744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2. </a:t>
            </a:r>
            <a:r>
              <a:rPr lang="en-US">
                <a:highlight>
                  <a:srgbClr val="A3E2EF"/>
                </a:highlight>
                <a:latin typeface="Times New Roman"/>
                <a:cs typeface="Times New Roman"/>
              </a:rPr>
              <a:t>result</a:t>
            </a:r>
            <a:r>
              <a:rPr lang="en-US">
                <a:latin typeface="Times New Roman"/>
                <a:cs typeface="Times New Roman"/>
              </a:rPr>
              <a:t> – This property can have the following values: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  <a:defRPr/>
            </a:pPr>
            <a:r>
              <a:rPr lang="en-US">
                <a:highlight>
                  <a:srgbClr val="54EEA8"/>
                </a:highlight>
                <a:latin typeface="Times New Roman"/>
                <a:cs typeface="Times New Roman"/>
              </a:rPr>
              <a:t>undefined</a:t>
            </a:r>
            <a:r>
              <a:rPr lang="en-US">
                <a:latin typeface="Times New Roman"/>
                <a:cs typeface="Times New Roman"/>
              </a:rPr>
              <a:t>: Initially when the state value is pending.</a:t>
            </a:r>
            <a:endParaRPr/>
          </a:p>
          <a:p>
            <a:pPr marL="285750" indent="-285750" algn="just">
              <a:buFont typeface="Arial"/>
              <a:buChar char="•"/>
              <a:defRPr/>
            </a:pPr>
            <a:r>
              <a:rPr lang="en-US">
                <a:highlight>
                  <a:srgbClr val="54EEA8"/>
                </a:highlight>
                <a:latin typeface="Times New Roman"/>
                <a:cs typeface="Times New Roman"/>
              </a:rPr>
              <a:t>value</a:t>
            </a:r>
            <a:r>
              <a:rPr lang="en-US">
                <a:latin typeface="Times New Roman"/>
                <a:cs typeface="Times New Roman"/>
              </a:rPr>
              <a:t>: When resolve(value) is called.</a:t>
            </a:r>
            <a:endParaRPr/>
          </a:p>
          <a:p>
            <a:pPr marL="285750" indent="-285750" algn="just">
              <a:buFont typeface="Arial"/>
              <a:buChar char="•"/>
              <a:defRPr/>
            </a:pPr>
            <a:r>
              <a:rPr lang="en-US">
                <a:highlight>
                  <a:srgbClr val="54EEA8"/>
                </a:highlight>
                <a:latin typeface="Times New Roman"/>
                <a:cs typeface="Times New Roman"/>
              </a:rPr>
              <a:t>error</a:t>
            </a:r>
            <a:r>
              <a:rPr lang="en-US">
                <a:latin typeface="Times New Roman"/>
                <a:cs typeface="Times New Roman"/>
              </a:rPr>
              <a:t>: When reject(error) is called.</a:t>
            </a:r>
            <a:endParaRPr/>
          </a:p>
        </p:txBody>
      </p:sp>
      <p:pic>
        <p:nvPicPr>
          <p:cNvPr id="18" name="Picture 17" descr="A diagram of a diagram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251559" y="2087155"/>
            <a:ext cx="3793453" cy="2107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035534" y="184531"/>
            <a:ext cx="5072932" cy="537231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Promise Chain</a:t>
            </a:r>
            <a:endParaRPr/>
          </a:p>
        </p:txBody>
      </p:sp>
      <p:grpSp>
        <p:nvGrpSpPr>
          <p:cNvPr id="3" name="Group 2"/>
          <p:cNvGrpSpPr/>
          <p:nvPr/>
        </p:nvGrpSpPr>
        <p:grpSpPr bwMode="auto">
          <a:xfrm>
            <a:off x="649861" y="1163229"/>
            <a:ext cx="3327053" cy="1169551"/>
            <a:chOff x="2289976" y="1477333"/>
            <a:chExt cx="3327053" cy="1169551"/>
          </a:xfrm>
        </p:grpSpPr>
        <p:sp>
          <p:nvSpPr>
            <p:cNvPr id="4" name="Rectangle 3"/>
            <p:cNvSpPr/>
            <p:nvPr/>
          </p:nvSpPr>
          <p:spPr bwMode="auto">
            <a:xfrm>
              <a:off x="2375452" y="1477333"/>
              <a:ext cx="3190777" cy="116955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The  </a:t>
              </a:r>
              <a:r>
                <a:rPr lang="en-US">
                  <a:latin typeface="Times New Roman"/>
                  <a:cs typeface="Times New Roman"/>
                </a:rPr>
                <a:t>promise.then</a:t>
              </a:r>
              <a:r>
                <a:rPr lang="en-US">
                  <a:latin typeface="Times New Roman"/>
                  <a:cs typeface="Times New Roman"/>
                </a:rPr>
                <a:t>() call always returns a promise. This promise will have the state as pending and result as undefined. It allows us to call the next .then method on the new promise.</a:t>
              </a:r>
              <a:endParaRPr/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289976" y="1477333"/>
              <a:ext cx="3327053" cy="1169551"/>
            </a:xfrm>
            <a:prstGeom prst="roundRect">
              <a:avLst>
                <a:gd name="adj" fmla="val 541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8" name="Picture 7" descr="A screen shot of a black background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201886" y="1163229"/>
            <a:ext cx="3004456" cy="3542756"/>
          </a:xfrm>
          <a:prstGeom prst="roundRect">
            <a:avLst>
              <a:gd name="adj" fmla="val 410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55900"/>
            <a:ext cx="5152572" cy="500691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JavaScript Promise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321279" y="1098105"/>
            <a:ext cx="1534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>
                <a:latin typeface="Times New Roman"/>
                <a:cs typeface="Times New Roman"/>
              </a:rPr>
              <a:t>The .finally() handler</a:t>
            </a:r>
            <a:endParaRPr/>
          </a:p>
        </p:txBody>
      </p:sp>
      <p:sp>
        <p:nvSpPr>
          <p:cNvPr id="10" name="Rectangle: Rounded Corners 9"/>
          <p:cNvSpPr/>
          <p:nvPr/>
        </p:nvSpPr>
        <p:spPr bwMode="auto">
          <a:xfrm>
            <a:off x="150736" y="1087534"/>
            <a:ext cx="79829" cy="71845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" name="Group 12"/>
          <p:cNvGrpSpPr/>
          <p:nvPr/>
        </p:nvGrpSpPr>
        <p:grpSpPr bwMode="auto">
          <a:xfrm>
            <a:off x="150736" y="1943178"/>
            <a:ext cx="3084286" cy="954107"/>
            <a:chOff x="660401" y="1833087"/>
            <a:chExt cx="3084286" cy="954107"/>
          </a:xfrm>
        </p:grpSpPr>
        <p:sp>
          <p:nvSpPr>
            <p:cNvPr id="4" name="TextBox 3"/>
            <p:cNvSpPr txBox="1"/>
            <p:nvPr/>
          </p:nvSpPr>
          <p:spPr bwMode="auto">
            <a:xfrm>
              <a:off x="660401" y="1833087"/>
              <a:ext cx="308428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There's something called the finally handler which works regardless of whether our promise was resolved or rejected.</a:t>
              </a:r>
              <a:endParaRPr/>
            </a:p>
          </p:txBody>
        </p:sp>
        <p:sp>
          <p:nvSpPr>
            <p:cNvPr id="11" name="Rectangle: Rounded Corners 10"/>
            <p:cNvSpPr/>
            <p:nvPr/>
          </p:nvSpPr>
          <p:spPr bwMode="auto">
            <a:xfrm>
              <a:off x="660401" y="1833087"/>
              <a:ext cx="3084286" cy="923865"/>
            </a:xfrm>
            <a:prstGeom prst="roundRect">
              <a:avLst>
                <a:gd name="adj" fmla="val 64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auto">
          <a:xfrm>
            <a:off x="150735" y="3128075"/>
            <a:ext cx="3486639" cy="738665"/>
            <a:chOff x="660400" y="1833087"/>
            <a:chExt cx="3486639" cy="738665"/>
          </a:xfrm>
        </p:grpSpPr>
        <p:sp>
          <p:nvSpPr>
            <p:cNvPr id="21" name="TextBox 20"/>
            <p:cNvSpPr txBox="1"/>
            <p:nvPr/>
          </p:nvSpPr>
          <p:spPr bwMode="auto">
            <a:xfrm>
              <a:off x="660400" y="1833087"/>
              <a:ext cx="348663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b="1">
                  <a:latin typeface="Times New Roman"/>
                  <a:cs typeface="Times New Roman"/>
                </a:rPr>
                <a:t>For example</a:t>
              </a:r>
              <a:r>
                <a:rPr lang="en-US">
                  <a:latin typeface="Times New Roman"/>
                  <a:cs typeface="Times New Roman"/>
                </a:rPr>
                <a:t>: whether we serve no customers or 100 customers, our shop will close at the end of the day</a:t>
              </a:r>
              <a:endParaRPr/>
            </a:p>
          </p:txBody>
        </p:sp>
        <p:sp>
          <p:nvSpPr>
            <p:cNvPr id="22" name="Rectangle: Rounded Corners 21"/>
            <p:cNvSpPr/>
            <p:nvPr/>
          </p:nvSpPr>
          <p:spPr bwMode="auto">
            <a:xfrm>
              <a:off x="660401" y="1833088"/>
              <a:ext cx="3486638" cy="738664"/>
            </a:xfrm>
            <a:prstGeom prst="roundRect">
              <a:avLst>
                <a:gd name="adj" fmla="val 64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 bwMode="auto">
          <a:xfrm>
            <a:off x="4072089" y="1187075"/>
            <a:ext cx="3886199" cy="3420418"/>
            <a:chOff x="4349407" y="1087534"/>
            <a:chExt cx="3886199" cy="3420418"/>
          </a:xfrm>
        </p:grpSpPr>
        <p:sp>
          <p:nvSpPr>
            <p:cNvPr id="7" name="TextBox 6"/>
            <p:cNvSpPr txBox="1"/>
            <p:nvPr/>
          </p:nvSpPr>
          <p:spPr bwMode="auto">
            <a:xfrm>
              <a:off x="4349407" y="1087534"/>
              <a:ext cx="388619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If you're curious to test this, come at very bottom and write this code: </a:t>
              </a:r>
              <a:endParaRPr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4349407" y="1599473"/>
              <a:ext cx="2263336" cy="960203"/>
            </a:xfrm>
            <a:prstGeom prst="rect">
              <a:avLst/>
            </a:prstGeom>
          </p:spPr>
        </p:pic>
        <p:pic>
          <p:nvPicPr>
            <p:cNvPr id="15" name="Picture 14" descr="A screenshot of a computer&#10;&#10;Description automatically generated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352168" y="3147952"/>
              <a:ext cx="3883438" cy="13600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349407" y="2695643"/>
              <a:ext cx="12344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/>
                <a:t>The result: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55900"/>
            <a:ext cx="5152572" cy="524671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Async/Await in JavaScript</a:t>
            </a:r>
            <a:endParaRPr/>
          </a:p>
        </p:txBody>
      </p:sp>
      <p:grpSp>
        <p:nvGrpSpPr>
          <p:cNvPr id="4" name="Group 3"/>
          <p:cNvGrpSpPr/>
          <p:nvPr/>
        </p:nvGrpSpPr>
        <p:grpSpPr bwMode="auto">
          <a:xfrm>
            <a:off x="280059" y="1112531"/>
            <a:ext cx="3431310" cy="536501"/>
            <a:chOff x="355850" y="1039883"/>
            <a:chExt cx="3431310" cy="536501"/>
          </a:xfrm>
        </p:grpSpPr>
        <p:sp>
          <p:nvSpPr>
            <p:cNvPr id="5" name="Rectangle 4"/>
            <p:cNvSpPr/>
            <p:nvPr/>
          </p:nvSpPr>
          <p:spPr bwMode="auto">
            <a:xfrm>
              <a:off x="485410" y="1053164"/>
              <a:ext cx="3301750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Before async/await, to make a promise we wrote this:</a:t>
              </a:r>
              <a:endParaRPr/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355850" y="1039883"/>
              <a:ext cx="71562" cy="522257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5181600" y="1112049"/>
            <a:ext cx="2812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Now using async/await, we write one like this:</a:t>
            </a:r>
            <a:endParaRPr/>
          </a:p>
        </p:txBody>
      </p:sp>
      <p:sp>
        <p:nvSpPr>
          <p:cNvPr id="14" name="Rounded Rectangle 13"/>
          <p:cNvSpPr/>
          <p:nvPr/>
        </p:nvSpPr>
        <p:spPr bwMode="auto">
          <a:xfrm>
            <a:off x="8008288" y="1112049"/>
            <a:ext cx="71562" cy="52225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0059" y="1791765"/>
            <a:ext cx="4130654" cy="16661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437566" y="1791765"/>
            <a:ext cx="2642283" cy="1393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55900"/>
            <a:ext cx="5152572" cy="524671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Prototype in JavaScript</a:t>
            </a:r>
            <a:endParaRPr/>
          </a:p>
        </p:txBody>
      </p:sp>
      <p:sp>
        <p:nvSpPr>
          <p:cNvPr id="11" name="TextBox 10"/>
          <p:cNvSpPr txBox="1"/>
          <p:nvPr/>
        </p:nvSpPr>
        <p:spPr bwMode="auto">
          <a:xfrm>
            <a:off x="4637314" y="1522555"/>
            <a:ext cx="2764971" cy="2462213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function Student() {</a:t>
            </a:r>
            <a:endParaRPr/>
          </a:p>
          <a:p>
            <a:pPr>
              <a:defRPr/>
            </a:pPr>
            <a:r>
              <a:rPr lang="en-US"/>
              <a:t>    this.name = 'John';</a:t>
            </a:r>
            <a:endParaRPr/>
          </a:p>
          <a:p>
            <a:pPr>
              <a:defRPr/>
            </a:pPr>
            <a:r>
              <a:rPr lang="en-US"/>
              <a:t>    </a:t>
            </a:r>
            <a:r>
              <a:rPr lang="en-US"/>
              <a:t>this.gender</a:t>
            </a:r>
            <a:r>
              <a:rPr lang="en-US"/>
              <a:t> = 'Male';</a:t>
            </a:r>
            <a:endParaRPr/>
          </a:p>
          <a:p>
            <a:pPr>
              <a:defRPr/>
            </a:pPr>
            <a:r>
              <a:rPr lang="en-US"/>
              <a:t>}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var studObj1 = new Student();</a:t>
            </a:r>
            <a:endParaRPr/>
          </a:p>
          <a:p>
            <a:pPr>
              <a:defRPr/>
            </a:pPr>
            <a:r>
              <a:rPr lang="en-US"/>
              <a:t>studObj1.age = 15;</a:t>
            </a:r>
            <a:endParaRPr/>
          </a:p>
          <a:p>
            <a:pPr>
              <a:defRPr/>
            </a:pPr>
            <a:r>
              <a:rPr lang="en-US"/>
              <a:t>alert(studObj1.age); // 15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var studObj2 = new Student();</a:t>
            </a:r>
            <a:endParaRPr/>
          </a:p>
          <a:p>
            <a:pPr>
              <a:defRPr/>
            </a:pPr>
            <a:r>
              <a:rPr lang="en-US"/>
              <a:t>alert(studObj2.age); // undefined</a:t>
            </a:r>
            <a:endParaRPr/>
          </a:p>
        </p:txBody>
      </p:sp>
      <p:sp>
        <p:nvSpPr>
          <p:cNvPr id="16" name="TextBox 15"/>
          <p:cNvSpPr txBox="1"/>
          <p:nvPr/>
        </p:nvSpPr>
        <p:spPr bwMode="auto">
          <a:xfrm>
            <a:off x="4637314" y="1087127"/>
            <a:ext cx="150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/>
              <a:t>Example:</a:t>
            </a:r>
            <a:endParaRPr/>
          </a:p>
        </p:txBody>
      </p:sp>
      <p:grpSp>
        <p:nvGrpSpPr>
          <p:cNvPr id="19" name="Group 18"/>
          <p:cNvGrpSpPr/>
          <p:nvPr/>
        </p:nvGrpSpPr>
        <p:grpSpPr bwMode="auto">
          <a:xfrm>
            <a:off x="1520371" y="1188727"/>
            <a:ext cx="2837542" cy="954107"/>
            <a:chOff x="783773" y="1391928"/>
            <a:chExt cx="2837542" cy="954107"/>
          </a:xfrm>
        </p:grpSpPr>
        <p:sp>
          <p:nvSpPr>
            <p:cNvPr id="9" name="TextBox 8"/>
            <p:cNvSpPr txBox="1"/>
            <p:nvPr/>
          </p:nvSpPr>
          <p:spPr bwMode="auto">
            <a:xfrm>
              <a:off x="783773" y="1391928"/>
              <a:ext cx="283754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/>
                <a:t>javaScript</a:t>
              </a:r>
              <a:r>
                <a:rPr lang="en-US"/>
                <a:t> is a dynamic language. You can attach new properties to an object at any time as shown below.</a:t>
              </a:r>
              <a:endParaRPr/>
            </a:p>
          </p:txBody>
        </p:sp>
        <p:sp>
          <p:nvSpPr>
            <p:cNvPr id="18" name="Rectangle: Rounded Corners 17"/>
            <p:cNvSpPr/>
            <p:nvPr/>
          </p:nvSpPr>
          <p:spPr bwMode="auto">
            <a:xfrm>
              <a:off x="783773" y="1391928"/>
              <a:ext cx="2837542" cy="901864"/>
            </a:xfrm>
            <a:prstGeom prst="roundRect">
              <a:avLst>
                <a:gd name="adj" fmla="val 1023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9" name="Google Shape;79;p18"/>
          <p:cNvSpPr txBox="1"/>
          <p:nvPr/>
        </p:nvSpPr>
        <p:spPr bwMode="auto">
          <a:xfrm>
            <a:off x="3364462" y="4530209"/>
            <a:ext cx="24150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ja" sz="1200" b="0" i="0" u="none" strike="noStrike" cap="none">
                <a:solidFill>
                  <a:schemeClr val="lt1"/>
                </a:solidFill>
                <a:latin typeface="Calibri"/>
                <a:ea typeface="Open Sans"/>
                <a:cs typeface="Calibri"/>
              </a:rPr>
              <a:t>Image Placeholder</a:t>
            </a:r>
            <a:endParaRPr sz="500" b="0" i="0" u="none" strike="noStrike" cap="none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0" name="Google Shape;80;p18"/>
          <p:cNvSpPr/>
          <p:nvPr/>
        </p:nvSpPr>
        <p:spPr bwMode="auto">
          <a:xfrm>
            <a:off x="0" y="-2817"/>
            <a:ext cx="91440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1" name="Google Shape;81;p18"/>
          <p:cNvSpPr txBox="1"/>
          <p:nvPr/>
        </p:nvSpPr>
        <p:spPr bwMode="auto">
          <a:xfrm>
            <a:off x="2105600" y="1927239"/>
            <a:ext cx="4928990" cy="113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defRPr/>
            </a:pPr>
            <a:r>
              <a:rPr lang="en-US" sz="2400" b="1">
                <a:solidFill>
                  <a:schemeClr val="bg1"/>
                </a:solidFill>
                <a:latin typeface="Times New Roman"/>
                <a:cs typeface="Times New Roman"/>
              </a:rPr>
              <a:t>Thank You</a:t>
            </a:r>
            <a:endParaRPr/>
          </a:p>
        </p:txBody>
      </p:sp>
      <p:grpSp>
        <p:nvGrpSpPr>
          <p:cNvPr id="82" name="Google Shape;82;p18"/>
          <p:cNvGrpSpPr/>
          <p:nvPr/>
        </p:nvGrpSpPr>
        <p:grpSpPr bwMode="auto">
          <a:xfrm>
            <a:off x="3091543" y="1921643"/>
            <a:ext cx="3156857" cy="114255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 bwMode="auto">
            <a:xfrm>
              <a:off x="4713542" y="4227741"/>
              <a:ext cx="3338565" cy="1463040"/>
              <a:chOff x="4422140" y="3769678"/>
              <a:chExt cx="3338565" cy="1463040"/>
            </a:xfrm>
          </p:grpSpPr>
          <p:cxnSp>
            <p:nvCxnSpPr>
              <p:cNvPr id="84" name="Google Shape;84;p18"/>
              <p:cNvCxnSpPr>
                <a:cxnSpLocks/>
              </p:cNvCxnSpPr>
              <p:nvPr/>
            </p:nvCxnSpPr>
            <p:spPr bwMode="auto"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>
                <a:cxnSpLocks/>
              </p:cNvCxnSpPr>
              <p:nvPr/>
            </p:nvCxnSpPr>
            <p:spPr bwMode="auto"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 bwMode="auto"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>
                <a:cxnSpLocks/>
              </p:cNvCxnSpPr>
              <p:nvPr/>
            </p:nvCxnSpPr>
            <p:spPr bwMode="auto"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>
                <a:cxnSpLocks/>
              </p:cNvCxnSpPr>
              <p:nvPr/>
            </p:nvCxnSpPr>
            <p:spPr bwMode="auto"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8" name="Google Shape;244;p1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032174" y="79427"/>
            <a:ext cx="996430" cy="77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/>
          <p:cNvSpPr/>
          <p:nvPr/>
        </p:nvSpPr>
        <p:spPr bwMode="auto">
          <a:xfrm>
            <a:off x="2968171" y="736196"/>
            <a:ext cx="3113315" cy="523220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2910327" y="20350"/>
            <a:ext cx="332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Open Sans Light"/>
                <a:ea typeface="Open Sans Light"/>
                <a:cs typeface="Open Sans Light"/>
              </a:rPr>
              <a:t>JavaScript Callbacks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297541" y="1727543"/>
            <a:ext cx="2815774" cy="289310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function </a:t>
            </a:r>
            <a:r>
              <a:rPr lang="en-US">
                <a:latin typeface="Times New Roman"/>
                <a:cs typeface="Times New Roman"/>
              </a:rPr>
              <a:t>myDisplayer</a:t>
            </a:r>
            <a:r>
              <a:rPr lang="en-US">
                <a:latin typeface="Times New Roman"/>
                <a:cs typeface="Times New Roman"/>
              </a:rPr>
              <a:t>(some) {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  </a:t>
            </a:r>
            <a:r>
              <a:rPr lang="en-US">
                <a:latin typeface="Times New Roman"/>
                <a:cs typeface="Times New Roman"/>
              </a:rPr>
              <a:t>document.getElementById</a:t>
            </a:r>
            <a:r>
              <a:rPr lang="en-US">
                <a:latin typeface="Times New Roman"/>
                <a:cs typeface="Times New Roman"/>
              </a:rPr>
              <a:t>("demo").</a:t>
            </a:r>
            <a:r>
              <a:rPr lang="en-US">
                <a:latin typeface="Times New Roman"/>
                <a:cs typeface="Times New Roman"/>
              </a:rPr>
              <a:t>innerHTML</a:t>
            </a:r>
            <a:r>
              <a:rPr lang="en-US">
                <a:latin typeface="Times New Roman"/>
                <a:cs typeface="Times New Roman"/>
              </a:rPr>
              <a:t> = some;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}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function </a:t>
            </a:r>
            <a:r>
              <a:rPr lang="en-US">
                <a:latin typeface="Times New Roman"/>
                <a:cs typeface="Times New Roman"/>
              </a:rPr>
              <a:t>myCalculator</a:t>
            </a:r>
            <a:r>
              <a:rPr lang="en-US">
                <a:latin typeface="Times New Roman"/>
                <a:cs typeface="Times New Roman"/>
              </a:rPr>
              <a:t>(num1, num2) {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  let sum = num1 + num2;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  </a:t>
            </a:r>
            <a:r>
              <a:rPr lang="en-US">
                <a:latin typeface="Times New Roman"/>
                <a:cs typeface="Times New Roman"/>
              </a:rPr>
              <a:t>myDisplayer</a:t>
            </a:r>
            <a:r>
              <a:rPr lang="en-US">
                <a:latin typeface="Times New Roman"/>
                <a:cs typeface="Times New Roman"/>
              </a:rPr>
              <a:t>(sum);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}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myCalculator</a:t>
            </a:r>
            <a:r>
              <a:rPr lang="en-US">
                <a:latin typeface="Times New Roman"/>
                <a:cs typeface="Times New Roman"/>
              </a:rPr>
              <a:t>(5, 5);</a:t>
            </a:r>
            <a:endParaRPr/>
          </a:p>
        </p:txBody>
      </p:sp>
      <p:sp>
        <p:nvSpPr>
          <p:cNvPr id="11" name="TextBox 10"/>
          <p:cNvSpPr txBox="1"/>
          <p:nvPr/>
        </p:nvSpPr>
        <p:spPr bwMode="auto">
          <a:xfrm>
            <a:off x="6146798" y="1727543"/>
            <a:ext cx="2815774" cy="289310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function </a:t>
            </a:r>
            <a:r>
              <a:rPr lang="en-US">
                <a:latin typeface="Times New Roman"/>
                <a:cs typeface="Times New Roman"/>
              </a:rPr>
              <a:t>myDisplayer</a:t>
            </a:r>
            <a:r>
              <a:rPr lang="en-US">
                <a:latin typeface="Times New Roman"/>
                <a:cs typeface="Times New Roman"/>
              </a:rPr>
              <a:t>(some) {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  </a:t>
            </a:r>
            <a:r>
              <a:rPr lang="en-US">
                <a:latin typeface="Times New Roman"/>
                <a:cs typeface="Times New Roman"/>
              </a:rPr>
              <a:t>document.getElementById</a:t>
            </a:r>
            <a:r>
              <a:rPr lang="en-US">
                <a:latin typeface="Times New Roman"/>
                <a:cs typeface="Times New Roman"/>
              </a:rPr>
              <a:t>("demo").</a:t>
            </a:r>
            <a:r>
              <a:rPr lang="en-US">
                <a:latin typeface="Times New Roman"/>
                <a:cs typeface="Times New Roman"/>
              </a:rPr>
              <a:t>innerHTML</a:t>
            </a:r>
            <a:r>
              <a:rPr lang="en-US">
                <a:latin typeface="Times New Roman"/>
                <a:cs typeface="Times New Roman"/>
              </a:rPr>
              <a:t> = some;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}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function </a:t>
            </a:r>
            <a:r>
              <a:rPr lang="en-US">
                <a:latin typeface="Times New Roman"/>
                <a:cs typeface="Times New Roman"/>
              </a:rPr>
              <a:t>myCalculator</a:t>
            </a:r>
            <a:r>
              <a:rPr lang="en-US">
                <a:latin typeface="Times New Roman"/>
                <a:cs typeface="Times New Roman"/>
              </a:rPr>
              <a:t>(num1, num2, </a:t>
            </a:r>
            <a:r>
              <a:rPr lang="en-US">
                <a:latin typeface="Times New Roman"/>
                <a:cs typeface="Times New Roman"/>
              </a:rPr>
              <a:t>myCallback</a:t>
            </a:r>
            <a:r>
              <a:rPr lang="en-US">
                <a:latin typeface="Times New Roman"/>
                <a:cs typeface="Times New Roman"/>
              </a:rPr>
              <a:t>) {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  let sum = num1 + num2;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  </a:t>
            </a:r>
            <a:r>
              <a:rPr lang="en-US">
                <a:latin typeface="Times New Roman"/>
                <a:cs typeface="Times New Roman"/>
              </a:rPr>
              <a:t>myCallback</a:t>
            </a:r>
            <a:r>
              <a:rPr lang="en-US">
                <a:latin typeface="Times New Roman"/>
                <a:cs typeface="Times New Roman"/>
              </a:rPr>
              <a:t>(sum);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}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myCalculator</a:t>
            </a:r>
            <a:r>
              <a:rPr lang="en-US">
                <a:latin typeface="Times New Roman"/>
                <a:cs typeface="Times New Roman"/>
              </a:rPr>
              <a:t>(5, 5, </a:t>
            </a:r>
            <a:r>
              <a:rPr lang="en-US">
                <a:latin typeface="Times New Roman"/>
                <a:cs typeface="Times New Roman"/>
              </a:rPr>
              <a:t>myDisplayer</a:t>
            </a:r>
            <a:r>
              <a:rPr lang="en-US">
                <a:latin typeface="Times New Roman"/>
                <a:cs typeface="Times New Roman"/>
              </a:rPr>
              <a:t>);</a:t>
            </a:r>
            <a:endParaRPr/>
          </a:p>
        </p:txBody>
      </p:sp>
      <p:sp>
        <p:nvSpPr>
          <p:cNvPr id="14" name="TextBox 13"/>
          <p:cNvSpPr txBox="1"/>
          <p:nvPr/>
        </p:nvSpPr>
        <p:spPr bwMode="auto">
          <a:xfrm>
            <a:off x="6575239" y="1210796"/>
            <a:ext cx="16836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>
                <a:latin typeface="Times New Roman"/>
                <a:cs typeface="Times New Roman"/>
              </a:rPr>
              <a:t>Callback Example</a:t>
            </a:r>
            <a:endParaRPr/>
          </a:p>
        </p:txBody>
      </p:sp>
      <p:sp>
        <p:nvSpPr>
          <p:cNvPr id="16" name="TextBox 15"/>
          <p:cNvSpPr txBox="1"/>
          <p:nvPr/>
        </p:nvSpPr>
        <p:spPr bwMode="auto">
          <a:xfrm>
            <a:off x="3113316" y="736196"/>
            <a:ext cx="2829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>
                <a:latin typeface="Times New Roman"/>
                <a:cs typeface="Times New Roman"/>
              </a:rPr>
              <a:t>A callback is a function passed as an argument to another function.</a:t>
            </a:r>
            <a:endParaRPr/>
          </a:p>
        </p:txBody>
      </p:sp>
      <p:sp>
        <p:nvSpPr>
          <p:cNvPr id="18" name="TextBox 17"/>
          <p:cNvSpPr txBox="1"/>
          <p:nvPr/>
        </p:nvSpPr>
        <p:spPr bwMode="auto">
          <a:xfrm>
            <a:off x="536813" y="1210796"/>
            <a:ext cx="19376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>
                <a:latin typeface="Times New Roman"/>
                <a:cs typeface="Times New Roman"/>
              </a:rPr>
              <a:t>Old method Example</a:t>
            </a:r>
            <a:endParaRPr/>
          </a:p>
        </p:txBody>
      </p:sp>
      <p:sp>
        <p:nvSpPr>
          <p:cNvPr id="19" name="Rectangle: Rounded Corners 18"/>
          <p:cNvSpPr/>
          <p:nvPr/>
        </p:nvSpPr>
        <p:spPr bwMode="auto">
          <a:xfrm>
            <a:off x="424434" y="1099838"/>
            <a:ext cx="65317" cy="52322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Rectangle: Rounded Corners 19"/>
          <p:cNvSpPr/>
          <p:nvPr/>
        </p:nvSpPr>
        <p:spPr bwMode="auto">
          <a:xfrm>
            <a:off x="8327426" y="1099838"/>
            <a:ext cx="65317" cy="52322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latin typeface="Times New Roman"/>
              <a:cs typeface="Times New Roman"/>
            </a:endParaRPr>
          </a:p>
        </p:txBody>
      </p:sp>
      <p:grpSp>
        <p:nvGrpSpPr>
          <p:cNvPr id="28" name="Group 27"/>
          <p:cNvGrpSpPr/>
          <p:nvPr/>
        </p:nvGrpSpPr>
        <p:grpSpPr bwMode="auto">
          <a:xfrm>
            <a:off x="3200614" y="1828800"/>
            <a:ext cx="2742772" cy="2893100"/>
            <a:chOff x="3338714" y="1828800"/>
            <a:chExt cx="2742772" cy="2893100"/>
          </a:xfrm>
        </p:grpSpPr>
        <p:sp>
          <p:nvSpPr>
            <p:cNvPr id="27" name="Rectangle: Rounded Corners 26"/>
            <p:cNvSpPr/>
            <p:nvPr/>
          </p:nvSpPr>
          <p:spPr bwMode="auto">
            <a:xfrm>
              <a:off x="3439886" y="1828800"/>
              <a:ext cx="2590801" cy="2893100"/>
            </a:xfrm>
            <a:prstGeom prst="roundRect">
              <a:avLst>
                <a:gd name="adj" fmla="val 546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Wave 21"/>
            <p:cNvSpPr/>
            <p:nvPr/>
          </p:nvSpPr>
          <p:spPr bwMode="auto">
            <a:xfrm>
              <a:off x="4256314" y="1940379"/>
              <a:ext cx="747485" cy="631371"/>
            </a:xfrm>
            <a:prstGeom prst="wave">
              <a:avLst>
                <a:gd name="adj1" fmla="val 12500"/>
                <a:gd name="adj2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2000" b="1" i="0" u="none" strike="noStrike">
                  <a:solidFill>
                    <a:schemeClr val="tx2"/>
                  </a:solidFill>
                  <a:latin typeface="Times New Roman"/>
                  <a:cs typeface="Times New Roman"/>
                </a:rPr>
                <a:t>Note</a:t>
              </a:r>
              <a:endParaRPr lang="en-US" sz="1600">
                <a:solidFill>
                  <a:schemeClr val="tx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744685" y="3451091"/>
              <a:ext cx="2053772" cy="1169551"/>
            </a:xfrm>
            <a:prstGeom prst="rect">
              <a:avLst/>
            </a:prstGeom>
            <a:solidFill>
              <a:schemeClr val="tx2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Right: </a:t>
              </a:r>
              <a:r>
                <a:rPr lang="en-US">
                  <a:latin typeface="Times New Roman"/>
                  <a:cs typeface="Times New Roman"/>
                </a:rPr>
                <a:t>myCalculator</a:t>
              </a:r>
              <a:r>
                <a:rPr lang="en-US">
                  <a:latin typeface="Times New Roman"/>
                  <a:cs typeface="Times New Roman"/>
                </a:rPr>
                <a:t>(5, 5, </a:t>
              </a:r>
              <a:r>
                <a:rPr lang="en-US">
                  <a:latin typeface="Times New Roman"/>
                  <a:cs typeface="Times New Roman"/>
                </a:rPr>
                <a:t>myDisplayer</a:t>
              </a:r>
              <a:r>
                <a:rPr lang="en-US">
                  <a:latin typeface="Times New Roman"/>
                  <a:cs typeface="Times New Roman"/>
                </a:rPr>
                <a:t>);</a:t>
              </a:r>
              <a:endParaRPr/>
            </a:p>
            <a:p>
              <a:pPr algn="just">
                <a:defRPr/>
              </a:pPr>
              <a:endParaRPr lang="en-US">
                <a:latin typeface="Times New Roman"/>
                <a:cs typeface="Times New Roman"/>
              </a:endParaRPr>
            </a:p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Wrong: </a:t>
              </a:r>
              <a:r>
                <a:rPr lang="en-US">
                  <a:latin typeface="Times New Roman"/>
                  <a:cs typeface="Times New Roman"/>
                </a:rPr>
                <a:t>myCalculator</a:t>
              </a:r>
              <a:r>
                <a:rPr lang="en-US">
                  <a:latin typeface="Times New Roman"/>
                  <a:cs typeface="Times New Roman"/>
                </a:rPr>
                <a:t>(5, 5, </a:t>
              </a:r>
              <a:r>
                <a:rPr lang="en-US">
                  <a:latin typeface="Times New Roman"/>
                  <a:cs typeface="Times New Roman"/>
                </a:rPr>
                <a:t>myDisplayer</a:t>
              </a:r>
              <a:r>
                <a:rPr lang="en-US">
                  <a:latin typeface="Times New Roman"/>
                  <a:cs typeface="Times New Roman"/>
                </a:rPr>
                <a:t>());</a:t>
              </a:r>
              <a:endParaRPr/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3338714" y="2642089"/>
              <a:ext cx="274277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>
                  <a:latin typeface="Times New Roman"/>
                  <a:cs typeface="Times New Roman"/>
                </a:rPr>
                <a:t>When you pass a function as an argument, remember not to use parenthesis.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3409019" y="132137"/>
            <a:ext cx="274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Open Sans Light"/>
                <a:ea typeface="Open Sans Light"/>
                <a:cs typeface="Open Sans Light"/>
              </a:rPr>
              <a:t>JavaScript map()</a:t>
            </a:r>
            <a:endParaRPr/>
          </a:p>
        </p:txBody>
      </p:sp>
      <p:grpSp>
        <p:nvGrpSpPr>
          <p:cNvPr id="3" name="Group 2"/>
          <p:cNvGrpSpPr/>
          <p:nvPr/>
        </p:nvGrpSpPr>
        <p:grpSpPr bwMode="auto">
          <a:xfrm>
            <a:off x="1041070" y="1434365"/>
            <a:ext cx="3233387" cy="954107"/>
            <a:chOff x="184726" y="1200648"/>
            <a:chExt cx="2834245" cy="954107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184726" y="1200648"/>
              <a:ext cx="28342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The map() method creates a new array populated with the results of calling a provided function on every element in the calling array.</a:t>
              </a:r>
              <a:endParaRPr/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184726" y="1200648"/>
              <a:ext cx="2834245" cy="954107"/>
            </a:xfrm>
            <a:prstGeom prst="roundRect">
              <a:avLst>
                <a:gd name="adj" fmla="val 83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 bwMode="auto">
          <a:xfrm>
            <a:off x="4572000" y="1604069"/>
            <a:ext cx="3026228" cy="1600438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const array1 = [1, 4, 9, 16];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// Pass a function to map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const map1 = array1.map((x) =&gt; x * 2);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console.log(map1);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// Expected output: Array [2, 8, 18, 32]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4499428" y="1280477"/>
            <a:ext cx="1030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Example: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55900"/>
            <a:ext cx="5152572" cy="517414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Javascript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filter()</a:t>
            </a:r>
            <a:endParaRPr/>
          </a:p>
        </p:txBody>
      </p:sp>
      <p:grpSp>
        <p:nvGrpSpPr>
          <p:cNvPr id="5" name="Group 4"/>
          <p:cNvGrpSpPr/>
          <p:nvPr/>
        </p:nvGrpSpPr>
        <p:grpSpPr bwMode="auto">
          <a:xfrm>
            <a:off x="200486" y="1310223"/>
            <a:ext cx="3916018" cy="954107"/>
            <a:chOff x="2421172" y="1107023"/>
            <a:chExt cx="3916018" cy="954107"/>
          </a:xfrm>
        </p:grpSpPr>
        <p:sp>
          <p:nvSpPr>
            <p:cNvPr id="3" name="Rectangle 2"/>
            <p:cNvSpPr/>
            <p:nvPr/>
          </p:nvSpPr>
          <p:spPr bwMode="auto">
            <a:xfrm>
              <a:off x="2421172" y="1107023"/>
              <a:ext cx="3916018" cy="95410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The filter() method creates a shallow copy of a portion of a given array, filtered down to just the elements from the given array that pass the test implemented by the provided function.</a:t>
              </a:r>
              <a:endParaRPr/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2421172" y="1107023"/>
              <a:ext cx="3916018" cy="954107"/>
            </a:xfrm>
            <a:prstGeom prst="roundRect">
              <a:avLst>
                <a:gd name="adj" fmla="val 484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 bwMode="auto">
          <a:xfrm>
            <a:off x="4405087" y="1787276"/>
            <a:ext cx="3759199" cy="2031325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const words = ['spray', 'limit', 'elite', 'exuberant', 'destruction', 'present'];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const result = </a:t>
            </a:r>
            <a:r>
              <a:rPr lang="en-US">
                <a:latin typeface="Times New Roman"/>
                <a:cs typeface="Times New Roman"/>
              </a:rPr>
              <a:t>words.filter</a:t>
            </a:r>
            <a:r>
              <a:rPr lang="en-US">
                <a:latin typeface="Times New Roman"/>
                <a:cs typeface="Times New Roman"/>
              </a:rPr>
              <a:t>((word) =&gt; </a:t>
            </a:r>
            <a:r>
              <a:rPr lang="en-US">
                <a:latin typeface="Times New Roman"/>
                <a:cs typeface="Times New Roman"/>
              </a:rPr>
              <a:t>word.length</a:t>
            </a:r>
            <a:r>
              <a:rPr lang="en-US">
                <a:latin typeface="Times New Roman"/>
                <a:cs typeface="Times New Roman"/>
              </a:rPr>
              <a:t> &gt; 6);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console.log(result);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// Expected output: Array ["exuberant", "destruction", "present"]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4405087" y="1310223"/>
            <a:ext cx="8853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000">
                <a:latin typeface="Times New Roman"/>
                <a:cs typeface="Times New Roman"/>
              </a:rPr>
              <a:t>Demo: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34406" y="55900"/>
            <a:ext cx="6512182" cy="517414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Javascript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reduce()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268514" y="1382378"/>
            <a:ext cx="408577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The reduce() method executes a user-supplied "reducer" callback function on each element of the array, in order, passing in the return value from the calculation on the preceding element. 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The final result of running the reducer across all elements of the array is a single value.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4789716" y="1806361"/>
            <a:ext cx="3686627" cy="1815882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const numbers = [175, 50, 25];</a:t>
            </a:r>
            <a:endParaRPr/>
          </a:p>
          <a:p>
            <a:pPr>
              <a:defRPr/>
            </a:pPr>
            <a:endParaRPr lang="en-US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document.getElementById</a:t>
            </a:r>
            <a:r>
              <a:rPr lang="en-US">
                <a:latin typeface="Times New Roman"/>
                <a:cs typeface="Times New Roman"/>
              </a:rPr>
              <a:t>("demo").</a:t>
            </a:r>
            <a:r>
              <a:rPr lang="en-US">
                <a:latin typeface="Times New Roman"/>
                <a:cs typeface="Times New Roman"/>
              </a:rPr>
              <a:t>innerHTML</a:t>
            </a:r>
            <a:r>
              <a:rPr lang="en-US">
                <a:latin typeface="Times New Roman"/>
                <a:cs typeface="Times New Roman"/>
              </a:rPr>
              <a:t> = </a:t>
            </a:r>
            <a:r>
              <a:rPr lang="en-US">
                <a:latin typeface="Times New Roman"/>
                <a:cs typeface="Times New Roman"/>
              </a:rPr>
              <a:t>numbers.reduce</a:t>
            </a:r>
            <a:r>
              <a:rPr lang="en-US">
                <a:latin typeface="Times New Roman"/>
                <a:cs typeface="Times New Roman"/>
              </a:rPr>
              <a:t>(</a:t>
            </a:r>
            <a:r>
              <a:rPr lang="en-US">
                <a:latin typeface="Times New Roman"/>
                <a:cs typeface="Times New Roman"/>
              </a:rPr>
              <a:t>myFunc</a:t>
            </a:r>
            <a:r>
              <a:rPr lang="en-US">
                <a:latin typeface="Times New Roman"/>
                <a:cs typeface="Times New Roman"/>
              </a:rPr>
              <a:t>);</a:t>
            </a:r>
            <a:endParaRPr/>
          </a:p>
          <a:p>
            <a:pPr>
              <a:defRPr/>
            </a:pPr>
            <a:endParaRPr lang="en-US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function </a:t>
            </a:r>
            <a:r>
              <a:rPr lang="en-US">
                <a:latin typeface="Times New Roman"/>
                <a:cs typeface="Times New Roman"/>
              </a:rPr>
              <a:t>myFunc</a:t>
            </a:r>
            <a:r>
              <a:rPr lang="en-US">
                <a:latin typeface="Times New Roman"/>
                <a:cs typeface="Times New Roman"/>
              </a:rPr>
              <a:t>(total, num) {</a:t>
            </a:r>
            <a:endParaRPr/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  return total - num;</a:t>
            </a:r>
            <a:endParaRPr/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}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4789716" y="1382378"/>
            <a:ext cx="1074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/>
              <a:t>Example: </a:t>
            </a:r>
            <a:endParaRPr/>
          </a:p>
        </p:txBody>
      </p:sp>
      <p:sp>
        <p:nvSpPr>
          <p:cNvPr id="9" name="Rectangle: Rounded Corners 8"/>
          <p:cNvSpPr/>
          <p:nvPr/>
        </p:nvSpPr>
        <p:spPr bwMode="auto">
          <a:xfrm>
            <a:off x="268514" y="1416902"/>
            <a:ext cx="4085771" cy="1531387"/>
          </a:xfrm>
          <a:prstGeom prst="roundRect">
            <a:avLst>
              <a:gd name="adj" fmla="val 671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79754"/>
            <a:ext cx="5152572" cy="517414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Synchronous Code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1037771" y="1393930"/>
            <a:ext cx="29318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When we write a program in JavaScript, it executes line by line. </a:t>
            </a:r>
            <a:endParaRPr/>
          </a:p>
          <a:p>
            <a:pPr algn="just">
              <a:defRPr/>
            </a:pPr>
            <a:endParaRPr lang="en-US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When a line is completely executed, then and then only does the code move forward to execute the next line.</a:t>
            </a:r>
            <a:endParaRPr/>
          </a:p>
        </p:txBody>
      </p:sp>
      <p:sp>
        <p:nvSpPr>
          <p:cNvPr id="14" name="TextBox 13"/>
          <p:cNvSpPr txBox="1"/>
          <p:nvPr/>
        </p:nvSpPr>
        <p:spPr bwMode="auto">
          <a:xfrm>
            <a:off x="4572000" y="1807701"/>
            <a:ext cx="2576286" cy="1384995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let </a:t>
            </a:r>
            <a:r>
              <a:rPr lang="en-US">
                <a:latin typeface="Times New Roman"/>
                <a:cs typeface="Times New Roman"/>
              </a:rPr>
              <a:t>greet_one</a:t>
            </a:r>
            <a:r>
              <a:rPr lang="en-US">
                <a:latin typeface="Times New Roman"/>
                <a:cs typeface="Times New Roman"/>
              </a:rPr>
              <a:t> = "Hello"</a:t>
            </a:r>
            <a:endParaRPr/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let </a:t>
            </a:r>
            <a:r>
              <a:rPr lang="en-US">
                <a:latin typeface="Times New Roman"/>
                <a:cs typeface="Times New Roman"/>
              </a:rPr>
              <a:t>greet_two</a:t>
            </a:r>
            <a:r>
              <a:rPr lang="en-US">
                <a:latin typeface="Times New Roman"/>
                <a:cs typeface="Times New Roman"/>
              </a:rPr>
              <a:t> = "World!!!"</a:t>
            </a:r>
            <a:endParaRPr/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console.log(</a:t>
            </a:r>
            <a:r>
              <a:rPr lang="en-US">
                <a:latin typeface="Times New Roman"/>
                <a:cs typeface="Times New Roman"/>
              </a:rPr>
              <a:t>greet_one</a:t>
            </a:r>
            <a:r>
              <a:rPr lang="en-US">
                <a:latin typeface="Times New Roman"/>
                <a:cs typeface="Times New Roman"/>
              </a:rPr>
              <a:t>)</a:t>
            </a:r>
            <a:endParaRPr/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for(let </a:t>
            </a:r>
            <a:r>
              <a:rPr lang="en-US">
                <a:latin typeface="Times New Roman"/>
                <a:cs typeface="Times New Roman"/>
              </a:rPr>
              <a:t>i</a:t>
            </a:r>
            <a:r>
              <a:rPr lang="en-US">
                <a:latin typeface="Times New Roman"/>
                <a:cs typeface="Times New Roman"/>
              </a:rPr>
              <a:t>=0;i&lt;1000000000;i++){</a:t>
            </a:r>
            <a:endParaRPr/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}</a:t>
            </a:r>
            <a:endParaRPr/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console.log(</a:t>
            </a:r>
            <a:r>
              <a:rPr lang="en-US">
                <a:latin typeface="Times New Roman"/>
                <a:cs typeface="Times New Roman"/>
              </a:rPr>
              <a:t>greet_two</a:t>
            </a:r>
            <a:r>
              <a:rPr lang="en-US">
                <a:latin typeface="Times New Roman"/>
                <a:cs typeface="Times New Roman"/>
              </a:rPr>
              <a:t>);</a:t>
            </a:r>
            <a:endParaRPr/>
          </a:p>
        </p:txBody>
      </p:sp>
      <p:sp>
        <p:nvSpPr>
          <p:cNvPr id="16" name="TextBox 15"/>
          <p:cNvSpPr txBox="1"/>
          <p:nvPr/>
        </p:nvSpPr>
        <p:spPr bwMode="auto">
          <a:xfrm>
            <a:off x="4572000" y="1335314"/>
            <a:ext cx="1095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>
                <a:latin typeface="Times New Roman"/>
                <a:cs typeface="Times New Roman"/>
              </a:rPr>
              <a:t>Example: </a:t>
            </a:r>
            <a:endParaRPr/>
          </a:p>
        </p:txBody>
      </p:sp>
      <p:sp>
        <p:nvSpPr>
          <p:cNvPr id="17" name="Rectangle: Rounded Corners 16"/>
          <p:cNvSpPr/>
          <p:nvPr/>
        </p:nvSpPr>
        <p:spPr bwMode="auto">
          <a:xfrm>
            <a:off x="1037771" y="1335314"/>
            <a:ext cx="2931886" cy="1502229"/>
          </a:xfrm>
          <a:prstGeom prst="roundRect">
            <a:avLst>
              <a:gd name="adj" fmla="val 603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55900"/>
            <a:ext cx="5152572" cy="517414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Asynchronous Code</a:t>
            </a:r>
            <a:endParaRPr/>
          </a:p>
        </p:txBody>
      </p:sp>
      <p:grpSp>
        <p:nvGrpSpPr>
          <p:cNvPr id="3" name="Group 2"/>
          <p:cNvGrpSpPr/>
          <p:nvPr/>
        </p:nvGrpSpPr>
        <p:grpSpPr bwMode="auto">
          <a:xfrm>
            <a:off x="819555" y="1257953"/>
            <a:ext cx="3614560" cy="1414237"/>
            <a:chOff x="2154868" y="1335820"/>
            <a:chExt cx="4548147" cy="1414237"/>
          </a:xfrm>
        </p:grpSpPr>
        <p:sp>
          <p:nvSpPr>
            <p:cNvPr id="5" name="Rectangle 4"/>
            <p:cNvSpPr/>
            <p:nvPr/>
          </p:nvSpPr>
          <p:spPr bwMode="auto">
            <a:xfrm>
              <a:off x="2174746" y="1365062"/>
              <a:ext cx="4528269" cy="138499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With asynchronous code, multiple tasks can execute at the same time while tasks in the background finish. This is what we call non-blocking code. The execution of other code won't stop while an asynchronous task finishes its work.</a:t>
              </a:r>
              <a:endParaRPr/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154868" y="1335820"/>
              <a:ext cx="4548146" cy="1414237"/>
            </a:xfrm>
            <a:prstGeom prst="roundRect">
              <a:avLst>
                <a:gd name="adj" fmla="val 31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 bwMode="auto">
          <a:xfrm>
            <a:off x="4709886" y="1515543"/>
            <a:ext cx="2532743" cy="1600438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let </a:t>
            </a:r>
            <a:r>
              <a:rPr lang="en-US">
                <a:latin typeface="Times New Roman"/>
                <a:cs typeface="Times New Roman"/>
              </a:rPr>
              <a:t>greet_one</a:t>
            </a:r>
            <a:r>
              <a:rPr lang="en-US">
                <a:latin typeface="Times New Roman"/>
                <a:cs typeface="Times New Roman"/>
              </a:rPr>
              <a:t> = "Hello"</a:t>
            </a:r>
            <a:endParaRPr/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let </a:t>
            </a:r>
            <a:r>
              <a:rPr lang="en-US">
                <a:latin typeface="Times New Roman"/>
                <a:cs typeface="Times New Roman"/>
              </a:rPr>
              <a:t>greet_two</a:t>
            </a:r>
            <a:r>
              <a:rPr lang="en-US">
                <a:latin typeface="Times New Roman"/>
                <a:cs typeface="Times New Roman"/>
              </a:rPr>
              <a:t> = "World!!!"</a:t>
            </a:r>
            <a:endParaRPr/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console.log(</a:t>
            </a:r>
            <a:r>
              <a:rPr lang="en-US">
                <a:latin typeface="Times New Roman"/>
                <a:cs typeface="Times New Roman"/>
              </a:rPr>
              <a:t>greet_one</a:t>
            </a:r>
            <a:r>
              <a:rPr lang="en-US">
                <a:latin typeface="Times New Roman"/>
                <a:cs typeface="Times New Roman"/>
              </a:rPr>
              <a:t>)</a:t>
            </a:r>
            <a:endParaRPr/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setTimeout</a:t>
            </a:r>
            <a:r>
              <a:rPr lang="en-US">
                <a:latin typeface="Times New Roman"/>
                <a:cs typeface="Times New Roman"/>
              </a:rPr>
              <a:t>(function(){</a:t>
            </a:r>
            <a:endParaRPr/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    console.log("Asynchronous");</a:t>
            </a:r>
            <a:endParaRPr/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}, 10000)</a:t>
            </a:r>
            <a:endParaRPr/>
          </a:p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console.log(</a:t>
            </a:r>
            <a:r>
              <a:rPr lang="en-US">
                <a:latin typeface="Times New Roman"/>
                <a:cs typeface="Times New Roman"/>
              </a:rPr>
              <a:t>greet_two</a:t>
            </a:r>
            <a:r>
              <a:rPr lang="en-US">
                <a:latin typeface="Times New Roman"/>
                <a:cs typeface="Times New Roman"/>
              </a:rPr>
              <a:t>);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4709886" y="1073287"/>
            <a:ext cx="1124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>
                <a:latin typeface="Times New Roman"/>
                <a:cs typeface="Times New Roman"/>
              </a:rPr>
              <a:t>Example: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55900"/>
            <a:ext cx="5152572" cy="52454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Callback hell</a:t>
            </a:r>
            <a:endParaRPr/>
          </a:p>
        </p:txBody>
      </p:sp>
      <p:pic>
        <p:nvPicPr>
          <p:cNvPr id="10" name="Picture 9" descr="A text on a screen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0000" y="1299287"/>
            <a:ext cx="4500684" cy="25449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auto">
          <a:xfrm>
            <a:off x="616856" y="901192"/>
            <a:ext cx="2452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i="0">
                <a:latin typeface="Lato"/>
              </a:rPr>
              <a:t>Illustration of Callback hell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688113" y="638501"/>
            <a:ext cx="415834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let production = () =&gt;{</a:t>
            </a:r>
            <a:endParaRPr/>
          </a:p>
          <a:p>
            <a:pPr algn="just">
              <a:defRPr/>
            </a:pPr>
            <a:endParaRPr lang="en-US" sz="110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</a:t>
            </a:r>
            <a:r>
              <a:rPr lang="en-US" sz="1100">
                <a:latin typeface="Times New Roman"/>
                <a:cs typeface="Times New Roman"/>
              </a:rPr>
              <a:t>setTimeout</a:t>
            </a:r>
            <a:r>
              <a:rPr lang="en-US" sz="1100">
                <a:latin typeface="Times New Roman"/>
                <a:cs typeface="Times New Roman"/>
              </a:rPr>
              <a:t>(()=&gt;{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  console.log("production has started")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  </a:t>
            </a:r>
            <a:r>
              <a:rPr lang="en-US" sz="1100">
                <a:latin typeface="Times New Roman"/>
                <a:cs typeface="Times New Roman"/>
              </a:rPr>
              <a:t>setTimeout</a:t>
            </a:r>
            <a:r>
              <a:rPr lang="en-US" sz="1100">
                <a:latin typeface="Times New Roman"/>
                <a:cs typeface="Times New Roman"/>
              </a:rPr>
              <a:t>(()=&gt;{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    console.log("The fruit has been chopped")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    </a:t>
            </a:r>
            <a:r>
              <a:rPr lang="en-US" sz="1100">
                <a:latin typeface="Times New Roman"/>
                <a:cs typeface="Times New Roman"/>
              </a:rPr>
              <a:t>setTimeout</a:t>
            </a:r>
            <a:r>
              <a:rPr lang="en-US" sz="1100">
                <a:latin typeface="Times New Roman"/>
                <a:cs typeface="Times New Roman"/>
              </a:rPr>
              <a:t>(()=&gt;{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      console.log(`${</a:t>
            </a:r>
            <a:r>
              <a:rPr lang="en-US" sz="1100">
                <a:latin typeface="Times New Roman"/>
                <a:cs typeface="Times New Roman"/>
              </a:rPr>
              <a:t>stocks.liquid</a:t>
            </a:r>
            <a:r>
              <a:rPr lang="en-US" sz="1100">
                <a:latin typeface="Times New Roman"/>
                <a:cs typeface="Times New Roman"/>
              </a:rPr>
              <a:t>[0]} and ${</a:t>
            </a:r>
            <a:r>
              <a:rPr lang="en-US" sz="1100">
                <a:latin typeface="Times New Roman"/>
                <a:cs typeface="Times New Roman"/>
              </a:rPr>
              <a:t>stocks.liquid</a:t>
            </a:r>
            <a:r>
              <a:rPr lang="en-US" sz="1100">
                <a:latin typeface="Times New Roman"/>
                <a:cs typeface="Times New Roman"/>
              </a:rPr>
              <a:t>[1]} Added`)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      </a:t>
            </a:r>
            <a:r>
              <a:rPr lang="en-US" sz="1100">
                <a:latin typeface="Times New Roman"/>
                <a:cs typeface="Times New Roman"/>
              </a:rPr>
              <a:t>setTimeout</a:t>
            </a:r>
            <a:r>
              <a:rPr lang="en-US" sz="1100">
                <a:latin typeface="Times New Roman"/>
                <a:cs typeface="Times New Roman"/>
              </a:rPr>
              <a:t>(()=&gt;{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        console.log("start the machine")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        </a:t>
            </a:r>
            <a:r>
              <a:rPr lang="en-US" sz="1100">
                <a:latin typeface="Times New Roman"/>
                <a:cs typeface="Times New Roman"/>
              </a:rPr>
              <a:t>setTimeout</a:t>
            </a:r>
            <a:r>
              <a:rPr lang="en-US" sz="1100">
                <a:latin typeface="Times New Roman"/>
                <a:cs typeface="Times New Roman"/>
              </a:rPr>
              <a:t>(()=&gt;{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          console.log(`Ice cream placed on ${</a:t>
            </a:r>
            <a:r>
              <a:rPr lang="en-US" sz="1100">
                <a:latin typeface="Times New Roman"/>
                <a:cs typeface="Times New Roman"/>
              </a:rPr>
              <a:t>stocks.holder</a:t>
            </a:r>
            <a:r>
              <a:rPr lang="en-US" sz="1100">
                <a:latin typeface="Times New Roman"/>
                <a:cs typeface="Times New Roman"/>
              </a:rPr>
              <a:t>[1]}`)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          </a:t>
            </a:r>
            <a:r>
              <a:rPr lang="en-US" sz="1100">
                <a:latin typeface="Times New Roman"/>
                <a:cs typeface="Times New Roman"/>
              </a:rPr>
              <a:t>setTimeout</a:t>
            </a:r>
            <a:r>
              <a:rPr lang="en-US" sz="1100">
                <a:latin typeface="Times New Roman"/>
                <a:cs typeface="Times New Roman"/>
              </a:rPr>
              <a:t>(()=&gt;{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            console.log(`${</a:t>
            </a:r>
            <a:r>
              <a:rPr lang="en-US" sz="1100">
                <a:latin typeface="Times New Roman"/>
                <a:cs typeface="Times New Roman"/>
              </a:rPr>
              <a:t>stocks.toppings</a:t>
            </a:r>
            <a:r>
              <a:rPr lang="en-US" sz="1100">
                <a:latin typeface="Times New Roman"/>
                <a:cs typeface="Times New Roman"/>
              </a:rPr>
              <a:t>[0]} as toppings`)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            </a:t>
            </a:r>
            <a:r>
              <a:rPr lang="en-US" sz="1100">
                <a:latin typeface="Times New Roman"/>
                <a:cs typeface="Times New Roman"/>
              </a:rPr>
              <a:t>setTimeout</a:t>
            </a:r>
            <a:r>
              <a:rPr lang="en-US" sz="1100">
                <a:latin typeface="Times New Roman"/>
                <a:cs typeface="Times New Roman"/>
              </a:rPr>
              <a:t>(()=&gt;{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              console.log("serve Ice cream")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            },2000)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          },3000)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        },2000)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      },1000)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    },1000)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  },2000)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  },0000)</a:t>
            </a:r>
            <a:endParaRPr/>
          </a:p>
          <a:p>
            <a:pPr algn="just">
              <a:defRPr/>
            </a:pPr>
            <a:r>
              <a:rPr lang="en-US" sz="1100">
                <a:latin typeface="Times New Roman"/>
                <a:cs typeface="Times New Roman"/>
              </a:rPr>
              <a:t>};</a:t>
            </a:r>
            <a:endParaRPr/>
          </a:p>
        </p:txBody>
      </p:sp>
      <p:sp>
        <p:nvSpPr>
          <p:cNvPr id="18" name="TextBox 17"/>
          <p:cNvSpPr txBox="1"/>
          <p:nvPr/>
        </p:nvSpPr>
        <p:spPr bwMode="auto">
          <a:xfrm>
            <a:off x="3694199" y="638501"/>
            <a:ext cx="96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Example: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995714" y="55900"/>
            <a:ext cx="5152572" cy="500691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JavaScript Promise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4426857" y="1972537"/>
            <a:ext cx="4392718" cy="738664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let promise = new Promise(function(resolve, reject) {    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    // Make an asynchronous call and either resolve or reject</a:t>
            </a:r>
            <a:endParaRPr/>
          </a:p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});</a:t>
            </a:r>
            <a:endParaRPr/>
          </a:p>
        </p:txBody>
      </p:sp>
      <p:sp>
        <p:nvSpPr>
          <p:cNvPr id="7" name="TextBox 6"/>
          <p:cNvSpPr txBox="1"/>
          <p:nvPr/>
        </p:nvSpPr>
        <p:spPr bwMode="auto">
          <a:xfrm>
            <a:off x="4426857" y="1449317"/>
            <a:ext cx="2532743" cy="52322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latin typeface="Times New Roman"/>
                <a:cs typeface="Times New Roman"/>
              </a:rPr>
              <a:t>You can create a promise using the promise constructor like this:</a:t>
            </a:r>
            <a:endParaRPr/>
          </a:p>
        </p:txBody>
      </p:sp>
      <p:grpSp>
        <p:nvGrpSpPr>
          <p:cNvPr id="9" name="Group 8"/>
          <p:cNvGrpSpPr/>
          <p:nvPr/>
        </p:nvGrpSpPr>
        <p:grpSpPr bwMode="auto">
          <a:xfrm>
            <a:off x="462311" y="1517464"/>
            <a:ext cx="3463804" cy="1203965"/>
            <a:chOff x="462311" y="1517464"/>
            <a:chExt cx="3463804" cy="1203965"/>
          </a:xfrm>
        </p:grpSpPr>
        <p:sp>
          <p:nvSpPr>
            <p:cNvPr id="3" name="Rectangle 2"/>
            <p:cNvSpPr/>
            <p:nvPr/>
          </p:nvSpPr>
          <p:spPr bwMode="auto">
            <a:xfrm>
              <a:off x="462311" y="1517464"/>
              <a:ext cx="3463804" cy="116955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>
                  <a:latin typeface="Times New Roman"/>
                  <a:cs typeface="Times New Roman"/>
                </a:rPr>
                <a:t>A Promise is a special JavaScript object. It produces a value after an asynchronous (aka, async) operation completes successfully, or an error if it does not complete successfully due to time out, network error, and so on.</a:t>
              </a:r>
              <a:endParaRPr/>
            </a:p>
          </p:txBody>
        </p:sp>
        <p:sp>
          <p:nvSpPr>
            <p:cNvPr id="8" name="Rectangle: Rounded Corners 7"/>
            <p:cNvSpPr/>
            <p:nvPr/>
          </p:nvSpPr>
          <p:spPr bwMode="auto">
            <a:xfrm>
              <a:off x="462311" y="1517464"/>
              <a:ext cx="3463804" cy="1203965"/>
            </a:xfrm>
            <a:prstGeom prst="roundRect">
              <a:avLst>
                <a:gd name="adj" fmla="val 8831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Business Report">
      <a:dk1>
        <a:srgbClr val="999999"/>
      </a:dk1>
      <a:lt1>
        <a:srgbClr val="FFFFFF"/>
      </a:lt1>
      <a:dk2>
        <a:srgbClr val="050A19"/>
      </a:dk2>
      <a:lt2>
        <a:srgbClr val="FFFFFF"/>
      </a:lt2>
      <a:accent1>
        <a:srgbClr val="00CCD7"/>
      </a:accent1>
      <a:accent2>
        <a:srgbClr val="00AFD2"/>
      </a:accent2>
      <a:accent3>
        <a:srgbClr val="0092C3"/>
      </a:accent3>
      <a:accent4>
        <a:srgbClr val="006DA4"/>
      </a:accent4>
      <a:accent5>
        <a:srgbClr val="005986"/>
      </a:accent5>
      <a:accent6>
        <a:srgbClr val="00486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ONLYOFFICE/7.2.1.34</Application>
  <DocSecurity>0</DocSecurity>
  <PresentationFormat>On-screen Show (16:9)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Hp</dc:creator>
  <cp:keywords/>
  <dc:description/>
  <dc:identifier/>
  <dc:language/>
  <cp:lastModifiedBy>Spinach</cp:lastModifiedBy>
  <cp:revision>298</cp:revision>
  <dcterms:modified xsi:type="dcterms:W3CDTF">2023-10-15T15:08:18Z</dcterms:modified>
  <cp:category/>
  <cp:contentStatus/>
  <cp:version/>
</cp:coreProperties>
</file>