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Slide" preserve="0" showMasterPhAnim="0" userDrawn="1">
  <p:cSld name="1_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5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/>
                <a:ea typeface="Open Sans Light"/>
                <a:cs typeface="Calibri"/>
              </a:rPr>
              <a:t>6</a:t>
            </a:fld>
            <a:endParaRPr sz="800" b="1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7" name="Google Shape;57;p15"/>
          <p:cNvCxnSpPr>
            <a:cxnSpLocks/>
          </p:cNvCxnSpPr>
          <p:nvPr/>
        </p:nvCxnSpPr>
        <p:spPr bwMode="auto"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 bwMode="auto"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BJIT </a:t>
            </a:r>
            <a:r>
              <a:rPr lang="en-US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Group</a:t>
            </a: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 </a:t>
            </a:r>
            <a:endParaRPr sz="800" i="0" u="none" strike="noStrike" cap="none">
              <a:solidFill>
                <a:schemeClr val="accent5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8" name="Google Shape;234;p114" descr="BJIT"/>
          <p:cNvPicPr/>
          <p:nvPr userDrawn="1"/>
        </p:nvPicPr>
        <p:blipFill>
          <a:blip r:embed="rId2">
            <a:alphaModFix/>
          </a:blip>
          <a:stretch/>
        </p:blipFill>
        <p:spPr bwMode="auto"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/>
          <p:cNvSpPr/>
          <p:nvPr userDrawn="1"/>
        </p:nvSpPr>
        <p:spPr bwMode="auto"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Copyright 2023 @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 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BJIT Group. All Rights Reserved</a:t>
            </a:r>
            <a:endParaRPr/>
          </a:p>
        </p:txBody>
      </p:sp>
      <p:sp>
        <p:nvSpPr>
          <p:cNvPr id="10" name="Rounded Rectangle 9"/>
          <p:cNvSpPr/>
          <p:nvPr userDrawn="1"/>
        </p:nvSpPr>
        <p:spPr bwMode="auto">
          <a:xfrm>
            <a:off x="7153274" y="4884382"/>
            <a:ext cx="963542" cy="93787"/>
          </a:xfrm>
          <a:prstGeom prst="roundRect">
            <a:avLst>
              <a:gd name="adj" fmla="val 16667"/>
            </a:avLst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Calibri"/>
                <a:ea typeface="Adobe Gothic Std B"/>
                <a:cs typeface="Calibri"/>
              </a:rPr>
              <a:t>CONFIDENIAL</a:t>
            </a:r>
            <a:endParaRPr lang="ja-JP" sz="800" b="1" i="0" u="none" strike="noStrike" cap="none" spc="0">
              <a:ln>
                <a:noFill/>
              </a:ln>
              <a:solidFill>
                <a:srgbClr val="FF0000"/>
              </a:solidFill>
              <a:latin typeface="Calibri"/>
              <a:ea typeface="Adobe Gothic Std B"/>
              <a:cs typeface="Calibri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151348" y="65734"/>
            <a:ext cx="992652" cy="1059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JavaScript Basic</a:t>
            </a:r>
            <a:endParaRPr lang="en-US" sz="24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 bwMode="auto">
          <a:xfrm>
            <a:off x="2562045" y="3291277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By</a:t>
            </a:r>
            <a:endParaRPr/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BJIT Academy</a:t>
            </a: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35534" y="184531"/>
            <a:ext cx="5072932" cy="53723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Objects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75452" y="1477333"/>
            <a:ext cx="43930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Objects are variables too. But objects can contain many values.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This code assigns many values (Fiat, 500, white) to a variable named car: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75452" y="2862328"/>
            <a:ext cx="4087979" cy="30777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</a:t>
            </a:r>
            <a:r>
              <a:rPr lang="en-US">
                <a:latin typeface="Times New Roman"/>
                <a:cs typeface="Times New Roman"/>
              </a:rPr>
              <a:t> car = {</a:t>
            </a:r>
            <a:r>
              <a:rPr lang="en-US">
                <a:latin typeface="Times New Roman"/>
                <a:cs typeface="Times New Roman"/>
              </a:rPr>
              <a:t>type:"Fiat</a:t>
            </a:r>
            <a:r>
              <a:rPr lang="en-US">
                <a:latin typeface="Times New Roman"/>
                <a:cs typeface="Times New Roman"/>
              </a:rPr>
              <a:t>", model:"500", </a:t>
            </a:r>
            <a:r>
              <a:rPr lang="en-US">
                <a:latin typeface="Times New Roman"/>
                <a:cs typeface="Times New Roman"/>
              </a:rPr>
              <a:t>color:"white</a:t>
            </a:r>
            <a:r>
              <a:rPr lang="en-US">
                <a:latin typeface="Times New Roman"/>
                <a:cs typeface="Times New Roman"/>
              </a:rPr>
              <a:t>"};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9976" y="1477333"/>
            <a:ext cx="4556097" cy="1766799"/>
          </a:xfrm>
          <a:prstGeom prst="roundRect">
            <a:avLst>
              <a:gd name="adj" fmla="val 54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67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Different types of functions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355850" y="1857996"/>
            <a:ext cx="3428971" cy="2031325"/>
            <a:chOff x="2536466" y="1778483"/>
            <a:chExt cx="3428971" cy="2031325"/>
          </a:xfrm>
        </p:grpSpPr>
        <p:sp>
          <p:nvSpPr>
            <p:cNvPr id="3" name="Rectangle 2"/>
            <p:cNvSpPr/>
            <p:nvPr/>
          </p:nvSpPr>
          <p:spPr bwMode="auto">
            <a:xfrm>
              <a:off x="2536466" y="1778483"/>
              <a:ext cx="3428971" cy="20313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A function can be declared using a function expression. It is declared quite differently from the general syntax because it uses a variable to denote the name of the function. </a:t>
              </a: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This </a:t>
              </a:r>
              <a:r>
                <a:rPr lang="en-US">
                  <a:latin typeface="Times New Roman"/>
                  <a:cs typeface="Times New Roman"/>
                </a:rPr>
                <a:t>variable comes before the keyword function. The function is invoked by calling out the variable with trailing parenthesis and semicolons: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536466" y="1778484"/>
              <a:ext cx="3428971" cy="2031324"/>
            </a:xfrm>
            <a:prstGeom prst="roundRect">
              <a:avLst>
                <a:gd name="adj" fmla="val 43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483071" y="1137702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Function Expression</a:t>
            </a:r>
            <a:endParaRPr/>
          </a:p>
        </p:txBody>
      </p:sp>
      <p:sp>
        <p:nvSpPr>
          <p:cNvPr id="8" name="Rounded Rectangle 7"/>
          <p:cNvSpPr/>
          <p:nvPr/>
        </p:nvSpPr>
        <p:spPr bwMode="auto">
          <a:xfrm>
            <a:off x="355850" y="1039883"/>
            <a:ext cx="71562" cy="5222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4650879" y="1857996"/>
            <a:ext cx="3428971" cy="2031325"/>
            <a:chOff x="2536466" y="1778483"/>
            <a:chExt cx="3428971" cy="203132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6466" y="1778483"/>
              <a:ext cx="3428971" cy="20313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Anonymous function declaration allows function names to appear hidden in the declaration itself. </a:t>
              </a: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In </a:t>
              </a:r>
              <a:r>
                <a:rPr lang="en-US">
                  <a:latin typeface="Times New Roman"/>
                  <a:cs typeface="Times New Roman"/>
                </a:rPr>
                <a:t>the general function declaration syntax, the function name is attached to the function keyword, but an anonymous function is declared using only the function keyword and a parenthesis.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36466" y="1778484"/>
              <a:ext cx="3428971" cy="2031324"/>
            </a:xfrm>
            <a:prstGeom prst="roundRect">
              <a:avLst>
                <a:gd name="adj" fmla="val 43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6084073" y="1187625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Anonymous Function</a:t>
            </a:r>
            <a:endParaRPr/>
          </a:p>
        </p:txBody>
      </p:sp>
      <p:sp>
        <p:nvSpPr>
          <p:cNvPr id="14" name="Rounded Rectangle 13"/>
          <p:cNvSpPr/>
          <p:nvPr/>
        </p:nvSpPr>
        <p:spPr bwMode="auto">
          <a:xfrm>
            <a:off x="8008288" y="1054127"/>
            <a:ext cx="71562" cy="5222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67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Different types of functions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355850" y="1857996"/>
            <a:ext cx="3747023" cy="2462213"/>
            <a:chOff x="2536466" y="1778483"/>
            <a:chExt cx="3747023" cy="2462213"/>
          </a:xfrm>
        </p:grpSpPr>
        <p:sp>
          <p:nvSpPr>
            <p:cNvPr id="3" name="Rectangle 2"/>
            <p:cNvSpPr/>
            <p:nvPr/>
          </p:nvSpPr>
          <p:spPr bwMode="auto">
            <a:xfrm>
              <a:off x="2536466" y="1778483"/>
              <a:ext cx="3747023" cy="246221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With JavaScript functions, it is possible to call functions before actually writing the code for the function statement and they give a defined output. This property is called hoisting. </a:t>
              </a: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Hoisting </a:t>
              </a:r>
              <a:r>
                <a:rPr lang="en-US">
                  <a:latin typeface="Times New Roman"/>
                  <a:cs typeface="Times New Roman"/>
                </a:rPr>
                <a:t>is the ability of a function to be invoked at the top of the script before it is declared. </a:t>
              </a: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Since </a:t>
              </a:r>
              <a:r>
                <a:rPr lang="en-US">
                  <a:latin typeface="Times New Roman"/>
                  <a:cs typeface="Times New Roman"/>
                </a:rPr>
                <a:t>the function is hoisted at the top of the block but not initialized, it cannot be used until it has been declared. Recalling earlier examples: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536466" y="1778484"/>
              <a:ext cx="3747023" cy="2462212"/>
            </a:xfrm>
            <a:prstGeom prst="roundRect">
              <a:avLst>
                <a:gd name="adj" fmla="val 43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483071" y="1137702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Hoisting</a:t>
            </a:r>
            <a:endParaRPr/>
          </a:p>
        </p:txBody>
      </p:sp>
      <p:sp>
        <p:nvSpPr>
          <p:cNvPr id="8" name="Rounded Rectangle 7"/>
          <p:cNvSpPr/>
          <p:nvPr/>
        </p:nvSpPr>
        <p:spPr bwMode="auto">
          <a:xfrm>
            <a:off x="355850" y="1039883"/>
            <a:ext cx="71562" cy="5222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4650879" y="1857996"/>
            <a:ext cx="3428971" cy="1815882"/>
            <a:chOff x="2536466" y="1778483"/>
            <a:chExt cx="3428971" cy="181588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536466" y="1778483"/>
              <a:ext cx="3428971" cy="181588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This is a feature available in the ES6 version of JavaScript and as such has not stayed in the space for as long as the other features in the function declaration. </a:t>
              </a: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It </a:t>
              </a:r>
              <a:r>
                <a:rPr lang="en-US">
                  <a:latin typeface="Times New Roman"/>
                  <a:cs typeface="Times New Roman"/>
                </a:rPr>
                <a:t>is generally a cleaner way of creating JavaScript functions and it is similar to the function expression.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536466" y="1778484"/>
              <a:ext cx="3428971" cy="1815881"/>
            </a:xfrm>
            <a:prstGeom prst="roundRect">
              <a:avLst>
                <a:gd name="adj" fmla="val 43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6521395" y="1137702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Arrow Function</a:t>
            </a:r>
            <a:endParaRPr/>
          </a:p>
        </p:txBody>
      </p:sp>
      <p:sp>
        <p:nvSpPr>
          <p:cNvPr id="14" name="Rounded Rectangle 13"/>
          <p:cNvSpPr/>
          <p:nvPr/>
        </p:nvSpPr>
        <p:spPr bwMode="auto">
          <a:xfrm>
            <a:off x="8008288" y="1054127"/>
            <a:ext cx="71562" cy="5222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Thank You</a:t>
            </a:r>
            <a:endParaRPr/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3091543" y="1921643"/>
            <a:ext cx="3156857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144281" y="127679"/>
            <a:ext cx="697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The HTML DOM (Document Object Model)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4564" y="1486043"/>
            <a:ext cx="28664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/>
              <a:t>When a web page is loaded, the browser creates a Document Object Model of the page.</a:t>
            </a:r>
            <a:endParaRPr/>
          </a:p>
          <a:p>
            <a:pPr algn="just">
              <a:defRPr/>
            </a:pPr>
            <a:endParaRPr lang="en-US"/>
          </a:p>
          <a:p>
            <a:pPr algn="just">
              <a:defRPr/>
            </a:pPr>
            <a:r>
              <a:rPr lang="en-US"/>
              <a:t>The HTML DOM model is constructed as a tree of Objects: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46283" y="1248189"/>
            <a:ext cx="5000625" cy="31242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 bwMode="auto">
          <a:xfrm>
            <a:off x="198783" y="1447137"/>
            <a:ext cx="2926080" cy="1447138"/>
          </a:xfrm>
          <a:prstGeom prst="roundRect">
            <a:avLst>
              <a:gd name="adj" fmla="val 67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409019" y="132137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Java Script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4726" y="1200648"/>
            <a:ext cx="3520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JavaScript (JS) is a lightweight interpreted (or just-in-time compiled) programming language with first-class functions. While it is most well-known as the scripting language for Web pages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4726" y="1200648"/>
            <a:ext cx="3584191" cy="123245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3116" y="1439188"/>
            <a:ext cx="4921857" cy="2067180"/>
          </a:xfrm>
          <a:prstGeom prst="roundRect">
            <a:avLst>
              <a:gd name="adj" fmla="val 70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Variables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21172" y="1107023"/>
            <a:ext cx="39160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In a programming language, variables are used to store data values.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JavaScript uses the keywords </a:t>
            </a:r>
            <a:r>
              <a:rPr lang="en-US">
                <a:latin typeface="Times New Roman"/>
                <a:cs typeface="Times New Roman"/>
              </a:rPr>
              <a:t>var</a:t>
            </a:r>
            <a:r>
              <a:rPr lang="en-US">
                <a:latin typeface="Times New Roman"/>
                <a:cs typeface="Times New Roman"/>
              </a:rPr>
              <a:t>, let and </a:t>
            </a:r>
            <a:r>
              <a:rPr lang="en-US">
                <a:latin typeface="Times New Roman"/>
                <a:cs typeface="Times New Roman"/>
              </a:rPr>
              <a:t>const</a:t>
            </a:r>
            <a:r>
              <a:rPr lang="en-US">
                <a:latin typeface="Times New Roman"/>
                <a:cs typeface="Times New Roman"/>
              </a:rPr>
              <a:t> to declare variables.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An equal sign is used to assign values to variables.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In this example, x is defined as a variable. Then, x is assigned (given) the value 6: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let x;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x = 6;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421172" y="1107023"/>
            <a:ext cx="3916018" cy="2893100"/>
          </a:xfrm>
          <a:prstGeom prst="roundRect">
            <a:avLst>
              <a:gd name="adj" fmla="val 4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4406" y="55900"/>
            <a:ext cx="651218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Differences between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, let, and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v_8Bu6zZvvFox1hdH9n9mDBG3F-aOQR9iwIGpP1roGO2IACxbUkAsfNY5KPRMOrqxjsLENIoC6DTu2eSPNQR7OXt3v3Uzw_5gGHLTqlTtdy9bDN6Kcu0Q32HCRlH6V35FJNp6An1pvNA_9eAVvQYr10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052255" y="811393"/>
            <a:ext cx="4876484" cy="36492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860340" y="1868465"/>
            <a:ext cx="3073136" cy="1987017"/>
          </a:xfrm>
          <a:prstGeom prst="roundRect">
            <a:avLst>
              <a:gd name="adj" fmla="val 8013"/>
            </a:avLst>
          </a:prstGeom>
          <a:solidFill>
            <a:srgbClr val="36C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286059" y="1868465"/>
            <a:ext cx="2745251" cy="909799"/>
          </a:xfrm>
          <a:prstGeom prst="roundRect">
            <a:avLst>
              <a:gd name="adj" fmla="val 8013"/>
            </a:avLst>
          </a:prstGeom>
          <a:solidFill>
            <a:srgbClr val="A3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79754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86060" y="1824157"/>
            <a:ext cx="2834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JavaScript </a:t>
            </a:r>
            <a:r>
              <a:rPr lang="en-US">
                <a:latin typeface="Times New Roman"/>
                <a:cs typeface="Times New Roman"/>
              </a:rPr>
              <a:t>uses arithmetic operators ( + - * / ) to compute values: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(5 + 6) * </a:t>
            </a:r>
            <a:r>
              <a:rPr lang="en-US">
                <a:latin typeface="Times New Roman"/>
                <a:cs typeface="Times New Roman"/>
              </a:rPr>
              <a:t>10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60340" y="1824157"/>
            <a:ext cx="32560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An </a:t>
            </a:r>
            <a:r>
              <a:rPr lang="en-US">
                <a:latin typeface="Times New Roman"/>
                <a:cs typeface="Times New Roman"/>
              </a:rPr>
              <a:t>expression is a combination of values, variables, and operators, which computes to a value.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The computation is called an evaluation.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For example, 5 * 10 evaluates to 50: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5 * 10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60340" y="1193361"/>
            <a:ext cx="2315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JavaScript Expressions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 bwMode="auto">
          <a:xfrm>
            <a:off x="1499990" y="1193361"/>
            <a:ext cx="211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JavaScript Operators</a:t>
            </a:r>
            <a:endParaRPr lang="en-US" sz="160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367624" y="1118274"/>
            <a:ext cx="71562" cy="4579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692594" y="1136615"/>
            <a:ext cx="71562" cy="4579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Arithmetic Operators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2154868" y="1335820"/>
            <a:ext cx="4548147" cy="2922341"/>
            <a:chOff x="2154868" y="1335820"/>
            <a:chExt cx="4548147" cy="2922341"/>
          </a:xfrm>
        </p:grpSpPr>
        <p:sp>
          <p:nvSpPr>
            <p:cNvPr id="5" name="Rectangle 4"/>
            <p:cNvSpPr/>
            <p:nvPr/>
          </p:nvSpPr>
          <p:spPr bwMode="auto">
            <a:xfrm>
              <a:off x="2174747" y="1365062"/>
              <a:ext cx="4528268" cy="289310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Arithmetic operators perform arithmetic on numbers (literals or variables).</a:t>
              </a:r>
              <a:endParaRPr/>
            </a:p>
            <a:p>
              <a:pPr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Operator	</a:t>
              </a:r>
              <a:r>
                <a:rPr lang="en-US">
                  <a:latin typeface="Times New Roman"/>
                  <a:cs typeface="Times New Roman"/>
                </a:rPr>
                <a:t>Description</a:t>
              </a:r>
              <a:endParaRPr/>
            </a:p>
            <a:p>
              <a:pPr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+	Addition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-	Subtraction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*	Multiplication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**	Exponentiation (ES2016)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/	Division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%	Modulus (Remainder)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++	Increment</a:t>
              </a:r>
              <a:endParaRPr/>
            </a:p>
            <a:p>
              <a:pPr>
                <a:defRPr/>
              </a:pPr>
              <a:r>
                <a:rPr lang="en-US">
                  <a:latin typeface="Times New Roman"/>
                  <a:cs typeface="Times New Roman"/>
                </a:rPr>
                <a:t>--	Decrement</a:t>
              </a:r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154868" y="1335820"/>
              <a:ext cx="4548146" cy="2922341"/>
            </a:xfrm>
            <a:prstGeom prst="roundRect">
              <a:avLst>
                <a:gd name="adj" fmla="val 930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54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Data Types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53048" y="1717284"/>
            <a:ext cx="2175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1</a:t>
            </a:r>
            <a:r>
              <a:rPr lang="en-US">
                <a:latin typeface="Times New Roman"/>
                <a:cs typeface="Times New Roman"/>
              </a:rPr>
              <a:t>. String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2. Number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3. </a:t>
            </a:r>
            <a:r>
              <a:rPr lang="en-US">
                <a:latin typeface="Times New Roman"/>
                <a:cs typeface="Times New Roman"/>
              </a:rPr>
              <a:t>Bigint</a:t>
            </a: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4. Boolean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5. Undefined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6. Null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7. Symbol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8. </a:t>
            </a:r>
            <a:r>
              <a:rPr lang="en-US">
                <a:latin typeface="Times New Roman"/>
                <a:cs typeface="Times New Roman"/>
              </a:rPr>
              <a:t>Object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35001" y="1717284"/>
            <a:ext cx="25722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</a:t>
            </a:r>
            <a:r>
              <a:rPr lang="en-US">
                <a:latin typeface="Times New Roman"/>
                <a:cs typeface="Times New Roman"/>
              </a:rPr>
              <a:t>object data type can contain: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1. An object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2. An array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3. A date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53048" y="1068628"/>
            <a:ext cx="266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1800">
                <a:latin typeface="Times New Roman"/>
                <a:cs typeface="Times New Roman"/>
              </a:rPr>
              <a:t>JavaScript has 8 Datatypes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74644" y="1007335"/>
            <a:ext cx="79513" cy="4919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07190" y="106862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1800">
                <a:latin typeface="Times New Roman"/>
                <a:cs typeface="Times New Roman"/>
              </a:rPr>
              <a:t>The Object Datatype</a:t>
            </a:r>
            <a:endParaRPr/>
          </a:p>
        </p:txBody>
      </p:sp>
      <p:sp>
        <p:nvSpPr>
          <p:cNvPr id="9" name="Rounded Rectangle 8"/>
          <p:cNvSpPr/>
          <p:nvPr/>
        </p:nvSpPr>
        <p:spPr bwMode="auto">
          <a:xfrm>
            <a:off x="4556598" y="1003179"/>
            <a:ext cx="79513" cy="4919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Functions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95167" y="1016721"/>
            <a:ext cx="51961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A JavaScript function is defined with the function keyword, followed by a name, followed by parentheses ().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names can contain letters, digits, underscores, and dollar signs (same rules as variables).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parentheses may include parameter names separated by commas: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(parameter1, parameter2, ...)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code to be executed, by the function, is placed inside curly brackets: {}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name(parameter1, parameter2, parameter3)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// code to be executed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ONLYOFFICE/7.2.1.34</Application>
  <DocSecurity>0</DocSecurity>
  <PresentationFormat>On-screen Show (16:9)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Hp</dc:creator>
  <cp:keywords/>
  <dc:description/>
  <dc:identifier/>
  <dc:language/>
  <cp:lastModifiedBy>Spinach</cp:lastModifiedBy>
  <cp:revision>297</cp:revision>
  <dcterms:modified xsi:type="dcterms:W3CDTF">2023-10-15T15:08:27Z</dcterms:modified>
  <cp:category/>
  <cp:contentStatus/>
  <cp:version/>
</cp:coreProperties>
</file>