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63" r:id="rId1"/>
    <p:sldMasterId id="2147483664" r:id="rId2"/>
  </p:sldMasterIdLst>
  <p:notesMasterIdLst>
    <p:notesMasterId r:id="rId32"/>
  </p:notesMasterIdLst>
  <p:sldIdLst>
    <p:sldId id="839" r:id="rId3"/>
    <p:sldId id="380" r:id="rId4"/>
    <p:sldId id="662" r:id="rId5"/>
    <p:sldId id="843" r:id="rId6"/>
    <p:sldId id="845" r:id="rId7"/>
    <p:sldId id="846" r:id="rId8"/>
    <p:sldId id="847" r:id="rId9"/>
    <p:sldId id="848" r:id="rId10"/>
    <p:sldId id="849" r:id="rId11"/>
    <p:sldId id="850" r:id="rId12"/>
    <p:sldId id="856" r:id="rId13"/>
    <p:sldId id="857" r:id="rId14"/>
    <p:sldId id="858" r:id="rId15"/>
    <p:sldId id="859" r:id="rId16"/>
    <p:sldId id="860" r:id="rId17"/>
    <p:sldId id="851" r:id="rId18"/>
    <p:sldId id="852" r:id="rId19"/>
    <p:sldId id="853" r:id="rId20"/>
    <p:sldId id="854" r:id="rId21"/>
    <p:sldId id="855" r:id="rId22"/>
    <p:sldId id="861" r:id="rId23"/>
    <p:sldId id="862" r:id="rId24"/>
    <p:sldId id="863" r:id="rId25"/>
    <p:sldId id="864" r:id="rId26"/>
    <p:sldId id="865" r:id="rId27"/>
    <p:sldId id="866" r:id="rId28"/>
    <p:sldId id="867" r:id="rId29"/>
    <p:sldId id="868" r:id="rId30"/>
    <p:sldId id="869"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Raleway" pitchFamily="2"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ba Alam" initials="AA" lastIdx="1" clrIdx="0">
    <p:extLst>
      <p:ext uri="{19B8F6BF-5375-455C-9EA6-DF929625EA0E}">
        <p15:presenceInfo xmlns:p15="http://schemas.microsoft.com/office/powerpoint/2012/main" userId="f9e665014ae53d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99"/>
    <a:srgbClr val="FFFFCC"/>
    <a:srgbClr val="FFCC99"/>
    <a:srgbClr val="FF7C80"/>
    <a:srgbClr val="3DDA84"/>
    <a:srgbClr val="67A2DB"/>
    <a:srgbClr val="FFFFFF"/>
    <a:srgbClr val="6200EE"/>
    <a:srgbClr val="7FB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varScale="1">
        <p:scale>
          <a:sx n="106" d="100"/>
          <a:sy n="106" d="100"/>
        </p:scale>
        <p:origin x="7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Light"/>
              <a:ea typeface="Open Sans Light"/>
              <a:cs typeface="Open Sans Light"/>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Open Sans Light"/>
                <a:ea typeface="Open Sans Light"/>
                <a:cs typeface="Open Sans Light"/>
                <a:sym typeface="Open Sans Light"/>
              </a:rPr>
              <a:t>‹#›</a:t>
            </a:fld>
            <a:endParaRPr sz="800" b="1" i="0" u="none" strike="noStrike" cap="none">
              <a:solidFill>
                <a:schemeClr val="lt1"/>
              </a:solidFill>
              <a:latin typeface="Open Sans Light"/>
              <a:ea typeface="Open Sans Light"/>
              <a:cs typeface="Open Sans Light"/>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Raleway"/>
                <a:ea typeface="Raleway"/>
                <a:cs typeface="Raleway"/>
                <a:sym typeface="Raleway"/>
              </a:rPr>
              <a:t>BJIT </a:t>
            </a:r>
            <a:r>
              <a:rPr lang="en-US" altLang="ja" sz="800" dirty="0">
                <a:solidFill>
                  <a:schemeClr val="accent5"/>
                </a:solidFill>
                <a:latin typeface="Raleway"/>
                <a:ea typeface="Raleway"/>
                <a:cs typeface="Raleway"/>
                <a:sym typeface="Raleway"/>
              </a:rPr>
              <a:t>Group</a:t>
            </a:r>
            <a:endParaRPr sz="800" i="0" u="none" strike="noStrike" cap="none" dirty="0">
              <a:solidFill>
                <a:schemeClr val="accent5"/>
              </a:solidFill>
              <a:latin typeface="Raleway"/>
              <a:ea typeface="Raleway"/>
              <a:cs typeface="Raleway"/>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045218" y="65734"/>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524985" y="4869517"/>
            <a:ext cx="253146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@2022, BJIT Group. All Rights Reserved</a:t>
            </a:r>
          </a:p>
        </p:txBody>
      </p:sp>
    </p:spTree>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850-5726-4539-B247-A9A728F902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46A3E8-12B8-4267-ABB9-11228F1675AD}"/>
              </a:ext>
            </a:extLst>
          </p:cNvPr>
          <p:cNvSpPr>
            <a:spLocks noGrp="1"/>
          </p:cNvSpPr>
          <p:nvPr>
            <p:ph type="body" idx="1"/>
          </p:nvPr>
        </p:nvSpPr>
        <p:spPr/>
        <p:txBody>
          <a:bodyPr/>
          <a:lstStyle/>
          <a:p>
            <a:endParaRPr lang="en-US"/>
          </a:p>
        </p:txBody>
      </p:sp>
      <p:sp>
        <p:nvSpPr>
          <p:cNvPr id="4" name="Google Shape;602;p34">
            <a:extLst>
              <a:ext uri="{FF2B5EF4-FFF2-40B4-BE49-F238E27FC236}">
                <a16:creationId xmlns:a16="http://schemas.microsoft.com/office/drawing/2014/main" id="{1BDCBA0B-3B32-4B6C-8C45-E7DDAE31C5AE}"/>
              </a:ext>
            </a:extLst>
          </p:cNvPr>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a:extLst>
              <a:ext uri="{FF2B5EF4-FFF2-40B4-BE49-F238E27FC236}">
                <a16:creationId xmlns:a16="http://schemas.microsoft.com/office/drawing/2014/main" id="{FC90A311-4D71-4EA0-926B-CD06854BF41C}"/>
              </a:ext>
            </a:extLst>
          </p:cNvPr>
          <p:cNvGrpSpPr/>
          <p:nvPr/>
        </p:nvGrpSpPr>
        <p:grpSpPr>
          <a:xfrm>
            <a:off x="3238499" y="1932120"/>
            <a:ext cx="2674621"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a:cxnSpLocks/>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a:extLst>
              <a:ext uri="{FF2B5EF4-FFF2-40B4-BE49-F238E27FC236}">
                <a16:creationId xmlns:a16="http://schemas.microsoft.com/office/drawing/2014/main" id="{E0571E27-C9CC-41B4-B367-03349CDFA60B}"/>
              </a:ext>
            </a:extLst>
          </p:cNvPr>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Core Java</a:t>
            </a:r>
          </a:p>
        </p:txBody>
      </p:sp>
    </p:spTree>
    <p:extLst>
      <p:ext uri="{BB962C8B-B14F-4D97-AF65-F5344CB8AC3E}">
        <p14:creationId xmlns:p14="http://schemas.microsoft.com/office/powerpoint/2010/main" val="117332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Understanding Collection Frameworks</a:t>
            </a:r>
          </a:p>
        </p:txBody>
      </p:sp>
      <p:sp>
        <p:nvSpPr>
          <p:cNvPr id="6" name="TextBox 5">
            <a:extLst>
              <a:ext uri="{FF2B5EF4-FFF2-40B4-BE49-F238E27FC236}">
                <a16:creationId xmlns:a16="http://schemas.microsoft.com/office/drawing/2014/main" id="{C7D16F4B-8231-4AEE-815D-E58C931E0FF9}"/>
              </a:ext>
            </a:extLst>
          </p:cNvPr>
          <p:cNvSpPr txBox="1"/>
          <p:nvPr/>
        </p:nvSpPr>
        <p:spPr>
          <a:xfrm>
            <a:off x="1746900" y="1006147"/>
            <a:ext cx="560340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Java collections framework is a set of generic types that you use to create collection classes that support various ways for you to store and manage objects of any kind in memory.</a:t>
            </a:r>
          </a:p>
        </p:txBody>
      </p:sp>
      <p:sp>
        <p:nvSpPr>
          <p:cNvPr id="7" name="TextBox 6">
            <a:extLst>
              <a:ext uri="{FF2B5EF4-FFF2-40B4-BE49-F238E27FC236}">
                <a16:creationId xmlns:a16="http://schemas.microsoft.com/office/drawing/2014/main" id="{F0DE9E79-3952-408D-A60B-AD4CDDC5E4AB}"/>
              </a:ext>
            </a:extLst>
          </p:cNvPr>
          <p:cNvSpPr txBox="1"/>
          <p:nvPr/>
        </p:nvSpPr>
        <p:spPr>
          <a:xfrm>
            <a:off x="1746899" y="1973222"/>
            <a:ext cx="2745901" cy="1600438"/>
          </a:xfrm>
          <a:prstGeom prst="rect">
            <a:avLst/>
          </a:prstGeom>
          <a:solidFill>
            <a:schemeClr val="accent1">
              <a:lumMod val="20000"/>
              <a:lumOff val="80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An object of type ArrayList&lt;T&gt; represented an example of a collection of objects of type T, where T could be any class or interface type as long as the type met the conditions required by the collection. </a:t>
            </a:r>
          </a:p>
        </p:txBody>
      </p:sp>
      <p:sp>
        <p:nvSpPr>
          <p:cNvPr id="9" name="TextBox 8">
            <a:extLst>
              <a:ext uri="{FF2B5EF4-FFF2-40B4-BE49-F238E27FC236}">
                <a16:creationId xmlns:a16="http://schemas.microsoft.com/office/drawing/2014/main" id="{4EE19376-84A0-4A08-B116-E547E9A9CBD1}"/>
              </a:ext>
            </a:extLst>
          </p:cNvPr>
          <p:cNvSpPr txBox="1"/>
          <p:nvPr/>
        </p:nvSpPr>
        <p:spPr>
          <a:xfrm>
            <a:off x="4651200" y="1986974"/>
            <a:ext cx="2699100" cy="1384995"/>
          </a:xfrm>
          <a:prstGeom prst="rect">
            <a:avLst/>
          </a:prstGeom>
          <a:solidFill>
            <a:schemeClr val="bg2">
              <a:lumMod val="10000"/>
              <a:lumOff val="90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For instance, to create an ArrayList that works with String, you pass String in angle brackets.</a:t>
            </a:r>
          </a:p>
          <a:p>
            <a:pPr algn="just"/>
            <a:endParaRPr lang="en-US" dirty="0">
              <a:latin typeface="Times New Roman" panose="02020603050405020304" pitchFamily="18" charset="0"/>
              <a:cs typeface="Times New Roman" panose="02020603050405020304" pitchFamily="18" charset="0"/>
            </a:endParaRPr>
          </a:p>
          <a:p>
            <a:r>
              <a:rPr lang="en-US" dirty="0">
                <a:highlight>
                  <a:srgbClr val="CCFF99"/>
                </a:highlight>
                <a:latin typeface="Times New Roman" panose="02020603050405020304" pitchFamily="18" charset="0"/>
                <a:cs typeface="Times New Roman" panose="02020603050405020304" pitchFamily="18" charset="0"/>
              </a:rPr>
              <a:t>List&lt;String&gt; </a:t>
            </a:r>
            <a:r>
              <a:rPr lang="en-US" dirty="0" err="1">
                <a:highlight>
                  <a:srgbClr val="CCFF99"/>
                </a:highlight>
                <a:latin typeface="Times New Roman" panose="02020603050405020304" pitchFamily="18" charset="0"/>
                <a:cs typeface="Times New Roman" panose="02020603050405020304" pitchFamily="18" charset="0"/>
              </a:rPr>
              <a:t>myList</a:t>
            </a:r>
            <a:r>
              <a:rPr lang="en-US" dirty="0">
                <a:highlight>
                  <a:srgbClr val="CCFF99"/>
                </a:highlight>
                <a:latin typeface="Times New Roman" panose="02020603050405020304" pitchFamily="18" charset="0"/>
                <a:cs typeface="Times New Roman" panose="02020603050405020304" pitchFamily="18" charset="0"/>
              </a:rPr>
              <a:t> = new ArrayList&lt;String&gt;();</a:t>
            </a:r>
          </a:p>
        </p:txBody>
      </p:sp>
    </p:spTree>
    <p:extLst>
      <p:ext uri="{BB962C8B-B14F-4D97-AF65-F5344CB8AC3E}">
        <p14:creationId xmlns:p14="http://schemas.microsoft.com/office/powerpoint/2010/main" val="195170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ArrayList</a:t>
            </a:r>
          </a:p>
        </p:txBody>
      </p:sp>
      <p:sp>
        <p:nvSpPr>
          <p:cNvPr id="8" name="TextBox 7">
            <a:extLst>
              <a:ext uri="{FF2B5EF4-FFF2-40B4-BE49-F238E27FC236}">
                <a16:creationId xmlns:a16="http://schemas.microsoft.com/office/drawing/2014/main" id="{0E579182-FF35-4D8C-BDFC-52556489B8D0}"/>
              </a:ext>
            </a:extLst>
          </p:cNvPr>
          <p:cNvSpPr txBox="1"/>
          <p:nvPr/>
        </p:nvSpPr>
        <p:spPr>
          <a:xfrm>
            <a:off x="2035800" y="1192790"/>
            <a:ext cx="5072400"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class is a resizable array, which can be found in the </a:t>
            </a:r>
            <a:r>
              <a:rPr lang="en-US" dirty="0" err="1">
                <a:highlight>
                  <a:srgbClr val="CCFFCC"/>
                </a:highlight>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 package.</a:t>
            </a:r>
          </a:p>
        </p:txBody>
      </p:sp>
      <p:sp>
        <p:nvSpPr>
          <p:cNvPr id="10" name="TextBox 9">
            <a:extLst>
              <a:ext uri="{FF2B5EF4-FFF2-40B4-BE49-F238E27FC236}">
                <a16:creationId xmlns:a16="http://schemas.microsoft.com/office/drawing/2014/main" id="{A3A38D81-C2A5-45EB-8B70-53B2E67AAE35}"/>
              </a:ext>
            </a:extLst>
          </p:cNvPr>
          <p:cNvSpPr txBox="1"/>
          <p:nvPr/>
        </p:nvSpPr>
        <p:spPr>
          <a:xfrm>
            <a:off x="2035800" y="1833086"/>
            <a:ext cx="507240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difference</a:t>
            </a:r>
            <a:r>
              <a:rPr lang="en-US" dirty="0">
                <a:latin typeface="Times New Roman" panose="02020603050405020304" pitchFamily="18" charset="0"/>
                <a:cs typeface="Times New Roman" panose="02020603050405020304" pitchFamily="18" charset="0"/>
              </a:rPr>
              <a:t> between a </a:t>
            </a:r>
            <a:r>
              <a:rPr lang="en-US" b="1" dirty="0">
                <a:latin typeface="Times New Roman" panose="02020603050405020304" pitchFamily="18" charset="0"/>
                <a:cs typeface="Times New Roman" panose="02020603050405020304" pitchFamily="18" charset="0"/>
              </a:rPr>
              <a:t>built-in array and an ArrayList </a:t>
            </a:r>
            <a:r>
              <a:rPr lang="en-US" dirty="0">
                <a:latin typeface="Times New Roman" panose="02020603050405020304" pitchFamily="18" charset="0"/>
                <a:cs typeface="Times New Roman" panose="02020603050405020304" pitchFamily="18" charset="0"/>
              </a:rPr>
              <a:t>in Java, is that the </a:t>
            </a:r>
            <a:r>
              <a:rPr lang="en-US" b="1" dirty="0">
                <a:latin typeface="Times New Roman" panose="02020603050405020304" pitchFamily="18" charset="0"/>
                <a:cs typeface="Times New Roman" panose="02020603050405020304" pitchFamily="18" charset="0"/>
              </a:rPr>
              <a:t>size</a:t>
            </a:r>
            <a:r>
              <a:rPr lang="en-US" dirty="0">
                <a:latin typeface="Times New Roman" panose="02020603050405020304" pitchFamily="18" charset="0"/>
                <a:cs typeface="Times New Roman" panose="02020603050405020304" pitchFamily="18" charset="0"/>
              </a:rPr>
              <a:t> of an array </a:t>
            </a:r>
            <a:r>
              <a:rPr lang="en-US" b="1" dirty="0">
                <a:latin typeface="Times New Roman" panose="02020603050405020304" pitchFamily="18" charset="0"/>
                <a:cs typeface="Times New Roman" panose="02020603050405020304" pitchFamily="18" charset="0"/>
              </a:rPr>
              <a:t>cannot be modified</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elements</a:t>
            </a:r>
            <a:r>
              <a:rPr lang="en-US" dirty="0">
                <a:latin typeface="Times New Roman" panose="02020603050405020304" pitchFamily="18" charset="0"/>
                <a:cs typeface="Times New Roman" panose="02020603050405020304" pitchFamily="18" charset="0"/>
              </a:rPr>
              <a:t> can be </a:t>
            </a:r>
            <a:r>
              <a:rPr lang="en-US" b="1" dirty="0">
                <a:latin typeface="Times New Roman" panose="02020603050405020304" pitchFamily="18" charset="0"/>
                <a:cs typeface="Times New Roman" panose="02020603050405020304" pitchFamily="18" charset="0"/>
              </a:rPr>
              <a:t>added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removed</a:t>
            </a:r>
            <a:r>
              <a:rPr lang="en-US" dirty="0">
                <a:latin typeface="Times New Roman" panose="02020603050405020304" pitchFamily="18" charset="0"/>
                <a:cs typeface="Times New Roman" panose="02020603050405020304" pitchFamily="18" charset="0"/>
              </a:rPr>
              <a:t> from an </a:t>
            </a:r>
            <a:r>
              <a:rPr lang="en-US" b="1" dirty="0">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whenever you want.</a:t>
            </a:r>
          </a:p>
        </p:txBody>
      </p:sp>
      <p:sp>
        <p:nvSpPr>
          <p:cNvPr id="11" name="TextBox 10">
            <a:extLst>
              <a:ext uri="{FF2B5EF4-FFF2-40B4-BE49-F238E27FC236}">
                <a16:creationId xmlns:a16="http://schemas.microsoft.com/office/drawing/2014/main" id="{59E6114E-DE01-4F50-AD38-F900F01D454C}"/>
              </a:ext>
            </a:extLst>
          </p:cNvPr>
          <p:cNvSpPr txBox="1"/>
          <p:nvPr/>
        </p:nvSpPr>
        <p:spPr>
          <a:xfrm>
            <a:off x="2286000" y="2688826"/>
            <a:ext cx="4572000"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Create an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object called cars that will store strings:</a:t>
            </a:r>
          </a:p>
        </p:txBody>
      </p:sp>
      <p:sp>
        <p:nvSpPr>
          <p:cNvPr id="13" name="TextBox 12">
            <a:extLst>
              <a:ext uri="{FF2B5EF4-FFF2-40B4-BE49-F238E27FC236}">
                <a16:creationId xmlns:a16="http://schemas.microsoft.com/office/drawing/2014/main" id="{B226B463-4595-47DB-8E89-567584CB3961}"/>
              </a:ext>
            </a:extLst>
          </p:cNvPr>
          <p:cNvSpPr txBox="1"/>
          <p:nvPr/>
        </p:nvSpPr>
        <p:spPr>
          <a:xfrm>
            <a:off x="2286000" y="3209347"/>
            <a:ext cx="4572000" cy="954107"/>
          </a:xfrm>
          <a:prstGeom prst="rect">
            <a:avLst/>
          </a:prstGeom>
          <a:solidFill>
            <a:schemeClr val="accent1">
              <a:lumMod val="20000"/>
              <a:lumOff val="80000"/>
            </a:schemeClr>
          </a:solidFill>
        </p:spPr>
        <p:txBody>
          <a:bodyPr wrap="square">
            <a:spAutoFit/>
          </a:bodyPr>
          <a:lstStyle/>
          <a:p>
            <a:r>
              <a:rPr lang="en-US" dirty="0">
                <a:highlight>
                  <a:srgbClr val="CCFFCC"/>
                </a:highlight>
                <a:latin typeface="Times New Roman" panose="02020603050405020304" pitchFamily="18" charset="0"/>
                <a:cs typeface="Times New Roman" panose="02020603050405020304" pitchFamily="18" charset="0"/>
              </a:rPr>
              <a:t>import </a:t>
            </a:r>
            <a:r>
              <a:rPr lang="en-US" dirty="0" err="1">
                <a:highlight>
                  <a:srgbClr val="CCFFCC"/>
                </a:highlight>
                <a:latin typeface="Times New Roman" panose="02020603050405020304" pitchFamily="18" charset="0"/>
                <a:cs typeface="Times New Roman" panose="02020603050405020304" pitchFamily="18" charset="0"/>
              </a:rPr>
              <a:t>java.util.ArrayList</a:t>
            </a:r>
            <a:r>
              <a:rPr lang="en-US" dirty="0">
                <a:highlight>
                  <a:srgbClr val="CCFFCC"/>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import the ArrayList class</a:t>
            </a:r>
          </a:p>
          <a:p>
            <a:endParaRPr lang="en-US"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ArrayList&lt;String&gt; cars = new ArrayList&lt;String&gt;(); </a:t>
            </a:r>
            <a:r>
              <a:rPr lang="en-US" dirty="0">
                <a:latin typeface="Times New Roman" panose="02020603050405020304" pitchFamily="18" charset="0"/>
                <a:cs typeface="Times New Roman" panose="02020603050405020304" pitchFamily="18" charset="0"/>
              </a:rPr>
              <a:t>// Create an ArrayList object</a:t>
            </a:r>
          </a:p>
        </p:txBody>
      </p:sp>
    </p:spTree>
    <p:extLst>
      <p:ext uri="{BB962C8B-B14F-4D97-AF65-F5344CB8AC3E}">
        <p14:creationId xmlns:p14="http://schemas.microsoft.com/office/powerpoint/2010/main" val="248480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Add Items in ArrayList</a:t>
            </a:r>
          </a:p>
        </p:txBody>
      </p:sp>
      <p:sp>
        <p:nvSpPr>
          <p:cNvPr id="9" name="TextBox 8">
            <a:extLst>
              <a:ext uri="{FF2B5EF4-FFF2-40B4-BE49-F238E27FC236}">
                <a16:creationId xmlns:a16="http://schemas.microsoft.com/office/drawing/2014/main" id="{5F6A2F21-2C0D-4F02-B9AC-B4C392EF906F}"/>
              </a:ext>
            </a:extLst>
          </p:cNvPr>
          <p:cNvSpPr txBox="1"/>
          <p:nvPr/>
        </p:nvSpPr>
        <p:spPr>
          <a:xfrm>
            <a:off x="2286000" y="1207468"/>
            <a:ext cx="413640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add elements to the </a:t>
            </a:r>
            <a:r>
              <a:rPr lang="en-US" dirty="0">
                <a:highlight>
                  <a:srgbClr val="CCFFCC"/>
                </a:highlight>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use the add() method</a:t>
            </a:r>
          </a:p>
        </p:txBody>
      </p:sp>
      <p:sp>
        <p:nvSpPr>
          <p:cNvPr id="12" name="TextBox 11">
            <a:extLst>
              <a:ext uri="{FF2B5EF4-FFF2-40B4-BE49-F238E27FC236}">
                <a16:creationId xmlns:a16="http://schemas.microsoft.com/office/drawing/2014/main" id="{07E7CFE6-14D6-487B-B811-3D6AAAD0C3CB}"/>
              </a:ext>
            </a:extLst>
          </p:cNvPr>
          <p:cNvSpPr txBox="1"/>
          <p:nvPr/>
        </p:nvSpPr>
        <p:spPr>
          <a:xfrm>
            <a:off x="2286000" y="1742772"/>
            <a:ext cx="4136400" cy="2677656"/>
          </a:xfrm>
          <a:prstGeom prst="rect">
            <a:avLst/>
          </a:prstGeom>
          <a:solidFill>
            <a:schemeClr val="accent1">
              <a:lumMod val="20000"/>
              <a:lumOff val="8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ArrayList&lt;String&gt; cars = new ArrayList&lt;String&gt;();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("Volvo");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("BMW");</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("Ford");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("Mazda");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(cars);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543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12800" y="192961"/>
            <a:ext cx="7308000" cy="107721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Access, Change &amp; Remove an Item in ArrayList</a:t>
            </a:r>
          </a:p>
        </p:txBody>
      </p:sp>
      <p:sp>
        <p:nvSpPr>
          <p:cNvPr id="6" name="TextBox 5">
            <a:extLst>
              <a:ext uri="{FF2B5EF4-FFF2-40B4-BE49-F238E27FC236}">
                <a16:creationId xmlns:a16="http://schemas.microsoft.com/office/drawing/2014/main" id="{1F29D5BF-967D-464D-AC09-C15F453396C9}"/>
              </a:ext>
            </a:extLst>
          </p:cNvPr>
          <p:cNvSpPr txBox="1"/>
          <p:nvPr/>
        </p:nvSpPr>
        <p:spPr>
          <a:xfrm>
            <a:off x="2286000" y="1365590"/>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access an element in the ArrayList, use the get() method and refer to the index number:</a:t>
            </a:r>
          </a:p>
        </p:txBody>
      </p:sp>
      <p:sp>
        <p:nvSpPr>
          <p:cNvPr id="8" name="TextBox 7">
            <a:extLst>
              <a:ext uri="{FF2B5EF4-FFF2-40B4-BE49-F238E27FC236}">
                <a16:creationId xmlns:a16="http://schemas.microsoft.com/office/drawing/2014/main" id="{78C6BADF-0C50-47D8-A33D-820D3E2F9C3B}"/>
              </a:ext>
            </a:extLst>
          </p:cNvPr>
          <p:cNvSpPr txBox="1"/>
          <p:nvPr/>
        </p:nvSpPr>
        <p:spPr>
          <a:xfrm>
            <a:off x="3990600" y="2046487"/>
            <a:ext cx="1162800" cy="307777"/>
          </a:xfrm>
          <a:prstGeom prst="rect">
            <a:avLst/>
          </a:prstGeom>
          <a:solidFill>
            <a:schemeClr val="accent1">
              <a:lumMod val="20000"/>
              <a:lumOff val="80000"/>
            </a:schemeClr>
          </a:solidFill>
        </p:spPr>
        <p:txBody>
          <a:bodyPr wrap="square">
            <a:spAutoFit/>
          </a:bodyPr>
          <a:lstStyle/>
          <a:p>
            <a:r>
              <a:rPr lang="en-US" dirty="0" err="1"/>
              <a:t>cars.get</a:t>
            </a:r>
            <a:r>
              <a:rPr lang="en-US" dirty="0"/>
              <a:t>(0);</a:t>
            </a:r>
          </a:p>
        </p:txBody>
      </p:sp>
      <p:sp>
        <p:nvSpPr>
          <p:cNvPr id="10" name="TextBox 9">
            <a:extLst>
              <a:ext uri="{FF2B5EF4-FFF2-40B4-BE49-F238E27FC236}">
                <a16:creationId xmlns:a16="http://schemas.microsoft.com/office/drawing/2014/main" id="{F4B3280B-3CEE-4C99-9BB2-C01033AFDC27}"/>
              </a:ext>
            </a:extLst>
          </p:cNvPr>
          <p:cNvSpPr txBox="1"/>
          <p:nvPr/>
        </p:nvSpPr>
        <p:spPr>
          <a:xfrm>
            <a:off x="2286000" y="2511941"/>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change an element, use the set() method and refer to the index number:</a:t>
            </a:r>
          </a:p>
        </p:txBody>
      </p:sp>
      <p:sp>
        <p:nvSpPr>
          <p:cNvPr id="13" name="TextBox 12">
            <a:extLst>
              <a:ext uri="{FF2B5EF4-FFF2-40B4-BE49-F238E27FC236}">
                <a16:creationId xmlns:a16="http://schemas.microsoft.com/office/drawing/2014/main" id="{613DD34A-66C7-408C-A290-7D3CB319A57D}"/>
              </a:ext>
            </a:extLst>
          </p:cNvPr>
          <p:cNvSpPr txBox="1"/>
          <p:nvPr/>
        </p:nvSpPr>
        <p:spPr>
          <a:xfrm>
            <a:off x="3709800" y="3192838"/>
            <a:ext cx="1724400" cy="307777"/>
          </a:xfrm>
          <a:prstGeom prst="rect">
            <a:avLst/>
          </a:prstGeom>
          <a:solidFill>
            <a:schemeClr val="accent1">
              <a:lumMod val="20000"/>
              <a:lumOff val="80000"/>
            </a:schemeClr>
          </a:solidFill>
        </p:spPr>
        <p:txBody>
          <a:bodyPr wrap="square">
            <a:spAutoFit/>
          </a:bodyPr>
          <a:lstStyle/>
          <a:p>
            <a:r>
              <a:rPr lang="en-US" dirty="0" err="1"/>
              <a:t>cars.set</a:t>
            </a:r>
            <a:r>
              <a:rPr lang="en-US" dirty="0"/>
              <a:t>(0, "Opel");</a:t>
            </a:r>
          </a:p>
        </p:txBody>
      </p:sp>
      <p:sp>
        <p:nvSpPr>
          <p:cNvPr id="14" name="TextBox 13">
            <a:extLst>
              <a:ext uri="{FF2B5EF4-FFF2-40B4-BE49-F238E27FC236}">
                <a16:creationId xmlns:a16="http://schemas.microsoft.com/office/drawing/2014/main" id="{39D10F4A-61F7-48A2-AE33-5F35A7F0DF5A}"/>
              </a:ext>
            </a:extLst>
          </p:cNvPr>
          <p:cNvSpPr txBox="1"/>
          <p:nvPr/>
        </p:nvSpPr>
        <p:spPr>
          <a:xfrm>
            <a:off x="2286000" y="3658292"/>
            <a:ext cx="4572000" cy="52322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To remove an element, use the remove() method and refer to the index number:</a:t>
            </a:r>
          </a:p>
        </p:txBody>
      </p:sp>
      <p:sp>
        <p:nvSpPr>
          <p:cNvPr id="17" name="TextBox 16">
            <a:extLst>
              <a:ext uri="{FF2B5EF4-FFF2-40B4-BE49-F238E27FC236}">
                <a16:creationId xmlns:a16="http://schemas.microsoft.com/office/drawing/2014/main" id="{149E0B51-8638-4F56-AFB8-9437C5357160}"/>
              </a:ext>
            </a:extLst>
          </p:cNvPr>
          <p:cNvSpPr txBox="1"/>
          <p:nvPr/>
        </p:nvSpPr>
        <p:spPr>
          <a:xfrm>
            <a:off x="3843000" y="4339189"/>
            <a:ext cx="1458000" cy="307777"/>
          </a:xfrm>
          <a:prstGeom prst="rect">
            <a:avLst/>
          </a:prstGeom>
          <a:solidFill>
            <a:schemeClr val="accent1">
              <a:lumMod val="20000"/>
              <a:lumOff val="80000"/>
            </a:schemeClr>
          </a:solidFill>
        </p:spPr>
        <p:txBody>
          <a:bodyPr wrap="square">
            <a:spAutoFit/>
          </a:bodyPr>
          <a:lstStyle/>
          <a:p>
            <a:r>
              <a:rPr lang="en-US" dirty="0" err="1"/>
              <a:t>cars.remove</a:t>
            </a:r>
            <a:r>
              <a:rPr lang="en-US" dirty="0"/>
              <a:t>(0);</a:t>
            </a:r>
          </a:p>
        </p:txBody>
      </p:sp>
    </p:spTree>
    <p:extLst>
      <p:ext uri="{BB962C8B-B14F-4D97-AF65-F5344CB8AC3E}">
        <p14:creationId xmlns:p14="http://schemas.microsoft.com/office/powerpoint/2010/main" val="46069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720000" y="197381"/>
            <a:ext cx="73080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Sort an ArrayList</a:t>
            </a:r>
          </a:p>
        </p:txBody>
      </p:sp>
      <p:sp>
        <p:nvSpPr>
          <p:cNvPr id="11" name="TextBox 10">
            <a:extLst>
              <a:ext uri="{FF2B5EF4-FFF2-40B4-BE49-F238E27FC236}">
                <a16:creationId xmlns:a16="http://schemas.microsoft.com/office/drawing/2014/main" id="{53727C54-67A9-40A0-9E61-26DD9386A4AD}"/>
              </a:ext>
            </a:extLst>
          </p:cNvPr>
          <p:cNvSpPr txBox="1"/>
          <p:nvPr/>
        </p:nvSpPr>
        <p:spPr>
          <a:xfrm>
            <a:off x="3288600" y="1053506"/>
            <a:ext cx="256680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Sort an ArrayList of Strings:</a:t>
            </a:r>
          </a:p>
        </p:txBody>
      </p:sp>
      <p:sp>
        <p:nvSpPr>
          <p:cNvPr id="12" name="TextBox 11">
            <a:extLst>
              <a:ext uri="{FF2B5EF4-FFF2-40B4-BE49-F238E27FC236}">
                <a16:creationId xmlns:a16="http://schemas.microsoft.com/office/drawing/2014/main" id="{D2F251A0-2F4F-40A5-8973-9DBED5D86CE5}"/>
              </a:ext>
            </a:extLst>
          </p:cNvPr>
          <p:cNvSpPr txBox="1"/>
          <p:nvPr/>
        </p:nvSpPr>
        <p:spPr>
          <a:xfrm>
            <a:off x="2540700" y="1481433"/>
            <a:ext cx="4062600" cy="2893100"/>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ArrayList&lt;String&gt; cars = new ArrayList&lt;String&gt;();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("Volvo");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("BMW");</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("Ford");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cars.add</a:t>
            </a:r>
            <a:r>
              <a:rPr lang="en-US" dirty="0">
                <a:latin typeface="Times New Roman" panose="02020603050405020304" pitchFamily="18" charset="0"/>
                <a:cs typeface="Times New Roman" panose="02020603050405020304" pitchFamily="18" charset="0"/>
              </a:rPr>
              <a:t>("Mazda");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(cars);  // Sort cars</a:t>
            </a:r>
          </a:p>
          <a:p>
            <a:r>
              <a:rPr lang="en-US" dirty="0">
                <a:latin typeface="Times New Roman" panose="02020603050405020304" pitchFamily="18" charset="0"/>
                <a:cs typeface="Times New Roman" panose="02020603050405020304" pitchFamily="18" charset="0"/>
              </a:rPr>
              <a:t>    for (String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cars)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037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807200" y="132581"/>
            <a:ext cx="498960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Sort an ArrayList</a:t>
            </a:r>
          </a:p>
        </p:txBody>
      </p:sp>
      <p:sp>
        <p:nvSpPr>
          <p:cNvPr id="11" name="TextBox 10">
            <a:extLst>
              <a:ext uri="{FF2B5EF4-FFF2-40B4-BE49-F238E27FC236}">
                <a16:creationId xmlns:a16="http://schemas.microsoft.com/office/drawing/2014/main" id="{53727C54-67A9-40A0-9E61-26DD9386A4AD}"/>
              </a:ext>
            </a:extLst>
          </p:cNvPr>
          <p:cNvSpPr txBox="1"/>
          <p:nvPr/>
        </p:nvSpPr>
        <p:spPr>
          <a:xfrm>
            <a:off x="3288600" y="782156"/>
            <a:ext cx="256680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Sort an ArrayList of Integers:</a:t>
            </a:r>
          </a:p>
        </p:txBody>
      </p:sp>
      <p:sp>
        <p:nvSpPr>
          <p:cNvPr id="5" name="TextBox 4">
            <a:extLst>
              <a:ext uri="{FF2B5EF4-FFF2-40B4-BE49-F238E27FC236}">
                <a16:creationId xmlns:a16="http://schemas.microsoft.com/office/drawing/2014/main" id="{27FE1CFB-1235-4246-9736-0B9505D0C15A}"/>
              </a:ext>
            </a:extLst>
          </p:cNvPr>
          <p:cNvSpPr txBox="1"/>
          <p:nvPr/>
        </p:nvSpPr>
        <p:spPr>
          <a:xfrm>
            <a:off x="1719000" y="1157466"/>
            <a:ext cx="5706000" cy="3539430"/>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public class Main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ArrayList&lt;Integer&gt; </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 new ArrayList&lt;Integer&gt;();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(33);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(15);</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(20);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(34);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(8);</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myNumbers.add</a:t>
            </a:r>
            <a:r>
              <a:rPr lang="en-US" dirty="0">
                <a:latin typeface="Times New Roman" panose="02020603050405020304" pitchFamily="18" charset="0"/>
                <a:cs typeface="Times New Roman" panose="02020603050405020304" pitchFamily="18" charset="0"/>
              </a:rPr>
              <a:t>(12);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 Sort </a:t>
            </a:r>
            <a:r>
              <a:rPr lang="en-US" dirty="0" err="1">
                <a:latin typeface="Times New Roman" panose="02020603050405020304" pitchFamily="18" charset="0"/>
                <a:cs typeface="Times New Roman" panose="02020603050405020304" pitchFamily="18" charset="0"/>
              </a:rPr>
              <a:t>myNumbers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myNumbers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0536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Behaviours</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 Glance</a:t>
            </a:r>
          </a:p>
        </p:txBody>
      </p:sp>
      <p:pic>
        <p:nvPicPr>
          <p:cNvPr id="8" name="Picture 2">
            <a:extLst>
              <a:ext uri="{FF2B5EF4-FFF2-40B4-BE49-F238E27FC236}">
                <a16:creationId xmlns:a16="http://schemas.microsoft.com/office/drawing/2014/main" id="{AEC5021B-8AB0-4AE9-8607-533BEDE6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944" y="1017001"/>
            <a:ext cx="5952112" cy="3424026"/>
          </a:xfrm>
          <a:prstGeom prst="rect">
            <a:avLst/>
          </a:prstGeom>
          <a:solidFill>
            <a:srgbClr val="FFFFFF">
              <a:shade val="85000"/>
            </a:srgbClr>
          </a:solidFill>
          <a:ln w="88900" cap="sq">
            <a:solidFill>
              <a:srgbClr val="FFFFFF"/>
            </a:solidFill>
            <a:miter lim="800000"/>
          </a:ln>
          <a:effectLst>
            <a:outerShdw blurRad="50800" dist="38100" dir="13500000" algn="br"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91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 calcmode="lin" valueType="num">
                                      <p:cBhvr additive="repl">
                                        <p:cTn id="7" dur="500" fill="hold"/>
                                        <p:tgtEl>
                                          <p:spTgt spid="8"/>
                                        </p:tgtEl>
                                        <p:attrNameLst>
                                          <p:attrName>ppt_x</p:attrName>
                                        </p:attrNameLst>
                                      </p:cBhvr>
                                      <p:tavLst>
                                        <p:tav tm="100000">
                                          <p:val>
                                            <p:strVal val="#ppt_x"/>
                                          </p:val>
                                        </p:tav>
                                        <p:tav>
                                          <p:val>
                                            <p:strVal val="#ppt_x"/>
                                          </p:val>
                                        </p:tav>
                                      </p:tavLst>
                                    </p:anim>
                                    <p:anim calcmode="lin" valueType="num">
                                      <p:cBhvr additive="repl">
                                        <p:cTn id="8" dur="500" fill="hold"/>
                                        <p:tgtEl>
                                          <p:spTgt spid="8"/>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Iterators </a:t>
            </a:r>
          </a:p>
        </p:txBody>
      </p:sp>
      <p:sp>
        <p:nvSpPr>
          <p:cNvPr id="7" name="TextBox 6">
            <a:extLst>
              <a:ext uri="{FF2B5EF4-FFF2-40B4-BE49-F238E27FC236}">
                <a16:creationId xmlns:a16="http://schemas.microsoft.com/office/drawing/2014/main" id="{9F002441-ADD3-49AA-BDF4-49E826F86FA0}"/>
              </a:ext>
            </a:extLst>
          </p:cNvPr>
          <p:cNvSpPr txBox="1"/>
          <p:nvPr/>
        </p:nvSpPr>
        <p:spPr>
          <a:xfrm>
            <a:off x="1310640" y="1164015"/>
            <a:ext cx="2522220" cy="181588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 iterator is an object that you can use once to retrieve all the objects in a collection one by one.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Someone dealing cards from a deck one by one is acting as an iterator for the card deck</a:t>
            </a:r>
          </a:p>
        </p:txBody>
      </p:sp>
      <p:pic>
        <p:nvPicPr>
          <p:cNvPr id="9" name="Picture 3">
            <a:extLst>
              <a:ext uri="{FF2B5EF4-FFF2-40B4-BE49-F238E27FC236}">
                <a16:creationId xmlns:a16="http://schemas.microsoft.com/office/drawing/2014/main" id="{C472E21E-91DD-40B2-AE77-F7B0C82DA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380" y="944880"/>
            <a:ext cx="4046220" cy="3672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D6082EA-B3C6-4F9C-9DF4-944848AFCFF4}"/>
              </a:ext>
            </a:extLst>
          </p:cNvPr>
          <p:cNvSpPr txBox="1"/>
          <p:nvPr/>
        </p:nvSpPr>
        <p:spPr>
          <a:xfrm>
            <a:off x="1310640" y="3366176"/>
            <a:ext cx="2522220" cy="1169551"/>
          </a:xfrm>
          <a:prstGeom prst="rect">
            <a:avLst/>
          </a:prstGeom>
          <a:solidFill>
            <a:srgbClr val="CCFF99"/>
          </a:solidFill>
        </p:spPr>
        <p:txBody>
          <a:bodyPr wrap="square">
            <a:spAutoFit/>
          </a:bodyPr>
          <a:lstStyle/>
          <a:p>
            <a:r>
              <a:rPr lang="en-US" dirty="0" err="1">
                <a:latin typeface="Times New Roman" panose="02020603050405020304" pitchFamily="18" charset="0"/>
                <a:cs typeface="Times New Roman" panose="02020603050405020304" pitchFamily="18" charset="0"/>
              </a:rPr>
              <a:t>MyClass</a:t>
            </a:r>
            <a:r>
              <a:rPr lang="en-US" dirty="0">
                <a:latin typeface="Times New Roman" panose="02020603050405020304" pitchFamily="18" charset="0"/>
                <a:cs typeface="Times New Roman" panose="02020603050405020304" pitchFamily="18" charset="0"/>
              </a:rPr>
              <a:t> item;                         </a:t>
            </a:r>
          </a:p>
          <a:p>
            <a:r>
              <a:rPr lang="en-US" dirty="0">
                <a:latin typeface="Times New Roman" panose="02020603050405020304" pitchFamily="18" charset="0"/>
                <a:cs typeface="Times New Roman" panose="02020603050405020304" pitchFamily="18" charset="0"/>
              </a:rPr>
              <a:t>while(</a:t>
            </a:r>
            <a:r>
              <a:rPr lang="en-US" dirty="0" err="1">
                <a:latin typeface="Times New Roman" panose="02020603050405020304" pitchFamily="18" charset="0"/>
                <a:cs typeface="Times New Roman" panose="02020603050405020304" pitchFamily="18" charset="0"/>
              </a:rPr>
              <a:t>iter.hasNext</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item = </a:t>
            </a:r>
            <a:r>
              <a:rPr lang="en-US" dirty="0" err="1">
                <a:latin typeface="Times New Roman" panose="02020603050405020304" pitchFamily="18" charset="0"/>
                <a:cs typeface="Times New Roman" panose="02020603050405020304" pitchFamily="18" charset="0"/>
              </a:rPr>
              <a:t>iter.next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Do something with item...</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039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additive="repl">
                                        <p:cTn id="7" dur="500" fill="hold"/>
                                        <p:tgtEl>
                                          <p:spTgt spid="9"/>
                                        </p:tgtEl>
                                        <p:attrNameLst>
                                          <p:attrName>ppt_x</p:attrName>
                                        </p:attrNameLst>
                                      </p:cBhvr>
                                      <p:tavLst>
                                        <p:tav tm="100000">
                                          <p:val>
                                            <p:strVal val="#ppt_x"/>
                                          </p:val>
                                        </p:tav>
                                        <p:tav>
                                          <p:val>
                                            <p:strVal val="#ppt_x"/>
                                          </p:val>
                                        </p:tav>
                                      </p:tavLst>
                                    </p:anim>
                                    <p:anim calcmode="lin" valueType="num">
                                      <p:cBhvr additive="repl">
                                        <p:cTn id="8" dur="500" fill="hold"/>
                                        <p:tgtEl>
                                          <p:spTgt spid="9"/>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List Interface</a:t>
            </a:r>
          </a:p>
        </p:txBody>
      </p:sp>
      <p:sp>
        <p:nvSpPr>
          <p:cNvPr id="8" name="TextBox 7">
            <a:extLst>
              <a:ext uri="{FF2B5EF4-FFF2-40B4-BE49-F238E27FC236}">
                <a16:creationId xmlns:a16="http://schemas.microsoft.com/office/drawing/2014/main" id="{3AAD15D5-8E5A-4DE8-96DD-EFB5E85BDE5A}"/>
              </a:ext>
            </a:extLst>
          </p:cNvPr>
          <p:cNvSpPr txBox="1"/>
          <p:nvPr/>
        </p:nvSpPr>
        <p:spPr>
          <a:xfrm>
            <a:off x="1746899" y="1233637"/>
            <a:ext cx="5605441"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List is an ordered Collection (sometimes called a sequence). Lists may contain duplicate elements. In addition to the operations inherited from Collection, the List interface includes operations for the following:</a:t>
            </a:r>
          </a:p>
        </p:txBody>
      </p:sp>
      <p:sp>
        <p:nvSpPr>
          <p:cNvPr id="11" name="TextBox 10">
            <a:extLst>
              <a:ext uri="{FF2B5EF4-FFF2-40B4-BE49-F238E27FC236}">
                <a16:creationId xmlns:a16="http://schemas.microsoft.com/office/drawing/2014/main" id="{C89730DF-7224-444D-8B35-DFBD5347B3CD}"/>
              </a:ext>
            </a:extLst>
          </p:cNvPr>
          <p:cNvSpPr txBox="1"/>
          <p:nvPr/>
        </p:nvSpPr>
        <p:spPr>
          <a:xfrm>
            <a:off x="1746899" y="2245322"/>
            <a:ext cx="2905111" cy="1384995"/>
          </a:xfrm>
          <a:prstGeom prst="rect">
            <a:avLst/>
          </a:prstGeom>
          <a:solidFill>
            <a:schemeClr val="accent1">
              <a:lumMod val="20000"/>
              <a:lumOff val="80000"/>
            </a:schemeClr>
          </a:solid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Positional access </a:t>
            </a:r>
            <a:r>
              <a:rPr lang="en-US" dirty="0">
                <a:latin typeface="Times New Roman" panose="02020603050405020304" pitchFamily="18" charset="0"/>
                <a:cs typeface="Times New Roman" panose="02020603050405020304" pitchFamily="18" charset="0"/>
              </a:rPr>
              <a:t>— manipulates elements based on their numerical position in the list</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Search</a:t>
            </a:r>
            <a:r>
              <a:rPr lang="en-US" dirty="0">
                <a:latin typeface="Times New Roman" panose="02020603050405020304" pitchFamily="18" charset="0"/>
                <a:cs typeface="Times New Roman" panose="02020603050405020304" pitchFamily="18" charset="0"/>
              </a:rPr>
              <a:t> — searches for a specified object in the list and returns its numerical position</a:t>
            </a:r>
          </a:p>
        </p:txBody>
      </p:sp>
      <p:sp>
        <p:nvSpPr>
          <p:cNvPr id="12" name="TextBox 11">
            <a:extLst>
              <a:ext uri="{FF2B5EF4-FFF2-40B4-BE49-F238E27FC236}">
                <a16:creationId xmlns:a16="http://schemas.microsoft.com/office/drawing/2014/main" id="{B7810601-D91C-4F1C-8CA5-06807E923B72}"/>
              </a:ext>
            </a:extLst>
          </p:cNvPr>
          <p:cNvSpPr txBox="1"/>
          <p:nvPr/>
        </p:nvSpPr>
        <p:spPr>
          <a:xfrm>
            <a:off x="4678680" y="2245322"/>
            <a:ext cx="2673660" cy="1384995"/>
          </a:xfrm>
          <a:prstGeom prst="rect">
            <a:avLst/>
          </a:prstGeom>
          <a:solidFill>
            <a:srgbClr val="CCFFCC"/>
          </a:solid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Iteration</a:t>
            </a:r>
            <a:r>
              <a:rPr lang="en-US" dirty="0">
                <a:latin typeface="Times New Roman" panose="02020603050405020304" pitchFamily="18" charset="0"/>
                <a:cs typeface="Times New Roman" panose="02020603050405020304" pitchFamily="18" charset="0"/>
              </a:rPr>
              <a:t> — extends Iterator semantics to take advantage of the list's sequential nature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Range-view</a:t>
            </a:r>
            <a:r>
              <a:rPr lang="en-US" dirty="0">
                <a:latin typeface="Times New Roman" panose="02020603050405020304" pitchFamily="18" charset="0"/>
                <a:cs typeface="Times New Roman" panose="02020603050405020304" pitchFamily="18" charset="0"/>
              </a:rPr>
              <a:t> — performs arbitrary range operations on the list.</a:t>
            </a:r>
          </a:p>
        </p:txBody>
      </p:sp>
    </p:spTree>
    <p:extLst>
      <p:ext uri="{BB962C8B-B14F-4D97-AF65-F5344CB8AC3E}">
        <p14:creationId xmlns:p14="http://schemas.microsoft.com/office/powerpoint/2010/main" val="75066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List Interface</a:t>
            </a:r>
          </a:p>
        </p:txBody>
      </p:sp>
      <p:sp>
        <p:nvSpPr>
          <p:cNvPr id="7" name="TextBox 6">
            <a:extLst>
              <a:ext uri="{FF2B5EF4-FFF2-40B4-BE49-F238E27FC236}">
                <a16:creationId xmlns:a16="http://schemas.microsoft.com/office/drawing/2014/main" id="{F9E41BC4-5F1A-4D34-9977-8820F4E7088B}"/>
              </a:ext>
            </a:extLst>
          </p:cNvPr>
          <p:cNvSpPr txBox="1"/>
          <p:nvPr/>
        </p:nvSpPr>
        <p:spPr>
          <a:xfrm>
            <a:off x="946800" y="1125200"/>
            <a:ext cx="3740400" cy="3323987"/>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public interface List&lt;E&gt; extends Collection&lt;E&gt;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Positional access</a:t>
            </a:r>
          </a:p>
          <a:p>
            <a:r>
              <a:rPr lang="en-US" dirty="0">
                <a:latin typeface="Times New Roman" panose="02020603050405020304" pitchFamily="18" charset="0"/>
                <a:cs typeface="Times New Roman" panose="02020603050405020304" pitchFamily="18" charset="0"/>
              </a:rPr>
              <a:t>    E get(int index);</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E set(int index, E element);</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add(E element); </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void add(int index, E element);</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E remove(int index);</a:t>
            </a:r>
          </a:p>
          <a:p>
            <a:r>
              <a:rPr lang="en-US" dirty="0">
                <a:latin typeface="Times New Roman" panose="02020603050405020304" pitchFamily="18" charset="0"/>
                <a:cs typeface="Times New Roman" panose="02020603050405020304" pitchFamily="18" charset="0"/>
              </a:rPr>
              <a:t>    // optional</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addAll</a:t>
            </a:r>
            <a:r>
              <a:rPr lang="en-US" dirty="0">
                <a:latin typeface="Times New Roman" panose="02020603050405020304" pitchFamily="18" charset="0"/>
                <a:cs typeface="Times New Roman" panose="02020603050405020304" pitchFamily="18" charset="0"/>
              </a:rPr>
              <a:t>(int index, Collection&lt;? extends E&gt; c);</a:t>
            </a:r>
          </a:p>
        </p:txBody>
      </p:sp>
      <p:sp>
        <p:nvSpPr>
          <p:cNvPr id="9" name="TextBox 8">
            <a:extLst>
              <a:ext uri="{FF2B5EF4-FFF2-40B4-BE49-F238E27FC236}">
                <a16:creationId xmlns:a16="http://schemas.microsoft.com/office/drawing/2014/main" id="{80DB8BD8-106E-4AB5-A2E9-F1E5FF4373FC}"/>
              </a:ext>
            </a:extLst>
          </p:cNvPr>
          <p:cNvSpPr txBox="1"/>
          <p:nvPr/>
        </p:nvSpPr>
        <p:spPr>
          <a:xfrm>
            <a:off x="4687200" y="1986974"/>
            <a:ext cx="3218400" cy="2462213"/>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 // Search</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indexOf</a:t>
            </a:r>
            <a:r>
              <a:rPr lang="en-US" dirty="0">
                <a:latin typeface="Times New Roman" panose="02020603050405020304" pitchFamily="18" charset="0"/>
                <a:cs typeface="Times New Roman" panose="02020603050405020304" pitchFamily="18" charset="0"/>
              </a:rPr>
              <a:t>(Object o);</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lastIndexOf</a:t>
            </a:r>
            <a:r>
              <a:rPr lang="en-US" dirty="0">
                <a:latin typeface="Times New Roman" panose="02020603050405020304" pitchFamily="18" charset="0"/>
                <a:cs typeface="Times New Roman" panose="02020603050405020304" pitchFamily="18" charset="0"/>
              </a:rPr>
              <a:t>(Object 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Iteration</a:t>
            </a:r>
          </a:p>
          <a:p>
            <a:r>
              <a:rPr lang="en-US" dirty="0">
                <a:latin typeface="Times New Roman" panose="02020603050405020304" pitchFamily="18" charset="0"/>
                <a:cs typeface="Times New Roman" panose="02020603050405020304" pitchFamily="18" charset="0"/>
              </a:rPr>
              <a:t>    ListIterator&lt;E&gt; </a:t>
            </a:r>
            <a:r>
              <a:rPr lang="en-US" dirty="0" err="1">
                <a:latin typeface="Times New Roman" panose="02020603050405020304" pitchFamily="18" charset="0"/>
                <a:cs typeface="Times New Roman" panose="02020603050405020304" pitchFamily="18" charset="0"/>
              </a:rPr>
              <a:t>listIterator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ListIterator&lt;E&gt; </a:t>
            </a:r>
            <a:r>
              <a:rPr lang="en-US" dirty="0" err="1">
                <a:latin typeface="Times New Roman" panose="02020603050405020304" pitchFamily="18" charset="0"/>
                <a:cs typeface="Times New Roman" panose="02020603050405020304" pitchFamily="18" charset="0"/>
              </a:rPr>
              <a:t>listIterator</a:t>
            </a:r>
            <a:r>
              <a:rPr lang="en-US" dirty="0">
                <a:latin typeface="Times New Roman" panose="02020603050405020304" pitchFamily="18" charset="0"/>
                <a:cs typeface="Times New Roman" panose="02020603050405020304" pitchFamily="18" charset="0"/>
              </a:rPr>
              <a:t>(int index);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Range-view</a:t>
            </a:r>
          </a:p>
          <a:p>
            <a:r>
              <a:rPr lang="en-US" dirty="0">
                <a:latin typeface="Times New Roman" panose="02020603050405020304" pitchFamily="18" charset="0"/>
                <a:cs typeface="Times New Roman" panose="02020603050405020304" pitchFamily="18" charset="0"/>
              </a:rPr>
              <a:t>    List&lt;E&gt; </a:t>
            </a:r>
            <a:r>
              <a:rPr lang="en-US" dirty="0" err="1">
                <a:latin typeface="Times New Roman" panose="02020603050405020304" pitchFamily="18" charset="0"/>
                <a:cs typeface="Times New Roman" panose="02020603050405020304" pitchFamily="18" charset="0"/>
              </a:rPr>
              <a:t>subList</a:t>
            </a:r>
            <a:r>
              <a:rPr lang="en-US" dirty="0">
                <a:latin typeface="Times New Roman" panose="02020603050405020304" pitchFamily="18" charset="0"/>
                <a:cs typeface="Times New Roman" panose="02020603050405020304" pitchFamily="18" charset="0"/>
              </a:rPr>
              <a:t>(int from, int to);</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753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850-5726-4539-B247-A9A728F902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46A3E8-12B8-4267-ABB9-11228F1675AD}"/>
              </a:ext>
            </a:extLst>
          </p:cNvPr>
          <p:cNvSpPr>
            <a:spLocks noGrp="1"/>
          </p:cNvSpPr>
          <p:nvPr>
            <p:ph type="body" idx="1"/>
          </p:nvPr>
        </p:nvSpPr>
        <p:spPr/>
        <p:txBody>
          <a:bodyPr/>
          <a:lstStyle/>
          <a:p>
            <a:endParaRPr lang="en-US"/>
          </a:p>
        </p:txBody>
      </p:sp>
      <p:sp>
        <p:nvSpPr>
          <p:cNvPr id="4" name="Google Shape;602;p34">
            <a:extLst>
              <a:ext uri="{FF2B5EF4-FFF2-40B4-BE49-F238E27FC236}">
                <a16:creationId xmlns:a16="http://schemas.microsoft.com/office/drawing/2014/main" id="{1BDCBA0B-3B32-4B6C-8C45-E7DDAE31C5AE}"/>
              </a:ext>
            </a:extLst>
          </p:cNvPr>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a:extLst>
              <a:ext uri="{FF2B5EF4-FFF2-40B4-BE49-F238E27FC236}">
                <a16:creationId xmlns:a16="http://schemas.microsoft.com/office/drawing/2014/main" id="{FC90A311-4D71-4EA0-926B-CD06854BF41C}"/>
              </a:ext>
            </a:extLst>
          </p:cNvPr>
          <p:cNvGrpSpPr/>
          <p:nvPr/>
        </p:nvGrpSpPr>
        <p:grpSpPr>
          <a:xfrm>
            <a:off x="3108961" y="1927978"/>
            <a:ext cx="2857500"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a:cxnSpLocks/>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a:extLst>
              <a:ext uri="{FF2B5EF4-FFF2-40B4-BE49-F238E27FC236}">
                <a16:creationId xmlns:a16="http://schemas.microsoft.com/office/drawing/2014/main" id="{E0571E27-C9CC-41B4-B367-03349CDFA60B}"/>
              </a:ext>
            </a:extLst>
          </p:cNvPr>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Collections</a:t>
            </a:r>
          </a:p>
        </p:txBody>
      </p:sp>
    </p:spTree>
    <p:extLst>
      <p:ext uri="{BB962C8B-B14F-4D97-AF65-F5344CB8AC3E}">
        <p14:creationId xmlns:p14="http://schemas.microsoft.com/office/powerpoint/2010/main" val="275824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Common List Operations</a:t>
            </a:r>
          </a:p>
        </p:txBody>
      </p:sp>
      <p:sp>
        <p:nvSpPr>
          <p:cNvPr id="6" name="TextBox 5">
            <a:extLst>
              <a:ext uri="{FF2B5EF4-FFF2-40B4-BE49-F238E27FC236}">
                <a16:creationId xmlns:a16="http://schemas.microsoft.com/office/drawing/2014/main" id="{9A1855D8-3FCD-451F-A6C7-32035EA3B5E0}"/>
              </a:ext>
            </a:extLst>
          </p:cNvPr>
          <p:cNvSpPr txBox="1"/>
          <p:nvPr/>
        </p:nvSpPr>
        <p:spPr>
          <a:xfrm>
            <a:off x="4978800" y="1771531"/>
            <a:ext cx="3412800" cy="1600438"/>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size of ArrayList</a:t>
            </a:r>
          </a:p>
          <a:p>
            <a:r>
              <a:rPr lang="en-US" dirty="0">
                <a:highlight>
                  <a:srgbClr val="CCFFCC"/>
                </a:highlight>
                <a:latin typeface="Times New Roman" panose="02020603050405020304" pitchFamily="18" charset="0"/>
                <a:cs typeface="Times New Roman" panose="02020603050405020304" pitchFamily="18" charset="0"/>
              </a:rPr>
              <a:t>int size = </a:t>
            </a:r>
            <a:r>
              <a:rPr lang="en-US" dirty="0" err="1">
                <a:highlight>
                  <a:srgbClr val="CCFFCC"/>
                </a:highlight>
                <a:latin typeface="Times New Roman" panose="02020603050405020304" pitchFamily="18" charset="0"/>
                <a:cs typeface="Times New Roman" panose="02020603050405020304" pitchFamily="18" charset="0"/>
              </a:rPr>
              <a:t>stringList.size</a:t>
            </a:r>
            <a:r>
              <a:rPr lang="en-US" dirty="0">
                <a:highlight>
                  <a:srgbClr val="CCFFCC"/>
                </a:highligh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Index of an Item in Java </a:t>
            </a:r>
            <a:r>
              <a:rPr lang="en-US" b="1" dirty="0" err="1">
                <a:latin typeface="Times New Roman" panose="02020603050405020304" pitchFamily="18" charset="0"/>
                <a:cs typeface="Times New Roman" panose="02020603050405020304" pitchFamily="18" charset="0"/>
              </a:rPr>
              <a:t>Arraylist</a:t>
            </a:r>
            <a:endParaRPr lang="en-US" b="1"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int index = </a:t>
            </a:r>
            <a:r>
              <a:rPr lang="en-US" dirty="0" err="1">
                <a:highlight>
                  <a:srgbClr val="CCFFCC"/>
                </a:highlight>
                <a:latin typeface="Times New Roman" panose="02020603050405020304" pitchFamily="18" charset="0"/>
                <a:cs typeface="Times New Roman" panose="02020603050405020304" pitchFamily="18" charset="0"/>
              </a:rPr>
              <a:t>stringList.indexOf</a:t>
            </a:r>
            <a:r>
              <a:rPr lang="en-US" dirty="0">
                <a:highlight>
                  <a:srgbClr val="CCFFCC"/>
                </a:highlight>
                <a:latin typeface="Times New Roman" panose="02020603050405020304" pitchFamily="18" charset="0"/>
                <a:cs typeface="Times New Roman" panose="02020603050405020304" pitchFamily="18" charset="0"/>
              </a:rPr>
              <a:t>("Item"); </a:t>
            </a:r>
            <a:r>
              <a:rPr lang="en-US" dirty="0">
                <a:latin typeface="Times New Roman" panose="02020603050405020304" pitchFamily="18" charset="0"/>
                <a:cs typeface="Times New Roman" panose="02020603050405020304" pitchFamily="18" charset="0"/>
              </a:rPr>
              <a:t>//location of Item object in List</a:t>
            </a:r>
          </a:p>
        </p:txBody>
      </p:sp>
      <p:sp>
        <p:nvSpPr>
          <p:cNvPr id="8" name="TextBox 7">
            <a:extLst>
              <a:ext uri="{FF2B5EF4-FFF2-40B4-BE49-F238E27FC236}">
                <a16:creationId xmlns:a16="http://schemas.microsoft.com/office/drawing/2014/main" id="{43FF1A7F-DCEE-44D4-9F98-EE68ED6E01FC}"/>
              </a:ext>
            </a:extLst>
          </p:cNvPr>
          <p:cNvSpPr txBox="1"/>
          <p:nvPr/>
        </p:nvSpPr>
        <p:spPr>
          <a:xfrm>
            <a:off x="1204650" y="1419050"/>
            <a:ext cx="3412800" cy="2677656"/>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Retrieving Item from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in a loop</a:t>
            </a:r>
          </a:p>
          <a:p>
            <a:r>
              <a:rPr lang="en-US" dirty="0">
                <a:highlight>
                  <a:srgbClr val="CCFFCC"/>
                </a:highlight>
                <a:latin typeface="Times New Roman" panose="02020603050405020304" pitchFamily="18" charset="0"/>
                <a:cs typeface="Times New Roman" panose="02020603050405020304" pitchFamily="18" charset="0"/>
              </a:rPr>
              <a:t>for(String item: </a:t>
            </a:r>
            <a:r>
              <a:rPr lang="en-US" dirty="0" err="1">
                <a:highlight>
                  <a:srgbClr val="CCFFCC"/>
                </a:highlight>
                <a:latin typeface="Times New Roman" panose="02020603050405020304" pitchFamily="18" charset="0"/>
                <a:cs typeface="Times New Roman" panose="02020603050405020304" pitchFamily="18" charset="0"/>
              </a:rPr>
              <a:t>stringList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("retrieved element: " + item);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Checking if ArrayList is Empty</a:t>
            </a:r>
          </a:p>
          <a:p>
            <a:r>
              <a:rPr lang="en-US" dirty="0" err="1">
                <a:highlight>
                  <a:srgbClr val="CCFFCC"/>
                </a:highlight>
                <a:latin typeface="Times New Roman" panose="02020603050405020304" pitchFamily="18" charset="0"/>
                <a:cs typeface="Times New Roman" panose="02020603050405020304" pitchFamily="18" charset="0"/>
              </a:rPr>
              <a:t>boolean</a:t>
            </a:r>
            <a:r>
              <a:rPr lang="en-US" dirty="0">
                <a:highlight>
                  <a:srgbClr val="CCFFCC"/>
                </a:highlight>
                <a:latin typeface="Times New Roman" panose="02020603050405020304" pitchFamily="18" charset="0"/>
                <a:cs typeface="Times New Roman" panose="02020603050405020304" pitchFamily="18" charset="0"/>
              </a:rPr>
              <a:t> result = </a:t>
            </a:r>
            <a:r>
              <a:rPr lang="en-US" dirty="0" err="1">
                <a:highlight>
                  <a:srgbClr val="CCFFCC"/>
                </a:highlight>
                <a:latin typeface="Times New Roman" panose="02020603050405020304" pitchFamily="18" charset="0"/>
                <a:cs typeface="Times New Roman" panose="02020603050405020304" pitchFamily="18" charset="0"/>
              </a:rPr>
              <a:t>stringList.isEmpty</a:t>
            </a:r>
            <a:r>
              <a:rPr lang="en-US" dirty="0">
                <a:highlight>
                  <a:srgbClr val="CCFFCC"/>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will return true if List is empty</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if(</a:t>
            </a:r>
            <a:r>
              <a:rPr lang="en-US" dirty="0" err="1">
                <a:highlight>
                  <a:srgbClr val="CCFFCC"/>
                </a:highlight>
                <a:latin typeface="Times New Roman" panose="02020603050405020304" pitchFamily="18" charset="0"/>
                <a:cs typeface="Times New Roman" panose="02020603050405020304" pitchFamily="18" charset="0"/>
              </a:rPr>
              <a:t>stringList.size</a:t>
            </a:r>
            <a:r>
              <a:rPr lang="en-US" dirty="0">
                <a:highlight>
                  <a:srgbClr val="CCFFCC"/>
                </a:highlight>
                <a:latin typeface="Times New Roman" panose="02020603050405020304" pitchFamily="18" charset="0"/>
                <a:cs typeface="Times New Roman" panose="02020603050405020304" pitchFamily="18" charset="0"/>
              </a:rPr>
              <a:t>() == 0){</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   </a:t>
            </a: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("ArrayList is empty");</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135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Common List Operations</a:t>
            </a:r>
          </a:p>
        </p:txBody>
      </p:sp>
      <p:sp>
        <p:nvSpPr>
          <p:cNvPr id="7" name="TextBox 6">
            <a:extLst>
              <a:ext uri="{FF2B5EF4-FFF2-40B4-BE49-F238E27FC236}">
                <a16:creationId xmlns:a16="http://schemas.microsoft.com/office/drawing/2014/main" id="{9AAC6C7D-890B-4499-815B-A6714C56AEBC}"/>
              </a:ext>
            </a:extLst>
          </p:cNvPr>
          <p:cNvSpPr txBox="1"/>
          <p:nvPr/>
        </p:nvSpPr>
        <p:spPr>
          <a:xfrm>
            <a:off x="1221751" y="1346588"/>
            <a:ext cx="3304800" cy="2893100"/>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Copying data from one ArrayList to another ArrayList in Java</a:t>
            </a:r>
          </a:p>
          <a:p>
            <a:br>
              <a:rPr lang="en-US" dirty="0">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ArrayList&lt;String&gt; </a:t>
            </a:r>
            <a:r>
              <a:rPr lang="en-US" dirty="0" err="1">
                <a:highlight>
                  <a:srgbClr val="CCFFCC"/>
                </a:highlight>
                <a:latin typeface="Times New Roman" panose="02020603050405020304" pitchFamily="18" charset="0"/>
                <a:cs typeface="Times New Roman" panose="02020603050405020304" pitchFamily="18" charset="0"/>
              </a:rPr>
              <a:t>copyOfStringList</a:t>
            </a:r>
            <a:r>
              <a:rPr lang="en-US" dirty="0">
                <a:highlight>
                  <a:srgbClr val="CCFFCC"/>
                </a:highlight>
                <a:latin typeface="Times New Roman" panose="02020603050405020304" pitchFamily="18" charset="0"/>
                <a:cs typeface="Times New Roman" panose="02020603050405020304" pitchFamily="18" charset="0"/>
              </a:rPr>
              <a:t> = new ArrayList&lt;String&gt;();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copyOfStringList.addAll</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stringList</a:t>
            </a:r>
            <a:r>
              <a:rPr lang="en-US" dirty="0">
                <a:highlight>
                  <a:srgbClr val="CCFFCC"/>
                </a:highligh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Replacing an element at a particular index</a:t>
            </a:r>
          </a:p>
          <a:p>
            <a:r>
              <a:rPr lang="en-US" dirty="0" err="1">
                <a:highlight>
                  <a:srgbClr val="CCFFCC"/>
                </a:highlight>
                <a:latin typeface="Times New Roman" panose="02020603050405020304" pitchFamily="18" charset="0"/>
                <a:cs typeface="Times New Roman" panose="02020603050405020304" pitchFamily="18" charset="0"/>
              </a:rPr>
              <a:t>stringList.set</a:t>
            </a:r>
            <a:r>
              <a:rPr lang="en-US" dirty="0">
                <a:highlight>
                  <a:srgbClr val="CCFFCC"/>
                </a:highlight>
                <a:latin typeface="Times New Roman" panose="02020603050405020304" pitchFamily="18" charset="0"/>
                <a:cs typeface="Times New Roman" panose="02020603050405020304" pitchFamily="18" charset="0"/>
              </a:rPr>
              <a:t>(0,"Item2");</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Clearing all data from ArrayList</a:t>
            </a:r>
          </a:p>
          <a:p>
            <a:r>
              <a:rPr lang="en-US" dirty="0" err="1">
                <a:highlight>
                  <a:srgbClr val="CCFFCC"/>
                </a:highlight>
                <a:latin typeface="Times New Roman" panose="02020603050405020304" pitchFamily="18" charset="0"/>
                <a:cs typeface="Times New Roman" panose="02020603050405020304" pitchFamily="18" charset="0"/>
              </a:rPr>
              <a:t>stingList.clear</a:t>
            </a:r>
            <a:r>
              <a:rPr lang="en-US" dirty="0">
                <a:highlight>
                  <a:srgbClr val="CCFFCC"/>
                </a:highligh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3B68CC95-C462-469C-92D2-F44D8AB0DA8F}"/>
              </a:ext>
            </a:extLst>
          </p:cNvPr>
          <p:cNvSpPr txBox="1"/>
          <p:nvPr/>
        </p:nvSpPr>
        <p:spPr>
          <a:xfrm>
            <a:off x="4696650" y="1346588"/>
            <a:ext cx="2984400" cy="2677656"/>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Traversing in ArrayList in Java</a:t>
            </a:r>
          </a:p>
          <a:p>
            <a:endParaRPr lang="en-US" dirty="0">
              <a:latin typeface="Times New Roman" panose="02020603050405020304" pitchFamily="18" charset="0"/>
              <a:cs typeface="Times New Roman" panose="02020603050405020304" pitchFamily="18" charset="0"/>
            </a:endParaRPr>
          </a:p>
          <a:p>
            <a:r>
              <a:rPr lang="en-US" dirty="0">
                <a:highlight>
                  <a:srgbClr val="CCFFCC"/>
                </a:highlight>
                <a:latin typeface="Times New Roman" panose="02020603050405020304" pitchFamily="18" charset="0"/>
                <a:cs typeface="Times New Roman" panose="02020603050405020304" pitchFamily="18" charset="0"/>
              </a:rPr>
              <a:t>Iterator </a:t>
            </a:r>
            <a:r>
              <a:rPr lang="en-US" dirty="0" err="1">
                <a:highlight>
                  <a:srgbClr val="CCFFCC"/>
                </a:highlight>
                <a:latin typeface="Times New Roman" panose="02020603050405020304" pitchFamily="18" charset="0"/>
                <a:cs typeface="Times New Roman" panose="02020603050405020304" pitchFamily="18" charset="0"/>
              </a:rPr>
              <a:t>itr</a:t>
            </a:r>
            <a:r>
              <a:rPr lang="en-US" dirty="0">
                <a:highlight>
                  <a:srgbClr val="CCFFCC"/>
                </a:highlight>
                <a:latin typeface="Times New Roman" panose="02020603050405020304" pitchFamily="18" charset="0"/>
                <a:cs typeface="Times New Roman" panose="02020603050405020304" pitchFamily="18" charset="0"/>
              </a:rPr>
              <a:t> = </a:t>
            </a:r>
            <a:r>
              <a:rPr lang="en-US" dirty="0" err="1">
                <a:highlight>
                  <a:srgbClr val="CCFFCC"/>
                </a:highlight>
                <a:latin typeface="Times New Roman" panose="02020603050405020304" pitchFamily="18" charset="0"/>
                <a:cs typeface="Times New Roman" panose="02020603050405020304" pitchFamily="18" charset="0"/>
              </a:rPr>
              <a:t>stringList.iterator</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while(</a:t>
            </a:r>
            <a:r>
              <a:rPr lang="en-US" dirty="0" err="1">
                <a:highlight>
                  <a:srgbClr val="CCFFCC"/>
                </a:highlight>
                <a:latin typeface="Times New Roman" panose="02020603050405020304" pitchFamily="18" charset="0"/>
                <a:cs typeface="Times New Roman" panose="02020603050405020304" pitchFamily="18" charset="0"/>
              </a:rPr>
              <a:t>itr.hasNext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itr.next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ListIterator </a:t>
            </a:r>
            <a:r>
              <a:rPr lang="en-US" dirty="0" err="1">
                <a:highlight>
                  <a:srgbClr val="CCFFCC"/>
                </a:highlight>
                <a:latin typeface="Times New Roman" panose="02020603050405020304" pitchFamily="18" charset="0"/>
                <a:cs typeface="Times New Roman" panose="02020603050405020304" pitchFamily="18" charset="0"/>
              </a:rPr>
              <a:t>listItr</a:t>
            </a:r>
            <a:r>
              <a:rPr lang="en-US" dirty="0">
                <a:highlight>
                  <a:srgbClr val="CCFFCC"/>
                </a:highlight>
                <a:latin typeface="Times New Roman" panose="02020603050405020304" pitchFamily="18" charset="0"/>
                <a:cs typeface="Times New Roman" panose="02020603050405020304" pitchFamily="18" charset="0"/>
              </a:rPr>
              <a:t> = </a:t>
            </a:r>
            <a:r>
              <a:rPr lang="en-US" dirty="0" err="1">
                <a:highlight>
                  <a:srgbClr val="CCFFCC"/>
                </a:highlight>
                <a:latin typeface="Times New Roman" panose="02020603050405020304" pitchFamily="18" charset="0"/>
                <a:cs typeface="Times New Roman" panose="02020603050405020304" pitchFamily="18" charset="0"/>
              </a:rPr>
              <a:t>stringList.listIterator</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while(</a:t>
            </a:r>
            <a:r>
              <a:rPr lang="en-US" dirty="0" err="1">
                <a:highlight>
                  <a:srgbClr val="CCFFCC"/>
                </a:highlight>
                <a:latin typeface="Times New Roman" panose="02020603050405020304" pitchFamily="18" charset="0"/>
                <a:cs typeface="Times New Roman" panose="02020603050405020304" pitchFamily="18" charset="0"/>
              </a:rPr>
              <a:t>listItr.hasNext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err="1">
                <a:highlight>
                  <a:srgbClr val="CCFFCC"/>
                </a:highlight>
                <a:latin typeface="Times New Roman" panose="02020603050405020304" pitchFamily="18" charset="0"/>
                <a:cs typeface="Times New Roman" panose="02020603050405020304" pitchFamily="18" charset="0"/>
              </a:rPr>
              <a:t>System.out.println</a:t>
            </a:r>
            <a:r>
              <a:rPr lang="en-US" dirty="0">
                <a:highlight>
                  <a:srgbClr val="CCFFCC"/>
                </a:highlight>
                <a:latin typeface="Times New Roman" panose="02020603050405020304" pitchFamily="18" charset="0"/>
                <a:cs typeface="Times New Roman" panose="02020603050405020304" pitchFamily="18" charset="0"/>
              </a:rPr>
              <a:t>(</a:t>
            </a:r>
            <a:r>
              <a:rPr lang="en-US" dirty="0" err="1">
                <a:highlight>
                  <a:srgbClr val="CCFFCC"/>
                </a:highlight>
                <a:latin typeface="Times New Roman" panose="02020603050405020304" pitchFamily="18" charset="0"/>
                <a:cs typeface="Times New Roman" panose="02020603050405020304" pitchFamily="18" charset="0"/>
              </a:rPr>
              <a:t>itr.next</a:t>
            </a: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br>
              <a:rPr lang="en-US" dirty="0">
                <a:highlight>
                  <a:srgbClr val="CCFFCC"/>
                </a:highlight>
                <a:latin typeface="Times New Roman" panose="02020603050405020304" pitchFamily="18" charset="0"/>
                <a:cs typeface="Times New Roman" panose="02020603050405020304" pitchFamily="18" charset="0"/>
              </a:rPr>
            </a:br>
            <a:r>
              <a:rPr lang="en-US" dirty="0">
                <a:highlight>
                  <a:srgbClr val="CCFFCC"/>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652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a:t>
            </a:r>
          </a:p>
        </p:txBody>
      </p:sp>
      <p:sp>
        <p:nvSpPr>
          <p:cNvPr id="6" name="TextBox 5">
            <a:extLst>
              <a:ext uri="{FF2B5EF4-FFF2-40B4-BE49-F238E27FC236}">
                <a16:creationId xmlns:a16="http://schemas.microsoft.com/office/drawing/2014/main" id="{77CE1B5D-9B59-4D4C-8318-6440F46C6DB6}"/>
              </a:ext>
            </a:extLst>
          </p:cNvPr>
          <p:cNvSpPr txBox="1"/>
          <p:nvPr/>
        </p:nvSpPr>
        <p:spPr>
          <a:xfrm>
            <a:off x="2626650" y="2910481"/>
            <a:ext cx="3981600" cy="1384995"/>
          </a:xfrm>
          <a:prstGeom prst="rect">
            <a:avLst/>
          </a:prstGeom>
          <a:noFill/>
        </p:spPr>
        <p:txBody>
          <a:bodyPr wrap="square">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Map is an object that maps keys to values.</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map cannot contain duplicate keys: Each key can map to at most one value.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models the mathematical function abstraction. </a:t>
            </a:r>
          </a:p>
        </p:txBody>
      </p:sp>
      <p:sp>
        <p:nvSpPr>
          <p:cNvPr id="10" name="TextBox 9">
            <a:extLst>
              <a:ext uri="{FF2B5EF4-FFF2-40B4-BE49-F238E27FC236}">
                <a16:creationId xmlns:a16="http://schemas.microsoft.com/office/drawing/2014/main" id="{2C53A7CA-5C1F-413E-A145-AF49A4F3DA9D}"/>
              </a:ext>
            </a:extLst>
          </p:cNvPr>
          <p:cNvSpPr txBox="1"/>
          <p:nvPr/>
        </p:nvSpPr>
        <p:spPr>
          <a:xfrm>
            <a:off x="1874250" y="1186755"/>
            <a:ext cx="5486400" cy="138499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map interface, which is included in the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 package, represents a mapping between a key and a value. The Map interface is not a subclass of the Collection interface.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a result, it operates slightly differently from the other collection types. A map has unique keys.</a:t>
            </a:r>
          </a:p>
        </p:txBody>
      </p:sp>
    </p:spTree>
    <p:extLst>
      <p:ext uri="{BB962C8B-B14F-4D97-AF65-F5344CB8AC3E}">
        <p14:creationId xmlns:p14="http://schemas.microsoft.com/office/powerpoint/2010/main" val="240830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746899" y="192961"/>
            <a:ext cx="574110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a:t>
            </a:r>
          </a:p>
        </p:txBody>
      </p:sp>
      <p:sp>
        <p:nvSpPr>
          <p:cNvPr id="7" name="TextBox 6">
            <a:extLst>
              <a:ext uri="{FF2B5EF4-FFF2-40B4-BE49-F238E27FC236}">
                <a16:creationId xmlns:a16="http://schemas.microsoft.com/office/drawing/2014/main" id="{72A9D349-7831-4F81-84CF-4B080BEAE15D}"/>
              </a:ext>
            </a:extLst>
          </p:cNvPr>
          <p:cNvSpPr txBox="1"/>
          <p:nvPr/>
        </p:nvSpPr>
        <p:spPr>
          <a:xfrm>
            <a:off x="1404000" y="1188650"/>
            <a:ext cx="3466800" cy="3108543"/>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public interface Map&lt;K,V&gt; {</a:t>
            </a:r>
          </a:p>
          <a:p>
            <a:r>
              <a:rPr lang="en-US" dirty="0">
                <a:latin typeface="Times New Roman" panose="02020603050405020304" pitchFamily="18" charset="0"/>
                <a:cs typeface="Times New Roman" panose="02020603050405020304" pitchFamily="18" charset="0"/>
              </a:rPr>
              <a:t>    // Basic operations</a:t>
            </a:r>
          </a:p>
          <a:p>
            <a:r>
              <a:rPr lang="en-US" dirty="0">
                <a:latin typeface="Times New Roman" panose="02020603050405020304" pitchFamily="18" charset="0"/>
                <a:cs typeface="Times New Roman" panose="02020603050405020304" pitchFamily="18" charset="0"/>
              </a:rPr>
              <a:t>    V put(K key, V value);</a:t>
            </a:r>
          </a:p>
          <a:p>
            <a:r>
              <a:rPr lang="en-US" dirty="0">
                <a:latin typeface="Times New Roman" panose="02020603050405020304" pitchFamily="18" charset="0"/>
                <a:cs typeface="Times New Roman" panose="02020603050405020304" pitchFamily="18" charset="0"/>
              </a:rPr>
              <a:t>    V get(Object key);</a:t>
            </a:r>
          </a:p>
          <a:p>
            <a:r>
              <a:rPr lang="en-US" dirty="0">
                <a:latin typeface="Times New Roman" panose="02020603050405020304" pitchFamily="18" charset="0"/>
                <a:cs typeface="Times New Roman" panose="02020603050405020304" pitchFamily="18" charset="0"/>
              </a:rPr>
              <a:t>    V remove(Object key);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containsKey</a:t>
            </a:r>
            <a:r>
              <a:rPr lang="en-US" dirty="0">
                <a:latin typeface="Times New Roman" panose="02020603050405020304" pitchFamily="18" charset="0"/>
                <a:cs typeface="Times New Roman" panose="02020603050405020304" pitchFamily="18" charset="0"/>
              </a:rPr>
              <a:t>(Object key);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containsValue</a:t>
            </a:r>
            <a:r>
              <a:rPr lang="en-US" dirty="0">
                <a:latin typeface="Times New Roman" panose="02020603050405020304" pitchFamily="18" charset="0"/>
                <a:cs typeface="Times New Roman" panose="02020603050405020304" pitchFamily="18" charset="0"/>
              </a:rPr>
              <a:t>(Object value);</a:t>
            </a:r>
          </a:p>
          <a:p>
            <a:r>
              <a:rPr lang="en-US" dirty="0">
                <a:latin typeface="Times New Roman" panose="02020603050405020304" pitchFamily="18" charset="0"/>
                <a:cs typeface="Times New Roman" panose="02020603050405020304" pitchFamily="18" charset="0"/>
              </a:rPr>
              <a:t>    int size();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Bulk operations</a:t>
            </a:r>
          </a:p>
          <a:p>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putAll</a:t>
            </a:r>
            <a:r>
              <a:rPr lang="en-US" dirty="0">
                <a:latin typeface="Times New Roman" panose="02020603050405020304" pitchFamily="18" charset="0"/>
                <a:cs typeface="Times New Roman" panose="02020603050405020304" pitchFamily="18" charset="0"/>
              </a:rPr>
              <a:t>(Map&lt;? extends K, ? extends V&gt; m);</a:t>
            </a:r>
          </a:p>
          <a:p>
            <a:r>
              <a:rPr lang="en-US" dirty="0">
                <a:latin typeface="Times New Roman" panose="02020603050405020304" pitchFamily="18" charset="0"/>
                <a:cs typeface="Times New Roman" panose="02020603050405020304" pitchFamily="18" charset="0"/>
              </a:rPr>
              <a:t>    void clear();</a:t>
            </a:r>
          </a:p>
        </p:txBody>
      </p:sp>
      <p:sp>
        <p:nvSpPr>
          <p:cNvPr id="8" name="TextBox 7">
            <a:extLst>
              <a:ext uri="{FF2B5EF4-FFF2-40B4-BE49-F238E27FC236}">
                <a16:creationId xmlns:a16="http://schemas.microsoft.com/office/drawing/2014/main" id="{3922E3DB-B37B-43D4-AA25-F2B48F990017}"/>
              </a:ext>
            </a:extLst>
          </p:cNvPr>
          <p:cNvSpPr txBox="1"/>
          <p:nvPr/>
        </p:nvSpPr>
        <p:spPr>
          <a:xfrm>
            <a:off x="4870800" y="1404093"/>
            <a:ext cx="3122550" cy="2893100"/>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 // Collection Views</a:t>
            </a:r>
          </a:p>
          <a:p>
            <a:r>
              <a:rPr lang="en-US" dirty="0">
                <a:latin typeface="Times New Roman" panose="02020603050405020304" pitchFamily="18" charset="0"/>
                <a:cs typeface="Times New Roman" panose="02020603050405020304" pitchFamily="18" charset="0"/>
              </a:rPr>
              <a:t>    public Set&lt;K&gt; </a:t>
            </a:r>
            <a:r>
              <a:rPr lang="en-US" dirty="0" err="1">
                <a:latin typeface="Times New Roman" panose="02020603050405020304" pitchFamily="18" charset="0"/>
                <a:cs typeface="Times New Roman" panose="02020603050405020304" pitchFamily="18" charset="0"/>
              </a:rPr>
              <a:t>keySet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 Collection&lt;V&gt; values();</a:t>
            </a:r>
          </a:p>
          <a:p>
            <a:r>
              <a:rPr lang="en-US" dirty="0">
                <a:latin typeface="Times New Roman" panose="02020603050405020304" pitchFamily="18" charset="0"/>
                <a:cs typeface="Times New Roman" panose="02020603050405020304" pitchFamily="18" charset="0"/>
              </a:rPr>
              <a:t>    public Set&lt;</a:t>
            </a:r>
            <a:r>
              <a:rPr lang="en-US" dirty="0" err="1">
                <a:latin typeface="Times New Roman" panose="02020603050405020304" pitchFamily="18" charset="0"/>
                <a:cs typeface="Times New Roman" panose="02020603050405020304" pitchFamily="18" charset="0"/>
              </a:rPr>
              <a:t>Map.Entry</a:t>
            </a:r>
            <a:r>
              <a:rPr lang="en-US" dirty="0">
                <a:latin typeface="Times New Roman" panose="02020603050405020304" pitchFamily="18" charset="0"/>
                <a:cs typeface="Times New Roman" panose="02020603050405020304" pitchFamily="18" charset="0"/>
              </a:rPr>
              <a:t>&lt;K,V&gt;&gt; </a:t>
            </a:r>
            <a:r>
              <a:rPr lang="en-US" dirty="0" err="1">
                <a:latin typeface="Times New Roman" panose="02020603050405020304" pitchFamily="18" charset="0"/>
                <a:cs typeface="Times New Roman" panose="02020603050405020304" pitchFamily="18" charset="0"/>
              </a:rPr>
              <a:t>entrySet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Interface for </a:t>
            </a:r>
            <a:r>
              <a:rPr lang="en-US" dirty="0" err="1">
                <a:latin typeface="Times New Roman" panose="02020603050405020304" pitchFamily="18" charset="0"/>
                <a:cs typeface="Times New Roman" panose="02020603050405020304" pitchFamily="18" charset="0"/>
              </a:rPr>
              <a:t>entrySet</a:t>
            </a:r>
            <a:r>
              <a:rPr lang="en-US" dirty="0">
                <a:latin typeface="Times New Roman" panose="02020603050405020304" pitchFamily="18" charset="0"/>
                <a:cs typeface="Times New Roman" panose="02020603050405020304" pitchFamily="18" charset="0"/>
              </a:rPr>
              <a:t> elements</a:t>
            </a:r>
          </a:p>
          <a:p>
            <a:r>
              <a:rPr lang="en-US" dirty="0">
                <a:latin typeface="Times New Roman" panose="02020603050405020304" pitchFamily="18" charset="0"/>
                <a:cs typeface="Times New Roman" panose="02020603050405020304" pitchFamily="18" charset="0"/>
              </a:rPr>
              <a:t>    public interface Entry {</a:t>
            </a:r>
          </a:p>
          <a:p>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getKey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getValue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setValue</a:t>
            </a:r>
            <a:r>
              <a:rPr lang="en-US" dirty="0">
                <a:latin typeface="Times New Roman" panose="02020603050405020304" pitchFamily="18" charset="0"/>
                <a:cs typeface="Times New Roman" panose="02020603050405020304" pitchFamily="18" charset="0"/>
              </a:rPr>
              <a:t>(V value);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065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Basic Operations</a:t>
            </a:r>
          </a:p>
        </p:txBody>
      </p:sp>
      <p:sp>
        <p:nvSpPr>
          <p:cNvPr id="6" name="TextBox 5">
            <a:extLst>
              <a:ext uri="{FF2B5EF4-FFF2-40B4-BE49-F238E27FC236}">
                <a16:creationId xmlns:a16="http://schemas.microsoft.com/office/drawing/2014/main" id="{6BC38601-7B43-4CE3-8E67-33E4FF525A2F}"/>
              </a:ext>
            </a:extLst>
          </p:cNvPr>
          <p:cNvSpPr txBox="1"/>
          <p:nvPr/>
        </p:nvSpPr>
        <p:spPr>
          <a:xfrm>
            <a:off x="903601" y="1798147"/>
            <a:ext cx="1868400"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program generates a frequency table of the words found in its argument list. The frequency table maps each word to the number of times it occurs in the argument list.</a:t>
            </a:r>
          </a:p>
        </p:txBody>
      </p:sp>
      <p:sp>
        <p:nvSpPr>
          <p:cNvPr id="9" name="TextBox 8">
            <a:extLst>
              <a:ext uri="{FF2B5EF4-FFF2-40B4-BE49-F238E27FC236}">
                <a16:creationId xmlns:a16="http://schemas.microsoft.com/office/drawing/2014/main" id="{04C9D2BF-340C-4091-BC74-A20DE3A21517}"/>
              </a:ext>
            </a:extLst>
          </p:cNvPr>
          <p:cNvSpPr txBox="1"/>
          <p:nvPr/>
        </p:nvSpPr>
        <p:spPr>
          <a:xfrm>
            <a:off x="3265200" y="936372"/>
            <a:ext cx="4572000" cy="3754874"/>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Freq {</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Map&lt;String, Integer&gt; m = new HashMap&lt;String, Integer&gt;();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Initialize frequency table from command line</a:t>
            </a:r>
          </a:p>
          <a:p>
            <a:r>
              <a:rPr lang="en-US" dirty="0">
                <a:latin typeface="Times New Roman" panose="02020603050405020304" pitchFamily="18" charset="0"/>
                <a:cs typeface="Times New Roman" panose="02020603050405020304" pitchFamily="18" charset="0"/>
              </a:rPr>
              <a:t>        for (String a :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Integer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m.get</a:t>
            </a:r>
            <a:r>
              <a:rPr lang="en-US" dirty="0">
                <a:latin typeface="Times New Roman" panose="02020603050405020304" pitchFamily="18" charset="0"/>
                <a:cs typeface="Times New Roman" panose="02020603050405020304" pitchFamily="18" charset="0"/>
              </a:rPr>
              <a:t>(a);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m.put</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null) ? 1 :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m.size</a:t>
            </a:r>
            <a:r>
              <a:rPr lang="en-US" dirty="0">
                <a:latin typeface="Times New Roman" panose="02020603050405020304" pitchFamily="18" charset="0"/>
                <a:cs typeface="Times New Roman" panose="02020603050405020304" pitchFamily="18" charset="0"/>
              </a:rPr>
              <a:t>() + " distinct words:");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(m);</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38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Basic Operations</a:t>
            </a:r>
          </a:p>
        </p:txBody>
      </p:sp>
      <p:sp>
        <p:nvSpPr>
          <p:cNvPr id="7" name="TextBox 6">
            <a:extLst>
              <a:ext uri="{FF2B5EF4-FFF2-40B4-BE49-F238E27FC236}">
                <a16:creationId xmlns:a16="http://schemas.microsoft.com/office/drawing/2014/main" id="{8383CF17-4E9B-490E-8041-CE8B80010896}"/>
              </a:ext>
            </a:extLst>
          </p:cNvPr>
          <p:cNvSpPr txBox="1"/>
          <p:nvPr/>
        </p:nvSpPr>
        <p:spPr>
          <a:xfrm>
            <a:off x="2016000" y="1431503"/>
            <a:ext cx="4734000"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only tricky thing about the previous program is the second argument of the put statement.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That argument is a conditional expression that has the effect of setting the frequency to one if the word has never been seen before or one more than its current value if the word has already been seen.</a:t>
            </a:r>
          </a:p>
        </p:txBody>
      </p:sp>
      <p:sp>
        <p:nvSpPr>
          <p:cNvPr id="8" name="TextBox 7">
            <a:extLst>
              <a:ext uri="{FF2B5EF4-FFF2-40B4-BE49-F238E27FC236}">
                <a16:creationId xmlns:a16="http://schemas.microsoft.com/office/drawing/2014/main" id="{F7ACCA02-D109-41D6-8491-63CD91FE1534}"/>
              </a:ext>
            </a:extLst>
          </p:cNvPr>
          <p:cNvSpPr txBox="1"/>
          <p:nvPr/>
        </p:nvSpPr>
        <p:spPr>
          <a:xfrm>
            <a:off x="2016000" y="3218265"/>
            <a:ext cx="4572000"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Try running that program with the command: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Freq if it is to be it is up to me to delegate </a:t>
            </a:r>
          </a:p>
        </p:txBody>
      </p:sp>
    </p:spTree>
    <p:extLst>
      <p:ext uri="{BB962C8B-B14F-4D97-AF65-F5344CB8AC3E}">
        <p14:creationId xmlns:p14="http://schemas.microsoft.com/office/powerpoint/2010/main" val="145844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Map Interface Iteration Operation</a:t>
            </a:r>
          </a:p>
        </p:txBody>
      </p:sp>
      <p:sp>
        <p:nvSpPr>
          <p:cNvPr id="9" name="TextBox 8">
            <a:extLst>
              <a:ext uri="{FF2B5EF4-FFF2-40B4-BE49-F238E27FC236}">
                <a16:creationId xmlns:a16="http://schemas.microsoft.com/office/drawing/2014/main" id="{1E8EDBC2-C3E5-411E-968D-7CFE86B0A1BF}"/>
              </a:ext>
            </a:extLst>
          </p:cNvPr>
          <p:cNvSpPr txBox="1"/>
          <p:nvPr/>
        </p:nvSpPr>
        <p:spPr>
          <a:xfrm>
            <a:off x="396000" y="777736"/>
            <a:ext cx="3369600" cy="3970318"/>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java.util.HashMap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java.util.Iterator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java.util.Set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a:t>
            </a:r>
            <a:r>
              <a:rPr lang="en-US" dirty="0" err="1">
                <a:latin typeface="Times New Roman" panose="02020603050405020304" pitchFamily="18" charset="0"/>
                <a:cs typeface="Times New Roman" panose="02020603050405020304" pitchFamily="18" charset="0"/>
              </a:rPr>
              <a:t>MapExample</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Map&lt;</a:t>
            </a:r>
            <a:r>
              <a:rPr lang="en-US" dirty="0" err="1">
                <a:latin typeface="Times New Roman" panose="02020603050405020304" pitchFamily="18" charset="0"/>
                <a:cs typeface="Times New Roman" panose="02020603050405020304" pitchFamily="18" charset="0"/>
              </a:rPr>
              <a:t>Object,String</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mp</a:t>
            </a:r>
            <a:r>
              <a:rPr lang="en-US" dirty="0">
                <a:latin typeface="Times New Roman" panose="02020603050405020304" pitchFamily="18" charset="0"/>
                <a:cs typeface="Times New Roman" panose="02020603050405020304" pitchFamily="18" charset="0"/>
              </a:rPr>
              <a:t>=new HashMap&lt;Object, String&gt;();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adding or set elements in Map by put method key and value pair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mp.put</a:t>
            </a:r>
            <a:r>
              <a:rPr lang="en-US" dirty="0">
                <a:latin typeface="Times New Roman" panose="02020603050405020304" pitchFamily="18" charset="0"/>
                <a:cs typeface="Times New Roman" panose="02020603050405020304" pitchFamily="18" charset="0"/>
              </a:rPr>
              <a:t>(new Integer(2), "Two");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mp.put</a:t>
            </a:r>
            <a:r>
              <a:rPr lang="en-US" dirty="0">
                <a:latin typeface="Times New Roman" panose="02020603050405020304" pitchFamily="18" charset="0"/>
                <a:cs typeface="Times New Roman" panose="02020603050405020304" pitchFamily="18" charset="0"/>
              </a:rPr>
              <a:t>(new Integer(1), "One");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mp.put</a:t>
            </a:r>
            <a:r>
              <a:rPr lang="en-US" dirty="0">
                <a:latin typeface="Times New Roman" panose="02020603050405020304" pitchFamily="18" charset="0"/>
                <a:cs typeface="Times New Roman" panose="02020603050405020304" pitchFamily="18" charset="0"/>
              </a:rPr>
              <a:t>(new Integer(3), "Three");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mp.put</a:t>
            </a:r>
            <a:r>
              <a:rPr lang="en-US" dirty="0">
                <a:latin typeface="Times New Roman" panose="02020603050405020304" pitchFamily="18" charset="0"/>
                <a:cs typeface="Times New Roman" panose="02020603050405020304" pitchFamily="18" charset="0"/>
              </a:rPr>
              <a:t>(new Integer(4), "Four");</a:t>
            </a:r>
          </a:p>
        </p:txBody>
      </p:sp>
      <p:sp>
        <p:nvSpPr>
          <p:cNvPr id="10" name="TextBox 9">
            <a:extLst>
              <a:ext uri="{FF2B5EF4-FFF2-40B4-BE49-F238E27FC236}">
                <a16:creationId xmlns:a16="http://schemas.microsoft.com/office/drawing/2014/main" id="{BD8FD8A9-D3A6-4E72-A972-759001410341}"/>
              </a:ext>
            </a:extLst>
          </p:cNvPr>
          <p:cNvSpPr txBox="1"/>
          <p:nvPr/>
        </p:nvSpPr>
        <p:spPr>
          <a:xfrm>
            <a:off x="3765600" y="1424067"/>
            <a:ext cx="2462400" cy="3323987"/>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 //Get Map in Set interface to get key and value</a:t>
            </a:r>
          </a:p>
          <a:p>
            <a:r>
              <a:rPr lang="en-US" dirty="0">
                <a:latin typeface="Times New Roman" panose="02020603050405020304" pitchFamily="18" charset="0"/>
                <a:cs typeface="Times New Roman" panose="02020603050405020304" pitchFamily="18" charset="0"/>
              </a:rPr>
              <a:t>        Set s=</a:t>
            </a:r>
            <a:r>
              <a:rPr lang="en-US" dirty="0" err="1">
                <a:latin typeface="Times New Roman" panose="02020603050405020304" pitchFamily="18" charset="0"/>
                <a:cs typeface="Times New Roman" panose="02020603050405020304" pitchFamily="18" charset="0"/>
              </a:rPr>
              <a:t>mp.entrySet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//Move next key and value of Map by iterator</a:t>
            </a:r>
          </a:p>
          <a:p>
            <a:r>
              <a:rPr lang="en-US" dirty="0">
                <a:latin typeface="Times New Roman" panose="02020603050405020304" pitchFamily="18" charset="0"/>
                <a:cs typeface="Times New Roman" panose="02020603050405020304" pitchFamily="18" charset="0"/>
              </a:rPr>
              <a:t>        Iterator it=</a:t>
            </a:r>
            <a:r>
              <a:rPr lang="en-US" dirty="0" err="1">
                <a:latin typeface="Times New Roman" panose="02020603050405020304" pitchFamily="18" charset="0"/>
                <a:cs typeface="Times New Roman" panose="02020603050405020304" pitchFamily="18" charset="0"/>
              </a:rPr>
              <a:t>s.iterator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while(</a:t>
            </a:r>
            <a:r>
              <a:rPr lang="en-US" dirty="0" err="1">
                <a:latin typeface="Times New Roman" panose="02020603050405020304" pitchFamily="18" charset="0"/>
                <a:cs typeface="Times New Roman" panose="02020603050405020304" pitchFamily="18" charset="0"/>
              </a:rPr>
              <a:t>it.hasNext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key=value separator this by </a:t>
            </a:r>
            <a:r>
              <a:rPr lang="en-US" dirty="0" err="1">
                <a:latin typeface="Times New Roman" panose="02020603050405020304" pitchFamily="18" charset="0"/>
                <a:cs typeface="Times New Roman" panose="02020603050405020304" pitchFamily="18" charset="0"/>
              </a:rPr>
              <a:t>Map.Entry</a:t>
            </a:r>
            <a:r>
              <a:rPr lang="en-US" dirty="0">
                <a:latin typeface="Times New Roman" panose="02020603050405020304" pitchFamily="18" charset="0"/>
                <a:cs typeface="Times New Roman" panose="02020603050405020304" pitchFamily="18" charset="0"/>
              </a:rPr>
              <a:t> to get key and value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Map.Entry</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Map.Entry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it.next</a:t>
            </a:r>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867134A4-0E02-490D-A1F9-1A105C0D0133}"/>
              </a:ext>
            </a:extLst>
          </p:cNvPr>
          <p:cNvSpPr txBox="1"/>
          <p:nvPr/>
        </p:nvSpPr>
        <p:spPr>
          <a:xfrm>
            <a:off x="6228000" y="1531788"/>
            <a:ext cx="2707200" cy="3108543"/>
          </a:xfrm>
          <a:prstGeom prst="rect">
            <a:avLst/>
          </a:prstGeom>
          <a:solidFill>
            <a:srgbClr val="CCFFCC"/>
          </a:solid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getKey</a:t>
            </a:r>
            <a:r>
              <a:rPr lang="en-US" dirty="0">
                <a:latin typeface="Times New Roman" panose="02020603050405020304" pitchFamily="18" charset="0"/>
                <a:cs typeface="Times New Roman" panose="02020603050405020304" pitchFamily="18" charset="0"/>
              </a:rPr>
              <a:t> is used to get key of Map</a:t>
            </a:r>
          </a:p>
          <a:p>
            <a:r>
              <a:rPr lang="en-US" dirty="0">
                <a:latin typeface="Times New Roman" panose="02020603050405020304" pitchFamily="18" charset="0"/>
                <a:cs typeface="Times New Roman" panose="02020603050405020304" pitchFamily="18" charset="0"/>
              </a:rPr>
              <a:t>            int key=(Integer)</a:t>
            </a:r>
            <a:r>
              <a:rPr lang="en-US" dirty="0" err="1">
                <a:latin typeface="Times New Roman" panose="02020603050405020304" pitchFamily="18" charset="0"/>
                <a:cs typeface="Times New Roman" panose="02020603050405020304" pitchFamily="18" charset="0"/>
              </a:rPr>
              <a:t>m.getKey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getValue</a:t>
            </a:r>
            <a:r>
              <a:rPr lang="en-US" dirty="0">
                <a:latin typeface="Times New Roman" panose="02020603050405020304" pitchFamily="18" charset="0"/>
                <a:cs typeface="Times New Roman" panose="02020603050405020304" pitchFamily="18" charset="0"/>
              </a:rPr>
              <a:t> is used to get value of key in Map</a:t>
            </a:r>
          </a:p>
          <a:p>
            <a:r>
              <a:rPr lang="en-US" dirty="0">
                <a:latin typeface="Times New Roman" panose="02020603050405020304" pitchFamily="18" charset="0"/>
                <a:cs typeface="Times New Roman" panose="02020603050405020304" pitchFamily="18" charset="0"/>
              </a:rPr>
              <a:t>            String value=(String)</a:t>
            </a:r>
            <a:r>
              <a:rPr lang="en-US" dirty="0" err="1">
                <a:latin typeface="Times New Roman" panose="02020603050405020304" pitchFamily="18" charset="0"/>
                <a:cs typeface="Times New Roman" panose="02020603050405020304" pitchFamily="18" charset="0"/>
              </a:rPr>
              <a:t>m.getValue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("Key :"+key+"  Value :"+value);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97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Arrays</a:t>
            </a:r>
          </a:p>
        </p:txBody>
      </p:sp>
      <p:pic>
        <p:nvPicPr>
          <p:cNvPr id="2" name="Picture 1">
            <a:extLst>
              <a:ext uri="{FF2B5EF4-FFF2-40B4-BE49-F238E27FC236}">
                <a16:creationId xmlns:a16="http://schemas.microsoft.com/office/drawing/2014/main" id="{95E77C0E-120E-47B7-8CA8-5E2EA8B4F008}"/>
              </a:ext>
            </a:extLst>
          </p:cNvPr>
          <p:cNvPicPr>
            <a:picLocks noChangeAspect="1"/>
          </p:cNvPicPr>
          <p:nvPr/>
        </p:nvPicPr>
        <p:blipFill>
          <a:blip r:embed="rId2"/>
          <a:stretch>
            <a:fillRect/>
          </a:stretch>
        </p:blipFill>
        <p:spPr>
          <a:xfrm>
            <a:off x="1826814" y="1067773"/>
            <a:ext cx="5490371" cy="3345827"/>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638612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Collections</a:t>
            </a:r>
          </a:p>
        </p:txBody>
      </p:sp>
      <p:pic>
        <p:nvPicPr>
          <p:cNvPr id="4" name="Picture 2">
            <a:extLst>
              <a:ext uri="{FF2B5EF4-FFF2-40B4-BE49-F238E27FC236}">
                <a16:creationId xmlns:a16="http://schemas.microsoft.com/office/drawing/2014/main" id="{42D3D9E2-9DAB-4C27-BBFE-D06FC9B08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200" y="1072937"/>
            <a:ext cx="5889600" cy="3461432"/>
          </a:xfrm>
          <a:prstGeom prst="rect">
            <a:avLst/>
          </a:prstGeom>
          <a:noFill/>
          <a:ln>
            <a:noFill/>
          </a:ln>
          <a:effectLst>
            <a:outerShdw blurRad="50800" dist="38100" dir="13500000" algn="br" rotWithShape="0">
              <a:prstClr val="black">
                <a:alpha val="40000"/>
              </a:prst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Lst>
        </p:spPr>
      </p:pic>
    </p:spTree>
    <p:extLst>
      <p:ext uri="{BB962C8B-B14F-4D97-AF65-F5344CB8AC3E}">
        <p14:creationId xmlns:p14="http://schemas.microsoft.com/office/powerpoint/2010/main" val="270016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116000" y="192961"/>
            <a:ext cx="637200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Exercises</a:t>
            </a:r>
          </a:p>
        </p:txBody>
      </p:sp>
      <p:sp>
        <p:nvSpPr>
          <p:cNvPr id="5" name="TextBox 4">
            <a:extLst>
              <a:ext uri="{FF2B5EF4-FFF2-40B4-BE49-F238E27FC236}">
                <a16:creationId xmlns:a16="http://schemas.microsoft.com/office/drawing/2014/main" id="{1EAA5C45-6DCD-4CA9-B5A9-7F746B2C1695}"/>
              </a:ext>
            </a:extLst>
          </p:cNvPr>
          <p:cNvSpPr txBox="1"/>
          <p:nvPr/>
        </p:nvSpPr>
        <p:spPr>
          <a:xfrm>
            <a:off x="2267100" y="1879252"/>
            <a:ext cx="4609800" cy="1384995"/>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a java class to sort list of objects using comparator and sort method . {Account(id, email, balance, name, phone)}</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a class to find frequency of names for a given list of student's object. {Student (id, name, class, </a:t>
            </a:r>
            <a:r>
              <a:rPr lang="en-US" dirty="0" err="1">
                <a:latin typeface="Times New Roman" panose="02020603050405020304" pitchFamily="18" charset="0"/>
                <a:cs typeface="Times New Roman" panose="02020603050405020304" pitchFamily="18" charset="0"/>
              </a:rPr>
              <a:t>rollNo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344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604;p34">
            <a:extLst>
              <a:ext uri="{FF2B5EF4-FFF2-40B4-BE49-F238E27FC236}">
                <a16:creationId xmlns:a16="http://schemas.microsoft.com/office/drawing/2014/main" id="{FC90A311-4D71-4EA0-926B-CD06854BF41C}"/>
              </a:ext>
            </a:extLst>
          </p:cNvPr>
          <p:cNvGrpSpPr/>
          <p:nvPr/>
        </p:nvGrpSpPr>
        <p:grpSpPr>
          <a:xfrm>
            <a:off x="1978819" y="1932120"/>
            <a:ext cx="4750594" cy="845645"/>
            <a:chOff x="6301042" y="4227741"/>
            <a:chExt cx="11566632" cy="3046801"/>
          </a:xfrm>
        </p:grpSpPr>
        <p:grpSp>
          <p:nvGrpSpPr>
            <p:cNvPr id="6" name="Google Shape;605;p34">
              <a:extLst>
                <a:ext uri="{FF2B5EF4-FFF2-40B4-BE49-F238E27FC236}">
                  <a16:creationId xmlns:a16="http://schemas.microsoft.com/office/drawing/2014/main" id="{CEE29D11-0DC3-498F-9E13-2B948A8B551B}"/>
                </a:ext>
              </a:extLst>
            </p:cNvPr>
            <p:cNvGrpSpPr/>
            <p:nvPr/>
          </p:nvGrpSpPr>
          <p:grpSpPr>
            <a:xfrm>
              <a:off x="6301042" y="4227741"/>
              <a:ext cx="1473200" cy="1463040"/>
              <a:chOff x="6009640" y="3769678"/>
              <a:chExt cx="1473200" cy="1463040"/>
            </a:xfrm>
          </p:grpSpPr>
          <p:cxnSp>
            <p:nvCxnSpPr>
              <p:cNvPr id="10" name="Google Shape;606;p34">
                <a:extLst>
                  <a:ext uri="{FF2B5EF4-FFF2-40B4-BE49-F238E27FC236}">
                    <a16:creationId xmlns:a16="http://schemas.microsoft.com/office/drawing/2014/main" id="{9C9C0651-0F7C-4230-B859-26781691C485}"/>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a:extLst>
                  <a:ext uri="{FF2B5EF4-FFF2-40B4-BE49-F238E27FC236}">
                    <a16:creationId xmlns:a16="http://schemas.microsoft.com/office/drawing/2014/main" id="{B89D3F7B-B3F7-4A00-ACD5-D5F287044F4D}"/>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a:extLst>
                <a:ext uri="{FF2B5EF4-FFF2-40B4-BE49-F238E27FC236}">
                  <a16:creationId xmlns:a16="http://schemas.microsoft.com/office/drawing/2014/main" id="{3C2C03A6-0408-403D-B6F3-EE29C29310E1}"/>
                </a:ext>
              </a:extLst>
            </p:cNvPr>
            <p:cNvGrpSpPr/>
            <p:nvPr/>
          </p:nvGrpSpPr>
          <p:grpSpPr>
            <a:xfrm rot="10800000">
              <a:off x="16394474" y="5811502"/>
              <a:ext cx="1473200" cy="1463040"/>
              <a:chOff x="6009640" y="3769678"/>
              <a:chExt cx="1473200" cy="1463040"/>
            </a:xfrm>
          </p:grpSpPr>
          <p:cxnSp>
            <p:nvCxnSpPr>
              <p:cNvPr id="8" name="Google Shape;609;p34">
                <a:extLst>
                  <a:ext uri="{FF2B5EF4-FFF2-40B4-BE49-F238E27FC236}">
                    <a16:creationId xmlns:a16="http://schemas.microsoft.com/office/drawing/2014/main" id="{C2F0DE88-83ED-49C0-A138-7352EC2B9E67}"/>
                  </a:ext>
                </a:extLst>
              </p:cNvPr>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a:extLst>
                  <a:ext uri="{FF2B5EF4-FFF2-40B4-BE49-F238E27FC236}">
                    <a16:creationId xmlns:a16="http://schemas.microsoft.com/office/drawing/2014/main" id="{E3DA46A0-AF28-45EC-A47D-270D4F481A28}"/>
                  </a:ext>
                </a:extLst>
              </p:cNvPr>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3" name="Rectangle 12">
            <a:extLst>
              <a:ext uri="{FF2B5EF4-FFF2-40B4-BE49-F238E27FC236}">
                <a16:creationId xmlns:a16="http://schemas.microsoft.com/office/drawing/2014/main" id="{7E2B396B-D99E-4021-8247-BF5DB767F782}"/>
              </a:ext>
            </a:extLst>
          </p:cNvPr>
          <p:cNvSpPr/>
          <p:nvPr/>
        </p:nvSpPr>
        <p:spPr>
          <a:xfrm>
            <a:off x="1591900" y="2948883"/>
            <a:ext cx="5960200" cy="954107"/>
          </a:xfrm>
          <a:prstGeom prst="rect">
            <a:avLst/>
          </a:prstGeom>
          <a:noFill/>
        </p:spPr>
        <p:txBody>
          <a:bodyPr wrap="square" lIns="91440" tIns="45720" rIns="91440" bIns="45720">
            <a:spAutoFit/>
          </a:bodyPr>
          <a:lstStyle/>
          <a:p>
            <a:pPr algn="ctr"/>
            <a:r>
              <a:rPr lang="en-US" sz="2800" dirty="0">
                <a:ln w="0"/>
                <a:solidFill>
                  <a:schemeClr val="bg2"/>
                </a:solidFill>
                <a:latin typeface="Times New Roman" panose="02020603050405020304" pitchFamily="18" charset="0"/>
                <a:cs typeface="Times New Roman" panose="02020603050405020304" pitchFamily="18" charset="0"/>
              </a:rPr>
              <a:t>H</a:t>
            </a:r>
            <a:r>
              <a:rPr lang="en-US" sz="2800" cap="none" spc="0" dirty="0">
                <a:ln w="0"/>
                <a:solidFill>
                  <a:schemeClr val="bg2"/>
                </a:solidFill>
                <a:latin typeface="Times New Roman" panose="02020603050405020304" pitchFamily="18" charset="0"/>
                <a:cs typeface="Times New Roman" panose="02020603050405020304" pitchFamily="18" charset="0"/>
              </a:rPr>
              <a:t>igh-level, class-based, object-oriented programming language</a:t>
            </a:r>
          </a:p>
        </p:txBody>
      </p:sp>
      <p:pic>
        <p:nvPicPr>
          <p:cNvPr id="3" name="Picture 2" descr="Logo&#10;&#10;Description automatically generated">
            <a:extLst>
              <a:ext uri="{FF2B5EF4-FFF2-40B4-BE49-F238E27FC236}">
                <a16:creationId xmlns:a16="http://schemas.microsoft.com/office/drawing/2014/main" id="{40FF3D4E-6D4F-423F-8990-000D5A77D7E4}"/>
              </a:ext>
            </a:extLst>
          </p:cNvPr>
          <p:cNvPicPr>
            <a:picLocks noChangeAspect="1"/>
          </p:cNvPicPr>
          <p:nvPr/>
        </p:nvPicPr>
        <p:blipFill>
          <a:blip r:embed="rId2"/>
          <a:stretch>
            <a:fillRect/>
          </a:stretch>
        </p:blipFill>
        <p:spPr>
          <a:xfrm>
            <a:off x="2831432" y="670679"/>
            <a:ext cx="3501341" cy="2188339"/>
          </a:xfrm>
          <a:prstGeom prst="rect">
            <a:avLst/>
          </a:prstGeom>
        </p:spPr>
      </p:pic>
    </p:spTree>
    <p:extLst>
      <p:ext uri="{BB962C8B-B14F-4D97-AF65-F5344CB8AC3E}">
        <p14:creationId xmlns:p14="http://schemas.microsoft.com/office/powerpoint/2010/main" val="74405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Topics </a:t>
            </a:r>
          </a:p>
        </p:txBody>
      </p:sp>
      <p:sp>
        <p:nvSpPr>
          <p:cNvPr id="37" name="Google Shape;625;p27">
            <a:extLst>
              <a:ext uri="{FF2B5EF4-FFF2-40B4-BE49-F238E27FC236}">
                <a16:creationId xmlns:a16="http://schemas.microsoft.com/office/drawing/2014/main" id="{4465201C-36C0-421E-BA0B-BC9F64ECC9B0}"/>
              </a:ext>
            </a:extLst>
          </p:cNvPr>
          <p:cNvSpPr/>
          <p:nvPr/>
        </p:nvSpPr>
        <p:spPr>
          <a:xfrm>
            <a:off x="1278300" y="91170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39" name="Google Shape;625;p27">
            <a:extLst>
              <a:ext uri="{FF2B5EF4-FFF2-40B4-BE49-F238E27FC236}">
                <a16:creationId xmlns:a16="http://schemas.microsoft.com/office/drawing/2014/main" id="{6F9EB079-2B37-4722-A7E5-7445816926FB}"/>
              </a:ext>
            </a:extLst>
          </p:cNvPr>
          <p:cNvSpPr/>
          <p:nvPr/>
        </p:nvSpPr>
        <p:spPr>
          <a:xfrm>
            <a:off x="1278287" y="273435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0" name="Google Shape;625;p27">
            <a:extLst>
              <a:ext uri="{FF2B5EF4-FFF2-40B4-BE49-F238E27FC236}">
                <a16:creationId xmlns:a16="http://schemas.microsoft.com/office/drawing/2014/main" id="{0E759A2D-1E37-4029-81E6-6EDA14D484BA}"/>
              </a:ext>
            </a:extLst>
          </p:cNvPr>
          <p:cNvSpPr/>
          <p:nvPr/>
        </p:nvSpPr>
        <p:spPr>
          <a:xfrm>
            <a:off x="1278288" y="3657817"/>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4" name="Google Shape;625;p27">
            <a:extLst>
              <a:ext uri="{FF2B5EF4-FFF2-40B4-BE49-F238E27FC236}">
                <a16:creationId xmlns:a16="http://schemas.microsoft.com/office/drawing/2014/main" id="{A99FEED6-8FAB-4810-A5BE-4F6AE2B7FBAD}"/>
              </a:ext>
            </a:extLst>
          </p:cNvPr>
          <p:cNvSpPr/>
          <p:nvPr/>
        </p:nvSpPr>
        <p:spPr>
          <a:xfrm>
            <a:off x="1278300" y="88884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 name="Google Shape;627;p27">
            <a:extLst>
              <a:ext uri="{FF2B5EF4-FFF2-40B4-BE49-F238E27FC236}">
                <a16:creationId xmlns:a16="http://schemas.microsoft.com/office/drawing/2014/main" id="{C8D71E8E-57E0-48F6-ADD1-785C7E30CE5A}"/>
              </a:ext>
            </a:extLst>
          </p:cNvPr>
          <p:cNvSpPr/>
          <p:nvPr/>
        </p:nvSpPr>
        <p:spPr>
          <a:xfrm>
            <a:off x="1278288" y="81240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FFCC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 name="Google Shape;627;p27">
            <a:extLst>
              <a:ext uri="{FF2B5EF4-FFF2-40B4-BE49-F238E27FC236}">
                <a16:creationId xmlns:a16="http://schemas.microsoft.com/office/drawing/2014/main" id="{9F01C534-4C9E-4C69-98C2-4CB00B9FD4B1}"/>
              </a:ext>
            </a:extLst>
          </p:cNvPr>
          <p:cNvSpPr/>
          <p:nvPr/>
        </p:nvSpPr>
        <p:spPr>
          <a:xfrm>
            <a:off x="1278287" y="2668056"/>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4" name="Google Shape;627;p27">
            <a:extLst>
              <a:ext uri="{FF2B5EF4-FFF2-40B4-BE49-F238E27FC236}">
                <a16:creationId xmlns:a16="http://schemas.microsoft.com/office/drawing/2014/main" id="{FAA01A54-72EC-4611-8B70-A7F058A5B2D9}"/>
              </a:ext>
            </a:extLst>
          </p:cNvPr>
          <p:cNvSpPr/>
          <p:nvPr/>
        </p:nvSpPr>
        <p:spPr>
          <a:xfrm>
            <a:off x="1278287" y="3581125"/>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bg2">
              <a:lumMod val="25000"/>
              <a:lumOff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2" name="TextBox 1">
            <a:extLst>
              <a:ext uri="{FF2B5EF4-FFF2-40B4-BE49-F238E27FC236}">
                <a16:creationId xmlns:a16="http://schemas.microsoft.com/office/drawing/2014/main" id="{1461EF63-0C63-473A-AB8A-8FA9D05AB2E8}"/>
              </a:ext>
            </a:extLst>
          </p:cNvPr>
          <p:cNvSpPr txBox="1"/>
          <p:nvPr/>
        </p:nvSpPr>
        <p:spPr>
          <a:xfrm>
            <a:off x="1505316" y="83163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1</a:t>
            </a:r>
          </a:p>
        </p:txBody>
      </p:sp>
      <p:sp>
        <p:nvSpPr>
          <p:cNvPr id="59" name="TextBox 58">
            <a:extLst>
              <a:ext uri="{FF2B5EF4-FFF2-40B4-BE49-F238E27FC236}">
                <a16:creationId xmlns:a16="http://schemas.microsoft.com/office/drawing/2014/main" id="{7BA218AD-020A-432E-9B62-C5E91AD9B445}"/>
              </a:ext>
            </a:extLst>
          </p:cNvPr>
          <p:cNvSpPr txBox="1"/>
          <p:nvPr/>
        </p:nvSpPr>
        <p:spPr>
          <a:xfrm>
            <a:off x="1505316" y="261022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3</a:t>
            </a:r>
          </a:p>
        </p:txBody>
      </p:sp>
      <p:sp>
        <p:nvSpPr>
          <p:cNvPr id="60" name="TextBox 59">
            <a:extLst>
              <a:ext uri="{FF2B5EF4-FFF2-40B4-BE49-F238E27FC236}">
                <a16:creationId xmlns:a16="http://schemas.microsoft.com/office/drawing/2014/main" id="{623B4FB1-4C98-4659-BB08-8D6BDD4A36FC}"/>
              </a:ext>
            </a:extLst>
          </p:cNvPr>
          <p:cNvSpPr txBox="1"/>
          <p:nvPr/>
        </p:nvSpPr>
        <p:spPr>
          <a:xfrm>
            <a:off x="1505316" y="3499521"/>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4</a:t>
            </a:r>
          </a:p>
        </p:txBody>
      </p:sp>
      <p:sp>
        <p:nvSpPr>
          <p:cNvPr id="42" name="Google Shape;625;p27">
            <a:extLst>
              <a:ext uri="{FF2B5EF4-FFF2-40B4-BE49-F238E27FC236}">
                <a16:creationId xmlns:a16="http://schemas.microsoft.com/office/drawing/2014/main" id="{B5304F27-271E-47CB-913F-12C93081975A}"/>
              </a:ext>
            </a:extLst>
          </p:cNvPr>
          <p:cNvSpPr/>
          <p:nvPr/>
        </p:nvSpPr>
        <p:spPr>
          <a:xfrm>
            <a:off x="4734290" y="888841"/>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43" name="Google Shape;625;p27">
            <a:extLst>
              <a:ext uri="{FF2B5EF4-FFF2-40B4-BE49-F238E27FC236}">
                <a16:creationId xmlns:a16="http://schemas.microsoft.com/office/drawing/2014/main" id="{2291C654-D376-410D-97BA-6915D1B9012F}"/>
              </a:ext>
            </a:extLst>
          </p:cNvPr>
          <p:cNvSpPr/>
          <p:nvPr/>
        </p:nvSpPr>
        <p:spPr>
          <a:xfrm>
            <a:off x="4755890" y="1872826"/>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5" name="Google Shape;627;p27">
            <a:extLst>
              <a:ext uri="{FF2B5EF4-FFF2-40B4-BE49-F238E27FC236}">
                <a16:creationId xmlns:a16="http://schemas.microsoft.com/office/drawing/2014/main" id="{7E2AF922-8EFB-47A9-BCB6-D688A405F522}"/>
              </a:ext>
            </a:extLst>
          </p:cNvPr>
          <p:cNvSpPr/>
          <p:nvPr/>
        </p:nvSpPr>
        <p:spPr>
          <a:xfrm>
            <a:off x="4734289" y="812401"/>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CCFF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6" name="Google Shape;627;p27">
            <a:extLst>
              <a:ext uri="{FF2B5EF4-FFF2-40B4-BE49-F238E27FC236}">
                <a16:creationId xmlns:a16="http://schemas.microsoft.com/office/drawing/2014/main" id="{219D9CE6-8EC9-4C26-9C38-91E996A0ECB0}"/>
              </a:ext>
            </a:extLst>
          </p:cNvPr>
          <p:cNvSpPr/>
          <p:nvPr/>
        </p:nvSpPr>
        <p:spPr>
          <a:xfrm>
            <a:off x="4755890" y="1821282"/>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61" name="TextBox 60">
            <a:extLst>
              <a:ext uri="{FF2B5EF4-FFF2-40B4-BE49-F238E27FC236}">
                <a16:creationId xmlns:a16="http://schemas.microsoft.com/office/drawing/2014/main" id="{1D039989-7CA8-4EF1-808B-1F739FFBE63A}"/>
              </a:ext>
            </a:extLst>
          </p:cNvPr>
          <p:cNvSpPr txBox="1"/>
          <p:nvPr/>
        </p:nvSpPr>
        <p:spPr>
          <a:xfrm>
            <a:off x="4971738" y="812276"/>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5</a:t>
            </a:r>
          </a:p>
        </p:txBody>
      </p:sp>
      <p:sp>
        <p:nvSpPr>
          <p:cNvPr id="62" name="TextBox 61">
            <a:extLst>
              <a:ext uri="{FF2B5EF4-FFF2-40B4-BE49-F238E27FC236}">
                <a16:creationId xmlns:a16="http://schemas.microsoft.com/office/drawing/2014/main" id="{A1B5D9D5-403D-4EAA-8333-17B72BE021BB}"/>
              </a:ext>
            </a:extLst>
          </p:cNvPr>
          <p:cNvSpPr txBox="1"/>
          <p:nvPr/>
        </p:nvSpPr>
        <p:spPr>
          <a:xfrm>
            <a:off x="4971738" y="1816552"/>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6</a:t>
            </a:r>
          </a:p>
        </p:txBody>
      </p:sp>
      <p:sp>
        <p:nvSpPr>
          <p:cNvPr id="64" name="TextBox 63">
            <a:extLst>
              <a:ext uri="{FF2B5EF4-FFF2-40B4-BE49-F238E27FC236}">
                <a16:creationId xmlns:a16="http://schemas.microsoft.com/office/drawing/2014/main" id="{FF5695FB-EA3C-4AE1-AF51-B4A7A4BEB150}"/>
              </a:ext>
            </a:extLst>
          </p:cNvPr>
          <p:cNvSpPr txBox="1"/>
          <p:nvPr/>
        </p:nvSpPr>
        <p:spPr>
          <a:xfrm>
            <a:off x="2117387" y="995524"/>
            <a:ext cx="2209066"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Understanding Collection Framework</a:t>
            </a:r>
          </a:p>
        </p:txBody>
      </p:sp>
      <p:sp>
        <p:nvSpPr>
          <p:cNvPr id="66" name="TextBox 65">
            <a:extLst>
              <a:ext uri="{FF2B5EF4-FFF2-40B4-BE49-F238E27FC236}">
                <a16:creationId xmlns:a16="http://schemas.microsoft.com/office/drawing/2014/main" id="{2F0C7ED1-F748-46D5-9F75-4E109F18F6A8}"/>
              </a:ext>
            </a:extLst>
          </p:cNvPr>
          <p:cNvSpPr txBox="1"/>
          <p:nvPr/>
        </p:nvSpPr>
        <p:spPr>
          <a:xfrm>
            <a:off x="2117387" y="2929923"/>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Iterator</a:t>
            </a:r>
          </a:p>
        </p:txBody>
      </p:sp>
      <p:sp>
        <p:nvSpPr>
          <p:cNvPr id="67" name="TextBox 66">
            <a:extLst>
              <a:ext uri="{FF2B5EF4-FFF2-40B4-BE49-F238E27FC236}">
                <a16:creationId xmlns:a16="http://schemas.microsoft.com/office/drawing/2014/main" id="{ACC53F65-B74B-480F-BCDA-0C6219B1015B}"/>
              </a:ext>
            </a:extLst>
          </p:cNvPr>
          <p:cNvSpPr txBox="1"/>
          <p:nvPr/>
        </p:nvSpPr>
        <p:spPr>
          <a:xfrm>
            <a:off x="2117387" y="3844874"/>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List Interface</a:t>
            </a:r>
          </a:p>
        </p:txBody>
      </p:sp>
      <p:sp>
        <p:nvSpPr>
          <p:cNvPr id="68" name="TextBox 67">
            <a:extLst>
              <a:ext uri="{FF2B5EF4-FFF2-40B4-BE49-F238E27FC236}">
                <a16:creationId xmlns:a16="http://schemas.microsoft.com/office/drawing/2014/main" id="{D5EA2DB2-1AD8-455C-8519-E009A1A8BF6C}"/>
              </a:ext>
            </a:extLst>
          </p:cNvPr>
          <p:cNvSpPr txBox="1"/>
          <p:nvPr/>
        </p:nvSpPr>
        <p:spPr>
          <a:xfrm>
            <a:off x="5594990" y="1103208"/>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ArrayList</a:t>
            </a:r>
          </a:p>
        </p:txBody>
      </p:sp>
      <p:sp>
        <p:nvSpPr>
          <p:cNvPr id="69" name="TextBox 68">
            <a:extLst>
              <a:ext uri="{FF2B5EF4-FFF2-40B4-BE49-F238E27FC236}">
                <a16:creationId xmlns:a16="http://schemas.microsoft.com/office/drawing/2014/main" id="{D274B5AC-6BC7-40F0-87A8-6BF04E5CF3E2}"/>
              </a:ext>
            </a:extLst>
          </p:cNvPr>
          <p:cNvSpPr txBox="1"/>
          <p:nvPr/>
        </p:nvSpPr>
        <p:spPr>
          <a:xfrm>
            <a:off x="5594989" y="2031995"/>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ArrayLMap Interface</a:t>
            </a:r>
          </a:p>
        </p:txBody>
      </p:sp>
      <p:grpSp>
        <p:nvGrpSpPr>
          <p:cNvPr id="6" name="Group 5">
            <a:extLst>
              <a:ext uri="{FF2B5EF4-FFF2-40B4-BE49-F238E27FC236}">
                <a16:creationId xmlns:a16="http://schemas.microsoft.com/office/drawing/2014/main" id="{DE0627C2-4E9A-4E2C-B368-7A5C8BD68C99}"/>
              </a:ext>
            </a:extLst>
          </p:cNvPr>
          <p:cNvGrpSpPr/>
          <p:nvPr/>
        </p:nvGrpSpPr>
        <p:grpSpPr>
          <a:xfrm>
            <a:off x="1278287" y="1865288"/>
            <a:ext cx="3126947" cy="704136"/>
            <a:chOff x="4734289" y="2729139"/>
            <a:chExt cx="3126947" cy="704136"/>
          </a:xfrm>
        </p:grpSpPr>
        <p:sp>
          <p:nvSpPr>
            <p:cNvPr id="41" name="Google Shape;625;p27">
              <a:extLst>
                <a:ext uri="{FF2B5EF4-FFF2-40B4-BE49-F238E27FC236}">
                  <a16:creationId xmlns:a16="http://schemas.microsoft.com/office/drawing/2014/main" id="{09ABCEE5-1F87-4F0F-80C5-578FA7948BF7}"/>
                </a:ext>
              </a:extLst>
            </p:cNvPr>
            <p:cNvSpPr/>
            <p:nvPr/>
          </p:nvSpPr>
          <p:spPr>
            <a:xfrm>
              <a:off x="4734289" y="273435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57" name="Google Shape;627;p27">
              <a:extLst>
                <a:ext uri="{FF2B5EF4-FFF2-40B4-BE49-F238E27FC236}">
                  <a16:creationId xmlns:a16="http://schemas.microsoft.com/office/drawing/2014/main" id="{27F93197-ED7F-4207-90EC-EAA3B4023FD8}"/>
                </a:ext>
              </a:extLst>
            </p:cNvPr>
            <p:cNvSpPr/>
            <p:nvPr/>
          </p:nvSpPr>
          <p:spPr>
            <a:xfrm>
              <a:off x="4734289" y="273435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CC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TextBox 62">
              <a:extLst>
                <a:ext uri="{FF2B5EF4-FFF2-40B4-BE49-F238E27FC236}">
                  <a16:creationId xmlns:a16="http://schemas.microsoft.com/office/drawing/2014/main" id="{5EB59C16-AE59-44AD-8FCC-FD407C8702B5}"/>
                </a:ext>
              </a:extLst>
            </p:cNvPr>
            <p:cNvSpPr txBox="1"/>
            <p:nvPr/>
          </p:nvSpPr>
          <p:spPr>
            <a:xfrm>
              <a:off x="4971738" y="2729139"/>
              <a:ext cx="36420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2</a:t>
              </a:r>
            </a:p>
          </p:txBody>
        </p:sp>
        <p:sp>
          <p:nvSpPr>
            <p:cNvPr id="70" name="TextBox 69">
              <a:extLst>
                <a:ext uri="{FF2B5EF4-FFF2-40B4-BE49-F238E27FC236}">
                  <a16:creationId xmlns:a16="http://schemas.microsoft.com/office/drawing/2014/main" id="{8D931987-8707-4FEB-B5F6-906872089A76}"/>
                </a:ext>
              </a:extLst>
            </p:cNvPr>
            <p:cNvSpPr txBox="1"/>
            <p:nvPr/>
          </p:nvSpPr>
          <p:spPr>
            <a:xfrm>
              <a:off x="5594989" y="2929861"/>
              <a:ext cx="177781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HashMap</a:t>
              </a:r>
            </a:p>
          </p:txBody>
        </p:sp>
      </p:grpSp>
    </p:spTree>
    <p:extLst>
      <p:ext uri="{BB962C8B-B14F-4D97-AF65-F5344CB8AC3E}">
        <p14:creationId xmlns:p14="http://schemas.microsoft.com/office/powerpoint/2010/main" val="120880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891119" y="192961"/>
            <a:ext cx="541688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Contract</a:t>
            </a:r>
          </a:p>
        </p:txBody>
      </p:sp>
      <p:sp>
        <p:nvSpPr>
          <p:cNvPr id="30" name="TextBox 29">
            <a:extLst>
              <a:ext uri="{FF2B5EF4-FFF2-40B4-BE49-F238E27FC236}">
                <a16:creationId xmlns:a16="http://schemas.microsoft.com/office/drawing/2014/main" id="{ACB3A492-67B5-4876-AF3F-A834BD0129A5}"/>
              </a:ext>
            </a:extLst>
          </p:cNvPr>
          <p:cNvSpPr txBox="1"/>
          <p:nvPr/>
        </p:nvSpPr>
        <p:spPr>
          <a:xfrm>
            <a:off x="1641600" y="1252059"/>
            <a:ext cx="5594400"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Whenever it is invoked on the same object more than once during an execution of a Java application, the </a:t>
            </a:r>
            <a:r>
              <a:rPr lang="en-US" dirty="0" err="1">
                <a:latin typeface="Times New Roman" panose="02020603050405020304" pitchFamily="18" charset="0"/>
                <a:cs typeface="Times New Roman" panose="02020603050405020304" pitchFamily="18" charset="0"/>
              </a:rPr>
              <a:t>hashCode</a:t>
            </a:r>
            <a:r>
              <a:rPr lang="en-US" dirty="0">
                <a:latin typeface="Times New Roman" panose="02020603050405020304" pitchFamily="18" charset="0"/>
                <a:cs typeface="Times New Roman" panose="02020603050405020304" pitchFamily="18" charset="0"/>
              </a:rPr>
              <a:t>() method must consistently return the same integer, provided no information used in equals() comparisons on the object is modified.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integer need not remain consistent from one execution of an application to another execution of the same application.</a:t>
            </a:r>
          </a:p>
        </p:txBody>
      </p:sp>
    </p:spTree>
    <p:extLst>
      <p:ext uri="{BB962C8B-B14F-4D97-AF65-F5344CB8AC3E}">
        <p14:creationId xmlns:p14="http://schemas.microsoft.com/office/powerpoint/2010/main" val="21017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891119" y="192961"/>
            <a:ext cx="5416881"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3200" dirty="0" err="1">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a:t>
            </a: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Contract</a:t>
            </a:r>
          </a:p>
        </p:txBody>
      </p:sp>
      <p:sp>
        <p:nvSpPr>
          <p:cNvPr id="4" name="TextBox 3">
            <a:extLst>
              <a:ext uri="{FF2B5EF4-FFF2-40B4-BE49-F238E27FC236}">
                <a16:creationId xmlns:a16="http://schemas.microsoft.com/office/drawing/2014/main" id="{27A69777-9271-4F2E-B2B7-58B3DB9B5B5B}"/>
              </a:ext>
            </a:extLst>
          </p:cNvPr>
          <p:cNvSpPr txBox="1"/>
          <p:nvPr/>
        </p:nvSpPr>
        <p:spPr>
          <a:xfrm>
            <a:off x="1891117" y="1488825"/>
            <a:ext cx="5359281"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If two objects are equal according to the equals(Object) method, then calling the </a:t>
            </a:r>
            <a:r>
              <a:rPr lang="en-US" dirty="0" err="1">
                <a:latin typeface="Times New Roman" panose="02020603050405020304" pitchFamily="18" charset="0"/>
                <a:cs typeface="Times New Roman" panose="02020603050405020304" pitchFamily="18" charset="0"/>
              </a:rPr>
              <a:t>hashCode</a:t>
            </a:r>
            <a:r>
              <a:rPr lang="en-US" dirty="0">
                <a:latin typeface="Times New Roman" panose="02020603050405020304" pitchFamily="18" charset="0"/>
                <a:cs typeface="Times New Roman" panose="02020603050405020304" pitchFamily="18" charset="0"/>
              </a:rPr>
              <a:t>() method on each of the two objects must produce the same integer result.</a:t>
            </a:r>
          </a:p>
        </p:txBody>
      </p:sp>
      <p:sp>
        <p:nvSpPr>
          <p:cNvPr id="6" name="TextBox 5">
            <a:extLst>
              <a:ext uri="{FF2B5EF4-FFF2-40B4-BE49-F238E27FC236}">
                <a16:creationId xmlns:a16="http://schemas.microsoft.com/office/drawing/2014/main" id="{955EA04F-5764-43B9-955B-7A6B8A897B26}"/>
              </a:ext>
            </a:extLst>
          </p:cNvPr>
          <p:cNvSpPr txBox="1"/>
          <p:nvPr/>
        </p:nvSpPr>
        <p:spPr>
          <a:xfrm>
            <a:off x="1891117" y="2450237"/>
            <a:ext cx="5359281"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NOT required that if two objects are unequal according to the equals(</a:t>
            </a:r>
            <a:r>
              <a:rPr lang="en-US" dirty="0" err="1">
                <a:latin typeface="Times New Roman" panose="02020603050405020304" pitchFamily="18" charset="0"/>
                <a:cs typeface="Times New Roman" panose="02020603050405020304" pitchFamily="18" charset="0"/>
              </a:rPr>
              <a:t>java.lang.Object</a:t>
            </a:r>
            <a:r>
              <a:rPr lang="en-US" dirty="0">
                <a:latin typeface="Times New Roman" panose="02020603050405020304" pitchFamily="18" charset="0"/>
                <a:cs typeface="Times New Roman" panose="02020603050405020304" pitchFamily="18" charset="0"/>
              </a:rPr>
              <a:t>) method, then calling the </a:t>
            </a:r>
            <a:r>
              <a:rPr lang="en-US" dirty="0" err="1">
                <a:latin typeface="Times New Roman" panose="02020603050405020304" pitchFamily="18" charset="0"/>
                <a:cs typeface="Times New Roman" panose="02020603050405020304" pitchFamily="18" charset="0"/>
              </a:rPr>
              <a:t>hashCode</a:t>
            </a:r>
            <a:r>
              <a:rPr lang="en-US" dirty="0">
                <a:latin typeface="Times New Roman" panose="02020603050405020304" pitchFamily="18" charset="0"/>
                <a:cs typeface="Times New Roman" panose="02020603050405020304" pitchFamily="18" charset="0"/>
              </a:rPr>
              <a:t>() method on each of the two objects must produce distinct integer results.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the programmer should be aware that producing distinct integer results for unequal objects may improve the performance of </a:t>
            </a:r>
            <a:r>
              <a:rPr lang="en-US" dirty="0" err="1">
                <a:latin typeface="Times New Roman" panose="02020603050405020304" pitchFamily="18" charset="0"/>
                <a:cs typeface="Times New Roman" panose="02020603050405020304" pitchFamily="18" charset="0"/>
              </a:rPr>
              <a:t>hashtables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102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HashCode() and Equal() Contracts:</a:t>
            </a:r>
          </a:p>
        </p:txBody>
      </p:sp>
      <p:pic>
        <p:nvPicPr>
          <p:cNvPr id="5" name="Picture 2">
            <a:extLst>
              <a:ext uri="{FF2B5EF4-FFF2-40B4-BE49-F238E27FC236}">
                <a16:creationId xmlns:a16="http://schemas.microsoft.com/office/drawing/2014/main" id="{51C726F6-193B-4BCB-833C-EF3636C99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99" y="1044063"/>
            <a:ext cx="5816401" cy="3375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37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additive="repl">
                                        <p:cTn id="7" dur="500" fill="hold"/>
                                        <p:tgtEl>
                                          <p:spTgt spid="5"/>
                                        </p:tgtEl>
                                        <p:attrNameLst>
                                          <p:attrName>ppt_x</p:attrName>
                                        </p:attrNameLst>
                                      </p:cBhvr>
                                      <p:tavLst>
                                        <p:tav tm="100000">
                                          <p:val>
                                            <p:strVal val="#ppt_x"/>
                                          </p:val>
                                        </p:tav>
                                        <p:tav>
                                          <p:val>
                                            <p:strVal val="#ppt_x"/>
                                          </p:val>
                                        </p:tav>
                                      </p:tavLst>
                                    </p:anim>
                                    <p:anim calcmode="lin" valueType="num">
                                      <p:cBhvr additive="repl">
                                        <p:cTn id="8" dur="500" fill="hold"/>
                                        <p:tgtEl>
                                          <p:spTgt spid="5"/>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equals() Contract</a:t>
            </a:r>
          </a:p>
        </p:txBody>
      </p:sp>
      <p:sp>
        <p:nvSpPr>
          <p:cNvPr id="6" name="TextBox 5">
            <a:extLst>
              <a:ext uri="{FF2B5EF4-FFF2-40B4-BE49-F238E27FC236}">
                <a16:creationId xmlns:a16="http://schemas.microsoft.com/office/drawing/2014/main" id="{375E2D43-49A1-418E-ACA7-87F7A7BEE7C4}"/>
              </a:ext>
            </a:extLst>
          </p:cNvPr>
          <p:cNvSpPr txBox="1"/>
          <p:nvPr/>
        </p:nvSpPr>
        <p:spPr>
          <a:xfrm>
            <a:off x="1880999" y="1340963"/>
            <a:ext cx="5382001" cy="2677656"/>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reflexive. For any reference value x, </a:t>
            </a: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(x) should return true.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symmetric. For any reference values x and y, </a:t>
            </a: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(y) should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return true if and only if </a:t>
            </a:r>
            <a:r>
              <a:rPr lang="en-US" dirty="0" err="1">
                <a:latin typeface="Times New Roman" panose="02020603050405020304" pitchFamily="18" charset="0"/>
                <a:cs typeface="Times New Roman" panose="02020603050405020304" pitchFamily="18" charset="0"/>
              </a:rPr>
              <a:t>y.equals</a:t>
            </a:r>
            <a:r>
              <a:rPr lang="en-US" dirty="0">
                <a:latin typeface="Times New Roman" panose="02020603050405020304" pitchFamily="18" charset="0"/>
                <a:cs typeface="Times New Roman" panose="02020603050405020304" pitchFamily="18" charset="0"/>
              </a:rPr>
              <a:t>(x) returns true.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transitive. For any reference values x, y, and z, if </a:t>
            </a: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(y) returns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true and </a:t>
            </a:r>
            <a:r>
              <a:rPr lang="en-US" dirty="0" err="1">
                <a:latin typeface="Times New Roman" panose="02020603050405020304" pitchFamily="18" charset="0"/>
                <a:cs typeface="Times New Roman" panose="02020603050405020304" pitchFamily="18" charset="0"/>
              </a:rPr>
              <a:t>y.equals</a:t>
            </a:r>
            <a:r>
              <a:rPr lang="en-US" dirty="0">
                <a:latin typeface="Times New Roman" panose="02020603050405020304" pitchFamily="18" charset="0"/>
                <a:cs typeface="Times New Roman" panose="02020603050405020304" pitchFamily="18" charset="0"/>
              </a:rPr>
              <a:t>(z) returns true, then </a:t>
            </a: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(z) must return true.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4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AF3BA5-A33C-4456-884A-6189B8391D6F}"/>
              </a:ext>
            </a:extLst>
          </p:cNvPr>
          <p:cNvSpPr/>
          <p:nvPr/>
        </p:nvSpPr>
        <p:spPr>
          <a:xfrm>
            <a:off x="1224000" y="192961"/>
            <a:ext cx="6551999"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ln/>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equals() Contract</a:t>
            </a:r>
          </a:p>
        </p:txBody>
      </p:sp>
      <p:sp>
        <p:nvSpPr>
          <p:cNvPr id="5" name="TextBox 4">
            <a:extLst>
              <a:ext uri="{FF2B5EF4-FFF2-40B4-BE49-F238E27FC236}">
                <a16:creationId xmlns:a16="http://schemas.microsoft.com/office/drawing/2014/main" id="{1427781C-6E3F-42C7-AE96-4825A7A16988}"/>
              </a:ext>
            </a:extLst>
          </p:cNvPr>
          <p:cNvSpPr txBox="1"/>
          <p:nvPr/>
        </p:nvSpPr>
        <p:spPr>
          <a:xfrm>
            <a:off x="1911599" y="1455287"/>
            <a:ext cx="5176800" cy="2462213"/>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consistent. For any reference values x and y, multiple invocations of.</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(y) consistently return true or consistently return false, provided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information used in equals comparisons on the object is modified.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any non-null reference value x, </a:t>
            </a:r>
            <a:r>
              <a:rPr lang="en-US" dirty="0" err="1">
                <a:latin typeface="Times New Roman" panose="02020603050405020304" pitchFamily="18" charset="0"/>
                <a:cs typeface="Times New Roman" panose="02020603050405020304" pitchFamily="18" charset="0"/>
              </a:rPr>
              <a:t>x.equals</a:t>
            </a:r>
            <a:r>
              <a:rPr lang="en-US" dirty="0">
                <a:latin typeface="Times New Roman" panose="02020603050405020304" pitchFamily="18" charset="0"/>
                <a:cs typeface="Times New Roman" panose="02020603050405020304" pitchFamily="18" charset="0"/>
              </a:rPr>
              <a:t>(null) should return false.</a:t>
            </a:r>
          </a:p>
        </p:txBody>
      </p:sp>
    </p:spTree>
    <p:extLst>
      <p:ext uri="{BB962C8B-B14F-4D97-AF65-F5344CB8AC3E}">
        <p14:creationId xmlns:p14="http://schemas.microsoft.com/office/powerpoint/2010/main" val="8005238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27786</TotalTime>
  <Words>2282</Words>
  <Application>Microsoft Office PowerPoint</Application>
  <PresentationFormat>On-screen Show (16:9)</PresentationFormat>
  <Paragraphs>279</Paragraphs>
  <Slides>29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Wingdings</vt:lpstr>
      <vt:lpstr>Open Sans</vt:lpstr>
      <vt:lpstr>Times New Roman</vt:lpstr>
      <vt:lpstr>Fira Sans Extra Condensed Medium</vt:lpstr>
      <vt:lpstr>Arial</vt:lpstr>
      <vt:lpstr>Open Sans Light</vt:lpstr>
      <vt:lpstr>Roboto</vt:lpstr>
      <vt:lpstr>Raleway</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242</cp:revision>
  <dcterms:modified xsi:type="dcterms:W3CDTF">2022-04-20T09:10:10Z</dcterms:modified>
</cp:coreProperties>
</file>