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6" r:id="rId3"/>
    <p:sldMasterId id="2147483668" r:id="rId4"/>
  </p:sldMasterIdLst>
  <p:notesMasterIdLst>
    <p:notesMasterId r:id="rId6"/>
  </p:notesMasterIdLst>
  <p:sldIdLst>
    <p:sldId id="256" r:id="rId5"/>
    <p:sldId id="1415" r:id="rId7"/>
    <p:sldId id="1442" r:id="rId8"/>
    <p:sldId id="1466" r:id="rId9"/>
    <p:sldId id="1523" r:id="rId10"/>
    <p:sldId id="1550" r:id="rId11"/>
    <p:sldId id="1540" r:id="rId12"/>
    <p:sldId id="1434" r:id="rId13"/>
    <p:sldId id="1507" r:id="rId14"/>
    <p:sldId id="1463" r:id="rId15"/>
    <p:sldId id="1557" r:id="rId16"/>
    <p:sldId id="1549" r:id="rId17"/>
  </p:sldIdLst>
  <p:sldSz cx="9144000" cy="5143500" type="screen16x9"/>
  <p:notesSz cx="6887845" cy="10020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E8AB5"/>
    <a:srgbClr val="FBD6BD"/>
    <a:srgbClr val="C00000"/>
    <a:srgbClr val="CC6600"/>
    <a:srgbClr val="92CAFC"/>
    <a:srgbClr val="FFA900"/>
    <a:srgbClr val="CCFFCC"/>
    <a:srgbClr val="FFFF99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6" autoAdjust="0"/>
    <p:restoredTop sz="88315" autoAdjust="0"/>
  </p:normalViewPr>
  <p:slideViewPr>
    <p:cSldViewPr snapToGrid="0" showGuides="1">
      <p:cViewPr varScale="1">
        <p:scale>
          <a:sx n="127" d="100"/>
          <a:sy n="127" d="100"/>
        </p:scale>
        <p:origin x="948" y="114"/>
      </p:cViewPr>
      <p:guideLst>
        <p:guide orient="horz" pos="1621"/>
        <p:guide pos="2913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>
            <a:spLocks noGrp="1"/>
          </p:cNvSpPr>
          <p:nvPr>
            <p:ph type="pic" idx="2"/>
          </p:nvPr>
        </p:nvSpPr>
        <p:spPr>
          <a:xfrm>
            <a:off x="1" y="0"/>
            <a:ext cx="4565302" cy="51434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7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6" name="Google Shape;186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8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6" name="Google Shape;196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8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0" name="Google Shape;200;p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8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5" name="Google Shape;205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8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841773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2701530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6765" indent="0" algn="ctr">
              <a:buNone/>
              <a:defRPr sz="900"/>
            </a:lvl9pPr>
          </a:lstStyle>
          <a:p>
            <a:r>
              <a:rPr lang="en-US" altLang="ja-JP" dirty="0"/>
              <a:t>Click to edit Master subtitle style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13" y="356821"/>
            <a:ext cx="8748972" cy="4429176"/>
          </a:xfrm>
        </p:spPr>
        <p:txBody>
          <a:bodyPr/>
          <a:lstStyle>
            <a:lvl1pPr marL="245745" indent="-245745">
              <a:lnSpc>
                <a:spcPct val="110000"/>
              </a:lnSpc>
              <a:spcBef>
                <a:spcPts val="340"/>
              </a:spcBef>
              <a:spcAft>
                <a:spcPts val="105"/>
              </a:spcAft>
              <a:defRPr/>
            </a:lvl1pPr>
            <a:lvl2pPr marL="492125" indent="-245745">
              <a:lnSpc>
                <a:spcPct val="100000"/>
              </a:lnSpc>
              <a:defRPr sz="1435" baseline="0"/>
            </a:lvl2pPr>
            <a:lvl3pPr marL="713740" indent="-184785">
              <a:lnSpc>
                <a:spcPct val="100000"/>
              </a:lnSpc>
              <a:defRPr sz="1300"/>
            </a:lvl3pPr>
          </a:lstStyle>
          <a:p>
            <a:pPr lvl="0"/>
            <a:r>
              <a:rPr lang="en-US" altLang="ja-JP" dirty="0"/>
              <a:t>Click to edit Master text styles</a:t>
            </a:r>
            <a:endParaRPr lang="en-US" altLang="ja-JP" dirty="0"/>
          </a:p>
          <a:p>
            <a:pPr lvl="1"/>
            <a:r>
              <a:rPr lang="en-US" altLang="ja-JP" dirty="0"/>
              <a:t>Second level</a:t>
            </a:r>
            <a:endParaRPr lang="en-US" altLang="ja-JP" dirty="0"/>
          </a:p>
          <a:p>
            <a:pPr lvl="2"/>
            <a:r>
              <a:rPr lang="en-US" altLang="ja-JP" dirty="0"/>
              <a:t>Third level</a:t>
            </a:r>
            <a:endParaRPr lang="en-US" altLang="ja-JP" dirty="0"/>
          </a:p>
          <a:p>
            <a:pPr lvl="3"/>
            <a:r>
              <a:rPr lang="en-US" altLang="ja-JP" dirty="0"/>
              <a:t>Fourth level</a:t>
            </a:r>
            <a:endParaRPr lang="en-US" altLang="ja-JP" dirty="0"/>
          </a:p>
          <a:p>
            <a:pPr lvl="4"/>
            <a:r>
              <a:rPr lang="en-US" altLang="ja-JP" dirty="0"/>
              <a:t>Fifth level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2" y="1282310"/>
            <a:ext cx="7886699" cy="213955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2" y="3442105"/>
            <a:ext cx="7886699" cy="1125141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67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103" y="666902"/>
            <a:ext cx="4212881" cy="4005188"/>
          </a:xfrm>
        </p:spPr>
        <p:txBody>
          <a:bodyPr/>
          <a:lstStyle/>
          <a:p>
            <a:pPr lvl="0"/>
            <a:r>
              <a:rPr lang="en-US" altLang="ja-JP" dirty="0"/>
              <a:t>Click to edit Master text styles</a:t>
            </a:r>
            <a:endParaRPr lang="en-US" altLang="ja-JP" dirty="0"/>
          </a:p>
          <a:p>
            <a:pPr lvl="1"/>
            <a:r>
              <a:rPr lang="en-US" altLang="ja-JP" dirty="0"/>
              <a:t>Second level</a:t>
            </a:r>
            <a:endParaRPr lang="en-US" altLang="ja-JP" dirty="0"/>
          </a:p>
          <a:p>
            <a:pPr lvl="2"/>
            <a:r>
              <a:rPr lang="en-US" altLang="ja-JP" dirty="0"/>
              <a:t>Third level</a:t>
            </a:r>
            <a:endParaRPr lang="en-US" altLang="ja-JP" dirty="0"/>
          </a:p>
          <a:p>
            <a:pPr lvl="3"/>
            <a:r>
              <a:rPr lang="en-US" altLang="ja-JP" dirty="0"/>
              <a:t>Fourth level</a:t>
            </a:r>
            <a:endParaRPr lang="en-US" altLang="ja-JP" dirty="0"/>
          </a:p>
          <a:p>
            <a:pPr lvl="4"/>
            <a:r>
              <a:rPr lang="en-US" altLang="ja-JP" dirty="0"/>
              <a:t>Fifth level</a:t>
            </a:r>
            <a:endParaRPr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572005" y="672273"/>
            <a:ext cx="4212881" cy="4005188"/>
          </a:xfrm>
        </p:spPr>
        <p:txBody>
          <a:bodyPr/>
          <a:lstStyle/>
          <a:p>
            <a:pPr lvl="0"/>
            <a:r>
              <a:rPr lang="en-US" altLang="ja-JP" dirty="0"/>
              <a:t>Click to edit Master text styles</a:t>
            </a:r>
            <a:endParaRPr lang="en-US" altLang="ja-JP" dirty="0"/>
          </a:p>
          <a:p>
            <a:pPr lvl="1"/>
            <a:r>
              <a:rPr lang="en-US" altLang="ja-JP" dirty="0"/>
              <a:t>Second level</a:t>
            </a:r>
            <a:endParaRPr lang="en-US" altLang="ja-JP" dirty="0"/>
          </a:p>
          <a:p>
            <a:pPr lvl="2"/>
            <a:r>
              <a:rPr lang="en-US" altLang="ja-JP" dirty="0"/>
              <a:t>Third level</a:t>
            </a:r>
            <a:endParaRPr lang="en-US" altLang="ja-JP" dirty="0"/>
          </a:p>
          <a:p>
            <a:pPr lvl="3"/>
            <a:r>
              <a:rPr lang="en-US" altLang="ja-JP" dirty="0"/>
              <a:t>Fourth level</a:t>
            </a:r>
            <a:endParaRPr lang="en-US" altLang="ja-JP" dirty="0"/>
          </a:p>
          <a:p>
            <a:pPr lvl="4"/>
            <a:r>
              <a:rPr lang="en-US" altLang="ja-JP" dirty="0"/>
              <a:t>Fifth level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6" y="465518"/>
            <a:ext cx="7886699" cy="64807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260874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6765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  <a:endParaRPr lang="en-US" alt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1878806"/>
            <a:ext cx="3868340" cy="2763441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  <a:endParaRPr lang="en-US" altLang="ja-JP"/>
          </a:p>
          <a:p>
            <a:pPr lvl="1"/>
            <a:r>
              <a:rPr lang="en-US" altLang="ja-JP"/>
              <a:t>Second level</a:t>
            </a:r>
            <a:endParaRPr lang="en-US" altLang="ja-JP"/>
          </a:p>
          <a:p>
            <a:pPr lvl="2"/>
            <a:r>
              <a:rPr lang="en-US" altLang="ja-JP"/>
              <a:t>Third level</a:t>
            </a:r>
            <a:endParaRPr lang="en-US" altLang="ja-JP"/>
          </a:p>
          <a:p>
            <a:pPr lvl="3"/>
            <a:r>
              <a:rPr lang="en-US" altLang="ja-JP"/>
              <a:t>Fourth level</a:t>
            </a:r>
            <a:endParaRPr lang="en-US" altLang="ja-JP"/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4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6765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  <a:endParaRPr lang="en-US" alt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  <a:endParaRPr lang="en-US" altLang="ja-JP"/>
          </a:p>
          <a:p>
            <a:pPr lvl="1"/>
            <a:r>
              <a:rPr lang="en-US" altLang="ja-JP"/>
              <a:t>Second level</a:t>
            </a:r>
            <a:endParaRPr lang="en-US" altLang="ja-JP"/>
          </a:p>
          <a:p>
            <a:pPr lvl="2"/>
            <a:r>
              <a:rPr lang="en-US" altLang="ja-JP"/>
              <a:t>Third level</a:t>
            </a:r>
            <a:endParaRPr lang="en-US" altLang="ja-JP"/>
          </a:p>
          <a:p>
            <a:pPr lvl="3"/>
            <a:r>
              <a:rPr lang="en-US" altLang="ja-JP"/>
              <a:t>Fourth level</a:t>
            </a:r>
            <a:endParaRPr lang="en-US" altLang="ja-JP"/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353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73528"/>
            <a:ext cx="4629150" cy="405884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  <a:endParaRPr lang="en-US" altLang="ja-JP"/>
          </a:p>
          <a:p>
            <a:pPr lvl="1"/>
            <a:r>
              <a:rPr lang="en-US" altLang="ja-JP"/>
              <a:t>Second level</a:t>
            </a:r>
            <a:endParaRPr lang="en-US" altLang="ja-JP"/>
          </a:p>
          <a:p>
            <a:pPr lvl="2"/>
            <a:r>
              <a:rPr lang="en-US" altLang="ja-JP"/>
              <a:t>Third level</a:t>
            </a:r>
            <a:endParaRPr lang="en-US" altLang="ja-JP"/>
          </a:p>
          <a:p>
            <a:pPr lvl="3"/>
            <a:r>
              <a:rPr lang="en-US" altLang="ja-JP"/>
              <a:t>Fourth level</a:t>
            </a:r>
            <a:endParaRPr lang="en-US" altLang="ja-JP"/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7368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5"/>
            </a:lvl2pPr>
            <a:lvl3pPr marL="514350" indent="0">
              <a:buNone/>
              <a:defRPr sz="675"/>
            </a:lvl3pPr>
            <a:lvl4pPr marL="771525" indent="0">
              <a:buNone/>
              <a:defRPr sz="560"/>
            </a:lvl4pPr>
            <a:lvl5pPr marL="1028700" indent="0">
              <a:buNone/>
              <a:defRPr sz="560"/>
            </a:lvl5pPr>
            <a:lvl6pPr marL="1285875" indent="0">
              <a:buNone/>
              <a:defRPr sz="560"/>
            </a:lvl6pPr>
            <a:lvl7pPr marL="1543050" indent="0">
              <a:buNone/>
              <a:defRPr sz="560"/>
            </a:lvl7pPr>
            <a:lvl8pPr marL="1800225" indent="0">
              <a:buNone/>
              <a:defRPr sz="560"/>
            </a:lvl8pPr>
            <a:lvl9pPr marL="2056765" indent="0">
              <a:buNone/>
              <a:defRPr sz="560"/>
            </a:lvl9pPr>
          </a:lstStyle>
          <a:p>
            <a:pPr lvl="0"/>
            <a:r>
              <a:rPr lang="en-US" altLang="ja-JP"/>
              <a:t>Click to edit Master text styles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1134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519522"/>
            <a:ext cx="4629150" cy="405045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6765" indent="0">
              <a:buNone/>
              <a:defRPr sz="112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1284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5"/>
            </a:lvl2pPr>
            <a:lvl3pPr marL="514350" indent="0">
              <a:buNone/>
              <a:defRPr sz="675"/>
            </a:lvl3pPr>
            <a:lvl4pPr marL="771525" indent="0">
              <a:buNone/>
              <a:defRPr sz="560"/>
            </a:lvl4pPr>
            <a:lvl5pPr marL="1028700" indent="0">
              <a:buNone/>
              <a:defRPr sz="560"/>
            </a:lvl5pPr>
            <a:lvl6pPr marL="1285875" indent="0">
              <a:buNone/>
              <a:defRPr sz="560"/>
            </a:lvl6pPr>
            <a:lvl7pPr marL="1543050" indent="0">
              <a:buNone/>
              <a:defRPr sz="560"/>
            </a:lvl7pPr>
            <a:lvl8pPr marL="1800225" indent="0">
              <a:buNone/>
              <a:defRPr sz="560"/>
            </a:lvl8pPr>
            <a:lvl9pPr marL="2056765" indent="0">
              <a:buNone/>
              <a:defRPr sz="560"/>
            </a:lvl9pPr>
          </a:lstStyle>
          <a:p>
            <a:pPr lvl="0"/>
            <a:r>
              <a:rPr lang="en-US" altLang="ja-JP"/>
              <a:t>Click to edit Master text styles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  <a:endParaRPr lang="en-US" altLang="ja-JP"/>
          </a:p>
          <a:p>
            <a:pPr lvl="1"/>
            <a:r>
              <a:rPr lang="en-US" altLang="ja-JP"/>
              <a:t>Second level</a:t>
            </a:r>
            <a:endParaRPr lang="en-US" altLang="ja-JP"/>
          </a:p>
          <a:p>
            <a:pPr lvl="2"/>
            <a:r>
              <a:rPr lang="en-US" altLang="ja-JP"/>
              <a:t>Third level</a:t>
            </a:r>
            <a:endParaRPr lang="en-US" altLang="ja-JP"/>
          </a:p>
          <a:p>
            <a:pPr lvl="3"/>
            <a:r>
              <a:rPr lang="en-US" altLang="ja-JP"/>
              <a:t>Fourth level</a:t>
            </a:r>
            <a:endParaRPr lang="en-US" altLang="ja-JP"/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8" y="481123"/>
            <a:ext cx="1971675" cy="4358879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481123"/>
            <a:ext cx="5800725" cy="4358879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  <a:endParaRPr lang="en-US" altLang="ja-JP"/>
          </a:p>
          <a:p>
            <a:pPr lvl="1"/>
            <a:r>
              <a:rPr lang="en-US" altLang="ja-JP"/>
              <a:t>Second level</a:t>
            </a:r>
            <a:endParaRPr lang="en-US" altLang="ja-JP"/>
          </a:p>
          <a:p>
            <a:pPr lvl="2"/>
            <a:r>
              <a:rPr lang="en-US" altLang="ja-JP"/>
              <a:t>Third level</a:t>
            </a:r>
            <a:endParaRPr lang="en-US" altLang="ja-JP"/>
          </a:p>
          <a:p>
            <a:pPr lvl="3"/>
            <a:r>
              <a:rPr lang="en-US" altLang="ja-JP"/>
              <a:t>Fourth level</a:t>
            </a:r>
            <a:endParaRPr lang="en-US" altLang="ja-JP"/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>
            <a:spLocks noGrp="1"/>
          </p:cNvSpPr>
          <p:nvPr>
            <p:ph type="pic" idx="2"/>
          </p:nvPr>
        </p:nvSpPr>
        <p:spPr>
          <a:xfrm>
            <a:off x="4395218" y="0"/>
            <a:ext cx="474878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5"/>
          <p:cNvSpPr>
            <a:spLocks noGrp="1"/>
          </p:cNvSpPr>
          <p:nvPr>
            <p:ph type="pic" idx="2"/>
          </p:nvPr>
        </p:nvSpPr>
        <p:spPr>
          <a:xfrm>
            <a:off x="5137729" y="0"/>
            <a:ext cx="4006272" cy="40708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6"/>
          <p:cNvSpPr>
            <a:spLocks noGrp="1"/>
          </p:cNvSpPr>
          <p:nvPr>
            <p:ph type="pic" idx="2"/>
          </p:nvPr>
        </p:nvSpPr>
        <p:spPr>
          <a:xfrm>
            <a:off x="869054" y="0"/>
            <a:ext cx="2869663" cy="346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8_Blank">
  <p:cSld name="18_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>
            <a:spLocks noGrp="1"/>
          </p:cNvSpPr>
          <p:nvPr>
            <p:ph type="pic" idx="2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628650" y="248927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27" name="Google Shape;27;p29"/>
          <p:cNvSpPr txBox="1"/>
          <p:nvPr/>
        </p:nvSpPr>
        <p:spPr>
          <a:xfrm>
            <a:off x="8308776" y="4749759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ja-JP" sz="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fld>
            <a:endParaRPr sz="800" b="1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" name="Google Shape;28;p29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9" name="Google Shape;29;p29"/>
          <p:cNvCxnSpPr/>
          <p:nvPr/>
        </p:nvCxnSpPr>
        <p:spPr>
          <a:xfrm rot="10800000">
            <a:off x="1443560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" name="Google Shape;30;p29"/>
          <p:cNvPicPr preferRelativeResize="0"/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77401" y="4595151"/>
            <a:ext cx="594521" cy="4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9"/>
          <p:cNvSpPr/>
          <p:nvPr/>
        </p:nvSpPr>
        <p:spPr>
          <a:xfrm>
            <a:off x="3202671" y="4869518"/>
            <a:ext cx="329059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ja-JP" sz="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Open Sans"/>
                <a:sym typeface="Open Sans"/>
              </a:rPr>
              <a:t>Copyright @202</a:t>
            </a:r>
            <a:r>
              <a:rPr lang="en-US" altLang="ja-JP" sz="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Open Sans"/>
                <a:sym typeface="Open Sans"/>
              </a:rPr>
              <a:t>3</a:t>
            </a:r>
            <a:r>
              <a:rPr lang="ja-JP" sz="800" b="0" i="0" u="none" strike="noStrike" cap="none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Open Sans"/>
                <a:sym typeface="Open Sans"/>
              </a:rPr>
              <a:t>, BJIT Group. All Rights Reserved</a:t>
            </a:r>
            <a:endParaRPr sz="1400" b="0" i="0" u="none" strike="noStrike" cap="none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3" name="Google Shape;173;p7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4" name="Google Shape;174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6"/>
          <p:cNvGrpSpPr/>
          <p:nvPr/>
        </p:nvGrpSpPr>
        <p:grpSpPr>
          <a:xfrm>
            <a:off x="7742079" y="1"/>
            <a:ext cx="1401976" cy="1228741"/>
            <a:chOff x="8694056" y="0"/>
            <a:chExt cx="3497944" cy="3554357"/>
          </a:xfrm>
        </p:grpSpPr>
        <p:sp>
          <p:nvSpPr>
            <p:cNvPr id="7" name="Google Shape;7;p26"/>
            <p:cNvSpPr/>
            <p:nvPr/>
          </p:nvSpPr>
          <p:spPr>
            <a:xfrm>
              <a:off x="8694056" y="1"/>
              <a:ext cx="3497943" cy="3554356"/>
            </a:xfrm>
            <a:custGeom>
              <a:avLst/>
              <a:gdLst/>
              <a:ahLst/>
              <a:cxnLst/>
              <a:rect l="l" t="t" r="r" b="b"/>
              <a:pathLst>
                <a:path w="899887" h="914400" extrusionOk="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8F8F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Google Shape;8;p26"/>
            <p:cNvSpPr/>
            <p:nvPr/>
          </p:nvSpPr>
          <p:spPr>
            <a:xfrm>
              <a:off x="10117184" y="0"/>
              <a:ext cx="2074816" cy="2108278"/>
            </a:xfrm>
            <a:custGeom>
              <a:avLst/>
              <a:gdLst/>
              <a:ahLst/>
              <a:cxnLst/>
              <a:rect l="l" t="t" r="r" b="b"/>
              <a:pathLst>
                <a:path w="899887" h="914400" extrusionOk="0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" name="Google Shape;9;p26"/>
          <p:cNvSpPr/>
          <p:nvPr/>
        </p:nvSpPr>
        <p:spPr>
          <a:xfrm>
            <a:off x="8689961" y="0"/>
            <a:ext cx="452193" cy="397764"/>
          </a:xfrm>
          <a:custGeom>
            <a:avLst/>
            <a:gdLst/>
            <a:ahLst/>
            <a:cxnLst/>
            <a:rect l="l" t="t" r="r" b="b"/>
            <a:pathLst>
              <a:path w="899887" h="914400" extrusionOk="0">
                <a:moveTo>
                  <a:pt x="45830" y="0"/>
                </a:moveTo>
                <a:lnTo>
                  <a:pt x="899887" y="0"/>
                </a:lnTo>
                <a:lnTo>
                  <a:pt x="899887" y="873075"/>
                </a:lnTo>
                <a:lnTo>
                  <a:pt x="810933" y="900688"/>
                </a:lnTo>
                <a:cubicBezTo>
                  <a:pt x="766997" y="909679"/>
                  <a:pt x="721507" y="914400"/>
                  <a:pt x="674914" y="914400"/>
                </a:cubicBezTo>
                <a:cubicBezTo>
                  <a:pt x="302169" y="914400"/>
                  <a:pt x="0" y="612231"/>
                  <a:pt x="0" y="239486"/>
                </a:cubicBezTo>
                <a:cubicBezTo>
                  <a:pt x="0" y="192893"/>
                  <a:pt x="4721" y="147403"/>
                  <a:pt x="13712" y="1034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10;p26"/>
          <p:cNvSpPr/>
          <p:nvPr/>
        </p:nvSpPr>
        <p:spPr>
          <a:xfrm>
            <a:off x="1" y="1"/>
            <a:ext cx="434339" cy="51434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135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6"/>
          <p:cNvSpPr txBox="1"/>
          <p:nvPr/>
        </p:nvSpPr>
        <p:spPr>
          <a:xfrm rot="-5400000" flipH="1">
            <a:off x="-1151283" y="2467874"/>
            <a:ext cx="273690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 panose="020B0604020202020204"/>
              <a:buNone/>
            </a:pPr>
            <a:r>
              <a:rPr lang="en-GB" sz="750" b="0" i="0" u="none" strike="noStrike" cap="non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www.bjit</a:t>
            </a:r>
            <a:r>
              <a:rPr lang="en-US" altLang="en-GB" sz="750" b="0" i="0" u="none" strike="noStrike" cap="non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academy.com</a:t>
            </a:r>
            <a:endParaRPr lang="en-US" altLang="en-GB" sz="750" b="0" i="0" u="none" strike="noStrike" cap="none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9" name="Google Shape;169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0" name="Google Shape;170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</a:fld>
            <a:endParaRPr lang="ja-JP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/>
          <p:nvPr userDrawn="1"/>
        </p:nvGrpSpPr>
        <p:grpSpPr bwMode="auto">
          <a:xfrm>
            <a:off x="90082" y="4885240"/>
            <a:ext cx="8956687" cy="199663"/>
            <a:chOff x="99370" y="7146749"/>
            <a:chExt cx="9945211" cy="291604"/>
          </a:xfrm>
        </p:grpSpPr>
        <p:sp>
          <p:nvSpPr>
            <p:cNvPr id="20" name="Date Placeholder 3"/>
            <p:cNvSpPr txBox="1"/>
            <p:nvPr userDrawn="1"/>
          </p:nvSpPr>
          <p:spPr>
            <a:xfrm>
              <a:off x="4365459" y="7146749"/>
              <a:ext cx="5386990" cy="291604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</p:spPr>
          <p:txBody>
            <a:bodyPr lIns="75248" tIns="37624" rIns="75248" bIns="3762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sz="675" dirty="0">
                  <a:solidFill>
                    <a:schemeClr val="tx1"/>
                  </a:solidFill>
                </a:rPr>
                <a:t>Copyright @2016, BJIT Group.</a:t>
              </a:r>
              <a:endParaRPr kumimoji="0" lang="en-GB" sz="675" dirty="0">
                <a:solidFill>
                  <a:schemeClr val="tx1"/>
                </a:solidFill>
              </a:endParaRPr>
            </a:p>
          </p:txBody>
        </p:sp>
        <p:sp>
          <p:nvSpPr>
            <p:cNvPr id="21" name="Date Placeholder 3"/>
            <p:cNvSpPr txBox="1"/>
            <p:nvPr userDrawn="1"/>
          </p:nvSpPr>
          <p:spPr>
            <a:xfrm>
              <a:off x="99370" y="7146749"/>
              <a:ext cx="4316894" cy="291604"/>
            </a:xfrm>
            <a:prstGeom prst="rect">
              <a:avLst/>
            </a:prstGeom>
            <a:solidFill>
              <a:srgbClr val="62A0D8"/>
            </a:solidFill>
          </p:spPr>
          <p:txBody>
            <a:bodyPr lIns="75248" tIns="37624" rIns="75248" bIns="3762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sz="675" cap="all" baseline="0" dirty="0"/>
                <a:t>Confidential</a:t>
              </a:r>
              <a:endParaRPr kumimoji="0" lang="en-GB" sz="675" cap="all" baseline="0" dirty="0"/>
            </a:p>
          </p:txBody>
        </p:sp>
        <p:sp>
          <p:nvSpPr>
            <p:cNvPr id="22" name="Date Placeholder 3"/>
            <p:cNvSpPr txBox="1"/>
            <p:nvPr userDrawn="1"/>
          </p:nvSpPr>
          <p:spPr>
            <a:xfrm>
              <a:off x="9752448" y="7146749"/>
              <a:ext cx="292133" cy="291604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</p:spPr>
          <p:txBody>
            <a:bodyPr lIns="75248" tIns="37624" rIns="75248" bIns="37624" anchor="ctr"/>
            <a:lstStyle/>
            <a:p>
              <a:pPr algn="ctr" defTabSz="624840">
                <a:defRPr/>
              </a:pPr>
              <a:endParaRPr kumimoji="0" lang="en-US" altLang="ja-JP" sz="615">
                <a:latin typeface="Calibri" panose="020F0502020204030204" pitchFamily="34" charset="0"/>
                <a:ea typeface="MS PGothic" panose="020B0600070205080204" charset="-128"/>
              </a:endParaRPr>
            </a:p>
          </p:txBody>
        </p:sp>
      </p:grpSp>
      <p:pic>
        <p:nvPicPr>
          <p:cNvPr id="2051" name="Picture 12" descr="https://encrypted-tbn3.gstatic.com/images?q=tbn:ANd9GcRhQ1DXscIW7xU2WA--Wd40XWgvhyk1xKShuJDxBfvsczyMkViAhw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20" y="3867391"/>
            <a:ext cx="1258283" cy="84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5"/>
          <p:cNvGrpSpPr/>
          <p:nvPr userDrawn="1"/>
        </p:nvGrpSpPr>
        <p:grpSpPr bwMode="auto">
          <a:xfrm>
            <a:off x="90082" y="61853"/>
            <a:ext cx="8956687" cy="279963"/>
            <a:chOff x="99369" y="89964"/>
            <a:chExt cx="9945213" cy="41061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9369" y="89964"/>
              <a:ext cx="9945213" cy="39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955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99369" y="93147"/>
              <a:ext cx="704929" cy="389927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955">
                <a:solidFill>
                  <a:srgbClr val="FFFFFF"/>
                </a:solidFill>
              </a:endParaRPr>
            </a:p>
          </p:txBody>
        </p:sp>
        <p:pic>
          <p:nvPicPr>
            <p:cNvPr id="2059" name="Picture 3" descr="C:\Users\Nazmul Alam\AppData\Local\Microsoft\Windows\Temporary Internet Files\Content.Outlook\48PIU9Q5\BJIT_Logo_White-100x100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298" y="98932"/>
              <a:ext cx="367098" cy="4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724943" y="72704"/>
            <a:ext cx="8213156" cy="24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 altLang="ja-JP"/>
              <a:t>Click to edit Master title style</a:t>
            </a:r>
            <a:endParaRPr lang="ja-JP" altLang="en-US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082" y="455753"/>
            <a:ext cx="8956687" cy="411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ja-JP" dirty="0"/>
              <a:t>Click to edit Master text styles</a:t>
            </a:r>
            <a:endParaRPr lang="en-GB" altLang="ja-JP" dirty="0"/>
          </a:p>
          <a:p>
            <a:pPr lvl="1"/>
            <a:r>
              <a:rPr lang="en-GB" altLang="ja-JP" dirty="0"/>
              <a:t>Second level</a:t>
            </a:r>
            <a:endParaRPr lang="en-GB" altLang="ja-JP" dirty="0"/>
          </a:p>
          <a:p>
            <a:pPr lvl="2"/>
            <a:r>
              <a:rPr lang="en-GB" altLang="ja-JP" dirty="0"/>
              <a:t>Third level</a:t>
            </a:r>
            <a:endParaRPr lang="en-GB" altLang="ja-JP" dirty="0"/>
          </a:p>
          <a:p>
            <a:pPr lvl="3"/>
            <a:r>
              <a:rPr lang="en-GB" altLang="ja-JP" dirty="0"/>
              <a:t>Fourth level</a:t>
            </a:r>
            <a:endParaRPr lang="en-GB" altLang="ja-JP" dirty="0"/>
          </a:p>
          <a:p>
            <a:pPr lvl="4"/>
            <a:r>
              <a:rPr lang="en-GB" altLang="ja-JP" dirty="0"/>
              <a:t>Fifth level</a:t>
            </a:r>
            <a:endParaRPr lang="ja-JP" alt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8787963" y="4885240"/>
            <a:ext cx="277394" cy="181216"/>
          </a:xfrm>
          <a:prstGeom prst="rect">
            <a:avLst/>
          </a:prstGeom>
        </p:spPr>
        <p:txBody>
          <a:bodyPr lIns="51435" tIns="25718" rIns="51435" bIns="25718" anchor="ctr"/>
          <a:lstStyle>
            <a:lvl1pPr eaLnBrk="0" hangingPunct="0"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ctr" defTabSz="624840" eaLnBrk="1" hangingPunct="1"/>
            <a:fld id="{1782B895-5080-486B-885F-BD704B181DC4}" type="slidenum">
              <a:rPr kumimoji="0" lang="en-US" altLang="ja-JP" sz="685">
                <a:solidFill>
                  <a:schemeClr val="bg1"/>
                </a:solidFill>
                <a:latin typeface="Calibri" panose="020F0502020204030204" pitchFamily="34" charset="0"/>
              </a:rPr>
            </a:fld>
            <a:endParaRPr kumimoji="0" lang="en-US" altLang="ja-JP" sz="685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056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" y="2949374"/>
            <a:ext cx="8956687" cy="193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513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157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513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157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513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157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513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157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513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157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12420" algn="l" defTabSz="513080" rtl="0" fontAlgn="base">
        <a:lnSpc>
          <a:spcPct val="90000"/>
        </a:lnSpc>
        <a:spcBef>
          <a:spcPct val="0"/>
        </a:spcBef>
        <a:spcAft>
          <a:spcPct val="0"/>
        </a:spcAft>
        <a:defRPr kumimoji="1" sz="157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24840" algn="l" defTabSz="513080" rtl="0" fontAlgn="base">
        <a:lnSpc>
          <a:spcPct val="90000"/>
        </a:lnSpc>
        <a:spcBef>
          <a:spcPct val="0"/>
        </a:spcBef>
        <a:spcAft>
          <a:spcPct val="0"/>
        </a:spcAft>
        <a:defRPr kumimoji="1" sz="157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937260" algn="l" defTabSz="513080" rtl="0" fontAlgn="base">
        <a:lnSpc>
          <a:spcPct val="90000"/>
        </a:lnSpc>
        <a:spcBef>
          <a:spcPct val="0"/>
        </a:spcBef>
        <a:spcAft>
          <a:spcPct val="0"/>
        </a:spcAft>
        <a:defRPr kumimoji="1" sz="157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249680" algn="l" defTabSz="513080" rtl="0" fontAlgn="base">
        <a:lnSpc>
          <a:spcPct val="90000"/>
        </a:lnSpc>
        <a:spcBef>
          <a:spcPct val="0"/>
        </a:spcBef>
        <a:spcAft>
          <a:spcPct val="0"/>
        </a:spcAft>
        <a:defRPr kumimoji="1" sz="157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8270" indent="-161925" algn="l" defTabSz="513080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157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445" indent="-161925" algn="l" defTabSz="513080" rtl="0" eaLnBrk="0" fontAlgn="base" hangingPunct="0">
        <a:lnSpc>
          <a:spcPct val="90000"/>
        </a:lnSpc>
        <a:spcBef>
          <a:spcPts val="28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kumimoji="1"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620" indent="-128270" algn="l" defTabSz="513080" rtl="0" eaLnBrk="0" fontAlgn="base" hangingPunct="0">
        <a:lnSpc>
          <a:spcPct val="90000"/>
        </a:lnSpc>
        <a:spcBef>
          <a:spcPts val="28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109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9795" indent="-128270" algn="l" defTabSz="513080" rtl="0" eaLnBrk="0" fontAlgn="base" hangingPunct="0">
        <a:lnSpc>
          <a:spcPct val="90000"/>
        </a:lnSpc>
        <a:spcBef>
          <a:spcPts val="28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sz="95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6970" indent="-128270" algn="l" defTabSz="513080" rtl="0" eaLnBrk="0" fontAlgn="base" hangingPunct="0">
        <a:lnSpc>
          <a:spcPct val="90000"/>
        </a:lnSpc>
        <a:spcBef>
          <a:spcPts val="28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sz="95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14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8pPr>
      <a:lvl9pPr marL="2056765" algn="l" defTabSz="514350" rtl="0" eaLnBrk="1" latinLnBrk="0" hangingPunct="1">
        <a:defRPr kumimoji="1" sz="10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" descr="BJIT"/>
          <p:cNvPicPr preferRelativeResize="0"/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8072925" y="4267700"/>
            <a:ext cx="786600" cy="6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"/>
          <p:cNvPicPr preferRelativeResize="0"/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06600" y="0"/>
            <a:ext cx="4016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6;p1"/>
          <p:cNvSpPr txBox="1"/>
          <p:nvPr/>
        </p:nvSpPr>
        <p:spPr>
          <a:xfrm>
            <a:off x="4236021" y="2235479"/>
            <a:ext cx="4642691" cy="118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300"/>
            </a:pPr>
            <a:r>
              <a:rPr lang="en-US" sz="1800" b="1" dirty="0">
                <a:effectLst/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</a:rPr>
              <a:t>Healthcare Management System</a:t>
            </a:r>
            <a:endParaRPr lang="en-US" sz="1800" b="1" dirty="0">
              <a:effectLst/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</a:endParaRPr>
          </a:p>
          <a:p>
            <a:pPr>
              <a:buSzPts val="2300"/>
            </a:pPr>
            <a:r>
              <a:rPr lang="en-US" b="1" dirty="0"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</a:rPr>
              <a:t>Project Kickoff</a:t>
            </a:r>
            <a:endParaRPr lang="en-US" b="1" dirty="0">
              <a:effectLst/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</a:endParaRPr>
          </a:p>
          <a:p>
            <a:pPr>
              <a:buSzPts val="2300"/>
            </a:pPr>
            <a:endParaRPr lang="en-US" altLang="ja-JP" dirty="0">
              <a:solidFill>
                <a:srgbClr val="0C0C0C"/>
              </a:solidFill>
              <a:latin typeface="Bahnschrift" panose="020B0502040204020203" charset="0"/>
              <a:ea typeface="Meiryo"/>
              <a:cs typeface="Bahnschrift" panose="020B0502040204020203" charset="0"/>
              <a:sym typeface="Meiryo"/>
            </a:endParaRPr>
          </a:p>
          <a:p>
            <a:pPr>
              <a:buSzPts val="2300"/>
            </a:pPr>
            <a:r>
              <a:rPr lang="en-US" dirty="0">
                <a:solidFill>
                  <a:srgbClr val="0C0C0C"/>
                </a:solidFill>
                <a:latin typeface="Bahnschrift" panose="020B0502040204020203" charset="0"/>
                <a:ea typeface="Meiryo"/>
                <a:cs typeface="Bahnschrift" panose="020B0502040204020203" charset="0"/>
                <a:sym typeface="Meiryo"/>
              </a:rPr>
              <a:t>October 3</a:t>
            </a:r>
            <a:r>
              <a:rPr lang="en-US" altLang="en-GB" dirty="0">
                <a:solidFill>
                  <a:srgbClr val="0C0C0C"/>
                </a:solidFill>
                <a:latin typeface="Bahnschrift" panose="020B0502040204020203" charset="0"/>
                <a:ea typeface="Meiryo"/>
                <a:cs typeface="Bahnschrift" panose="020B0502040204020203" charset="0"/>
                <a:sym typeface="Meiryo"/>
              </a:rPr>
              <a:t>1</a:t>
            </a:r>
            <a:r>
              <a:rPr lang="en-GB" altLang="en-US" dirty="0">
                <a:solidFill>
                  <a:srgbClr val="0C0C0C"/>
                </a:solidFill>
                <a:latin typeface="Bahnschrift" panose="020B0502040204020203" charset="0"/>
                <a:ea typeface="Meiryo"/>
                <a:cs typeface="Bahnschrift" panose="020B0502040204020203" charset="0"/>
                <a:sym typeface="Meiryo"/>
              </a:rPr>
              <a:t>, </a:t>
            </a:r>
            <a:r>
              <a:rPr lang="en-GB" altLang="ja-JP" dirty="0">
                <a:solidFill>
                  <a:srgbClr val="0C0C0C"/>
                </a:solidFill>
                <a:latin typeface="Bahnschrift" panose="020B0502040204020203" charset="0"/>
                <a:ea typeface="Meiryo"/>
                <a:cs typeface="Bahnschrift" panose="020B0502040204020203" charset="0"/>
                <a:sym typeface="Meiryo"/>
              </a:rPr>
              <a:t>2023 Ver</a:t>
            </a:r>
            <a:r>
              <a:rPr lang="en-US" altLang="en-GB" dirty="0">
                <a:solidFill>
                  <a:srgbClr val="0C0C0C"/>
                </a:solidFill>
                <a:latin typeface="Bahnschrift" panose="020B0502040204020203" charset="0"/>
                <a:ea typeface="Meiryo"/>
                <a:cs typeface="Bahnschrift" panose="020B0502040204020203" charset="0"/>
                <a:sym typeface="Meiryo"/>
              </a:rPr>
              <a:t>sion</a:t>
            </a:r>
            <a:r>
              <a:rPr lang="en-GB" altLang="ja-JP" dirty="0">
                <a:solidFill>
                  <a:srgbClr val="0C0C0C"/>
                </a:solidFill>
                <a:latin typeface="Bahnschrift" panose="020B0502040204020203" charset="0"/>
                <a:ea typeface="Meiryo"/>
                <a:cs typeface="Bahnschrift" panose="020B0502040204020203" charset="0"/>
                <a:sym typeface="Meiryo"/>
              </a:rPr>
              <a:t>1.0</a:t>
            </a:r>
            <a:endParaRPr lang="ja-JP" altLang="en-US" sz="2400" dirty="0">
              <a:solidFill>
                <a:srgbClr val="0C0C0C"/>
              </a:solidFill>
              <a:latin typeface="Bahnschrift" panose="020B0502040204020203" charset="0"/>
              <a:ea typeface="Meiryo"/>
              <a:cs typeface="Bahnschrift" panose="020B0502040204020203" charset="0"/>
              <a:sym typeface="Meiryo"/>
            </a:endParaRPr>
          </a:p>
        </p:txBody>
      </p:sp>
      <p:sp>
        <p:nvSpPr>
          <p:cNvPr id="7" name="Google Shape;216;p1"/>
          <p:cNvSpPr txBox="1"/>
          <p:nvPr/>
        </p:nvSpPr>
        <p:spPr>
          <a:xfrm>
            <a:off x="4236223" y="1659898"/>
            <a:ext cx="4821981" cy="42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</a:rPr>
              <a:t>YSD B03 Final Project (J2EE)</a:t>
            </a:r>
            <a:endParaRPr lang="en-US" altLang="en-US" sz="2000" b="1" dirty="0">
              <a:solidFill>
                <a:srgbClr val="0C0C0C"/>
              </a:solidFill>
              <a:effectLst/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  <a:sym typeface="Meiry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3200" y="256413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2" name="Picture Placeholder 1" descr="trans_logo"/>
          <p:cNvPicPr>
            <a:picLocks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406400" y="0"/>
            <a:ext cx="753110" cy="806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Deliverables</a:t>
            </a: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Rectangle 68"/>
          <p:cNvSpPr/>
          <p:nvPr/>
        </p:nvSpPr>
        <p:spPr>
          <a:xfrm>
            <a:off x="546529" y="70656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Deliverable list</a:t>
            </a:r>
            <a:endParaRPr lang="en-GB" altLang="en-US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5180" y="1056640"/>
          <a:ext cx="7832090" cy="3035935"/>
        </p:xfrm>
        <a:graphic>
          <a:graphicData uri="http://schemas.openxmlformats.org/drawingml/2006/table">
            <a:tbl>
              <a:tblPr firstRow="1" firstCol="1" bandRow="1"/>
              <a:tblGrid>
                <a:gridCol w="2094230"/>
                <a:gridCol w="2930525"/>
                <a:gridCol w="2807335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Deliverables 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Items covered/Activity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Tentative Time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SRS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Requirements Analysis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Project Understanding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End of 1st Week from starting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WBS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Project Planning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Works Breakdown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End of 1st Week from starting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Design Documents and UML Diagrams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Depth features of this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Use case diagram, DFD Diagram, ERD Diagram, Activity Diagram etc.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End of 1st Week from starting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Detailed API Documentation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All API structures, RequestBody and responses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End of 2nd Week from starting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95">
                <a:tc>
                  <a:txBody>
                    <a:bodyPr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Project PPT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Demonstration of whole application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End of 4th Week from starting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Source Code, executable file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Push to GitHub private repo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- Preparation of GitHub documentation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9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End of 4th Week from starting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57011" marR="570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Placeholder 2" descr="diagram theme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45135" y="724535"/>
            <a:ext cx="8698865" cy="3907155"/>
          </a:xfrm>
          <a:prstGeom prst="rect">
            <a:avLst/>
          </a:prstGeom>
        </p:spPr>
      </p:pic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Block Diagram</a:t>
            </a: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638300" y="1738365"/>
            <a:ext cx="6353175" cy="10899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b="1" dirty="0">
                <a:solidFill>
                  <a:schemeClr val="accent3"/>
                </a:solidFill>
                <a:latin typeface="Tw Cen MT" panose="020B0602020104020603" charset="0"/>
              </a:rPr>
              <a:t>Thank You for Listening</a:t>
            </a:r>
            <a:endParaRPr lang="en-US" sz="4800" dirty="0">
              <a:latin typeface="Tw Cen MT" panose="020B06020201040206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Overview</a:t>
            </a:r>
            <a:endParaRPr lang="ja-JP" altLang="en-US" b="1" dirty="0">
              <a:solidFill>
                <a:schemeClr val="accent3"/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46528" y="706561"/>
            <a:ext cx="5492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Initiation, execution and closing</a:t>
            </a:r>
            <a:endParaRPr lang="en-GB" altLang="en-US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1116" y="1540807"/>
            <a:ext cx="297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Initiation</a:t>
            </a:r>
            <a:endParaRPr kumimoji="1" lang="en-GB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751116" y="1848584"/>
            <a:ext cx="297076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51114" y="1981201"/>
            <a:ext cx="2970761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Receive TOR</a:t>
            </a:r>
            <a:endParaRPr kumimoji="1" lang="en-US" altLang="en-US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Investigation and understanding of scope</a:t>
            </a:r>
            <a:endParaRPr kumimoji="1" lang="en-US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Detail breakdown and estimation</a:t>
            </a:r>
            <a:endParaRPr kumimoji="1" lang="en-US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Preparation for the Documentation</a:t>
            </a:r>
            <a:endParaRPr kumimoji="1" lang="en-US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51114" y="3477802"/>
            <a:ext cx="2970761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GB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Project planning </a:t>
            </a:r>
            <a:endParaRPr kumimoji="1" lang="en-GB" altLang="en-US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GB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Environment and tools preparation</a:t>
            </a:r>
            <a:endParaRPr kumimoji="1" lang="en-GB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+mn-ea"/>
              </a:rPr>
              <a:t>Story and tasks breakdown</a:t>
            </a:r>
            <a:endParaRPr kumimoji="1" lang="en-US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GB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Scope understanding</a:t>
            </a:r>
            <a:endParaRPr kumimoji="1" lang="en-GB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GB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Idenfy prerequisite</a:t>
            </a:r>
            <a:endParaRPr lang="en-US" altLang="ja-JP" sz="1000" dirty="0">
              <a:solidFill>
                <a:schemeClr val="bg1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5" name="矢印: 下 14"/>
          <p:cNvSpPr/>
          <p:nvPr/>
        </p:nvSpPr>
        <p:spPr>
          <a:xfrm>
            <a:off x="1785280" y="3131063"/>
            <a:ext cx="902427" cy="27687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矢印: 下 16"/>
          <p:cNvSpPr/>
          <p:nvPr/>
        </p:nvSpPr>
        <p:spPr>
          <a:xfrm rot="16200000">
            <a:off x="3563040" y="3879362"/>
            <a:ext cx="902427" cy="27687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306570" y="1981200"/>
            <a:ext cx="1964055" cy="257683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Receive Redmine projects and </a:t>
            </a: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+mn-ea"/>
              </a:rPr>
              <a:t>Git-Gerrit</a:t>
            </a: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 Repository access</a:t>
            </a:r>
            <a:endParaRPr kumimoji="1" lang="en-US" altLang="en-US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Prepare Infrastructure</a:t>
            </a:r>
            <a:endParaRPr kumimoji="1" lang="en-US" altLang="en-US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Create API Key</a:t>
            </a:r>
            <a:endParaRPr kumimoji="1" lang="en-US" altLang="en-US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Implement the features and update Redmine project accordingly</a:t>
            </a:r>
            <a:endParaRPr kumimoji="1" lang="en-US" altLang="en-US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Prepare SRS,WBS, design documents, Diagrams, Project Presentation etc</a:t>
            </a:r>
            <a:endParaRPr kumimoji="1" lang="en-US" altLang="en-US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+mn-ea"/>
              </a:rPr>
              <a:t>API Documentation Preparatio</a:t>
            </a:r>
            <a:endParaRPr kumimoji="1" lang="en-US" altLang="en-US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Push to GitHub private repositories. </a:t>
            </a:r>
            <a:endParaRPr lang="en-US" altLang="ja-JP" sz="1000" dirty="0">
              <a:solidFill>
                <a:schemeClr val="bg1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ja-JP" sz="1000" dirty="0">
              <a:solidFill>
                <a:schemeClr val="bg1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20" name="矢印: 下 19"/>
          <p:cNvSpPr/>
          <p:nvPr/>
        </p:nvSpPr>
        <p:spPr>
          <a:xfrm rot="16200000">
            <a:off x="6201135" y="3243532"/>
            <a:ext cx="902427" cy="27687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881495" y="1981200"/>
            <a:ext cx="1778000" cy="2576830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Deliver documents and artifacts</a:t>
            </a:r>
            <a:endParaRPr kumimoji="1" lang="en-US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Demonstrate the whole project through presentation</a:t>
            </a:r>
            <a:endParaRPr kumimoji="1" lang="en-US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Live coding test, project understanding evaluation, technical interview</a:t>
            </a:r>
            <a:endParaRPr kumimoji="1" lang="en-US" altLang="ja-JP" sz="100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algn="ctr"/>
            <a:endParaRPr lang="en-US" altLang="ja-JP" sz="1000" dirty="0">
              <a:solidFill>
                <a:schemeClr val="bg1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02602" y="1540807"/>
            <a:ext cx="165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Closing</a:t>
            </a:r>
            <a:endParaRPr kumimoji="1" lang="en-GB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7002602" y="1848584"/>
            <a:ext cx="165658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5"/>
          <p:cNvSpPr txBox="1"/>
          <p:nvPr/>
        </p:nvSpPr>
        <p:spPr>
          <a:xfrm>
            <a:off x="3910832" y="1540807"/>
            <a:ext cx="297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Execution</a:t>
            </a:r>
            <a:endParaRPr kumimoji="1" lang="en-GB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6"/>
          <p:cNvCxnSpPr/>
          <p:nvPr/>
        </p:nvCxnSpPr>
        <p:spPr>
          <a:xfrm>
            <a:off x="4280224" y="1848584"/>
            <a:ext cx="22319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20000"/>
          </a:schemeClr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/>
          <p:cNvSpPr/>
          <p:nvPr/>
        </p:nvSpPr>
        <p:spPr>
          <a:xfrm>
            <a:off x="808321" y="2116502"/>
            <a:ext cx="8069631" cy="2414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Major Work outline:</a:t>
            </a:r>
            <a:endParaRPr kumimoji="1" lang="en-US" altLang="en-US" sz="1100" b="1" u="sng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Preparing SRS, WBS, Design Documents with UML Diagrams</a:t>
            </a:r>
            <a:endParaRPr kumimoji="1" lang="en-US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Detailed API Documentation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Design and implement Database with appropriate data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Develope Back-End with Spring, JPA, HIbernate, Spring Security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Microservice based architecture should be implemented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Integration of Front End with API Data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Implement clean coding concepts, design patterns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Integrate Unit testing, debugging and logging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Push to GitHub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Preparation of Project Presentation</a:t>
            </a:r>
            <a:endParaRPr kumimoji="1"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Work outline</a:t>
            </a:r>
            <a:endParaRPr lang="ja-JP" altLang="en-US" b="1" dirty="0">
              <a:solidFill>
                <a:schemeClr val="accent3"/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46529" y="706561"/>
            <a:ext cx="4742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Outline of work in this scope</a:t>
            </a:r>
            <a:endParaRPr lang="en-GB" altLang="en-US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8321" y="1068469"/>
            <a:ext cx="787519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We shall develope an Healthcare Management System will be an advanced web application designed to streamline healthcare processes and enhance decision-making. Leveraging technologies such as Spring Boot, JPA, Hibernate, MySQL, micro-services architecture, and ReactJS, this project aims to create a robust platform for healthcare professionals. This refined project continues to provide a challenging development experience, emphasizing analytic-based decision support, telemedicine, and patient engagement. </a:t>
            </a:r>
            <a:endParaRPr kumimoji="1"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3;p2"/>
          <p:cNvSpPr txBox="1"/>
          <p:nvPr/>
        </p:nvSpPr>
        <p:spPr>
          <a:xfrm>
            <a:off x="192087" y="1188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Features </a:t>
            </a: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summary…(1/</a:t>
            </a:r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3</a:t>
            </a: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)</a:t>
            </a:r>
            <a:endParaRPr lang="ja-JP" altLang="en-US" b="1" dirty="0">
              <a:solidFill>
                <a:schemeClr val="accent3"/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46529" y="538921"/>
            <a:ext cx="20770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GB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Features with details</a:t>
            </a:r>
            <a:endParaRPr lang="en-US" altLang="en-GB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" y="930910"/>
          <a:ext cx="8354060" cy="3191510"/>
        </p:xfrm>
        <a:graphic>
          <a:graphicData uri="http://schemas.openxmlformats.org/drawingml/2006/table">
            <a:tbl>
              <a:tblPr firstRow="1" firstCol="1" bandRow="1"/>
              <a:tblGrid>
                <a:gridCol w="1782445"/>
                <a:gridCol w="6571615"/>
              </a:tblGrid>
              <a:tr h="30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Modules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features/functionalities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Patient Data Management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Patient Registration with necessary information.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Patient will be given an unique PatientID.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Implement a secure and efficient system for storing and managing patient health records.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Utilize a distributed database architecture for scalable and reliable data storage.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Consultant/Doctor Data Management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Manage comprehensive profiles for healthcare professionals, including specialties, qualifications, and availability.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Implement a scheduling system for doctors, allowing them to manage their appointments and availability.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There can be a doctor’s portal where they can check the appointments. (Optional)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5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Pharmaceutical Inventory Management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CRUD operations to insert and manage medicines and medical equipment data. 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Manage pharmaceutical inventory expiration dates.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5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Appointment Scheduling and Resource Allocation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Implement a robust appointment scheduling system for both in-person and telemedicine appointments.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Optimize resource allocation, including doctors, rooms, and equipment, to improve efficiency.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Features </a:t>
            </a: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summary…(</a:t>
            </a:r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2</a:t>
            </a: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/</a:t>
            </a:r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3</a:t>
            </a: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)</a:t>
            </a:r>
            <a:endParaRPr lang="ja-JP" altLang="en-US" b="1" dirty="0">
              <a:solidFill>
                <a:schemeClr val="accent3"/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46529" y="706561"/>
            <a:ext cx="20770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GB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Features with details</a:t>
            </a:r>
            <a:endParaRPr lang="en-US" altLang="en-GB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6250" y="1056640"/>
          <a:ext cx="8296275" cy="3305810"/>
        </p:xfrm>
        <a:graphic>
          <a:graphicData uri="http://schemas.openxmlformats.org/drawingml/2006/table">
            <a:tbl>
              <a:tblPr firstRow="1" firstCol="1" bandRow="1"/>
              <a:tblGrid>
                <a:gridCol w="2154555"/>
                <a:gridCol w="6141720"/>
              </a:tblGrid>
              <a:tr h="302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Modules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features/functionalities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Community Portal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Develop dashboard for patients to access their health information, schedule appointments, and receive personalized health tips.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Implement features for patients to set health goals and track their progress.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People can share their thoughts and progress of this institute.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To avoid scams implement validation feature like while uploading any feedback there should be a mandatory option to give PatientID and other information.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User Notifications and Alerts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Implement a notification system for healthcare professionals and patients for appointment reminders, test results, and important updates.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Customize alert preferences for different user roles.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21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Help Desk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Patient can immediately search for doctor or quick guides to Help Desk.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Anyone can search for any kind of information to Help Desk, so this feature will be operated by admin/stuff users and there should be a robust search option.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Features </a:t>
            </a: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summary…(</a:t>
            </a:r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3</a:t>
            </a: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/</a:t>
            </a:r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3</a:t>
            </a: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)</a:t>
            </a:r>
            <a:endParaRPr lang="ja-JP" altLang="en-US" b="1" dirty="0">
              <a:solidFill>
                <a:schemeClr val="accent3"/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46529" y="706561"/>
            <a:ext cx="20770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GB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Features with details</a:t>
            </a:r>
            <a:endParaRPr lang="en-US" altLang="en-GB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6250" y="1056640"/>
          <a:ext cx="8296275" cy="2889885"/>
        </p:xfrm>
        <a:graphic>
          <a:graphicData uri="http://schemas.openxmlformats.org/drawingml/2006/table">
            <a:tbl>
              <a:tblPr firstRow="1" firstCol="1" bandRow="1"/>
              <a:tblGrid>
                <a:gridCol w="2601595"/>
                <a:gridCol w="5694680"/>
              </a:tblGrid>
              <a:tr h="3187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Modules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features/functionalities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0920">
                <a:tc>
                  <a:txBody>
                    <a:bodyPr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Clinical Decision Support System (CDSS)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Develop CDSS that analyzes patient data to suggest diagnoses, treatment plans, and medication recommendations.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Implement some strategies and logic for predictive analytic related to disease progression.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  <a:sym typeface="+mn-ea"/>
                        </a:rPr>
                        <a:t>Healthcare Analytic and Research (optional)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  <a:sym typeface="+mn-ea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Develop a module for aggregating patients data to support medical research and epidemiological studies.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Implement data visualization tools for healthcare analytic.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Telemedicine Integration (optional)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Integrate a telemedicine module for remote consultations and video conferencing with healthcare professionals.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charset="0"/>
                          <a:cs typeface="Calibri" panose="020F0502020204030204" pitchFamily="34" charset="0"/>
                        </a:rPr>
                        <a:t>Ensure a user-friendly interface for seamless interaction during telemedicine sessions.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charset="0"/>
                        <a:cs typeface="Calibri" panose="020F0502020204030204" pitchFamily="34" charset="0"/>
                      </a:endParaRPr>
                    </a:p>
                  </a:txBody>
                  <a:tcPr marL="39878" marR="39878" marT="39878" marB="39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20000"/>
          </a:schemeClr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/>
          <p:cNvSpPr/>
          <p:nvPr/>
        </p:nvSpPr>
        <p:spPr>
          <a:xfrm>
            <a:off x="808321" y="1243377"/>
            <a:ext cx="8069631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  <a:latin typeface="Calibri" panose="020F0502020204030204" pitchFamily="34" charset="0"/>
                <a:ea typeface="Times New Roman" panose="02020603050405020304" charset="0"/>
                <a:cs typeface="Calibri" panose="020F0502020204030204" pitchFamily="34" charset="0"/>
              </a:rPr>
              <a:t>Must have:</a:t>
            </a:r>
            <a:br>
              <a:rPr lang="en-US" sz="1200" dirty="0">
                <a:effectLst/>
                <a:latin typeface="Calibri" panose="020F0502020204030204" pitchFamily="34" charset="0"/>
                <a:ea typeface="Times New Roman" panose="02020603050405020304" charset="0"/>
                <a:cs typeface="Calibri" panose="020F050202020403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charset="0"/>
                <a:cs typeface="Calibri" panose="020F0502020204030204" pitchFamily="34" charset="0"/>
              </a:rPr>
              <a:t>Detailed API Documentation with InputJSON/RequestBody and ResponseJSON.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charset="0"/>
                <a:cs typeface="Calibri" panose="020F0502020204030204" pitchFamily="34" charset="0"/>
              </a:rPr>
              <a:t>API checking with Postman in several ways.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charset="0"/>
                <a:cs typeface="Calibri" panose="020F0502020204030204" pitchFamily="34" charset="0"/>
              </a:rPr>
              <a:t>At least 3 design patterns need to be implemented at Back-End (except Singleton).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charset="0"/>
                <a:cs typeface="Calibri" panose="020F0502020204030204" pitchFamily="34" charset="0"/>
                <a:sym typeface="+mn-ea"/>
              </a:rPr>
              <a:t>At least 10 Unit Testing scenarios.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charset="0"/>
                <a:cs typeface="Calibri" panose="020F0502020204030204" pitchFamily="34" charset="0"/>
              </a:rPr>
              <a:t>Clean Coding concepts should be implemented properly.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charset="0"/>
                <a:cs typeface="Calibri" panose="020F0502020204030204" pitchFamily="34" charset="0"/>
              </a:rPr>
              <a:t>Show appropriate messages in Back-End and Front-End as per your understanding.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charset="0"/>
              <a:cs typeface="Calibri" panose="020F0502020204030204" pitchFamily="34" charset="0"/>
            </a:endParaRPr>
          </a:p>
          <a:p>
            <a:pPr marL="0" indent="0">
              <a:spcAft>
                <a:spcPts val="400"/>
              </a:spcAft>
              <a:buFont typeface="Arial" panose="020B0604020202020204" pitchFamily="34" charset="0"/>
              <a:buNone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charset="0"/>
              <a:cs typeface="Calibri" panose="020F0502020204030204" pitchFamily="34" charset="0"/>
            </a:endParaRPr>
          </a:p>
        </p:txBody>
      </p:sp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Common Implementations</a:t>
            </a:r>
            <a:endParaRPr lang="en-US" altLang="ja-JP" b="1" dirty="0">
              <a:solidFill>
                <a:schemeClr val="accent3"/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46529" y="706561"/>
            <a:ext cx="474251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GB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App should have below implementations:</a:t>
            </a:r>
            <a:endParaRPr lang="en-US" altLang="en-GB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Prerequisites </a:t>
            </a:r>
            <a:r>
              <a:rPr lang="en-GB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…1/</a:t>
            </a:r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2</a:t>
            </a: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46529" y="706561"/>
            <a:ext cx="3953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Work environment and technology</a:t>
            </a:r>
            <a:endParaRPr lang="en-GB" altLang="en-US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2" name="表 7"/>
          <p:cNvGraphicFramePr/>
          <p:nvPr/>
        </p:nvGraphicFramePr>
        <p:xfrm>
          <a:off x="574675" y="1127760"/>
          <a:ext cx="7995285" cy="30772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4905"/>
                <a:gridCol w="3771900"/>
                <a:gridCol w="1276985"/>
                <a:gridCol w="1801495"/>
              </a:tblGrid>
              <a:tr h="24003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GB" alt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Category</a:t>
                      </a:r>
                      <a:endParaRPr kumimoji="1" lang="en-GB" alt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r>
                        <a:rPr lang="en-GB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ontent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Owner</a:t>
                      </a:r>
                      <a:endParaRPr lang="en-GB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</a:t>
                      </a:r>
                      <a:r>
                        <a:rPr lang="en-GB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emarks</a:t>
                      </a:r>
                      <a:endParaRPr lang="en-GB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b"/>
                </a:tc>
              </a:tr>
              <a:tr h="4260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Development Location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Offshore </a:t>
                      </a:r>
                      <a:r>
                        <a:rPr lang="en-GB" altLang="ja-JP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( </a:t>
                      </a:r>
                      <a:r>
                        <a:rPr lang="en-US" altLang="en-GB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WW Tower, BJIT Academy Lab</a:t>
                      </a:r>
                      <a:r>
                        <a:rPr lang="en-GB" altLang="ja-JP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)</a:t>
                      </a:r>
                      <a:endParaRPr lang="en-GB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ja-JP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BJIT</a:t>
                      </a:r>
                      <a:endParaRPr lang="en-GB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1" lang="en-GB" altLang="en-US" sz="12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BJIT </a:t>
                      </a:r>
                      <a:r>
                        <a:rPr kumimoji="1" lang="en-US" altLang="en-GB" sz="12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Academy</a:t>
                      </a:r>
                      <a:endParaRPr kumimoji="1" lang="en-US" altLang="en-GB" sz="12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368935">
                <a:tc rowSpan="4">
                  <a:txBody>
                    <a:bodyPr/>
                    <a:lstStyle/>
                    <a:p>
                      <a:pPr algn="l" rtl="0" fontAlgn="ctr"/>
                      <a:endParaRPr lang="en-GB" altLang="en-US" sz="12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endParaRPr lang="en-GB" altLang="en-US" sz="12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endParaRPr lang="en-GB" altLang="en-US" sz="12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endParaRPr lang="en-GB" altLang="en-US" sz="12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r>
                        <a:rPr lang="en-GB" altLang="en-US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Development and Deployment environment</a:t>
                      </a:r>
                      <a:endParaRPr lang="en-GB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Back-end deplyoment: Locally at devices (Xampp, Apache)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Open Source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kumimoji="1" lang="en-US" sz="12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368300"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host: PHPMyAdmin, MySQL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Open Source</a:t>
                      </a:r>
                      <a:endParaRPr lang="en-US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998220">
                <a:tc vMerge="1"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 panose="020B0604020202020204"/>
                        </a:rPr>
                        <a:t>Intellij IDEA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 panose="020B0604020202020204"/>
                        </a:rPr>
                        <a:t>– For Back-End Development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 panose="020B0604020202020204"/>
                      </a:endParaRPr>
                    </a:p>
                    <a:p>
                      <a:pPr lvl="1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 panose="020B0604020202020204"/>
                        </a:rPr>
                        <a:t>VS Code– For Front-End Development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 panose="020B0604020202020204"/>
                      </a:endParaRPr>
                    </a:p>
                    <a:p>
                      <a:pPr lvl="1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Postman - To check API responses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lvl="1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JSON Editor - To analyze JSON data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Open Source</a:t>
                      </a:r>
                      <a:endParaRPr lang="en-US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 vMerge="1">
                  <a:tcPr marL="36000" marR="36000" marT="36000" marB="36000" anchor="ctr"/>
                </a:tc>
              </a:tr>
              <a:tr h="648335">
                <a:tc vMerge="1"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 panose="020B0604020202020204"/>
                        </a:rPr>
                        <a:t>Browsers - To check Software output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 panose="020B060402020202020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  <a:sym typeface="+mn-ea"/>
                        </a:rPr>
                        <a:t>Open Source</a:t>
                      </a:r>
                      <a:endParaRPr lang="en-US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endParaRPr lang="en-US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kumimoji="1"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3;p2"/>
          <p:cNvSpPr txBox="1"/>
          <p:nvPr/>
        </p:nvSpPr>
        <p:spPr>
          <a:xfrm>
            <a:off x="192087" y="258514"/>
            <a:ext cx="875982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4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Prerequisites </a:t>
            </a:r>
            <a:r>
              <a:rPr lang="en-GB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…2/</a:t>
            </a:r>
            <a:r>
              <a:rPr lang="en-US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0"/>
                <a:ea typeface="Meiryo" panose="020B0604030504040204" pitchFamily="34" charset="-128"/>
                <a:cs typeface="Arial" panose="020B0604020202020204"/>
                <a:sym typeface="Arial" panose="020B0604020202020204"/>
              </a:rPr>
              <a:t>2</a:t>
            </a: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0"/>
              <a:ea typeface="Meiryo" panose="020B0604030504040204" pitchFamily="34" charset="-128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Rectangle 68"/>
          <p:cNvSpPr/>
          <p:nvPr/>
        </p:nvSpPr>
        <p:spPr>
          <a:xfrm>
            <a:off x="546529" y="706561"/>
            <a:ext cx="3953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600" b="1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Work environment and technology</a:t>
            </a:r>
            <a:endParaRPr lang="en-GB" altLang="en-US" sz="1600" b="1" dirty="0">
              <a:solidFill>
                <a:schemeClr val="accent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 flipV="1">
            <a:off x="492116" y="745455"/>
            <a:ext cx="82252" cy="19724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2" name="表 7"/>
          <p:cNvGraphicFramePr/>
          <p:nvPr/>
        </p:nvGraphicFramePr>
        <p:xfrm>
          <a:off x="623570" y="1224280"/>
          <a:ext cx="7995285" cy="26790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4905"/>
                <a:gridCol w="2847975"/>
                <a:gridCol w="1431290"/>
                <a:gridCol w="2571115"/>
              </a:tblGrid>
              <a:tr h="29019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1" lang="en-GB" alt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Category</a:t>
                      </a:r>
                      <a:endParaRPr kumimoji="1" lang="en-GB" alt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content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Owner</a:t>
                      </a:r>
                      <a:endParaRPr lang="en-GB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</a:t>
                      </a:r>
                      <a:r>
                        <a:rPr lang="en-GB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emarks</a:t>
                      </a:r>
                      <a:endParaRPr lang="en-GB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b"/>
                </a:tc>
              </a:tr>
              <a:tr h="456565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Communication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Meeting – daily, weekly and adhok basis.</a:t>
                      </a:r>
                      <a:endParaRPr lang="en-GB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endParaRPr lang="en-GB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BJIT</a:t>
                      </a:r>
                      <a:endParaRPr lang="en-US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sz="12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Online basis </a:t>
                      </a:r>
                      <a:endParaRPr kumimoji="1" lang="en-US" sz="12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755650">
                <a:tc vMerge="1"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Skype</a:t>
                      </a:r>
                      <a:r>
                        <a:rPr lang="en-US" altLang="en-GB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 -</a:t>
                      </a:r>
                      <a:r>
                        <a:rPr lang="en-GB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 for </a:t>
                      </a:r>
                      <a:r>
                        <a:rPr lang="en-US" altLang="en-GB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Instant </a:t>
                      </a:r>
                      <a:r>
                        <a:rPr lang="en-GB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message</a:t>
                      </a:r>
                      <a:endParaRPr lang="en-GB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Zoom – formal meeting </a:t>
                      </a:r>
                      <a:endParaRPr lang="en-GB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Mail – formal communication and update</a:t>
                      </a:r>
                      <a:endParaRPr lang="en-GB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BJIT</a:t>
                      </a:r>
                      <a:endParaRPr lang="en-US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kumimoji="1" lang="en-US" altLang="ja-JP" sz="12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408940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GB" altLang="en-US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Management</a:t>
                      </a:r>
                      <a:endParaRPr lang="en-US" altLang="ja-JP" sz="120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  <a:p>
                      <a:pPr algn="l" rtl="0" fontAlgn="ctr"/>
                      <a:r>
                        <a:rPr lang="en-US" altLang="en-US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GB" altLang="en-US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ool</a:t>
                      </a:r>
                      <a:endParaRPr lang="en-GB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en-US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Document management</a:t>
                      </a:r>
                      <a:endParaRPr lang="en-GB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ja-JP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BJIT</a:t>
                      </a:r>
                      <a:endParaRPr lang="en-GB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ja-JP" sz="12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Google Drive/</a:t>
                      </a:r>
                      <a:r>
                        <a:rPr kumimoji="1" lang="en-US" altLang="ja-JP" sz="120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NextCloud/Confluence</a:t>
                      </a:r>
                      <a:endParaRPr kumimoji="1" lang="en-US" altLang="ja-JP" sz="1200" u="none" strike="noStrike" kern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380365"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en-US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Task management</a:t>
                      </a:r>
                      <a:endParaRPr lang="en-GB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ja-JP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BJIT</a:t>
                      </a:r>
                      <a:endParaRPr lang="en-GB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GB" altLang="ja-JP" sz="12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Redmine </a:t>
                      </a:r>
                      <a:r>
                        <a:rPr kumimoji="1" lang="en-GB" altLang="en-US" sz="12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is prepared </a:t>
                      </a:r>
                      <a:endParaRPr kumimoji="1" lang="en-GB" altLang="en-US" sz="12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387350">
                <a:tc vMerge="1"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en-US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Source code management</a:t>
                      </a:r>
                      <a:endParaRPr lang="en-GB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altLang="ja-JP" sz="12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BJIT</a:t>
                      </a:r>
                      <a:endParaRPr lang="en-GB" altLang="ja-JP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1" lang="en-GB" altLang="ja-JP" sz="12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Git</a:t>
                      </a:r>
                      <a:r>
                        <a:rPr kumimoji="1" lang="en-US" altLang="en-GB" sz="12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メイリオ" panose="020B0604030504040204" pitchFamily="50" charset="-128"/>
                          <a:cs typeface="Calibri" panose="020F0502020204030204" pitchFamily="34" charset="0"/>
                        </a:rPr>
                        <a:t>Hub private repositories</a:t>
                      </a:r>
                      <a:endParaRPr kumimoji="1" lang="en-US" altLang="en-GB" sz="12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メイリオ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7-Blue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66DCA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6929</Words>
  <Application>WPS Presentation</Application>
  <PresentationFormat>On-screen Show (16:9)</PresentationFormat>
  <Paragraphs>324</Paragraphs>
  <Slides>12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Arial</vt:lpstr>
      <vt:lpstr>Calibri</vt:lpstr>
      <vt:lpstr>Raleway</vt:lpstr>
      <vt:lpstr>Siyam Rupali</vt:lpstr>
      <vt:lpstr>Open Sans Light</vt:lpstr>
      <vt:lpstr>Meiryo</vt:lpstr>
      <vt:lpstr>Roboto</vt:lpstr>
      <vt:lpstr>Times New Roman</vt:lpstr>
      <vt:lpstr>Meiryo UI</vt:lpstr>
      <vt:lpstr>Yu Gothic UI</vt:lpstr>
      <vt:lpstr>Open Sans</vt:lpstr>
      <vt:lpstr>Calibri</vt:lpstr>
      <vt:lpstr>MS PGothic</vt:lpstr>
      <vt:lpstr>Bahnschrift</vt:lpstr>
      <vt:lpstr>Raleway</vt:lpstr>
      <vt:lpstr>Meiryo</vt:lpstr>
      <vt:lpstr>メイリオ</vt:lpstr>
      <vt:lpstr>Tw Cen MT</vt:lpstr>
      <vt:lpstr>Microsoft YaHei</vt:lpstr>
      <vt:lpstr>Arial Unicode MS</vt:lpstr>
      <vt:lpstr>Office Theme</vt:lpstr>
      <vt:lpstr>Simple Light</vt:lpstr>
      <vt:lpstr>3_Custom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Yota Kishibe</dc:creator>
  <cp:lastModifiedBy>BJIT</cp:lastModifiedBy>
  <cp:revision>389</cp:revision>
  <cp:lastPrinted>2021-12-13T05:38:00Z</cp:lastPrinted>
  <dcterms:created xsi:type="dcterms:W3CDTF">2023-01-31T06:05:00Z</dcterms:created>
  <dcterms:modified xsi:type="dcterms:W3CDTF">2023-10-31T08:09:22Z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9B54D23A8B2249C89BBDA8512D864808</vt:lpwstr>
  </property>
  <property fmtid="{D5CDD505-2E9C-101B-9397-08002B2CF9AE}" pid="3" name="KSOProductBuildVer">
    <vt:lpwstr>1033-12.2.0.13266</vt:lpwstr>
  </property>
</Properties>
</file>