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emf" ContentType="image/x-e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19.fntdata" ContentType="application/x-fontdata"/>
  <Override PartName="/ppt/fonts/font2.fntdata" ContentType="application/x-fontdata"/>
  <Override PartName="/ppt/fonts/font20.fntdata" ContentType="application/x-fontdata"/>
  <Override PartName="/ppt/fonts/font21.fntdata" ContentType="application/x-fontdata"/>
  <Override PartName="/ppt/fonts/font22.fntdata" ContentType="application/x-fontdata"/>
  <Override PartName="/ppt/fonts/font23.fntdata" ContentType="application/x-fontdata"/>
  <Override PartName="/ppt/fonts/font24.fntdata" ContentType="application/x-fontdata"/>
  <Override PartName="/ppt/fonts/font25.fntdata" ContentType="application/x-fontdata"/>
  <Override PartName="/ppt/fonts/font26.fntdata" ContentType="application/x-fontdata"/>
  <Override PartName="/ppt/fonts/font27.fntdata" ContentType="application/x-fontdata"/>
  <Override PartName="/ppt/fonts/font28.fntdata" ContentType="application/x-fontdata"/>
  <Override PartName="/ppt/fonts/font29.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1410" r:id="rId6"/>
    <p:sldId id="1411" r:id="rId7"/>
    <p:sldId id="1412" r:id="rId8"/>
    <p:sldId id="1413" r:id="rId9"/>
    <p:sldId id="1414" r:id="rId10"/>
    <p:sldId id="1415" r:id="rId11"/>
    <p:sldId id="1416" r:id="rId12"/>
    <p:sldId id="1417" r:id="rId13"/>
    <p:sldId id="1418" r:id="rId14"/>
    <p:sldId id="1419" r:id="rId15"/>
    <p:sldId id="1420" r:id="rId16"/>
    <p:sldId id="1421" r:id="rId17"/>
    <p:sldId id="1422" r:id="rId18"/>
    <p:sldId id="1423" r:id="rId19"/>
    <p:sldId id="1426" r:id="rId20"/>
    <p:sldId id="1427" r:id="rId21"/>
    <p:sldId id="1428" r:id="rId22"/>
    <p:sldId id="1429" r:id="rId23"/>
    <p:sldId id="1430" r:id="rId24"/>
    <p:sldId id="1431" r:id="rId25"/>
    <p:sldId id="1432" r:id="rId26"/>
  </p:sldIdLst>
  <p:sldSz cx="9144000" cy="5143500" type="screen16x9"/>
  <p:notesSz cx="6858000" cy="9144000"/>
  <p:embeddedFontLst>
    <p:embeddedFont>
      <p:font typeface="Calibri" panose="020F0502020204030204" pitchFamily="34" charset="0"/>
      <p:regular r:id="rId30"/>
      <p:bold r:id="rId31"/>
      <p:italic r:id="rId32"/>
      <p:boldItalic r:id="rId33"/>
    </p:embeddedFont>
    <p:embeddedFont>
      <p:font typeface="Open Sans Light" panose="020B0306030504020204"/>
      <p:regular r:id="rId34"/>
      <p:bold r:id="rId35"/>
      <p:italic r:id="rId36"/>
      <p:boldItalic r:id="rId37"/>
    </p:embeddedFont>
    <p:embeddedFont>
      <p:font typeface="Raleway"/>
      <p:regular r:id="rId38"/>
    </p:embeddedFont>
    <p:embeddedFont>
      <p:font typeface="Calibri" panose="020F0502020204030204"/>
      <p:regular r:id="rId39"/>
      <p:bold r:id="rId40"/>
      <p:italic r:id="rId41"/>
      <p:boldItalic r:id="rId42"/>
    </p:embeddedFont>
    <p:embeddedFont>
      <p:font typeface="Open Sans" panose="020B0606030504020204" pitchFamily="34" charset="0"/>
      <p:regular r:id="rId43"/>
      <p:bold r:id="rId44"/>
      <p:italic r:id="rId45"/>
      <p:boldItalic r:id="rId46"/>
    </p:embeddedFont>
    <p:embeddedFont>
      <p:font typeface="Open Sans" panose="020B0606030504020204"/>
      <p:regular r:id="rId47"/>
      <p:bold r:id="rId48"/>
      <p:italic r:id="rId49"/>
      <p:boldItalic r:id="rId50"/>
    </p:embeddedFont>
    <p:embeddedFont>
      <p:font typeface="Raleway" pitchFamily="2" charset="0"/>
      <p:regular r:id="rId51"/>
      <p:bold r:id="rId52"/>
      <p:italic r:id="rId53"/>
      <p:boldItalic r:id="rId54"/>
    </p:embeddedFont>
    <p:embeddedFont>
      <p:font typeface="Lato" panose="020F0502020204030203" pitchFamily="3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Default Section" id="{C74C2CF8-5AFE-4EF4-8367-DB1E6C2C9DE9}">
          <p14:sldIdLst>
            <p14:sldId id="256"/>
            <p14:sldId id="1410"/>
            <p14:sldId id="1411"/>
            <p14:sldId id="1412"/>
            <p14:sldId id="1413"/>
            <p14:sldId id="1414"/>
            <p14:sldId id="1415"/>
            <p14:sldId id="1416"/>
            <p14:sldId id="1417"/>
            <p14:sldId id="1418"/>
            <p14:sldId id="1419"/>
            <p14:sldId id="1420"/>
            <p14:sldId id="1421"/>
            <p14:sldId id="1422"/>
            <p14:sldId id="1423"/>
            <p14:sldId id="1426"/>
            <p14:sldId id="1427"/>
            <p14:sldId id="1428"/>
            <p14:sldId id="1429"/>
            <p14:sldId id="1430"/>
            <p14:sldId id="1431"/>
            <p14:sldId id="143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EEA8"/>
    <a:srgbClr val="36C0DC"/>
    <a:srgbClr val="5E91CC"/>
    <a:srgbClr val="F07167"/>
    <a:srgbClr val="23A7AE"/>
    <a:srgbClr val="FF0033"/>
    <a:srgbClr val="FFD040"/>
    <a:srgbClr val="FFFFFF"/>
    <a:srgbClr val="7AB3E2"/>
    <a:srgbClr val="A3E2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33"/>
  </p:normalViewPr>
  <p:slideViewPr>
    <p:cSldViewPr snapToGrid="0">
      <p:cViewPr varScale="1">
        <p:scale>
          <a:sx n="105" d="100"/>
          <a:sy n="105" d="100"/>
        </p:scale>
        <p:origin x="754" y="62"/>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8" Type="http://schemas.openxmlformats.org/officeDocument/2006/relationships/font" Target="fonts/font29.fntdata"/><Relationship Id="rId57" Type="http://schemas.openxmlformats.org/officeDocument/2006/relationships/font" Target="fonts/font28.fntdata"/><Relationship Id="rId56" Type="http://schemas.openxmlformats.org/officeDocument/2006/relationships/font" Target="fonts/font27.fntdata"/><Relationship Id="rId55" Type="http://schemas.openxmlformats.org/officeDocument/2006/relationships/font" Target="fonts/font26.fntdata"/><Relationship Id="rId54" Type="http://schemas.openxmlformats.org/officeDocument/2006/relationships/font" Target="fonts/font25.fntdata"/><Relationship Id="rId53" Type="http://schemas.openxmlformats.org/officeDocument/2006/relationships/font" Target="fonts/font24.fntdata"/><Relationship Id="rId52" Type="http://schemas.openxmlformats.org/officeDocument/2006/relationships/font" Target="fonts/font23.fntdata"/><Relationship Id="rId51" Type="http://schemas.openxmlformats.org/officeDocument/2006/relationships/font" Target="fonts/font22.fntdata"/><Relationship Id="rId50" Type="http://schemas.openxmlformats.org/officeDocument/2006/relationships/font" Target="fonts/font21.fntdata"/><Relationship Id="rId5" Type="http://schemas.openxmlformats.org/officeDocument/2006/relationships/notesMaster" Target="notesMasters/notesMaster1.xml"/><Relationship Id="rId49" Type="http://schemas.openxmlformats.org/officeDocument/2006/relationships/font" Target="fonts/font20.fntdata"/><Relationship Id="rId48" Type="http://schemas.openxmlformats.org/officeDocument/2006/relationships/font" Target="fonts/font19.fntdata"/><Relationship Id="rId47" Type="http://schemas.openxmlformats.org/officeDocument/2006/relationships/font" Target="fonts/font18.fntdata"/><Relationship Id="rId46" Type="http://schemas.openxmlformats.org/officeDocument/2006/relationships/font" Target="fonts/font17.fntdata"/><Relationship Id="rId45" Type="http://schemas.openxmlformats.org/officeDocument/2006/relationships/font" Target="fonts/font16.fntdata"/><Relationship Id="rId44" Type="http://schemas.openxmlformats.org/officeDocument/2006/relationships/font" Target="fonts/font15.fntdata"/><Relationship Id="rId43" Type="http://schemas.openxmlformats.org/officeDocument/2006/relationships/font" Target="fonts/font14.fntdata"/><Relationship Id="rId42" Type="http://schemas.openxmlformats.org/officeDocument/2006/relationships/font" Target="fonts/font13.fntdata"/><Relationship Id="rId41" Type="http://schemas.openxmlformats.org/officeDocument/2006/relationships/font" Target="fonts/font12.fntdata"/><Relationship Id="rId40" Type="http://schemas.openxmlformats.org/officeDocument/2006/relationships/font" Target="fonts/font11.fntdata"/><Relationship Id="rId4" Type="http://schemas.openxmlformats.org/officeDocument/2006/relationships/slide" Target="slides/slide1.xml"/><Relationship Id="rId39" Type="http://schemas.openxmlformats.org/officeDocument/2006/relationships/font" Target="fonts/font10.fntdata"/><Relationship Id="rId38" Type="http://schemas.openxmlformats.org/officeDocument/2006/relationships/font" Target="fonts/font9.fntdata"/><Relationship Id="rId37" Type="http://schemas.openxmlformats.org/officeDocument/2006/relationships/font" Target="fonts/font8.fntdata"/><Relationship Id="rId36" Type="http://schemas.openxmlformats.org/officeDocument/2006/relationships/font" Target="fonts/font7.fntdata"/><Relationship Id="rId35" Type="http://schemas.openxmlformats.org/officeDocument/2006/relationships/font" Target="fonts/font6.fntdata"/><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3"/>
        <p:cNvGrpSpPr/>
        <p:nvPr/>
      </p:nvGrpSpPr>
      <p:grpSpPr>
        <a:xfrm>
          <a:off x="0" y="0"/>
          <a:ext cx="0" cy="0"/>
          <a:chOff x="0" y="0"/>
          <a:chExt cx="0" cy="0"/>
        </a:xfrm>
      </p:grpSpPr>
      <p:sp>
        <p:nvSpPr>
          <p:cNvPr id="74" name="Google Shape;74;g525755f307_2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 name="Google Shape;75;g525755f307_2_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Open Sans" panose="020B0606030504020204"/>
              <a:buNone/>
            </a:pPr>
            <a:endParaRPr dirty="0"/>
          </a:p>
        </p:txBody>
      </p:sp>
      <p:sp>
        <p:nvSpPr>
          <p:cNvPr id="76" name="Google Shape;76;g525755f307_2_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altLang="en-US" sz="1200">
                <a:solidFill>
                  <a:schemeClr val="dk1"/>
                </a:solidFill>
                <a:latin typeface="Calibri" panose="020F0502020204030204"/>
                <a:ea typeface="Calibri" panose="020F0502020204030204"/>
                <a:cs typeface="Calibri" panose="020F0502020204030204"/>
                <a:sym typeface="Calibri" panose="020F0502020204030204"/>
              </a:rPr>
            </a:fld>
            <a:endParaRPr sz="1200"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3"/>
        <p:cNvGrpSpPr/>
        <p:nvPr/>
      </p:nvGrpSpPr>
      <p:grpSpPr>
        <a:xfrm>
          <a:off x="0" y="0"/>
          <a:ext cx="0" cy="0"/>
          <a:chOff x="0" y="0"/>
          <a:chExt cx="0" cy="0"/>
        </a:xfrm>
      </p:grpSpPr>
      <p:sp>
        <p:nvSpPr>
          <p:cNvPr id="74" name="Google Shape;74;g525755f307_2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 name="Google Shape;75;g525755f307_2_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Open Sans" panose="020B0606030504020204"/>
              <a:buNone/>
            </a:pPr>
            <a:endParaRPr dirty="0"/>
          </a:p>
        </p:txBody>
      </p:sp>
      <p:sp>
        <p:nvSpPr>
          <p:cNvPr id="76" name="Google Shape;76;g525755f307_2_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altLang="en-US" sz="1200">
                <a:solidFill>
                  <a:schemeClr val="dk1"/>
                </a:solidFill>
                <a:latin typeface="Calibri" panose="020F0502020204030204"/>
                <a:ea typeface="Calibri" panose="020F0502020204030204"/>
                <a:cs typeface="Calibri" panose="020F0502020204030204"/>
                <a:sym typeface="Calibri" panose="020F0502020204030204"/>
              </a:rPr>
            </a:fld>
            <a:endParaRPr sz="1200"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1.sv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userDrawn="1" matchingName="Blank Slide">
  <p:cSld name="Blank Slide">
    <p:spTree>
      <p:nvGrpSpPr>
        <p:cNvPr id="1" name=""/>
        <p:cNvGrpSpPr/>
        <p:nvPr/>
      </p:nvGrpSpPr>
      <p:grpSpPr bwMode="auto">
        <a:xfrm>
          <a:off x="0" y="0"/>
          <a:ext cx="0" cy="0"/>
          <a:chOff x="0" y="0"/>
          <a:chExt cx="0" cy="0"/>
        </a:xfrm>
      </p:grpSpPr>
      <p:pic>
        <p:nvPicPr>
          <p:cNvPr id="4" name="Google Shape;244;p115"/>
          <p:cNvPicPr/>
          <p:nvPr userDrawn="1"/>
        </p:nvPicPr>
        <p:blipFill>
          <a:blip r:embed="rId2"/>
          <a:stretch>
            <a:fillRect/>
          </a:stretch>
        </p:blipFill>
        <p:spPr bwMode="auto">
          <a:xfrm>
            <a:off x="8032174" y="79427"/>
            <a:ext cx="996430" cy="77262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matchingName="Default Slide">
  <p:cSld name="1_Default Slide">
    <p:spTree>
      <p:nvGrpSpPr>
        <p:cNvPr id="1" name="Shape 52"/>
        <p:cNvGrpSpPr/>
        <p:nvPr/>
      </p:nvGrpSpPr>
      <p:grpSpPr>
        <a:xfrm>
          <a:off x="0" y="0"/>
          <a:ext cx="0" cy="0"/>
          <a:chOff x="0" y="0"/>
          <a:chExt cx="0" cy="0"/>
        </a:xfrm>
      </p:grpSpPr>
      <p:sp>
        <p:nvSpPr>
          <p:cNvPr id="53" name="Google Shape;53;p15"/>
          <p:cNvSpPr/>
          <p:nvPr/>
        </p:nvSpPr>
        <p:spPr>
          <a:xfrm>
            <a:off x="8286750" y="4690227"/>
            <a:ext cx="254794" cy="254794"/>
          </a:xfrm>
          <a:prstGeom prst="ellipse">
            <a:avLst/>
          </a:prstGeom>
          <a:gradFill>
            <a:gsLst>
              <a:gs pos="0">
                <a:schemeClr val="accent2"/>
              </a:gs>
              <a:gs pos="100000">
                <a:srgbClr val="10316B"/>
              </a:gs>
            </a:gsLst>
            <a:lin ang="5400012" scaled="0"/>
          </a:gradFill>
          <a:ln>
            <a:noFill/>
          </a:ln>
        </p:spPr>
        <p:txBody>
          <a:bodyPr spcFirstLastPara="1" wrap="square" lIns="34275" tIns="17150" rIns="34275" bIns="1715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Calibri" panose="020F0502020204030204" pitchFamily="34" charset="0"/>
              <a:ea typeface="Open Sans Light" panose="020B0306030504020204"/>
              <a:cs typeface="Calibri" panose="020F0502020204030204" pitchFamily="34" charset="0"/>
              <a:sym typeface="Open Sans Light" panose="020B0306030504020204"/>
            </a:endParaRPr>
          </a:p>
        </p:txBody>
      </p:sp>
      <p:sp>
        <p:nvSpPr>
          <p:cNvPr id="54" name="Google Shape;54;p15"/>
          <p:cNvSpPr txBox="1">
            <a:spLocks noGrp="1"/>
          </p:cNvSpPr>
          <p:nvPr>
            <p:ph type="title"/>
          </p:nvPr>
        </p:nvSpPr>
        <p:spPr>
          <a:xfrm>
            <a:off x="628650" y="248926"/>
            <a:ext cx="7886700" cy="436161"/>
          </a:xfrm>
          <a:prstGeom prst="rect">
            <a:avLst/>
          </a:prstGeom>
          <a:noFill/>
          <a:ln>
            <a:noFill/>
          </a:ln>
        </p:spPr>
        <p:txBody>
          <a:bodyPr spcFirstLastPara="1" wrap="square" lIns="0" tIns="0" rIns="0" bIns="0" anchor="t" anchorCtr="0"/>
          <a:lstStyle>
            <a:lvl1pPr marR="0" lvl="0" algn="ctr" rtl="0">
              <a:lnSpc>
                <a:spcPct val="100000"/>
              </a:lnSpc>
              <a:spcBef>
                <a:spcPts val="0"/>
              </a:spcBef>
              <a:spcAft>
                <a:spcPts val="0"/>
              </a:spcAft>
              <a:buClr>
                <a:schemeClr val="dk2"/>
              </a:buClr>
              <a:buSzPts val="2800"/>
              <a:buFont typeface="Raleway"/>
              <a:buNone/>
              <a:defRPr sz="2800"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5" name="Google Shape;55;p15"/>
          <p:cNvSpPr txBox="1"/>
          <p:nvPr/>
        </p:nvSpPr>
        <p:spPr>
          <a:xfrm>
            <a:off x="8308775" y="4749758"/>
            <a:ext cx="202406" cy="12695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fld id="{00000000-1234-1234-1234-123412341234}" type="slidenum">
              <a:rPr lang="en-US" sz="800" b="1" i="0" u="none" strike="noStrike" cap="none">
                <a:solidFill>
                  <a:schemeClr val="lt1"/>
                </a:solidFill>
                <a:latin typeface="Calibri" panose="020F0502020204030204" pitchFamily="34" charset="0"/>
                <a:ea typeface="Open Sans Light" panose="020B0306030504020204"/>
                <a:cs typeface="Calibri" panose="020F0502020204030204" pitchFamily="34" charset="0"/>
                <a:sym typeface="Open Sans Light" panose="020B0306030504020204"/>
              </a:rPr>
            </a:fld>
            <a:endParaRPr sz="800" b="1" i="0" u="none" strike="noStrike" cap="none">
              <a:solidFill>
                <a:schemeClr val="lt1"/>
              </a:solidFill>
              <a:latin typeface="Calibri" panose="020F0502020204030204" pitchFamily="34" charset="0"/>
              <a:ea typeface="Open Sans Light" panose="020B0306030504020204"/>
              <a:cs typeface="Calibri" panose="020F0502020204030204" pitchFamily="34" charset="0"/>
              <a:sym typeface="Open Sans Light" panose="020B0306030504020204"/>
            </a:endParaRPr>
          </a:p>
        </p:txBody>
      </p:sp>
      <p:sp>
        <p:nvSpPr>
          <p:cNvPr id="56" name="Google Shape;56;p15"/>
          <p:cNvSpPr txBox="1">
            <a:spLocks noGrp="1"/>
          </p:cNvSpPr>
          <p:nvPr>
            <p:ph type="body" idx="1"/>
          </p:nvPr>
        </p:nvSpPr>
        <p:spPr>
          <a:xfrm>
            <a:off x="628650" y="695817"/>
            <a:ext cx="7886700" cy="166688"/>
          </a:xfrm>
          <a:prstGeom prst="rect">
            <a:avLst/>
          </a:prstGeom>
          <a:noFill/>
          <a:ln>
            <a:noFill/>
          </a:ln>
        </p:spPr>
        <p:txBody>
          <a:bodyPr spcFirstLastPara="1" wrap="square" lIns="0" tIns="0" rIns="0" bIns="0" anchor="t" anchorCtr="0"/>
          <a:lstStyle>
            <a:lvl1pPr marL="457200" marR="0" lvl="0" indent="-228600" algn="ctr" rtl="0">
              <a:lnSpc>
                <a:spcPct val="100000"/>
              </a:lnSpc>
              <a:spcBef>
                <a:spcPts val="0"/>
              </a:spcBef>
              <a:spcAft>
                <a:spcPts val="0"/>
              </a:spcAft>
              <a:buClr>
                <a:schemeClr val="dk2"/>
              </a:buClr>
              <a:buSzPts val="1100"/>
              <a:buFont typeface="Arial" panose="020B0604020202020204"/>
              <a:buNone/>
              <a:defRPr sz="1100" b="0" i="0" u="none" strike="noStrike" cap="none">
                <a:solidFill>
                  <a:schemeClr val="dk2"/>
                </a:solidFill>
                <a:latin typeface="Open Sans Light" panose="020B0306030504020204"/>
                <a:ea typeface="Open Sans Light" panose="020B0306030504020204"/>
                <a:cs typeface="Open Sans Light" panose="020B0306030504020204"/>
                <a:sym typeface="Open Sans Light" panose="020B0306030504020204"/>
              </a:defRPr>
            </a:lvl1pPr>
            <a:lvl2pPr marL="914400" marR="0" lvl="1" indent="-228600" algn="ctr" rtl="0">
              <a:lnSpc>
                <a:spcPct val="100000"/>
              </a:lnSpc>
              <a:spcBef>
                <a:spcPts val="400"/>
              </a:spcBef>
              <a:spcAft>
                <a:spcPts val="0"/>
              </a:spcAft>
              <a:buClr>
                <a:schemeClr val="dk1"/>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2pPr>
            <a:lvl3pPr marL="1371600" marR="0" lvl="2" indent="-228600" algn="ctr" rtl="0">
              <a:lnSpc>
                <a:spcPct val="100000"/>
              </a:lnSpc>
              <a:spcBef>
                <a:spcPts val="400"/>
              </a:spcBef>
              <a:spcAft>
                <a:spcPts val="0"/>
              </a:spcAft>
              <a:buClr>
                <a:schemeClr val="dk1"/>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3pPr>
            <a:lvl4pPr marL="1828800" marR="0" lvl="3" indent="-228600" algn="ctr" rtl="0">
              <a:lnSpc>
                <a:spcPct val="100000"/>
              </a:lnSpc>
              <a:spcBef>
                <a:spcPts val="400"/>
              </a:spcBef>
              <a:spcAft>
                <a:spcPts val="0"/>
              </a:spcAft>
              <a:buClr>
                <a:schemeClr val="dk1"/>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4pPr>
            <a:lvl5pPr marL="2286000" marR="0" lvl="4" indent="-228600" algn="ctr" rtl="0">
              <a:lnSpc>
                <a:spcPct val="100000"/>
              </a:lnSpc>
              <a:spcBef>
                <a:spcPts val="400"/>
              </a:spcBef>
              <a:spcAft>
                <a:spcPts val="0"/>
              </a:spcAft>
              <a:buClr>
                <a:schemeClr val="dk1"/>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Raleway"/>
              <a:buChar char="•"/>
              <a:defRPr sz="1400" i="0" u="none" strike="noStrike" cap="none">
                <a:solidFill>
                  <a:schemeClr val="dk1"/>
                </a:solidFill>
                <a:latin typeface="Raleway"/>
                <a:ea typeface="Raleway"/>
                <a:cs typeface="Raleway"/>
                <a:sym typeface="Raleway"/>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cxnSp>
        <p:nvCxnSpPr>
          <p:cNvPr id="57" name="Google Shape;57;p15"/>
          <p:cNvCxnSpPr/>
          <p:nvPr/>
        </p:nvCxnSpPr>
        <p:spPr>
          <a:xfrm rot="10800000">
            <a:off x="1464617" y="4817624"/>
            <a:ext cx="6652200" cy="0"/>
          </a:xfrm>
          <a:prstGeom prst="straightConnector1">
            <a:avLst/>
          </a:prstGeom>
          <a:noFill/>
          <a:ln w="19050" cap="flat" cmpd="sng">
            <a:solidFill>
              <a:schemeClr val="accent4"/>
            </a:solidFill>
            <a:prstDash val="solid"/>
            <a:miter lim="800000"/>
            <a:headEnd type="none" w="sm" len="sm"/>
            <a:tailEnd type="none" w="sm" len="sm"/>
          </a:ln>
        </p:spPr>
      </p:cxnSp>
      <p:sp>
        <p:nvSpPr>
          <p:cNvPr id="58" name="Google Shape;58;p15"/>
          <p:cNvSpPr txBox="1"/>
          <p:nvPr/>
        </p:nvSpPr>
        <p:spPr>
          <a:xfrm>
            <a:off x="629838" y="4744706"/>
            <a:ext cx="889500" cy="126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panose="020B0604020202020204"/>
              <a:buNone/>
            </a:pPr>
            <a:r>
              <a:rPr lang="en-US" sz="800" dirty="0">
                <a:solidFill>
                  <a:schemeClr val="accent5"/>
                </a:solidFill>
                <a:latin typeface="Calibri" panose="020F0502020204030204" pitchFamily="34" charset="0"/>
                <a:ea typeface="Raleway"/>
                <a:cs typeface="Calibri" panose="020F0502020204030204" pitchFamily="34" charset="0"/>
                <a:sym typeface="Raleway"/>
              </a:rPr>
              <a:t>BJIT </a:t>
            </a:r>
            <a:r>
              <a:rPr lang="en-US" altLang="en-US" sz="800" dirty="0">
                <a:solidFill>
                  <a:schemeClr val="accent5"/>
                </a:solidFill>
                <a:latin typeface="Calibri" panose="020F0502020204030204" pitchFamily="34" charset="0"/>
                <a:ea typeface="Raleway"/>
                <a:cs typeface="Calibri" panose="020F0502020204030204" pitchFamily="34" charset="0"/>
                <a:sym typeface="Raleway"/>
              </a:rPr>
              <a:t>Group</a:t>
            </a:r>
            <a:r>
              <a:rPr lang="en-US" sz="800" dirty="0">
                <a:solidFill>
                  <a:schemeClr val="accent5"/>
                </a:solidFill>
                <a:latin typeface="Calibri" panose="020F0502020204030204" pitchFamily="34" charset="0"/>
                <a:ea typeface="Raleway"/>
                <a:cs typeface="Calibri" panose="020F0502020204030204" pitchFamily="34" charset="0"/>
                <a:sym typeface="Raleway"/>
              </a:rPr>
              <a:t> </a:t>
            </a:r>
            <a:endParaRPr sz="800" i="0" u="none" strike="noStrike" cap="none" dirty="0">
              <a:solidFill>
                <a:schemeClr val="accent5"/>
              </a:solidFill>
              <a:latin typeface="Calibri" panose="020F0502020204030204" pitchFamily="34" charset="0"/>
              <a:ea typeface="Raleway"/>
              <a:cs typeface="Calibri" panose="020F0502020204030204" pitchFamily="34" charset="0"/>
              <a:sym typeface="Raleway"/>
            </a:endParaRPr>
          </a:p>
        </p:txBody>
      </p:sp>
      <p:pic>
        <p:nvPicPr>
          <p:cNvPr id="8" name="Google Shape;234;p114" descr="BJIT"/>
          <p:cNvPicPr preferRelativeResize="0"/>
          <p:nvPr userDrawn="1"/>
        </p:nvPicPr>
        <p:blipFill>
          <a:blip r:embed="rId2"/>
          <a:stretch>
            <a:fillRect/>
          </a:stretch>
        </p:blipFill>
        <p:spPr>
          <a:xfrm>
            <a:off x="81936" y="65734"/>
            <a:ext cx="992652" cy="802544"/>
          </a:xfrm>
          <a:prstGeom prst="rect">
            <a:avLst/>
          </a:prstGeom>
          <a:noFill/>
          <a:ln>
            <a:noFill/>
          </a:ln>
        </p:spPr>
      </p:pic>
      <p:sp>
        <p:nvSpPr>
          <p:cNvPr id="9" name="正方形/長方形 8"/>
          <p:cNvSpPr/>
          <p:nvPr userDrawn="1"/>
        </p:nvSpPr>
        <p:spPr>
          <a:xfrm>
            <a:off x="3810318" y="4869517"/>
            <a:ext cx="2246129" cy="215444"/>
          </a:xfrm>
          <a:prstGeom prst="rect">
            <a:avLst/>
          </a:prstGeom>
        </p:spPr>
        <p:txBody>
          <a:bodyPr wrap="none">
            <a:spAutoFit/>
          </a:bodyPr>
          <a:lstStyle/>
          <a:p>
            <a:pPr algn="r"/>
            <a:r>
              <a:rPr lang="en-US" altLang="ja-JP" sz="800" dirty="0">
                <a:solidFill>
                  <a:schemeClr val="tx1"/>
                </a:solidFill>
                <a:latin typeface="Calibri" panose="020F0502020204030204" pitchFamily="34" charset="0"/>
                <a:ea typeface="Open Sans" panose="020B0606030504020204" pitchFamily="34" charset="0"/>
                <a:cs typeface="Calibri" panose="020F0502020204030204" pitchFamily="34" charset="0"/>
              </a:rPr>
              <a:t>Copyright 2023 @</a:t>
            </a:r>
            <a:r>
              <a:rPr lang="en-US" altLang="ja-JP" sz="800" baseline="0" dirty="0">
                <a:solidFill>
                  <a:schemeClr val="tx1"/>
                </a:solidFill>
                <a:latin typeface="Calibri" panose="020F0502020204030204" pitchFamily="34" charset="0"/>
                <a:ea typeface="Open Sans" panose="020B0606030504020204" pitchFamily="34" charset="0"/>
                <a:cs typeface="Calibri" panose="020F0502020204030204" pitchFamily="34" charset="0"/>
              </a:rPr>
              <a:t> </a:t>
            </a:r>
            <a:r>
              <a:rPr lang="en-US" altLang="ja-JP" sz="800" dirty="0">
                <a:solidFill>
                  <a:schemeClr val="tx1"/>
                </a:solidFill>
                <a:latin typeface="Calibri" panose="020F0502020204030204" pitchFamily="34" charset="0"/>
                <a:ea typeface="Open Sans" panose="020B0606030504020204" pitchFamily="34" charset="0"/>
                <a:cs typeface="Calibri" panose="020F0502020204030204" pitchFamily="34" charset="0"/>
              </a:rPr>
              <a:t>BJIT Group. All Rights Reserved</a:t>
            </a:r>
            <a:endParaRPr lang="en-US" altLang="ja-JP" sz="800" dirty="0">
              <a:solidFill>
                <a:schemeClr val="tx1"/>
              </a:solidFill>
              <a:latin typeface="Calibri" panose="020F0502020204030204" pitchFamily="34" charset="0"/>
              <a:ea typeface="Open Sans" panose="020B0606030504020204" pitchFamily="34" charset="0"/>
              <a:cs typeface="Calibri" panose="020F0502020204030204" pitchFamily="34" charset="0"/>
            </a:endParaRPr>
          </a:p>
        </p:txBody>
      </p:sp>
      <p:sp>
        <p:nvSpPr>
          <p:cNvPr id="10" name="Rounded Rectangle 9"/>
          <p:cNvSpPr/>
          <p:nvPr userDrawn="1"/>
        </p:nvSpPr>
        <p:spPr>
          <a:xfrm>
            <a:off x="7153275" y="4884382"/>
            <a:ext cx="963542" cy="93787"/>
          </a:xfrm>
          <a:prstGeom prst="roundRect">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1" lang="en-US" altLang="ja-JP" sz="800" b="1" i="0" u="none" strike="noStrike" kern="1200" cap="none" spc="0" normalizeH="0" baseline="0" noProof="0" dirty="0">
                <a:ln>
                  <a:noFill/>
                </a:ln>
                <a:solidFill>
                  <a:srgbClr val="FF0000"/>
                </a:solidFill>
                <a:effectLst/>
                <a:uLnTx/>
                <a:uFillTx/>
                <a:latin typeface="Calibri" panose="020F0502020204030204" pitchFamily="34" charset="0"/>
                <a:ea typeface="Adobe Gothic Std B" panose="020B0800000000000000" pitchFamily="34" charset="-128"/>
                <a:cs typeface="Calibri" panose="020F0502020204030204" pitchFamily="34" charset="0"/>
                <a:sym typeface="Arial" panose="020B0604020202020204"/>
              </a:rPr>
              <a:t>CONFIDENIAL</a:t>
            </a:r>
            <a:endParaRPr kumimoji="1" lang="ja-JP" altLang="en-US" sz="800" b="1" i="0" u="none" strike="noStrike" kern="1200" cap="none" spc="0" normalizeH="0" baseline="0" noProof="0" dirty="0">
              <a:ln>
                <a:noFill/>
              </a:ln>
              <a:solidFill>
                <a:srgbClr val="FF0000"/>
              </a:solidFill>
              <a:effectLst/>
              <a:uLnTx/>
              <a:uFillTx/>
              <a:latin typeface="Calibri" panose="020F0502020204030204" pitchFamily="34" charset="0"/>
              <a:ea typeface="Adobe Gothic Std B" panose="020B0800000000000000" pitchFamily="34" charset="-128"/>
              <a:cs typeface="Calibri" panose="020F0502020204030204" pitchFamily="34" charset="0"/>
              <a:sym typeface="Arial" panose="020B0604020202020204"/>
            </a:endParaRPr>
          </a:p>
        </p:txBody>
      </p:sp>
      <p:pic>
        <p:nvPicPr>
          <p:cNvPr id="6" name="Graphic 5"/>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151348" y="65734"/>
            <a:ext cx="992652" cy="105982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15.emf"/><Relationship Id="rId1"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8"/>
          <p:cNvSpPr/>
          <p:nvPr/>
        </p:nvSpPr>
        <p:spPr>
          <a:xfrm>
            <a:off x="0" y="0"/>
            <a:ext cx="9144000" cy="5143500"/>
          </a:xfrm>
          <a:prstGeom prst="rect">
            <a:avLst/>
          </a:prstGeom>
          <a:gradFill>
            <a:gsLst>
              <a:gs pos="0">
                <a:srgbClr val="727272"/>
              </a:gs>
              <a:gs pos="50000">
                <a:srgbClr val="C1C1C1"/>
              </a:gs>
              <a:gs pos="100000">
                <a:srgbClr val="D6D6D6"/>
              </a:gs>
            </a:gsLst>
            <a:lin ang="16200000" scaled="0"/>
          </a:gradFill>
          <a:ln>
            <a:noFill/>
          </a:ln>
        </p:spPr>
        <p:txBody>
          <a:bodyPr spcFirstLastPara="1" wrap="square" lIns="34275" tIns="17150" rIns="34275" bIns="1715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9" name="Google Shape;79;p18"/>
          <p:cNvSpPr txBox="1"/>
          <p:nvPr/>
        </p:nvSpPr>
        <p:spPr>
          <a:xfrm>
            <a:off x="3364462" y="4530209"/>
            <a:ext cx="2415076" cy="184666"/>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lt1"/>
                </a:solidFill>
                <a:latin typeface="Calibri" panose="020F0502020204030204" pitchFamily="34" charset="0"/>
                <a:ea typeface="Open Sans" panose="020B0606030504020204"/>
                <a:cs typeface="Calibri" panose="020F0502020204030204" pitchFamily="34" charset="0"/>
                <a:sym typeface="Open Sans" panose="020B0606030504020204"/>
              </a:rPr>
              <a:t>Image Placeholder</a:t>
            </a:r>
            <a:endParaRPr sz="500" b="0" i="0" u="none" strike="noStrike" cap="none" dirty="0">
              <a:solidFill>
                <a:srgbClr val="000000"/>
              </a:solidFill>
              <a:latin typeface="Calibri" panose="020F0502020204030204" pitchFamily="34" charset="0"/>
              <a:cs typeface="Calibri" panose="020F0502020204030204" pitchFamily="34" charset="0"/>
              <a:sym typeface="Arial" panose="020B0604020202020204"/>
            </a:endParaRPr>
          </a:p>
        </p:txBody>
      </p:sp>
      <p:sp>
        <p:nvSpPr>
          <p:cNvPr id="80" name="Google Shape;80;p18"/>
          <p:cNvSpPr/>
          <p:nvPr/>
        </p:nvSpPr>
        <p:spPr>
          <a:xfrm>
            <a:off x="0" y="-2817"/>
            <a:ext cx="9144000" cy="5143500"/>
          </a:xfrm>
          <a:prstGeom prst="rect">
            <a:avLst/>
          </a:prstGeom>
          <a:gradFill>
            <a:gsLst>
              <a:gs pos="0">
                <a:schemeClr val="accent2"/>
              </a:gs>
              <a:gs pos="100000">
                <a:srgbClr val="10316B"/>
              </a:gs>
            </a:gsLst>
            <a:lin ang="5400012" scaled="0"/>
          </a:gradFill>
          <a:ln>
            <a:noFill/>
          </a:ln>
        </p:spPr>
        <p:txBody>
          <a:bodyPr spcFirstLastPara="1" wrap="square" lIns="34275" tIns="17150" rIns="34275" bIns="1715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1" name="Google Shape;81;p18"/>
          <p:cNvSpPr txBox="1"/>
          <p:nvPr/>
        </p:nvSpPr>
        <p:spPr>
          <a:xfrm>
            <a:off x="2105600" y="1927239"/>
            <a:ext cx="4928990" cy="1131359"/>
          </a:xfrm>
          <a:prstGeom prst="rect">
            <a:avLst/>
          </a:prstGeom>
          <a:noFill/>
          <a:ln>
            <a:noFill/>
          </a:ln>
        </p:spPr>
        <p:txBody>
          <a:bodyPr spcFirstLastPara="1" wrap="square" lIns="0" tIns="0" rIns="0" bIns="0" anchor="ctr" anchorCtr="0">
            <a:no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Java Exceptions</a:t>
            </a:r>
            <a:endParaRPr lang="en-US" sz="2400" b="1" dirty="0">
              <a:solidFill>
                <a:schemeClr val="bg1"/>
              </a:solidFill>
              <a:latin typeface="Times New Roman" panose="02020603050405020304" pitchFamily="18" charset="0"/>
              <a:cs typeface="Times New Roman" panose="02020603050405020304" pitchFamily="18" charset="0"/>
            </a:endParaRPr>
          </a:p>
        </p:txBody>
      </p:sp>
      <p:grpSp>
        <p:nvGrpSpPr>
          <p:cNvPr id="82" name="Google Shape;82;p18"/>
          <p:cNvGrpSpPr/>
          <p:nvPr/>
        </p:nvGrpSpPr>
        <p:grpSpPr>
          <a:xfrm>
            <a:off x="2105600" y="1921643"/>
            <a:ext cx="4932800" cy="1142550"/>
            <a:chOff x="4713542" y="4227741"/>
            <a:chExt cx="13154132" cy="3046801"/>
          </a:xfrm>
        </p:grpSpPr>
        <p:grpSp>
          <p:nvGrpSpPr>
            <p:cNvPr id="83" name="Google Shape;83;p18"/>
            <p:cNvGrpSpPr/>
            <p:nvPr/>
          </p:nvGrpSpPr>
          <p:grpSpPr>
            <a:xfrm>
              <a:off x="4713542" y="4227741"/>
              <a:ext cx="3338566" cy="1463040"/>
              <a:chOff x="4422140" y="3769678"/>
              <a:chExt cx="3338566" cy="1463040"/>
            </a:xfrm>
          </p:grpSpPr>
          <p:cxnSp>
            <p:nvCxnSpPr>
              <p:cNvPr id="84" name="Google Shape;84;p18"/>
              <p:cNvCxnSpPr/>
              <p:nvPr/>
            </p:nvCxnSpPr>
            <p:spPr>
              <a:xfrm rot="10800000">
                <a:off x="4432301" y="3784600"/>
                <a:ext cx="3328405" cy="0"/>
              </a:xfrm>
              <a:prstGeom prst="straightConnector1">
                <a:avLst/>
              </a:prstGeom>
              <a:noFill/>
              <a:ln w="28575" cap="flat" cmpd="sng">
                <a:solidFill>
                  <a:schemeClr val="lt1"/>
                </a:solidFill>
                <a:prstDash val="solid"/>
                <a:miter lim="800000"/>
                <a:headEnd type="none" w="sm" len="sm"/>
                <a:tailEnd type="none" w="sm" len="sm"/>
              </a:ln>
            </p:spPr>
          </p:cxnSp>
          <p:cxnSp>
            <p:nvCxnSpPr>
              <p:cNvPr id="85" name="Google Shape;85;p18"/>
              <p:cNvCxnSpPr/>
              <p:nvPr/>
            </p:nvCxnSpPr>
            <p:spPr>
              <a:xfrm>
                <a:off x="44221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nvGrpSpPr>
            <p:cNvPr id="86" name="Google Shape;86;p18"/>
            <p:cNvGrpSpPr/>
            <p:nvPr/>
          </p:nvGrpSpPr>
          <p:grpSpPr>
            <a:xfrm rot="10800000">
              <a:off x="13809325" y="5811502"/>
              <a:ext cx="4058349" cy="1463040"/>
              <a:chOff x="6009640" y="3769678"/>
              <a:chExt cx="4058349" cy="1463040"/>
            </a:xfrm>
          </p:grpSpPr>
          <p:cxnSp>
            <p:nvCxnSpPr>
              <p:cNvPr id="87" name="Google Shape;87;p18"/>
              <p:cNvCxnSpPr/>
              <p:nvPr/>
            </p:nvCxnSpPr>
            <p:spPr>
              <a:xfrm rot="10800000">
                <a:off x="6019800" y="3784600"/>
                <a:ext cx="4048189" cy="0"/>
              </a:xfrm>
              <a:prstGeom prst="straightConnector1">
                <a:avLst/>
              </a:prstGeom>
              <a:noFill/>
              <a:ln w="28575" cap="flat" cmpd="sng">
                <a:solidFill>
                  <a:schemeClr val="lt1"/>
                </a:solidFill>
                <a:prstDash val="solid"/>
                <a:miter lim="800000"/>
                <a:headEnd type="none" w="sm" len="sm"/>
                <a:tailEnd type="none" w="sm" len="sm"/>
              </a:ln>
            </p:spPr>
          </p:cxnSp>
          <p:cxnSp>
            <p:nvCxnSpPr>
              <p:cNvPr id="88" name="Google Shape;88;p18"/>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pic>
        <p:nvPicPr>
          <p:cNvPr id="18" name="Google Shape;244;p115"/>
          <p:cNvPicPr preferRelativeResize="0"/>
          <p:nvPr/>
        </p:nvPicPr>
        <p:blipFill>
          <a:blip r:embed="rId1"/>
          <a:stretch>
            <a:fillRect/>
          </a:stretch>
        </p:blipFill>
        <p:spPr>
          <a:xfrm>
            <a:off x="8032174" y="79427"/>
            <a:ext cx="996430" cy="77262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p:cNvSpPr>
            <a:spLocks noChangeArrowheads="1"/>
          </p:cNvSpPr>
          <p:nvPr/>
        </p:nvSpPr>
        <p:spPr bwMode="auto">
          <a:xfrm>
            <a:off x="2099127" y="163285"/>
            <a:ext cx="494574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en-US" sz="3600" dirty="0">
                <a:latin typeface="Times New Roman" panose="02020603050405020304" pitchFamily="18" charset="0"/>
              </a:rPr>
              <a:t>Dealing with Exception</a:t>
            </a:r>
            <a:endParaRPr lang="en-US" altLang="en-US" sz="3600" dirty="0">
              <a:latin typeface="Times New Roman" panose="02020603050405020304" pitchFamily="18" charset="0"/>
            </a:endParaRPr>
          </a:p>
        </p:txBody>
      </p:sp>
      <p:sp>
        <p:nvSpPr>
          <p:cNvPr id="3" name="Rectangle 5"/>
          <p:cNvSpPr>
            <a:spLocks noChangeArrowheads="1"/>
          </p:cNvSpPr>
          <p:nvPr/>
        </p:nvSpPr>
        <p:spPr bwMode="auto">
          <a:xfrm flipH="1">
            <a:off x="889000" y="1265820"/>
            <a:ext cx="3790950" cy="1938992"/>
          </a:xfrm>
          <a:prstGeom prst="rect">
            <a:avLst/>
          </a:prstGeom>
          <a:solidFill>
            <a:schemeClr val="accent3">
              <a:lumMod val="20000"/>
              <a:lumOff val="80000"/>
            </a:schemeClr>
          </a:solidFill>
          <a:ln>
            <a:noFill/>
          </a:ln>
          <a:effectLst/>
        </p:spPr>
        <p:txBody>
          <a:bodyPr tIns="0" bIns="0" anchor="ct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defRPr/>
            </a:pPr>
            <a:r>
              <a:rPr lang="en-US" altLang="en-US" dirty="0">
                <a:solidFill>
                  <a:srgbClr val="000000"/>
                </a:solidFill>
                <a:latin typeface="Times New Roman" panose="02020603050405020304" pitchFamily="18" charset="0"/>
                <a:ea typeface="Lato" panose="020F0502020204030203" pitchFamily="34" charset="0"/>
                <a:cs typeface="Times New Roman" panose="02020603050405020304" pitchFamily="18" charset="0"/>
              </a:rPr>
              <a:t>The </a:t>
            </a:r>
            <a:r>
              <a:rPr lang="en-US" altLang="en-US" dirty="0">
                <a:solidFill>
                  <a:srgbClr val="3569F3"/>
                </a:solidFill>
                <a:latin typeface="Times New Roman" panose="02020603050405020304" pitchFamily="18" charset="0"/>
                <a:ea typeface="Lato" panose="020F0502020204030203" pitchFamily="34" charset="0"/>
                <a:cs typeface="Times New Roman" panose="02020603050405020304" pitchFamily="18" charset="0"/>
              </a:rPr>
              <a:t>try-catch</a:t>
            </a:r>
            <a:r>
              <a:rPr lang="en-US" altLang="en-US" dirty="0">
                <a:solidFill>
                  <a:srgbClr val="000000"/>
                </a:solidFill>
                <a:latin typeface="Times New Roman" panose="02020603050405020304" pitchFamily="18" charset="0"/>
                <a:ea typeface="Lato" panose="020F0502020204030203" pitchFamily="34" charset="0"/>
                <a:cs typeface="Times New Roman" panose="02020603050405020304" pitchFamily="18" charset="0"/>
              </a:rPr>
              <a:t> is the simplest method of handling exceptions. Put the code you want to run in the </a:t>
            </a:r>
            <a:r>
              <a:rPr lang="en-US" altLang="en-US" dirty="0">
                <a:solidFill>
                  <a:srgbClr val="3569F3"/>
                </a:solidFill>
                <a:latin typeface="Times New Roman" panose="02020603050405020304" pitchFamily="18" charset="0"/>
                <a:ea typeface="Lato" panose="020F0502020204030203" pitchFamily="34" charset="0"/>
                <a:cs typeface="Times New Roman" panose="02020603050405020304" pitchFamily="18" charset="0"/>
              </a:rPr>
              <a:t>try</a:t>
            </a:r>
            <a:r>
              <a:rPr lang="en-US" altLang="en-US" dirty="0">
                <a:solidFill>
                  <a:srgbClr val="000000"/>
                </a:solidFill>
                <a:latin typeface="Times New Roman" panose="02020603050405020304" pitchFamily="18" charset="0"/>
                <a:ea typeface="Lato" panose="020F0502020204030203" pitchFamily="34" charset="0"/>
                <a:cs typeface="Times New Roman" panose="02020603050405020304" pitchFamily="18" charset="0"/>
              </a:rPr>
              <a:t> block, and any Java exceptions that the code throws are caught by one or more </a:t>
            </a:r>
            <a:r>
              <a:rPr lang="en-US" altLang="en-US" dirty="0">
                <a:solidFill>
                  <a:srgbClr val="3569F3"/>
                </a:solidFill>
                <a:latin typeface="Times New Roman" panose="02020603050405020304" pitchFamily="18" charset="0"/>
                <a:ea typeface="Lato" panose="020F0502020204030203" pitchFamily="34" charset="0"/>
                <a:cs typeface="Times New Roman" panose="02020603050405020304" pitchFamily="18" charset="0"/>
              </a:rPr>
              <a:t>catch</a:t>
            </a:r>
            <a:r>
              <a:rPr lang="en-US" altLang="en-US" dirty="0">
                <a:solidFill>
                  <a:srgbClr val="000000"/>
                </a:solidFill>
                <a:latin typeface="Times New Roman" panose="02020603050405020304" pitchFamily="18" charset="0"/>
                <a:ea typeface="Lato" panose="020F0502020204030203" pitchFamily="34" charset="0"/>
                <a:cs typeface="Times New Roman" panose="02020603050405020304" pitchFamily="18" charset="0"/>
              </a:rPr>
              <a:t> blocks.</a:t>
            </a:r>
            <a:endParaRPr lang="en-US" altLang="en-US" dirty="0">
              <a:solidFill>
                <a:srgbClr val="000000"/>
              </a:solidFill>
              <a:latin typeface="Times New Roman" panose="02020603050405020304" pitchFamily="18" charset="0"/>
              <a:ea typeface="Lato" panose="020F0502020204030203" pitchFamily="34" charset="0"/>
              <a:cs typeface="Times New Roman" panose="02020603050405020304" pitchFamily="18" charset="0"/>
            </a:endParaRPr>
          </a:p>
          <a:p>
            <a:pPr algn="just">
              <a:defRPr/>
            </a:pPr>
            <a:endParaRPr lang="en-US" altLang="en-US" dirty="0">
              <a:latin typeface="Times New Roman" panose="02020603050405020304" pitchFamily="18" charset="0"/>
              <a:ea typeface="Lato" panose="020F0502020204030203" pitchFamily="34" charset="0"/>
              <a:cs typeface="Times New Roman" panose="02020603050405020304" pitchFamily="18" charset="0"/>
            </a:endParaRPr>
          </a:p>
          <a:p>
            <a:pPr algn="just">
              <a:defRPr/>
            </a:pPr>
            <a:r>
              <a:rPr lang="en-US" altLang="en-US" dirty="0">
                <a:solidFill>
                  <a:srgbClr val="000000"/>
                </a:solidFill>
                <a:latin typeface="Times New Roman" panose="02020603050405020304" pitchFamily="18" charset="0"/>
                <a:ea typeface="Lato" panose="020F0502020204030203" pitchFamily="34" charset="0"/>
                <a:cs typeface="Times New Roman" panose="02020603050405020304" pitchFamily="18" charset="0"/>
              </a:rPr>
              <a:t>This method will catch any type of Java exceptions that get thrown. This is the simplest mechanism for handling exceptions.</a:t>
            </a:r>
            <a:endParaRPr lang="en-US" altLang="en-US" dirty="0">
              <a:solidFill>
                <a:srgbClr val="000000"/>
              </a:solidFill>
              <a:latin typeface="Times New Roman" panose="02020603050405020304" pitchFamily="18" charset="0"/>
              <a:ea typeface="Lato" panose="020F0502020204030203" pitchFamily="34" charset="0"/>
              <a:cs typeface="Times New Roman" panose="02020603050405020304" pitchFamily="18" charset="0"/>
            </a:endParaRPr>
          </a:p>
        </p:txBody>
      </p:sp>
      <p:sp>
        <p:nvSpPr>
          <p:cNvPr id="6" name="TextBox 5"/>
          <p:cNvSpPr txBox="1"/>
          <p:nvPr/>
        </p:nvSpPr>
        <p:spPr>
          <a:xfrm>
            <a:off x="4978853" y="1219654"/>
            <a:ext cx="3468461" cy="2031325"/>
          </a:xfrm>
          <a:prstGeom prst="rect">
            <a:avLst/>
          </a:prstGeom>
          <a:solidFill>
            <a:schemeClr val="tx2">
              <a:lumMod val="95000"/>
            </a:schemeClr>
          </a:solidFill>
        </p:spPr>
        <p:txBody>
          <a:bodyPr wrap="square">
            <a:spAutoFit/>
          </a:bodyPr>
          <a:lstStyle/>
          <a:p>
            <a:pPr>
              <a:defRPr/>
            </a:pPr>
            <a:r>
              <a:rPr lang="en-US" dirty="0">
                <a:solidFill>
                  <a:schemeClr val="accent4"/>
                </a:solidFill>
                <a:latin typeface="input-mono"/>
              </a:rPr>
              <a:t>try {</a:t>
            </a:r>
            <a:br>
              <a:rPr lang="en-US" dirty="0">
                <a:solidFill>
                  <a:schemeClr val="accent4"/>
                </a:solidFill>
                <a:latin typeface="input-mono"/>
              </a:rPr>
            </a:br>
            <a:endParaRPr lang="en-US" dirty="0">
              <a:solidFill>
                <a:schemeClr val="accent4"/>
              </a:solidFill>
              <a:latin typeface="input-mono"/>
            </a:endParaRPr>
          </a:p>
          <a:p>
            <a:pPr>
              <a:defRPr/>
            </a:pPr>
            <a:r>
              <a:rPr lang="en-US" dirty="0">
                <a:solidFill>
                  <a:schemeClr val="accent4"/>
                </a:solidFill>
                <a:latin typeface="input-mono"/>
              </a:rPr>
              <a:t> // block of code that can throw exceptions</a:t>
            </a:r>
            <a:endParaRPr lang="en-US" dirty="0">
              <a:solidFill>
                <a:schemeClr val="accent4"/>
              </a:solidFill>
              <a:latin typeface="input-mono"/>
            </a:endParaRPr>
          </a:p>
          <a:p>
            <a:pPr>
              <a:defRPr/>
            </a:pPr>
            <a:endParaRPr lang="en-US" dirty="0">
              <a:solidFill>
                <a:schemeClr val="accent4"/>
              </a:solidFill>
              <a:latin typeface="input-mono"/>
            </a:endParaRPr>
          </a:p>
          <a:p>
            <a:pPr>
              <a:defRPr/>
            </a:pPr>
            <a:r>
              <a:rPr lang="en-US" dirty="0">
                <a:solidFill>
                  <a:schemeClr val="accent4"/>
                </a:solidFill>
                <a:latin typeface="input-mono"/>
              </a:rPr>
              <a:t> }  catch (Exception ex) { </a:t>
            </a:r>
            <a:endParaRPr lang="en-US" dirty="0">
              <a:solidFill>
                <a:schemeClr val="accent4"/>
              </a:solidFill>
              <a:latin typeface="input-mono"/>
            </a:endParaRPr>
          </a:p>
          <a:p>
            <a:pPr>
              <a:defRPr/>
            </a:pPr>
            <a:endParaRPr lang="en-US" dirty="0">
              <a:solidFill>
                <a:schemeClr val="accent4"/>
              </a:solidFill>
              <a:latin typeface="input-mono"/>
            </a:endParaRPr>
          </a:p>
          <a:p>
            <a:pPr>
              <a:defRPr/>
            </a:pPr>
            <a:r>
              <a:rPr lang="en-US" dirty="0">
                <a:solidFill>
                  <a:schemeClr val="accent4"/>
                </a:solidFill>
                <a:latin typeface="input-mono"/>
              </a:rPr>
              <a:t>// Exception handler </a:t>
            </a:r>
            <a:endParaRPr lang="en-US" dirty="0">
              <a:solidFill>
                <a:schemeClr val="accent4"/>
              </a:solidFill>
              <a:latin typeface="input-mono"/>
            </a:endParaRPr>
          </a:p>
          <a:p>
            <a:pPr>
              <a:defRPr/>
            </a:pPr>
            <a:br>
              <a:rPr lang="en-US" dirty="0">
                <a:solidFill>
                  <a:schemeClr val="accent4"/>
                </a:solidFill>
                <a:latin typeface="input-mono"/>
              </a:rPr>
            </a:br>
            <a:r>
              <a:rPr lang="en-US" dirty="0">
                <a:solidFill>
                  <a:schemeClr val="accent4"/>
                </a:solidFill>
                <a:latin typeface="input-mono"/>
              </a:rPr>
              <a:t>}</a:t>
            </a:r>
            <a:endParaRPr lang="en-US" dirty="0">
              <a:solidFill>
                <a:schemeClr val="accent4"/>
              </a:solidFill>
            </a:endParaRPr>
          </a:p>
        </p:txBody>
      </p:sp>
      <p:sp>
        <p:nvSpPr>
          <p:cNvPr id="7" name="Rectangle 6"/>
          <p:cNvSpPr>
            <a:spLocks noChangeArrowheads="1"/>
          </p:cNvSpPr>
          <p:nvPr/>
        </p:nvSpPr>
        <p:spPr bwMode="auto">
          <a:xfrm>
            <a:off x="1519464" y="3708402"/>
            <a:ext cx="6105071" cy="430887"/>
          </a:xfrm>
          <a:prstGeom prst="rect">
            <a:avLst/>
          </a:prstGeom>
          <a:solidFill>
            <a:srgbClr val="E4E7E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0" bIns="0" anchor="ctr">
            <a:spAutoFit/>
          </a:bodyPr>
          <a:lstStyle/>
          <a:p>
            <a:pPr algn="ctr" eaLnBrk="0" hangingPunct="0"/>
            <a:r>
              <a:rPr lang="en-US" altLang="en-US" b="1" dirty="0">
                <a:solidFill>
                  <a:srgbClr val="000000"/>
                </a:solidFill>
                <a:latin typeface="Lato" panose="020F0502020204030203" pitchFamily="34" charset="0"/>
              </a:rPr>
              <a:t>Note: </a:t>
            </a:r>
            <a:r>
              <a:rPr lang="en-US" altLang="en-US" dirty="0">
                <a:solidFill>
                  <a:srgbClr val="000000"/>
                </a:solidFill>
                <a:latin typeface="Lato" panose="020F0502020204030203" pitchFamily="34" charset="0"/>
              </a:rPr>
              <a:t>You can’t use a </a:t>
            </a:r>
            <a:r>
              <a:rPr lang="en-US" altLang="en-US" dirty="0">
                <a:solidFill>
                  <a:srgbClr val="3569F3"/>
                </a:solidFill>
                <a:latin typeface="Lato" panose="020F0502020204030203" pitchFamily="34" charset="0"/>
              </a:rPr>
              <a:t>try</a:t>
            </a:r>
            <a:r>
              <a:rPr lang="en-US" altLang="en-US" dirty="0">
                <a:solidFill>
                  <a:srgbClr val="000000"/>
                </a:solidFill>
                <a:latin typeface="Lato" panose="020F0502020204030203" pitchFamily="34" charset="0"/>
              </a:rPr>
              <a:t> block alone. The try block should be immediately followed either by a </a:t>
            </a:r>
            <a:r>
              <a:rPr lang="en-US" altLang="en-US" dirty="0">
                <a:solidFill>
                  <a:srgbClr val="3569F3"/>
                </a:solidFill>
                <a:latin typeface="Lato" panose="020F0502020204030203" pitchFamily="34" charset="0"/>
              </a:rPr>
              <a:t>catch</a:t>
            </a:r>
            <a:r>
              <a:rPr lang="en-US" altLang="en-US" dirty="0">
                <a:solidFill>
                  <a:srgbClr val="000000"/>
                </a:solidFill>
                <a:latin typeface="Lato" panose="020F0502020204030203" pitchFamily="34" charset="0"/>
              </a:rPr>
              <a:t> or </a:t>
            </a:r>
            <a:r>
              <a:rPr lang="en-US" altLang="en-US" dirty="0">
                <a:solidFill>
                  <a:srgbClr val="3569F3"/>
                </a:solidFill>
                <a:latin typeface="Lato" panose="020F0502020204030203" pitchFamily="34" charset="0"/>
              </a:rPr>
              <a:t>finally</a:t>
            </a:r>
            <a:r>
              <a:rPr lang="en-US" altLang="en-US" dirty="0">
                <a:solidFill>
                  <a:srgbClr val="000000"/>
                </a:solidFill>
                <a:latin typeface="Lato" panose="020F0502020204030203" pitchFamily="34" charset="0"/>
              </a:rPr>
              <a:t> block.</a:t>
            </a:r>
            <a:r>
              <a:rPr lang="en-US" altLang="en-US" dirty="0">
                <a:latin typeface="Lato" panose="020F0502020204030203" pitchFamily="34" charset="0"/>
              </a:rPr>
              <a:t> </a:t>
            </a:r>
            <a:endParaRPr lang="en-US" altLang="en-US" dirty="0">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txBox="1">
            <a:spLocks noChangeArrowheads="1"/>
          </p:cNvSpPr>
          <p:nvPr/>
        </p:nvSpPr>
        <p:spPr>
          <a:xfrm>
            <a:off x="159656" y="1422080"/>
            <a:ext cx="3606800" cy="2547257"/>
          </a:xfrm>
          <a:prstGeom prst="rect">
            <a:avLst/>
          </a:prstGeom>
          <a:noFill/>
          <a:ln>
            <a:noFill/>
          </a:ln>
        </p:spPr>
        <p:txBody>
          <a:bodyPr spcFirstLastPara="1" wrap="square" lIns="0" tIns="0" rIns="0" bIns="0"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chemeClr val="dk2"/>
              </a:buClr>
              <a:buSzPts val="1100"/>
              <a:buFont typeface="Arial" panose="020B0604020202020204"/>
              <a:buNone/>
              <a:defRPr sz="1100" b="0" i="0" u="none" strike="noStrike" cap="none">
                <a:solidFill>
                  <a:schemeClr val="dk2"/>
                </a:solidFill>
                <a:latin typeface="Open Sans Light" panose="020B0306030504020204"/>
                <a:ea typeface="Open Sans Light" panose="020B0306030504020204"/>
                <a:cs typeface="Open Sans Light" panose="020B0306030504020204"/>
                <a:sym typeface="Open Sans Light" panose="020B0306030504020204"/>
              </a:defRPr>
            </a:lvl1pPr>
            <a:lvl2pPr marL="914400" marR="0" lvl="1" indent="-228600" algn="ctr" rtl="0">
              <a:lnSpc>
                <a:spcPct val="100000"/>
              </a:lnSpc>
              <a:spcBef>
                <a:spcPts val="400"/>
              </a:spcBef>
              <a:spcAft>
                <a:spcPts val="0"/>
              </a:spcAft>
              <a:buClr>
                <a:schemeClr val="dk1"/>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2pPr>
            <a:lvl3pPr marL="1371600" marR="0" lvl="2" indent="-228600" algn="ctr" rtl="0">
              <a:lnSpc>
                <a:spcPct val="100000"/>
              </a:lnSpc>
              <a:spcBef>
                <a:spcPts val="400"/>
              </a:spcBef>
              <a:spcAft>
                <a:spcPts val="0"/>
              </a:spcAft>
              <a:buClr>
                <a:schemeClr val="dk1"/>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3pPr>
            <a:lvl4pPr marL="1828800" marR="0" lvl="3" indent="-228600" algn="ctr" rtl="0">
              <a:lnSpc>
                <a:spcPct val="100000"/>
              </a:lnSpc>
              <a:spcBef>
                <a:spcPts val="400"/>
              </a:spcBef>
              <a:spcAft>
                <a:spcPts val="0"/>
              </a:spcAft>
              <a:buClr>
                <a:schemeClr val="dk1"/>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4pPr>
            <a:lvl5pPr marL="2286000" marR="0" lvl="4" indent="-228600" algn="ctr" rtl="0">
              <a:lnSpc>
                <a:spcPct val="100000"/>
              </a:lnSpc>
              <a:spcBef>
                <a:spcPts val="400"/>
              </a:spcBef>
              <a:spcAft>
                <a:spcPts val="0"/>
              </a:spcAft>
              <a:buClr>
                <a:schemeClr val="dk1"/>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182880" indent="0" algn="just">
              <a:defRPr/>
            </a:pPr>
            <a:r>
              <a:rPr lang="en-US" altLang="en-US" sz="1400" dirty="0">
                <a:latin typeface="Times New Roman" panose="02020603050405020304" pitchFamily="18" charset="0"/>
                <a:ea typeface="Lato" panose="020F0502020204030203" pitchFamily="34" charset="0"/>
                <a:cs typeface="Times New Roman" panose="02020603050405020304" pitchFamily="18" charset="0"/>
              </a:rPr>
              <a:t>A </a:t>
            </a:r>
            <a:r>
              <a:rPr lang="en-US" altLang="en-US" sz="1400" b="1" dirty="0">
                <a:highlight>
                  <a:srgbClr val="FFFF00"/>
                </a:highlight>
                <a:latin typeface="Times New Roman" panose="02020603050405020304" pitchFamily="18" charset="0"/>
                <a:ea typeface="Lato" panose="020F0502020204030203" pitchFamily="34" charset="0"/>
                <a:cs typeface="Times New Roman" panose="02020603050405020304" pitchFamily="18" charset="0"/>
              </a:rPr>
              <a:t>try</a:t>
            </a:r>
            <a:r>
              <a:rPr lang="en-US" altLang="en-US" sz="1400" dirty="0">
                <a:latin typeface="Times New Roman" panose="02020603050405020304" pitchFamily="18" charset="0"/>
                <a:ea typeface="Lato" panose="020F0502020204030203" pitchFamily="34" charset="0"/>
                <a:cs typeface="Times New Roman" panose="02020603050405020304" pitchFamily="18" charset="0"/>
              </a:rPr>
              <a:t> block encloses code that may give rise to one or more exceptions. Code that can throw an exception that you want to catch must be in a try block.</a:t>
            </a:r>
            <a:endParaRPr lang="en-US" altLang="en-US" sz="1400" dirty="0">
              <a:latin typeface="Times New Roman" panose="02020603050405020304" pitchFamily="18" charset="0"/>
              <a:ea typeface="Lato" panose="020F0502020204030203" pitchFamily="34" charset="0"/>
              <a:cs typeface="Times New Roman" panose="02020603050405020304" pitchFamily="18" charset="0"/>
            </a:endParaRPr>
          </a:p>
          <a:p>
            <a:pPr marL="182880" indent="0" algn="just">
              <a:defRPr/>
            </a:pPr>
            <a:endParaRPr lang="en-US" altLang="en-US" sz="1400" dirty="0">
              <a:latin typeface="Times New Roman" panose="02020603050405020304" pitchFamily="18" charset="0"/>
              <a:ea typeface="Lato" panose="020F0502020204030203" pitchFamily="34" charset="0"/>
              <a:cs typeface="Times New Roman" panose="02020603050405020304" pitchFamily="18" charset="0"/>
            </a:endParaRPr>
          </a:p>
          <a:p>
            <a:pPr marL="182880" indent="0" algn="just">
              <a:defRPr/>
            </a:pPr>
            <a:r>
              <a:rPr lang="en-US" altLang="en-US" sz="1400" dirty="0">
                <a:latin typeface="Times New Roman" panose="02020603050405020304" pitchFamily="18" charset="0"/>
                <a:ea typeface="Lato" panose="020F0502020204030203" pitchFamily="34" charset="0"/>
                <a:cs typeface="Times New Roman" panose="02020603050405020304" pitchFamily="18" charset="0"/>
              </a:rPr>
              <a:t>A </a:t>
            </a:r>
            <a:r>
              <a:rPr lang="en-US" altLang="en-US" sz="1400" b="1" dirty="0">
                <a:highlight>
                  <a:srgbClr val="FFFF00"/>
                </a:highlight>
                <a:latin typeface="Times New Roman" panose="02020603050405020304" pitchFamily="18" charset="0"/>
                <a:ea typeface="Lato" panose="020F0502020204030203" pitchFamily="34" charset="0"/>
                <a:cs typeface="Times New Roman" panose="02020603050405020304" pitchFamily="18" charset="0"/>
              </a:rPr>
              <a:t>catch</a:t>
            </a:r>
            <a:r>
              <a:rPr lang="en-US" altLang="en-US" sz="1400" dirty="0">
                <a:latin typeface="Times New Roman" panose="02020603050405020304" pitchFamily="18" charset="0"/>
                <a:ea typeface="Lato" panose="020F0502020204030203" pitchFamily="34" charset="0"/>
                <a:cs typeface="Times New Roman" panose="02020603050405020304" pitchFamily="18" charset="0"/>
              </a:rPr>
              <a:t> block encloses code that is intended to handle exceptions of a particular type that may be thrown in the associated try block.</a:t>
            </a:r>
            <a:endParaRPr lang="en-US" altLang="en-US" sz="1400" dirty="0">
              <a:latin typeface="Times New Roman" panose="02020603050405020304" pitchFamily="18" charset="0"/>
              <a:ea typeface="Lato" panose="020F0502020204030203" pitchFamily="34" charset="0"/>
              <a:cs typeface="Times New Roman" panose="02020603050405020304" pitchFamily="18" charset="0"/>
            </a:endParaRPr>
          </a:p>
          <a:p>
            <a:pPr marL="182880" indent="0" algn="just">
              <a:defRPr/>
            </a:pPr>
            <a:endParaRPr lang="en-US" altLang="en-US" sz="1400" dirty="0">
              <a:latin typeface="Times New Roman" panose="02020603050405020304" pitchFamily="18" charset="0"/>
              <a:ea typeface="Lato" panose="020F0502020204030203" pitchFamily="34" charset="0"/>
              <a:cs typeface="Times New Roman" panose="02020603050405020304" pitchFamily="18" charset="0"/>
            </a:endParaRPr>
          </a:p>
          <a:p>
            <a:pPr marL="182880" indent="0" algn="just">
              <a:defRPr/>
            </a:pPr>
            <a:r>
              <a:rPr lang="en-US" altLang="en-US" sz="1400" dirty="0">
                <a:latin typeface="Times New Roman" panose="02020603050405020304" pitchFamily="18" charset="0"/>
                <a:ea typeface="Lato" panose="020F0502020204030203" pitchFamily="34" charset="0"/>
                <a:cs typeface="Times New Roman" panose="02020603050405020304" pitchFamily="18" charset="0"/>
              </a:rPr>
              <a:t>The code in a </a:t>
            </a:r>
            <a:r>
              <a:rPr lang="en-US" altLang="en-US" sz="1400" b="1" dirty="0">
                <a:highlight>
                  <a:srgbClr val="FFFF00"/>
                </a:highlight>
                <a:latin typeface="Times New Roman" panose="02020603050405020304" pitchFamily="18" charset="0"/>
                <a:ea typeface="Lato" panose="020F0502020204030203" pitchFamily="34" charset="0"/>
                <a:cs typeface="Times New Roman" panose="02020603050405020304" pitchFamily="18" charset="0"/>
              </a:rPr>
              <a:t>finally</a:t>
            </a:r>
            <a:r>
              <a:rPr lang="en-US" altLang="en-US" sz="1400" dirty="0">
                <a:latin typeface="Times New Roman" panose="02020603050405020304" pitchFamily="18" charset="0"/>
                <a:ea typeface="Lato" panose="020F0502020204030203" pitchFamily="34" charset="0"/>
                <a:cs typeface="Times New Roman" panose="02020603050405020304" pitchFamily="18" charset="0"/>
              </a:rPr>
              <a:t> block is always executed before the method ends, regardless of whether any exceptions are thrown in the try block.</a:t>
            </a:r>
            <a:endParaRPr lang="en-US" altLang="en-US" sz="1400" dirty="0">
              <a:latin typeface="Times New Roman" panose="02020603050405020304" pitchFamily="18" charset="0"/>
              <a:ea typeface="Lato" panose="020F0502020204030203" pitchFamily="34" charset="0"/>
              <a:cs typeface="Times New Roman" panose="02020603050405020304" pitchFamily="18" charset="0"/>
            </a:endParaRPr>
          </a:p>
        </p:txBody>
      </p:sp>
      <p:sp>
        <p:nvSpPr>
          <p:cNvPr id="5" name="Rectangle 1027"/>
          <p:cNvSpPr>
            <a:spLocks noChangeArrowheads="1"/>
          </p:cNvSpPr>
          <p:nvPr/>
        </p:nvSpPr>
        <p:spPr bwMode="auto">
          <a:xfrm>
            <a:off x="2351919" y="79828"/>
            <a:ext cx="4440162" cy="529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en-US" sz="3600" dirty="0">
                <a:latin typeface="Times New Roman" panose="02020603050405020304" pitchFamily="18" charset="0"/>
              </a:rPr>
              <a:t>Handling Exception</a:t>
            </a:r>
            <a:endParaRPr lang="en-US" altLang="en-US" sz="3600" dirty="0">
              <a:latin typeface="Times New Roman" panose="02020603050405020304" pitchFamily="18" charset="0"/>
            </a:endParaRPr>
          </a:p>
        </p:txBody>
      </p:sp>
      <p:sp>
        <p:nvSpPr>
          <p:cNvPr id="8" name="Rectangle 7"/>
          <p:cNvSpPr/>
          <p:nvPr/>
        </p:nvSpPr>
        <p:spPr>
          <a:xfrm>
            <a:off x="4123267" y="1141438"/>
            <a:ext cx="4207933" cy="3108543"/>
          </a:xfrm>
          <a:prstGeom prst="rect">
            <a:avLst/>
          </a:prstGeom>
          <a:solidFill>
            <a:schemeClr val="tx2">
              <a:lumMod val="95000"/>
            </a:schemeClr>
          </a:solid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defTabSz="182880">
              <a:defRPr/>
            </a:pPr>
            <a:r>
              <a:rPr lang="en-US" b="1" dirty="0">
                <a:solidFill>
                  <a:schemeClr val="bg2"/>
                </a:solidFill>
                <a:latin typeface="Times New Roman" panose="02020603050405020304" pitchFamily="18" charset="0"/>
                <a:cs typeface="Times New Roman" panose="02020603050405020304" pitchFamily="18" charset="0"/>
              </a:rPr>
              <a:t>public class </a:t>
            </a:r>
            <a:r>
              <a:rPr lang="en-US" b="1" dirty="0" err="1">
                <a:solidFill>
                  <a:schemeClr val="bg2"/>
                </a:solidFill>
                <a:latin typeface="Times New Roman" panose="02020603050405020304" pitchFamily="18" charset="0"/>
                <a:cs typeface="Times New Roman" panose="02020603050405020304" pitchFamily="18" charset="0"/>
              </a:rPr>
              <a:t>ExceptionHandlingTest</a:t>
            </a:r>
            <a:r>
              <a:rPr lang="en-US" b="1" dirty="0">
                <a:solidFill>
                  <a:schemeClr val="bg2"/>
                </a:solidFill>
                <a:latin typeface="Times New Roman" panose="02020603050405020304" pitchFamily="18" charset="0"/>
                <a:cs typeface="Times New Roman" panose="02020603050405020304" pitchFamily="18" charset="0"/>
              </a:rPr>
              <a:t> {</a:t>
            </a:r>
            <a:endParaRPr lang="en-US" b="1" dirty="0">
              <a:solidFill>
                <a:schemeClr val="bg2"/>
              </a:solidFill>
              <a:latin typeface="Times New Roman" panose="02020603050405020304" pitchFamily="18" charset="0"/>
              <a:cs typeface="Times New Roman" panose="02020603050405020304" pitchFamily="18" charset="0"/>
            </a:endParaRPr>
          </a:p>
          <a:p>
            <a:pPr defTabSz="182880">
              <a:defRPr/>
            </a:pPr>
            <a:r>
              <a:rPr lang="en-US" b="1" dirty="0">
                <a:solidFill>
                  <a:schemeClr val="bg2"/>
                </a:solidFill>
                <a:latin typeface="Times New Roman" panose="02020603050405020304" pitchFamily="18" charset="0"/>
                <a:cs typeface="Times New Roman" panose="02020603050405020304" pitchFamily="18" charset="0"/>
              </a:rPr>
              <a:t>	public static void main(String[] </a:t>
            </a:r>
            <a:r>
              <a:rPr lang="en-US" b="1" dirty="0" err="1">
                <a:solidFill>
                  <a:schemeClr val="bg2"/>
                </a:solidFill>
                <a:latin typeface="Times New Roman" panose="02020603050405020304" pitchFamily="18" charset="0"/>
                <a:cs typeface="Times New Roman" panose="02020603050405020304" pitchFamily="18" charset="0"/>
              </a:rPr>
              <a:t>args</a:t>
            </a:r>
            <a:r>
              <a:rPr lang="en-US" b="1" dirty="0">
                <a:solidFill>
                  <a:schemeClr val="bg2"/>
                </a:solidFill>
                <a:latin typeface="Times New Roman" panose="02020603050405020304" pitchFamily="18" charset="0"/>
                <a:cs typeface="Times New Roman" panose="02020603050405020304" pitchFamily="18" charset="0"/>
              </a:rPr>
              <a:t>) {</a:t>
            </a:r>
            <a:endParaRPr lang="en-US" b="1" dirty="0">
              <a:solidFill>
                <a:schemeClr val="bg2"/>
              </a:solidFill>
              <a:latin typeface="Times New Roman" panose="02020603050405020304" pitchFamily="18" charset="0"/>
              <a:cs typeface="Times New Roman" panose="02020603050405020304" pitchFamily="18" charset="0"/>
            </a:endParaRPr>
          </a:p>
          <a:p>
            <a:pPr defTabSz="182880">
              <a:defRPr/>
            </a:pPr>
            <a:r>
              <a:rPr lang="en-US" b="1" dirty="0">
                <a:solidFill>
                  <a:schemeClr val="bg2"/>
                </a:solidFill>
                <a:latin typeface="Times New Roman" panose="02020603050405020304" pitchFamily="18" charset="0"/>
                <a:cs typeface="Times New Roman" panose="02020603050405020304" pitchFamily="18" charset="0"/>
              </a:rPr>
              <a:t>		try {</a:t>
            </a:r>
            <a:endParaRPr lang="en-US" b="1" dirty="0">
              <a:solidFill>
                <a:schemeClr val="bg2"/>
              </a:solidFill>
              <a:latin typeface="Times New Roman" panose="02020603050405020304" pitchFamily="18" charset="0"/>
              <a:cs typeface="Times New Roman" panose="02020603050405020304" pitchFamily="18" charset="0"/>
            </a:endParaRPr>
          </a:p>
          <a:p>
            <a:pPr defTabSz="182880">
              <a:defRPr/>
            </a:pP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dosomething</a:t>
            </a:r>
            <a:r>
              <a:rPr lang="en-US" dirty="0">
                <a:solidFill>
                  <a:schemeClr val="bg2"/>
                </a:solidFill>
                <a:latin typeface="Times New Roman" panose="02020603050405020304" pitchFamily="18" charset="0"/>
                <a:cs typeface="Times New Roman" panose="02020603050405020304" pitchFamily="18" charset="0"/>
              </a:rPr>
              <a:t>();</a:t>
            </a:r>
            <a:endParaRPr lang="en-US" dirty="0">
              <a:solidFill>
                <a:schemeClr val="bg2"/>
              </a:solidFill>
              <a:latin typeface="Times New Roman" panose="02020603050405020304" pitchFamily="18" charset="0"/>
              <a:cs typeface="Times New Roman" panose="02020603050405020304" pitchFamily="18" charset="0"/>
            </a:endParaRPr>
          </a:p>
          <a:p>
            <a:pPr defTabSz="182880">
              <a:defRPr/>
            </a:pPr>
            <a:r>
              <a:rPr lang="en-US" dirty="0">
                <a:solidFill>
                  <a:schemeClr val="bg2"/>
                </a:solidFill>
                <a:latin typeface="Times New Roman" panose="02020603050405020304" pitchFamily="18" charset="0"/>
                <a:cs typeface="Times New Roman" panose="02020603050405020304" pitchFamily="18" charset="0"/>
              </a:rPr>
              <a:t>		} </a:t>
            </a:r>
            <a:r>
              <a:rPr lang="en-US" b="1" dirty="0">
                <a:solidFill>
                  <a:schemeClr val="bg2"/>
                </a:solidFill>
                <a:latin typeface="Times New Roman" panose="02020603050405020304" pitchFamily="18" charset="0"/>
                <a:cs typeface="Times New Roman" panose="02020603050405020304" pitchFamily="18" charset="0"/>
              </a:rPr>
              <a:t>catch (Exception e) {</a:t>
            </a:r>
            <a:endParaRPr lang="en-US" b="1" dirty="0">
              <a:solidFill>
                <a:schemeClr val="bg2"/>
              </a:solidFill>
              <a:latin typeface="Times New Roman" panose="02020603050405020304" pitchFamily="18" charset="0"/>
              <a:cs typeface="Times New Roman" panose="02020603050405020304" pitchFamily="18" charset="0"/>
            </a:endParaRPr>
          </a:p>
          <a:p>
            <a:pPr defTabSz="182880">
              <a:defRPr/>
            </a:pP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System.out.println</a:t>
            </a:r>
            <a:r>
              <a:rPr lang="en-US" dirty="0">
                <a:solidFill>
                  <a:schemeClr val="bg2"/>
                </a:solidFill>
                <a:latin typeface="Times New Roman" panose="02020603050405020304" pitchFamily="18" charset="0"/>
                <a:cs typeface="Times New Roman" panose="02020603050405020304" pitchFamily="18" charset="0"/>
              </a:rPr>
              <a:t>(</a:t>
            </a:r>
            <a:r>
              <a:rPr lang="en-US" dirty="0" err="1">
                <a:solidFill>
                  <a:schemeClr val="bg2"/>
                </a:solidFill>
                <a:latin typeface="Times New Roman" panose="02020603050405020304" pitchFamily="18" charset="0"/>
                <a:cs typeface="Times New Roman" panose="02020603050405020304" pitchFamily="18" charset="0"/>
              </a:rPr>
              <a:t>e.toString</a:t>
            </a:r>
            <a:r>
              <a:rPr lang="en-US" dirty="0">
                <a:solidFill>
                  <a:schemeClr val="bg2"/>
                </a:solidFill>
                <a:latin typeface="Times New Roman" panose="02020603050405020304" pitchFamily="18" charset="0"/>
                <a:cs typeface="Times New Roman" panose="02020603050405020304" pitchFamily="18" charset="0"/>
              </a:rPr>
              <a:t>());</a:t>
            </a:r>
            <a:endParaRPr lang="en-US" dirty="0">
              <a:solidFill>
                <a:schemeClr val="bg2"/>
              </a:solidFill>
              <a:latin typeface="Times New Roman" panose="02020603050405020304" pitchFamily="18" charset="0"/>
              <a:cs typeface="Times New Roman" panose="02020603050405020304" pitchFamily="18" charset="0"/>
            </a:endParaRPr>
          </a:p>
          <a:p>
            <a:pPr defTabSz="182880">
              <a:defRPr/>
            </a:pPr>
            <a:r>
              <a:rPr lang="en-US" dirty="0">
                <a:solidFill>
                  <a:schemeClr val="bg2"/>
                </a:solidFill>
                <a:latin typeface="Times New Roman" panose="02020603050405020304" pitchFamily="18" charset="0"/>
                <a:cs typeface="Times New Roman" panose="02020603050405020304" pitchFamily="18" charset="0"/>
              </a:rPr>
              <a:t>		} </a:t>
            </a:r>
            <a:r>
              <a:rPr lang="en-US" b="1" dirty="0">
                <a:solidFill>
                  <a:schemeClr val="bg2"/>
                </a:solidFill>
                <a:latin typeface="Times New Roman" panose="02020603050405020304" pitchFamily="18" charset="0"/>
                <a:cs typeface="Times New Roman" panose="02020603050405020304" pitchFamily="18" charset="0"/>
              </a:rPr>
              <a:t>finally {</a:t>
            </a:r>
            <a:endParaRPr lang="en-US" b="1" dirty="0">
              <a:solidFill>
                <a:schemeClr val="bg2"/>
              </a:solidFill>
              <a:latin typeface="Times New Roman" panose="02020603050405020304" pitchFamily="18" charset="0"/>
              <a:cs typeface="Times New Roman" panose="02020603050405020304" pitchFamily="18" charset="0"/>
            </a:endParaRPr>
          </a:p>
          <a:p>
            <a:pPr defTabSz="182880">
              <a:defRPr/>
            </a:pP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System.out.println</a:t>
            </a:r>
            <a:r>
              <a:rPr lang="en-US" dirty="0">
                <a:solidFill>
                  <a:schemeClr val="bg2"/>
                </a:solidFill>
                <a:latin typeface="Times New Roman" panose="02020603050405020304" pitchFamily="18" charset="0"/>
                <a:cs typeface="Times New Roman" panose="02020603050405020304" pitchFamily="18" charset="0"/>
              </a:rPr>
              <a:t>("Finally has been executed");</a:t>
            </a:r>
            <a:endParaRPr lang="en-US" dirty="0">
              <a:solidFill>
                <a:schemeClr val="bg2"/>
              </a:solidFill>
              <a:latin typeface="Times New Roman" panose="02020603050405020304" pitchFamily="18" charset="0"/>
              <a:cs typeface="Times New Roman" panose="02020603050405020304" pitchFamily="18" charset="0"/>
            </a:endParaRPr>
          </a:p>
          <a:p>
            <a:pPr defTabSz="182880">
              <a:defRPr/>
            </a:pPr>
            <a:r>
              <a:rPr lang="en-US" dirty="0">
                <a:solidFill>
                  <a:schemeClr val="bg2"/>
                </a:solidFill>
                <a:latin typeface="Times New Roman" panose="02020603050405020304" pitchFamily="18" charset="0"/>
                <a:cs typeface="Times New Roman" panose="02020603050405020304" pitchFamily="18" charset="0"/>
              </a:rPr>
              <a:t>		}</a:t>
            </a:r>
            <a:endParaRPr lang="en-US" dirty="0">
              <a:solidFill>
                <a:schemeClr val="bg2"/>
              </a:solidFill>
              <a:latin typeface="Times New Roman" panose="02020603050405020304" pitchFamily="18" charset="0"/>
              <a:cs typeface="Times New Roman" panose="02020603050405020304" pitchFamily="18" charset="0"/>
            </a:endParaRPr>
          </a:p>
          <a:p>
            <a:pPr defTabSz="182880">
              <a:defRPr/>
            </a:pPr>
            <a:r>
              <a:rPr lang="en-US" dirty="0">
                <a:solidFill>
                  <a:schemeClr val="bg2"/>
                </a:solidFill>
                <a:latin typeface="Times New Roman" panose="02020603050405020304" pitchFamily="18" charset="0"/>
                <a:cs typeface="Times New Roman" panose="02020603050405020304" pitchFamily="18" charset="0"/>
              </a:rPr>
              <a:t>	}</a:t>
            </a:r>
            <a:endParaRPr lang="en-US" dirty="0">
              <a:solidFill>
                <a:schemeClr val="bg2"/>
              </a:solidFill>
              <a:latin typeface="Times New Roman" panose="02020603050405020304" pitchFamily="18" charset="0"/>
              <a:cs typeface="Times New Roman" panose="02020603050405020304" pitchFamily="18" charset="0"/>
            </a:endParaRPr>
          </a:p>
          <a:p>
            <a:pPr defTabSz="182880">
              <a:defRPr/>
            </a:pPr>
            <a:r>
              <a:rPr lang="en-US" b="1" dirty="0">
                <a:solidFill>
                  <a:schemeClr val="bg2"/>
                </a:solidFill>
                <a:latin typeface="Times New Roman" panose="02020603050405020304" pitchFamily="18" charset="0"/>
                <a:cs typeface="Times New Roman" panose="02020603050405020304" pitchFamily="18" charset="0"/>
              </a:rPr>
              <a:t>	static void </a:t>
            </a:r>
            <a:r>
              <a:rPr lang="en-US" b="1" dirty="0" err="1">
                <a:solidFill>
                  <a:schemeClr val="bg2"/>
                </a:solidFill>
                <a:latin typeface="Times New Roman" panose="02020603050405020304" pitchFamily="18" charset="0"/>
                <a:cs typeface="Times New Roman" panose="02020603050405020304" pitchFamily="18" charset="0"/>
              </a:rPr>
              <a:t>dosomething</a:t>
            </a:r>
            <a:r>
              <a:rPr lang="en-US" b="1" dirty="0">
                <a:solidFill>
                  <a:schemeClr val="bg2"/>
                </a:solidFill>
                <a:latin typeface="Times New Roman" panose="02020603050405020304" pitchFamily="18" charset="0"/>
                <a:cs typeface="Times New Roman" panose="02020603050405020304" pitchFamily="18" charset="0"/>
              </a:rPr>
              <a:t>() throws Exception {</a:t>
            </a:r>
            <a:endParaRPr lang="en-US" b="1" dirty="0">
              <a:solidFill>
                <a:schemeClr val="bg2"/>
              </a:solidFill>
              <a:latin typeface="Times New Roman" panose="02020603050405020304" pitchFamily="18" charset="0"/>
              <a:cs typeface="Times New Roman" panose="02020603050405020304" pitchFamily="18" charset="0"/>
            </a:endParaRPr>
          </a:p>
          <a:p>
            <a:pPr defTabSz="182880">
              <a:defRPr/>
            </a:pPr>
            <a:r>
              <a:rPr lang="en-US" b="1" dirty="0">
                <a:solidFill>
                  <a:schemeClr val="bg2"/>
                </a:solidFill>
                <a:latin typeface="Times New Roman" panose="02020603050405020304" pitchFamily="18" charset="0"/>
                <a:cs typeface="Times New Roman" panose="02020603050405020304" pitchFamily="18" charset="0"/>
              </a:rPr>
              <a:t>		throw new Exception();</a:t>
            </a:r>
            <a:endParaRPr lang="en-US" b="1" dirty="0">
              <a:solidFill>
                <a:schemeClr val="bg2"/>
              </a:solidFill>
              <a:latin typeface="Times New Roman" panose="02020603050405020304" pitchFamily="18" charset="0"/>
              <a:cs typeface="Times New Roman" panose="02020603050405020304" pitchFamily="18" charset="0"/>
            </a:endParaRPr>
          </a:p>
          <a:p>
            <a:pPr defTabSz="182880">
              <a:defRPr/>
            </a:pPr>
            <a:r>
              <a:rPr lang="en-US" dirty="0">
                <a:solidFill>
                  <a:schemeClr val="bg2"/>
                </a:solidFill>
                <a:latin typeface="Times New Roman" panose="02020603050405020304" pitchFamily="18" charset="0"/>
                <a:cs typeface="Times New Roman" panose="02020603050405020304" pitchFamily="18" charset="0"/>
              </a:rPr>
              <a:t>	}</a:t>
            </a:r>
            <a:endParaRPr lang="en-US" dirty="0">
              <a:solidFill>
                <a:schemeClr val="bg2"/>
              </a:solidFill>
              <a:latin typeface="Times New Roman" panose="02020603050405020304" pitchFamily="18" charset="0"/>
              <a:cs typeface="Times New Roman" panose="02020603050405020304" pitchFamily="18" charset="0"/>
            </a:endParaRPr>
          </a:p>
          <a:p>
            <a:pPr defTabSz="182880">
              <a:defRPr/>
            </a:pPr>
            <a:r>
              <a:rPr lang="en-US" dirty="0">
                <a:solidFill>
                  <a:schemeClr val="bg2"/>
                </a:solidFill>
                <a:latin typeface="Times New Roman" panose="02020603050405020304" pitchFamily="18" charset="0"/>
                <a:cs typeface="Times New Roman" panose="02020603050405020304" pitchFamily="18" charset="0"/>
              </a:rPr>
              <a:t>}</a:t>
            </a:r>
            <a:endParaRPr lang="en-US" dirty="0">
              <a:solidFill>
                <a:schemeClr val="bg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p:cNvSpPr>
            <a:spLocks noChangeArrowheads="1"/>
          </p:cNvSpPr>
          <p:nvPr/>
        </p:nvSpPr>
        <p:spPr bwMode="auto">
          <a:xfrm>
            <a:off x="2390775" y="82416"/>
            <a:ext cx="4832350" cy="605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en-US" sz="3600" dirty="0">
                <a:latin typeface="Times New Roman" panose="02020603050405020304" pitchFamily="18" charset="0"/>
              </a:rPr>
              <a:t>Structuring a Method</a:t>
            </a:r>
            <a:endParaRPr lang="en-US" altLang="en-US" sz="3600" dirty="0">
              <a:latin typeface="Times New Roman" panose="02020603050405020304" pitchFamily="18" charset="0"/>
            </a:endParaRPr>
          </a:p>
        </p:txBody>
      </p:sp>
      <p:pic>
        <p:nvPicPr>
          <p:cNvPr id="3" name="Picture 2"/>
          <p:cNvPicPr>
            <a:picLocks noChangeAspect="1" noChangeArrowheads="1"/>
          </p:cNvPicPr>
          <p:nvPr/>
        </p:nvPicPr>
        <p:blipFill>
          <a:blip r:embed="rId1"/>
          <a:srcRect/>
          <a:stretch>
            <a:fillRect/>
          </a:stretch>
        </p:blipFill>
        <p:spPr bwMode="auto">
          <a:xfrm>
            <a:off x="2053771" y="962345"/>
            <a:ext cx="5506358" cy="3492768"/>
          </a:xfrm>
          <a:prstGeom prst="roundRect">
            <a:avLst>
              <a:gd name="adj" fmla="val 5655"/>
            </a:avLst>
          </a:prstGeom>
          <a:ln>
            <a:noFill/>
          </a:ln>
          <a:effectLst>
            <a:outerShdw blurRad="76200" dist="38100" dir="7800000" algn="tl" rotWithShape="0">
              <a:srgbClr val="000000">
                <a:alpha val="4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27"/>
          <p:cNvSpPr>
            <a:spLocks noChangeArrowheads="1"/>
          </p:cNvSpPr>
          <p:nvPr/>
        </p:nvSpPr>
        <p:spPr bwMode="auto">
          <a:xfrm>
            <a:off x="1750786" y="85203"/>
            <a:ext cx="5758543" cy="564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en-US" sz="3600" dirty="0">
                <a:latin typeface="Times New Roman" panose="02020603050405020304" pitchFamily="18" charset="0"/>
              </a:rPr>
              <a:t>Normal Execution Sequence</a:t>
            </a:r>
            <a:endParaRPr lang="en-US" altLang="en-US" sz="3600" dirty="0">
              <a:latin typeface="Times New Roman" panose="02020603050405020304" pitchFamily="18" charset="0"/>
            </a:endParaRPr>
          </a:p>
        </p:txBody>
      </p:sp>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43314" y="885180"/>
            <a:ext cx="5573486" cy="3538118"/>
          </a:xfrm>
          <a:prstGeom prst="roundRect">
            <a:avLst>
              <a:gd name="adj" fmla="val 4976"/>
            </a:avLst>
          </a:prstGeom>
          <a:ln>
            <a:noFill/>
          </a:ln>
          <a:effectLst>
            <a:outerShdw blurRad="76200" dist="38100" dir="7800000" algn="tl" rotWithShape="0">
              <a:srgbClr val="000000">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p:cNvSpPr>
            <a:spLocks noChangeArrowheads="1"/>
          </p:cNvSpPr>
          <p:nvPr/>
        </p:nvSpPr>
        <p:spPr bwMode="auto">
          <a:xfrm>
            <a:off x="1543957" y="76200"/>
            <a:ext cx="6056086" cy="627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en-US" sz="3600">
                <a:latin typeface="Times New Roman" panose="02020603050405020304" pitchFamily="18" charset="0"/>
              </a:rPr>
              <a:t>Exception Execution Sequence</a:t>
            </a:r>
            <a:endParaRPr lang="en-US" altLang="en-US" sz="3600">
              <a:latin typeface="Times New Roman" panose="02020603050405020304" pitchFamily="18" charset="0"/>
            </a:endParaRPr>
          </a:p>
        </p:txBody>
      </p:sp>
      <p:pic>
        <p:nvPicPr>
          <p:cNvPr id="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32857" y="851085"/>
            <a:ext cx="5878286" cy="3718916"/>
          </a:xfrm>
          <a:prstGeom prst="roundRect">
            <a:avLst>
              <a:gd name="adj" fmla="val 3983"/>
            </a:avLst>
          </a:prstGeom>
          <a:ln>
            <a:noFill/>
          </a:ln>
          <a:effectLst>
            <a:outerShdw blurRad="76200" dist="38100" dir="7800000" algn="tl" rotWithShape="0">
              <a:srgbClr val="000000">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7"/>
          <p:cNvSpPr>
            <a:spLocks noChangeArrowheads="1"/>
          </p:cNvSpPr>
          <p:nvPr/>
        </p:nvSpPr>
        <p:spPr bwMode="auto">
          <a:xfrm>
            <a:off x="1207407" y="272143"/>
            <a:ext cx="6729186"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en-US" sz="3200" dirty="0"/>
              <a:t>Execution When an Exception Is Not Caught</a:t>
            </a:r>
            <a:endParaRPr lang="en-US" altLang="en-US" sz="3200" dirty="0">
              <a:latin typeface="Times New Roman" panose="02020603050405020304" pitchFamily="18" charset="0"/>
            </a:endParaRPr>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2087" y="1007627"/>
            <a:ext cx="4616826" cy="3363688"/>
          </a:xfrm>
          <a:prstGeom prst="roundRect">
            <a:avLst>
              <a:gd name="adj" fmla="val 3938"/>
            </a:avLst>
          </a:prstGeom>
          <a:ln>
            <a:noFill/>
          </a:ln>
          <a:effectLst>
            <a:outerShdw blurRad="76200" dist="38100" dir="7800000" algn="tl" rotWithShape="0">
              <a:srgbClr val="000000">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a:spLocks noChangeArrowheads="1"/>
          </p:cNvSpPr>
          <p:nvPr/>
        </p:nvSpPr>
        <p:spPr bwMode="auto">
          <a:xfrm>
            <a:off x="5167726" y="1151660"/>
            <a:ext cx="3554187" cy="3231654"/>
          </a:xfrm>
          <a:prstGeom prst="rect">
            <a:avLst/>
          </a:prstGeom>
          <a:noFill/>
          <a:ln w="19050">
            <a:solidFill>
              <a:srgbClr val="54EEA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a:spcAft>
                <a:spcPts val="1200"/>
              </a:spcAft>
            </a:pPr>
            <a:r>
              <a:rPr lang="en-US" altLang="en-US" dirty="0">
                <a:latin typeface="Times New Roman" panose="02020603050405020304" pitchFamily="18" charset="0"/>
                <a:cs typeface="Times New Roman" panose="02020603050405020304" pitchFamily="18" charset="0"/>
              </a:rPr>
              <a:t>It shows method1() </a:t>
            </a:r>
            <a:endParaRPr lang="en-US" altLang="en-US" dirty="0">
              <a:latin typeface="Times New Roman" panose="02020603050405020304" pitchFamily="18" charset="0"/>
              <a:cs typeface="Times New Roman" panose="02020603050405020304" pitchFamily="18" charset="0"/>
            </a:endParaRPr>
          </a:p>
          <a:p>
            <a:pPr>
              <a:spcAft>
                <a:spcPts val="1200"/>
              </a:spcAft>
            </a:pPr>
            <a:r>
              <a:rPr lang="en-US" altLang="en-US" dirty="0">
                <a:latin typeface="Times New Roman" panose="02020603050405020304" pitchFamily="18" charset="0"/>
                <a:cs typeface="Times New Roman" panose="02020603050405020304" pitchFamily="18" charset="0"/>
              </a:rPr>
              <a:t>calling method2(), </a:t>
            </a:r>
            <a:endParaRPr lang="en-US" altLang="en-US" dirty="0">
              <a:latin typeface="Times New Roman" panose="02020603050405020304" pitchFamily="18" charset="0"/>
              <a:cs typeface="Times New Roman" panose="02020603050405020304" pitchFamily="18" charset="0"/>
            </a:endParaRPr>
          </a:p>
          <a:p>
            <a:pPr>
              <a:spcAft>
                <a:spcPts val="1200"/>
              </a:spcAft>
            </a:pPr>
            <a:r>
              <a:rPr lang="en-US" altLang="en-US" dirty="0">
                <a:latin typeface="Times New Roman" panose="02020603050405020304" pitchFamily="18" charset="0"/>
                <a:cs typeface="Times New Roman" panose="02020603050405020304" pitchFamily="18" charset="0"/>
              </a:rPr>
              <a:t>which calls method3(), </a:t>
            </a:r>
            <a:endParaRPr lang="en-US" altLang="en-US" dirty="0">
              <a:latin typeface="Times New Roman" panose="02020603050405020304" pitchFamily="18" charset="0"/>
              <a:cs typeface="Times New Roman" panose="02020603050405020304" pitchFamily="18" charset="0"/>
            </a:endParaRPr>
          </a:p>
          <a:p>
            <a:pPr>
              <a:spcAft>
                <a:spcPts val="1200"/>
              </a:spcAft>
            </a:pPr>
            <a:r>
              <a:rPr lang="en-US" altLang="en-US" dirty="0">
                <a:latin typeface="Times New Roman" panose="02020603050405020304" pitchFamily="18" charset="0"/>
                <a:cs typeface="Times New Roman" panose="02020603050405020304" pitchFamily="18" charset="0"/>
              </a:rPr>
              <a:t>which calls method4(), in which an exception of type Exception2 is thrown.</a:t>
            </a:r>
            <a:endParaRPr lang="en-US" altLang="en-US" dirty="0">
              <a:latin typeface="Times New Roman" panose="02020603050405020304" pitchFamily="18" charset="0"/>
              <a:cs typeface="Times New Roman" panose="02020603050405020304" pitchFamily="18" charset="0"/>
            </a:endParaRPr>
          </a:p>
          <a:p>
            <a:pPr>
              <a:spcAft>
                <a:spcPts val="1200"/>
              </a:spcAft>
            </a:pPr>
            <a:r>
              <a:rPr lang="en-US" altLang="en-US" dirty="0">
                <a:latin typeface="Times New Roman" panose="02020603050405020304" pitchFamily="18" charset="0"/>
                <a:cs typeface="Times New Roman" panose="02020603050405020304" pitchFamily="18" charset="0"/>
              </a:rPr>
              <a:t>This exception isn’t caught in method4(), so execution of method4() ceases, and the exception is thrown to method3().</a:t>
            </a:r>
            <a:endParaRPr lang="en-US" altLang="en-US" dirty="0">
              <a:latin typeface="Times New Roman" panose="02020603050405020304" pitchFamily="18" charset="0"/>
              <a:cs typeface="Times New Roman" panose="02020603050405020304" pitchFamily="18" charset="0"/>
            </a:endParaRPr>
          </a:p>
          <a:p>
            <a:pPr>
              <a:spcAft>
                <a:spcPts val="1200"/>
              </a:spcAft>
            </a:pPr>
            <a:r>
              <a:rPr lang="en-US" altLang="en-US" dirty="0">
                <a:latin typeface="Times New Roman" panose="02020603050405020304" pitchFamily="18" charset="0"/>
                <a:cs typeface="Times New Roman" panose="02020603050405020304" pitchFamily="18" charset="0"/>
              </a:rPr>
              <a:t>It isn’t caught and continues to be thrown until it reaches method1() where there’s a catch block to handle it.</a:t>
            </a: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 calcmode="lin" valueType="num">
                                      <p:cBhvr additive="base">
                                        <p:cTn id="3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 calcmode="lin" valueType="num">
                                      <p:cBhvr additive="base">
                                        <p:cTn id="4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p:cNvSpPr>
            <a:spLocks noChangeArrowheads="1"/>
          </p:cNvSpPr>
          <p:nvPr/>
        </p:nvSpPr>
        <p:spPr bwMode="auto">
          <a:xfrm>
            <a:off x="2663371" y="76200"/>
            <a:ext cx="3817258" cy="504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en-US" sz="3200"/>
              <a:t>Nested try Blocks</a:t>
            </a:r>
            <a:endParaRPr lang="en-US" altLang="en-US" sz="3200">
              <a:latin typeface="Times New Roman" panose="02020603050405020304" pitchFamily="18" charset="0"/>
            </a:endParaRPr>
          </a:p>
        </p:txBody>
      </p:sp>
      <p:pic>
        <p:nvPicPr>
          <p:cNvPr id="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32945" y="1275444"/>
            <a:ext cx="5678110" cy="3029856"/>
          </a:xfrm>
          <a:prstGeom prst="roundRect">
            <a:avLst>
              <a:gd name="adj" fmla="val 4930"/>
            </a:avLst>
          </a:prstGeom>
          <a:ln>
            <a:noFill/>
          </a:ln>
          <a:effectLst>
            <a:outerShdw blurRad="76200" dist="38100" dir="7800000" algn="tl" rotWithShape="0">
              <a:srgbClr val="000000">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7"/>
          <p:cNvSpPr>
            <a:spLocks noChangeArrowheads="1"/>
          </p:cNvSpPr>
          <p:nvPr/>
        </p:nvSpPr>
        <p:spPr bwMode="auto">
          <a:xfrm>
            <a:off x="1912257" y="266700"/>
            <a:ext cx="5319486" cy="439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en-US" sz="3200" dirty="0"/>
              <a:t>Rethrowing an Exception</a:t>
            </a:r>
            <a:endParaRPr lang="en-US" altLang="en-US" sz="3200" dirty="0">
              <a:latin typeface="Times New Roman" panose="02020603050405020304" pitchFamily="18" charset="0"/>
            </a:endParaRPr>
          </a:p>
        </p:txBody>
      </p:sp>
      <p:sp>
        <p:nvSpPr>
          <p:cNvPr id="5" name="Rectangle 5"/>
          <p:cNvSpPr>
            <a:spLocks noChangeArrowheads="1"/>
          </p:cNvSpPr>
          <p:nvPr/>
        </p:nvSpPr>
        <p:spPr bwMode="auto">
          <a:xfrm>
            <a:off x="4735287" y="1499512"/>
            <a:ext cx="2739572" cy="1815882"/>
          </a:xfrm>
          <a:prstGeom prst="rect">
            <a:avLst/>
          </a:prstGeom>
          <a:solidFill>
            <a:schemeClr val="tx2">
              <a:lumMod val="95000"/>
            </a:schemeClr>
          </a:solidFill>
          <a:ln>
            <a:noFill/>
          </a:ln>
        </p:spPr>
        <p:txBody>
          <a:bodyPr wrap="square">
            <a:spAutoFit/>
          </a:bodyPr>
          <a:lstStyle/>
          <a:p>
            <a:r>
              <a:rPr lang="en-US" altLang="en-US" dirty="0">
                <a:latin typeface="Times New Roman" panose="02020603050405020304" pitchFamily="18" charset="0"/>
                <a:cs typeface="Times New Roman" panose="02020603050405020304" pitchFamily="18" charset="0"/>
              </a:rPr>
              <a:t>try {</a:t>
            </a:r>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  // Code that originates an arithmetic exception</a:t>
            </a:r>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 catch(</a:t>
            </a:r>
            <a:r>
              <a:rPr lang="en-US" altLang="en-US" dirty="0" err="1">
                <a:latin typeface="Times New Roman" panose="02020603050405020304" pitchFamily="18" charset="0"/>
                <a:cs typeface="Times New Roman" panose="02020603050405020304" pitchFamily="18" charset="0"/>
              </a:rPr>
              <a:t>ArithmeticException</a:t>
            </a:r>
            <a:r>
              <a:rPr lang="en-US" altLang="en-US" dirty="0">
                <a:latin typeface="Times New Roman" panose="02020603050405020304" pitchFamily="18" charset="0"/>
                <a:cs typeface="Times New Roman" panose="02020603050405020304" pitchFamily="18" charset="0"/>
              </a:rPr>
              <a:t> e) {</a:t>
            </a:r>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  // Deal with the exception here</a:t>
            </a:r>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  throw e;  // Rethrow the exception to the calling program</a:t>
            </a:r>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a:t>
            </a:r>
            <a:endParaRPr lang="en-US" alt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444171" y="1822677"/>
            <a:ext cx="3026229" cy="1169551"/>
          </a:xfrm>
          <a:prstGeom prst="rect">
            <a:avLst/>
          </a:prstGeom>
          <a:solidFill>
            <a:schemeClr val="accent3">
              <a:lumMod val="20000"/>
              <a:lumOff val="80000"/>
            </a:schemeClr>
          </a:solidFill>
        </p:spPr>
        <p:txBody>
          <a:bodyPr wrap="square">
            <a:spAutoFit/>
          </a:bodyPr>
          <a:lstStyle/>
          <a:p>
            <a:pPr algn="ctr">
              <a:defRPr/>
            </a:pPr>
            <a:r>
              <a:rPr lang="en-US" altLang="en-US" dirty="0">
                <a:latin typeface="Times New Roman" panose="02020603050405020304" pitchFamily="18" charset="0"/>
              </a:rPr>
              <a:t>If you need to pass an exception that you have caught on to the calling program, you can rethrow it from within the catch block using a throw statement. For example:</a:t>
            </a:r>
            <a:endParaRPr lang="en-US" altLang="en-US" dirty="0">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p:cNvSpPr>
            <a:spLocks noChangeArrowheads="1"/>
          </p:cNvSpPr>
          <p:nvPr/>
        </p:nvSpPr>
        <p:spPr bwMode="auto">
          <a:xfrm>
            <a:off x="190500" y="-152400"/>
            <a:ext cx="8610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en-US" sz="3200">
                <a:latin typeface="Times New Roman" panose="02020603050405020304" pitchFamily="18" charset="0"/>
              </a:rPr>
              <a:t>Exception Object</a:t>
            </a:r>
            <a:endParaRPr lang="en-US" altLang="en-US" sz="3200">
              <a:latin typeface="Times New Roman" panose="02020603050405020304" pitchFamily="18" charset="0"/>
            </a:endParaRPr>
          </a:p>
        </p:txBody>
      </p:sp>
      <p:sp>
        <p:nvSpPr>
          <p:cNvPr id="3" name="Rectangle 2"/>
          <p:cNvSpPr/>
          <p:nvPr/>
        </p:nvSpPr>
        <p:spPr>
          <a:xfrm>
            <a:off x="771070" y="1644439"/>
            <a:ext cx="2619828" cy="954107"/>
          </a:xfrm>
          <a:prstGeom prst="rect">
            <a:avLst/>
          </a:prstGeom>
          <a:ln w="19050">
            <a:solidFill>
              <a:srgbClr val="36C0DC"/>
            </a:solidFill>
          </a:ln>
        </p:spPr>
        <p:txBody>
          <a:bodyPr wrap="square">
            <a:spAutoFit/>
          </a:bodyPr>
          <a:lstStyle/>
          <a:p>
            <a:pPr algn="ctr">
              <a:defRPr/>
            </a:pPr>
            <a:r>
              <a:rPr lang="en-US" dirty="0">
                <a:latin typeface="Times New Roman" panose="02020603050405020304" pitchFamily="18" charset="0"/>
                <a:cs typeface="Times New Roman" panose="02020603050405020304" pitchFamily="18" charset="0"/>
              </a:rPr>
              <a:t>Exceptions are </a:t>
            </a:r>
            <a:r>
              <a:rPr lang="en-US" b="1" dirty="0">
                <a:latin typeface="Times New Roman" panose="02020603050405020304" pitchFamily="18" charset="0"/>
                <a:cs typeface="Times New Roman" panose="02020603050405020304" pitchFamily="18" charset="0"/>
              </a:rPr>
              <a:t>Throwable</a:t>
            </a:r>
            <a:r>
              <a:rPr lang="en-US" dirty="0">
                <a:latin typeface="Times New Roman" panose="02020603050405020304" pitchFamily="18" charset="0"/>
                <a:cs typeface="Times New Roman" panose="02020603050405020304" pitchFamily="18" charset="0"/>
              </a:rPr>
              <a:t> type object. Objects of type Throwable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can contain the following information:</a:t>
            </a:r>
            <a:endParaRPr lang="en-US" dirty="0">
              <a:latin typeface="Times New Roman" panose="02020603050405020304" pitchFamily="18" charset="0"/>
              <a:cs typeface="Times New Roman" panose="02020603050405020304" pitchFamily="18" charset="0"/>
            </a:endParaRPr>
          </a:p>
        </p:txBody>
      </p:sp>
      <p:grpSp>
        <p:nvGrpSpPr>
          <p:cNvPr id="8" name="Group 2"/>
          <p:cNvGrpSpPr/>
          <p:nvPr/>
        </p:nvGrpSpPr>
        <p:grpSpPr bwMode="auto">
          <a:xfrm>
            <a:off x="3670301" y="1636838"/>
            <a:ext cx="4601029" cy="2262615"/>
            <a:chOff x="1238250" y="1586487"/>
            <a:chExt cx="6515100" cy="1763911"/>
          </a:xfrm>
        </p:grpSpPr>
        <p:sp>
          <p:nvSpPr>
            <p:cNvPr id="9" name="Rectangle 8"/>
            <p:cNvSpPr/>
            <p:nvPr/>
          </p:nvSpPr>
          <p:spPr>
            <a:xfrm>
              <a:off x="1238250" y="1586487"/>
              <a:ext cx="6515100" cy="34897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bg2"/>
                  </a:solidFill>
                  <a:latin typeface="Times New Roman" panose="02020603050405020304" pitchFamily="18" charset="0"/>
                  <a:ea typeface="Lato" panose="020F0502020204030203" pitchFamily="34" charset="0"/>
                  <a:cs typeface="Times New Roman" panose="02020603050405020304" pitchFamily="18" charset="0"/>
                </a:rPr>
                <a:t>A message, which I have just referred to as being initialized by a constructor.</a:t>
              </a:r>
              <a:endParaRPr lang="en-US" sz="1400" dirty="0">
                <a:solidFill>
                  <a:schemeClr val="bg2"/>
                </a:solidFill>
                <a:latin typeface="Times New Roman" panose="02020603050405020304" pitchFamily="18" charset="0"/>
                <a:ea typeface="Lato" panose="020F0502020204030203" pitchFamily="34" charset="0"/>
                <a:cs typeface="Times New Roman" panose="02020603050405020304" pitchFamily="18" charset="0"/>
              </a:endParaRPr>
            </a:p>
          </p:txBody>
        </p:sp>
        <p:sp>
          <p:nvSpPr>
            <p:cNvPr id="10" name="Rectangle 9"/>
            <p:cNvSpPr/>
            <p:nvPr/>
          </p:nvSpPr>
          <p:spPr>
            <a:xfrm>
              <a:off x="1238250" y="2060777"/>
              <a:ext cx="6515100" cy="3473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bg2"/>
                  </a:solidFill>
                  <a:latin typeface="Times New Roman" panose="02020603050405020304" pitchFamily="18" charset="0"/>
                  <a:ea typeface="Lato" panose="020F0502020204030203" pitchFamily="34" charset="0"/>
                  <a:cs typeface="Times New Roman" panose="02020603050405020304" pitchFamily="18" charset="0"/>
                </a:rPr>
                <a:t>A Throwable object identifies the cause of the exception.</a:t>
              </a:r>
              <a:endParaRPr lang="en-US" sz="1400" dirty="0">
                <a:solidFill>
                  <a:schemeClr val="bg2"/>
                </a:solidFill>
                <a:latin typeface="Times New Roman" panose="02020603050405020304" pitchFamily="18" charset="0"/>
                <a:ea typeface="Lato" panose="020F0502020204030203" pitchFamily="34" charset="0"/>
                <a:cs typeface="Times New Roman" panose="02020603050405020304" pitchFamily="18" charset="0"/>
              </a:endParaRPr>
            </a:p>
          </p:txBody>
        </p:sp>
        <p:sp>
          <p:nvSpPr>
            <p:cNvPr id="11" name="Rectangle 10"/>
            <p:cNvSpPr/>
            <p:nvPr/>
          </p:nvSpPr>
          <p:spPr>
            <a:xfrm>
              <a:off x="1238250" y="2533479"/>
              <a:ext cx="6515100" cy="34897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bg2"/>
                  </a:solidFill>
                  <a:latin typeface="Times New Roman" panose="02020603050405020304" pitchFamily="18" charset="0"/>
                  <a:ea typeface="Lato" panose="020F0502020204030203" pitchFamily="34" charset="0"/>
                  <a:cs typeface="Times New Roman" panose="02020603050405020304" pitchFamily="18" charset="0"/>
                </a:rPr>
                <a:t>A record of the execution stack at the time the object was created.</a:t>
              </a:r>
              <a:endParaRPr lang="en-US" sz="1400" dirty="0">
                <a:solidFill>
                  <a:schemeClr val="bg2"/>
                </a:solidFill>
                <a:latin typeface="Times New Roman" panose="02020603050405020304" pitchFamily="18" charset="0"/>
                <a:ea typeface="Lato" panose="020F0502020204030203" pitchFamily="34" charset="0"/>
                <a:cs typeface="Times New Roman" panose="02020603050405020304" pitchFamily="18" charset="0"/>
              </a:endParaRPr>
            </a:p>
          </p:txBody>
        </p:sp>
        <p:sp>
          <p:nvSpPr>
            <p:cNvPr id="12" name="Rectangle 11"/>
            <p:cNvSpPr/>
            <p:nvPr/>
          </p:nvSpPr>
          <p:spPr>
            <a:xfrm>
              <a:off x="1238250" y="3001423"/>
              <a:ext cx="6515100" cy="34897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bg2"/>
                  </a:solidFill>
                  <a:latin typeface="Times New Roman" panose="02020603050405020304" pitchFamily="18" charset="0"/>
                  <a:ea typeface="Lato" panose="020F0502020204030203" pitchFamily="34" charset="0"/>
                  <a:cs typeface="Times New Roman" panose="02020603050405020304" pitchFamily="18" charset="0"/>
                </a:rPr>
                <a:t>A record of exceptions suppressed in order to deliver this exception.</a:t>
              </a:r>
              <a:endParaRPr lang="en-US" sz="1400" dirty="0">
                <a:solidFill>
                  <a:schemeClr val="bg2"/>
                </a:solidFill>
                <a:latin typeface="Times New Roman" panose="02020603050405020304" pitchFamily="18" charset="0"/>
                <a:ea typeface="Lato" panose="020F0502020204030203" pitchFamily="34" charset="0"/>
                <a:cs typeface="Times New Roman" panose="02020603050405020304" pitchFamily="18" charset="0"/>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p:cNvSpPr>
            <a:spLocks noChangeArrowheads="1"/>
          </p:cNvSpPr>
          <p:nvPr/>
        </p:nvSpPr>
        <p:spPr bwMode="auto">
          <a:xfrm>
            <a:off x="190500" y="-152400"/>
            <a:ext cx="8610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en-US" sz="3200">
                <a:latin typeface="Times New Roman" panose="02020603050405020304" pitchFamily="18" charset="0"/>
              </a:rPr>
              <a:t>Exception Object</a:t>
            </a:r>
            <a:endParaRPr lang="en-US" altLang="en-US" sz="3200">
              <a:latin typeface="Times New Roman" panose="02020603050405020304" pitchFamily="18" charset="0"/>
            </a:endParaRPr>
          </a:p>
        </p:txBody>
      </p:sp>
      <p:graphicFrame>
        <p:nvGraphicFramePr>
          <p:cNvPr id="4" name="Object 2"/>
          <p:cNvGraphicFramePr>
            <a:graphicFrameLocks noChangeAspect="1"/>
          </p:cNvGraphicFramePr>
          <p:nvPr/>
        </p:nvGraphicFramePr>
        <p:xfrm>
          <a:off x="911678" y="990600"/>
          <a:ext cx="7433465" cy="3475038"/>
        </p:xfrm>
        <a:graphic>
          <a:graphicData uri="http://schemas.openxmlformats.org/presentationml/2006/ole">
            <mc:AlternateContent xmlns:mc="http://schemas.openxmlformats.org/markup-compatibility/2006">
              <mc:Choice xmlns:v="urn:schemas-microsoft-com:vml" Requires="v">
                <p:oleObj spid="_x0000_s0" name="" r:id="rId1" imgW="6027420" imgH="2749550" progId="Word.Document.12">
                  <p:embed/>
                </p:oleObj>
              </mc:Choice>
              <mc:Fallback>
                <p:oleObj name="" r:id="rId1" imgW="6027420" imgH="2749550" progId="Word.Document.12">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678" y="990600"/>
                        <a:ext cx="7433465" cy="3475038"/>
                      </a:xfrm>
                      <a:prstGeom prst="rect">
                        <a:avLst/>
                      </a:prstGeom>
                      <a:noFill/>
                      <a:ln>
                        <a:noFill/>
                      </a:ln>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0"/>
            <a:ext cx="7886700" cy="436562"/>
          </a:xfrm>
        </p:spPr>
        <p:txBody>
          <a:bodyPr/>
          <a:lstStyle/>
          <a:p>
            <a:r>
              <a:rPr lang="en-US" dirty="0"/>
              <a:t> Lecture Outline</a:t>
            </a:r>
            <a:endParaRPr lang="en-US" dirty="0"/>
          </a:p>
        </p:txBody>
      </p:sp>
      <p:grpSp>
        <p:nvGrpSpPr>
          <p:cNvPr id="2" name="Group 1"/>
          <p:cNvGrpSpPr/>
          <p:nvPr/>
        </p:nvGrpSpPr>
        <p:grpSpPr>
          <a:xfrm>
            <a:off x="1054797" y="1065331"/>
            <a:ext cx="2370575" cy="458459"/>
            <a:chOff x="4651337" y="1267056"/>
            <a:chExt cx="2370575" cy="458459"/>
          </a:xfrm>
        </p:grpSpPr>
        <p:grpSp>
          <p:nvGrpSpPr>
            <p:cNvPr id="3" name="Group 2"/>
            <p:cNvGrpSpPr/>
            <p:nvPr/>
          </p:nvGrpSpPr>
          <p:grpSpPr>
            <a:xfrm>
              <a:off x="4651337" y="1453531"/>
              <a:ext cx="543254" cy="263877"/>
              <a:chOff x="4363843" y="2105173"/>
              <a:chExt cx="543254" cy="263877"/>
            </a:xfrm>
          </p:grpSpPr>
          <p:sp>
            <p:nvSpPr>
              <p:cNvPr id="8" name="Google Shape;70;p13"/>
              <p:cNvSpPr/>
              <p:nvPr/>
            </p:nvSpPr>
            <p:spPr>
              <a:xfrm>
                <a:off x="4363843" y="2105173"/>
                <a:ext cx="543254" cy="263877"/>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75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 name="Google Shape;71;p13"/>
              <p:cNvSpPr/>
              <p:nvPr/>
            </p:nvSpPr>
            <p:spPr>
              <a:xfrm>
                <a:off x="4477357" y="2174029"/>
                <a:ext cx="78597" cy="31089"/>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72;p13"/>
              <p:cNvSpPr/>
              <p:nvPr/>
            </p:nvSpPr>
            <p:spPr>
              <a:xfrm>
                <a:off x="4603461" y="2174029"/>
                <a:ext cx="56267" cy="31089"/>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73;p13"/>
              <p:cNvSpPr/>
              <p:nvPr/>
            </p:nvSpPr>
            <p:spPr>
              <a:xfrm>
                <a:off x="4593751" y="2243866"/>
                <a:ext cx="146503" cy="31089"/>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74;p13"/>
              <p:cNvSpPr/>
              <p:nvPr/>
            </p:nvSpPr>
            <p:spPr>
              <a:xfrm>
                <a:off x="4780962" y="2243866"/>
                <a:ext cx="64047" cy="31089"/>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 name="TextBox 5"/>
            <p:cNvSpPr txBox="1"/>
            <p:nvPr/>
          </p:nvSpPr>
          <p:spPr>
            <a:xfrm>
              <a:off x="5308106" y="1267056"/>
              <a:ext cx="1713806" cy="458459"/>
            </a:xfrm>
            <a:prstGeom prst="rect">
              <a:avLst/>
            </a:prstGeom>
            <a:noFill/>
          </p:spPr>
          <p:txBody>
            <a:bodyPr wrap="square" anchor="ctr">
              <a:spAutoFit/>
            </a:bodyPr>
            <a:lstStyle/>
            <a:p>
              <a:pPr>
                <a:lnSpc>
                  <a:spcPct val="200000"/>
                </a:lnSpc>
                <a:buClr>
                  <a:schemeClr val="accent4"/>
                </a:buClr>
              </a:pPr>
              <a:r>
                <a:rPr lang="en-US" sz="1400" dirty="0">
                  <a:solidFill>
                    <a:srgbClr val="424642"/>
                  </a:solidFill>
                  <a:latin typeface="Raleway" pitchFamily="2" charset="0"/>
                  <a:ea typeface="Dotum" panose="020B0503020000020004" pitchFamily="34" charset="-127"/>
                  <a:cs typeface="Times New Roman" panose="02020603050405020304" pitchFamily="18" charset="0"/>
                </a:rPr>
                <a:t>What is Exception</a:t>
              </a:r>
              <a:endParaRPr lang="en-US" sz="1400" dirty="0">
                <a:solidFill>
                  <a:srgbClr val="424642"/>
                </a:solidFill>
                <a:latin typeface="Raleway" pitchFamily="2" charset="0"/>
                <a:ea typeface="Dotum" panose="020B0503020000020004" pitchFamily="34" charset="-127"/>
                <a:cs typeface="Times New Roman" panose="02020603050405020304" pitchFamily="18" charset="0"/>
              </a:endParaRPr>
            </a:p>
          </p:txBody>
        </p:sp>
      </p:grpSp>
      <p:grpSp>
        <p:nvGrpSpPr>
          <p:cNvPr id="13" name="Group 12"/>
          <p:cNvGrpSpPr/>
          <p:nvPr/>
        </p:nvGrpSpPr>
        <p:grpSpPr>
          <a:xfrm>
            <a:off x="1054797" y="3640793"/>
            <a:ext cx="4946860" cy="458459"/>
            <a:chOff x="4651337" y="1267056"/>
            <a:chExt cx="4946860" cy="458459"/>
          </a:xfrm>
        </p:grpSpPr>
        <p:grpSp>
          <p:nvGrpSpPr>
            <p:cNvPr id="14" name="Group 13"/>
            <p:cNvGrpSpPr/>
            <p:nvPr/>
          </p:nvGrpSpPr>
          <p:grpSpPr>
            <a:xfrm>
              <a:off x="4651337" y="1453531"/>
              <a:ext cx="543254" cy="263877"/>
              <a:chOff x="4363843" y="2105173"/>
              <a:chExt cx="543254" cy="263877"/>
            </a:xfrm>
          </p:grpSpPr>
          <p:sp>
            <p:nvSpPr>
              <p:cNvPr id="16" name="Google Shape;70;p13"/>
              <p:cNvSpPr/>
              <p:nvPr/>
            </p:nvSpPr>
            <p:spPr>
              <a:xfrm>
                <a:off x="4363843" y="2105173"/>
                <a:ext cx="543254" cy="263877"/>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75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71;p13"/>
              <p:cNvSpPr/>
              <p:nvPr/>
            </p:nvSpPr>
            <p:spPr>
              <a:xfrm>
                <a:off x="4477357" y="2174029"/>
                <a:ext cx="78597" cy="31089"/>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72;p13"/>
              <p:cNvSpPr/>
              <p:nvPr/>
            </p:nvSpPr>
            <p:spPr>
              <a:xfrm>
                <a:off x="4603461" y="2174029"/>
                <a:ext cx="56267" cy="31089"/>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73;p13"/>
              <p:cNvSpPr/>
              <p:nvPr/>
            </p:nvSpPr>
            <p:spPr>
              <a:xfrm>
                <a:off x="4593751" y="2243866"/>
                <a:ext cx="146503" cy="31089"/>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74;p13"/>
              <p:cNvSpPr/>
              <p:nvPr/>
            </p:nvSpPr>
            <p:spPr>
              <a:xfrm>
                <a:off x="4780962" y="2243866"/>
                <a:ext cx="64047" cy="31089"/>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 name="TextBox 14"/>
            <p:cNvSpPr txBox="1"/>
            <p:nvPr/>
          </p:nvSpPr>
          <p:spPr>
            <a:xfrm>
              <a:off x="5308105" y="1267056"/>
              <a:ext cx="4290092" cy="458459"/>
            </a:xfrm>
            <a:prstGeom prst="rect">
              <a:avLst/>
            </a:prstGeom>
            <a:noFill/>
          </p:spPr>
          <p:txBody>
            <a:bodyPr wrap="square" anchor="ctr">
              <a:spAutoFit/>
            </a:bodyPr>
            <a:lstStyle/>
            <a:p>
              <a:pPr>
                <a:lnSpc>
                  <a:spcPct val="200000"/>
                </a:lnSpc>
                <a:buClr>
                  <a:schemeClr val="accent4"/>
                </a:buClr>
              </a:pPr>
              <a:r>
                <a:rPr lang="en-US" sz="1400" dirty="0">
                  <a:solidFill>
                    <a:srgbClr val="424642"/>
                  </a:solidFill>
                  <a:latin typeface="Raleway" pitchFamily="2" charset="0"/>
                  <a:ea typeface="Dotum" panose="020B0503020000020004" pitchFamily="34" charset="-127"/>
                  <a:cs typeface="Times New Roman" panose="02020603050405020304" pitchFamily="18" charset="0"/>
                </a:rPr>
                <a:t>Structuring a Method with try-catch-finally blocks</a:t>
              </a:r>
              <a:endParaRPr lang="en-US" sz="1400" dirty="0">
                <a:solidFill>
                  <a:srgbClr val="424642"/>
                </a:solidFill>
                <a:latin typeface="Raleway" pitchFamily="2" charset="0"/>
                <a:ea typeface="Dotum" panose="020B0503020000020004" pitchFamily="34" charset="-127"/>
                <a:cs typeface="Times New Roman" panose="02020603050405020304" pitchFamily="18" charset="0"/>
              </a:endParaRPr>
            </a:p>
          </p:txBody>
        </p:sp>
      </p:grpSp>
      <p:grpSp>
        <p:nvGrpSpPr>
          <p:cNvPr id="29" name="Group 28"/>
          <p:cNvGrpSpPr/>
          <p:nvPr/>
        </p:nvGrpSpPr>
        <p:grpSpPr>
          <a:xfrm>
            <a:off x="1054797" y="1636560"/>
            <a:ext cx="2484089" cy="458459"/>
            <a:chOff x="4651337" y="1267056"/>
            <a:chExt cx="2484089" cy="458459"/>
          </a:xfrm>
        </p:grpSpPr>
        <p:grpSp>
          <p:nvGrpSpPr>
            <p:cNvPr id="30" name="Group 29"/>
            <p:cNvGrpSpPr/>
            <p:nvPr/>
          </p:nvGrpSpPr>
          <p:grpSpPr>
            <a:xfrm>
              <a:off x="4651337" y="1453531"/>
              <a:ext cx="543254" cy="263877"/>
              <a:chOff x="4363843" y="2105173"/>
              <a:chExt cx="543254" cy="263877"/>
            </a:xfrm>
          </p:grpSpPr>
          <p:sp>
            <p:nvSpPr>
              <p:cNvPr id="32" name="Google Shape;70;p13"/>
              <p:cNvSpPr/>
              <p:nvPr/>
            </p:nvSpPr>
            <p:spPr>
              <a:xfrm>
                <a:off x="4363843" y="2105173"/>
                <a:ext cx="543254" cy="263877"/>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75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71;p13"/>
              <p:cNvSpPr/>
              <p:nvPr/>
            </p:nvSpPr>
            <p:spPr>
              <a:xfrm>
                <a:off x="4477357" y="2174029"/>
                <a:ext cx="78597" cy="31089"/>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72;p13"/>
              <p:cNvSpPr/>
              <p:nvPr/>
            </p:nvSpPr>
            <p:spPr>
              <a:xfrm>
                <a:off x="4603461" y="2174029"/>
                <a:ext cx="56267" cy="31089"/>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73;p13"/>
              <p:cNvSpPr/>
              <p:nvPr/>
            </p:nvSpPr>
            <p:spPr>
              <a:xfrm>
                <a:off x="4593751" y="2243866"/>
                <a:ext cx="146503" cy="31089"/>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74;p13"/>
              <p:cNvSpPr/>
              <p:nvPr/>
            </p:nvSpPr>
            <p:spPr>
              <a:xfrm>
                <a:off x="4780962" y="2243866"/>
                <a:ext cx="64047" cy="31089"/>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1" name="TextBox 30"/>
            <p:cNvSpPr txBox="1"/>
            <p:nvPr/>
          </p:nvSpPr>
          <p:spPr>
            <a:xfrm>
              <a:off x="5308106" y="1267056"/>
              <a:ext cx="1827320" cy="458459"/>
            </a:xfrm>
            <a:prstGeom prst="rect">
              <a:avLst/>
            </a:prstGeom>
            <a:noFill/>
          </p:spPr>
          <p:txBody>
            <a:bodyPr wrap="square" anchor="ctr">
              <a:spAutoFit/>
            </a:bodyPr>
            <a:lstStyle/>
            <a:p>
              <a:pPr>
                <a:lnSpc>
                  <a:spcPct val="200000"/>
                </a:lnSpc>
                <a:buClr>
                  <a:schemeClr val="accent4"/>
                </a:buClr>
              </a:pPr>
              <a:r>
                <a:rPr lang="en-US" sz="1400" dirty="0">
                  <a:solidFill>
                    <a:srgbClr val="424642"/>
                  </a:solidFill>
                  <a:latin typeface="Raleway" pitchFamily="2" charset="0"/>
                  <a:ea typeface="Dotum" panose="020B0503020000020004" pitchFamily="34" charset="-127"/>
                  <a:cs typeface="Times New Roman" panose="02020603050405020304" pitchFamily="18" charset="0"/>
                </a:rPr>
                <a:t>Types of Exception</a:t>
              </a:r>
              <a:endParaRPr lang="en-US" sz="1400" dirty="0">
                <a:solidFill>
                  <a:srgbClr val="424642"/>
                </a:solidFill>
                <a:latin typeface="Raleway" pitchFamily="2" charset="0"/>
                <a:ea typeface="Dotum" panose="020B0503020000020004" pitchFamily="34" charset="-127"/>
                <a:cs typeface="Times New Roman" panose="02020603050405020304" pitchFamily="18" charset="0"/>
              </a:endParaRPr>
            </a:p>
          </p:txBody>
        </p:sp>
      </p:grpSp>
      <p:grpSp>
        <p:nvGrpSpPr>
          <p:cNvPr id="37" name="Group 36"/>
          <p:cNvGrpSpPr/>
          <p:nvPr/>
        </p:nvGrpSpPr>
        <p:grpSpPr>
          <a:xfrm>
            <a:off x="1054797" y="2207789"/>
            <a:ext cx="2798746" cy="1320233"/>
            <a:chOff x="4651337" y="1308681"/>
            <a:chExt cx="2798746" cy="1320233"/>
          </a:xfrm>
        </p:grpSpPr>
        <p:grpSp>
          <p:nvGrpSpPr>
            <p:cNvPr id="38" name="Group 37"/>
            <p:cNvGrpSpPr/>
            <p:nvPr/>
          </p:nvGrpSpPr>
          <p:grpSpPr>
            <a:xfrm>
              <a:off x="4651337" y="1453531"/>
              <a:ext cx="543254" cy="263877"/>
              <a:chOff x="4363843" y="2105173"/>
              <a:chExt cx="543254" cy="263877"/>
            </a:xfrm>
          </p:grpSpPr>
          <p:sp>
            <p:nvSpPr>
              <p:cNvPr id="40" name="Google Shape;70;p13"/>
              <p:cNvSpPr/>
              <p:nvPr/>
            </p:nvSpPr>
            <p:spPr>
              <a:xfrm>
                <a:off x="4363843" y="2105173"/>
                <a:ext cx="543254" cy="263877"/>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75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71;p13"/>
              <p:cNvSpPr/>
              <p:nvPr/>
            </p:nvSpPr>
            <p:spPr>
              <a:xfrm>
                <a:off x="4477357" y="2174029"/>
                <a:ext cx="78597" cy="31089"/>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72;p13"/>
              <p:cNvSpPr/>
              <p:nvPr/>
            </p:nvSpPr>
            <p:spPr>
              <a:xfrm>
                <a:off x="4603461" y="2174029"/>
                <a:ext cx="56267" cy="31089"/>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73;p13"/>
              <p:cNvSpPr/>
              <p:nvPr/>
            </p:nvSpPr>
            <p:spPr>
              <a:xfrm>
                <a:off x="4593751" y="2243866"/>
                <a:ext cx="146503" cy="31089"/>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74;p13"/>
              <p:cNvSpPr/>
              <p:nvPr/>
            </p:nvSpPr>
            <p:spPr>
              <a:xfrm>
                <a:off x="4780962" y="2243866"/>
                <a:ext cx="64047" cy="31089"/>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TextBox 38"/>
            <p:cNvSpPr txBox="1"/>
            <p:nvPr/>
          </p:nvSpPr>
          <p:spPr>
            <a:xfrm>
              <a:off x="5308105" y="1308681"/>
              <a:ext cx="2141978" cy="1320233"/>
            </a:xfrm>
            <a:prstGeom prst="rect">
              <a:avLst/>
            </a:prstGeom>
            <a:noFill/>
          </p:spPr>
          <p:txBody>
            <a:bodyPr wrap="square" anchor="ctr">
              <a:spAutoFit/>
            </a:bodyPr>
            <a:lstStyle/>
            <a:p>
              <a:pPr>
                <a:lnSpc>
                  <a:spcPct val="200000"/>
                </a:lnSpc>
                <a:buClr>
                  <a:schemeClr val="accent4"/>
                </a:buClr>
              </a:pPr>
              <a:r>
                <a:rPr lang="en-US" sz="1400" dirty="0">
                  <a:solidFill>
                    <a:srgbClr val="424642"/>
                  </a:solidFill>
                  <a:latin typeface="Raleway" pitchFamily="2" charset="0"/>
                  <a:ea typeface="Dotum" panose="020B0503020000020004" pitchFamily="34" charset="-127"/>
                  <a:cs typeface="Times New Roman" panose="02020603050405020304" pitchFamily="18" charset="0"/>
                </a:rPr>
                <a:t>Dealing with Exception</a:t>
              </a:r>
              <a:endParaRPr lang="en-US" sz="1400" dirty="0">
                <a:solidFill>
                  <a:srgbClr val="424642"/>
                </a:solidFill>
                <a:latin typeface="Raleway" pitchFamily="2" charset="0"/>
                <a:ea typeface="Dotum" panose="020B0503020000020004" pitchFamily="34" charset="-127"/>
                <a:cs typeface="Times New Roman" panose="02020603050405020304" pitchFamily="18" charset="0"/>
              </a:endParaRPr>
            </a:p>
            <a:p>
              <a:pPr marL="285750" indent="-285750">
                <a:lnSpc>
                  <a:spcPct val="200000"/>
                </a:lnSpc>
                <a:buClr>
                  <a:schemeClr val="accent4"/>
                </a:buClr>
                <a:buFont typeface="Wingdings" panose="05000000000000000000" pitchFamily="2" charset="2"/>
                <a:buChar char="Ø"/>
              </a:pPr>
              <a:r>
                <a:rPr lang="en-US" sz="1400" dirty="0">
                  <a:solidFill>
                    <a:srgbClr val="424642"/>
                  </a:solidFill>
                  <a:latin typeface="Raleway" pitchFamily="2" charset="0"/>
                  <a:ea typeface="Dotum" panose="020B0503020000020004" pitchFamily="34" charset="-127"/>
                  <a:cs typeface="Times New Roman" panose="02020603050405020304" pitchFamily="18" charset="0"/>
                </a:rPr>
                <a:t>Throw an Exception</a:t>
              </a:r>
              <a:endParaRPr lang="en-US" sz="1400" dirty="0">
                <a:solidFill>
                  <a:srgbClr val="424642"/>
                </a:solidFill>
                <a:latin typeface="Raleway" pitchFamily="2" charset="0"/>
                <a:ea typeface="Dotum" panose="020B0503020000020004" pitchFamily="34" charset="-127"/>
                <a:cs typeface="Times New Roman" panose="02020603050405020304" pitchFamily="18" charset="0"/>
              </a:endParaRPr>
            </a:p>
            <a:p>
              <a:pPr marL="285750" indent="-285750">
                <a:lnSpc>
                  <a:spcPct val="200000"/>
                </a:lnSpc>
                <a:buClr>
                  <a:schemeClr val="accent4"/>
                </a:buClr>
                <a:buFont typeface="Wingdings" panose="05000000000000000000" pitchFamily="2" charset="2"/>
                <a:buChar char="Ø"/>
              </a:pPr>
              <a:r>
                <a:rPr lang="en-US" sz="1400" dirty="0">
                  <a:solidFill>
                    <a:srgbClr val="424642"/>
                  </a:solidFill>
                  <a:latin typeface="Raleway" pitchFamily="2" charset="0"/>
                  <a:ea typeface="Dotum" panose="020B0503020000020004" pitchFamily="34" charset="-127"/>
                  <a:cs typeface="Times New Roman" panose="02020603050405020304" pitchFamily="18" charset="0"/>
                </a:rPr>
                <a:t>Handling Exception</a:t>
              </a:r>
              <a:endParaRPr lang="en-US" sz="1400" dirty="0">
                <a:solidFill>
                  <a:srgbClr val="424642"/>
                </a:solidFill>
                <a:latin typeface="Raleway" pitchFamily="2" charset="0"/>
                <a:ea typeface="Dotum" panose="020B0503020000020004" pitchFamily="34" charset="-127"/>
                <a:cs typeface="Times New Roman" panose="02020603050405020304" pitchFamily="18" charset="0"/>
              </a:endParaRPr>
            </a:p>
          </p:txBody>
        </p:sp>
      </p:grpSp>
      <p:grpSp>
        <p:nvGrpSpPr>
          <p:cNvPr id="45" name="Group 44"/>
          <p:cNvGrpSpPr/>
          <p:nvPr/>
        </p:nvGrpSpPr>
        <p:grpSpPr>
          <a:xfrm>
            <a:off x="4106095" y="1091432"/>
            <a:ext cx="4646020" cy="458459"/>
            <a:chOff x="4651337" y="1267056"/>
            <a:chExt cx="4646020" cy="458459"/>
          </a:xfrm>
        </p:grpSpPr>
        <p:grpSp>
          <p:nvGrpSpPr>
            <p:cNvPr id="46" name="Group 45"/>
            <p:cNvGrpSpPr/>
            <p:nvPr/>
          </p:nvGrpSpPr>
          <p:grpSpPr>
            <a:xfrm>
              <a:off x="4651337" y="1453531"/>
              <a:ext cx="543254" cy="263877"/>
              <a:chOff x="4363843" y="2105173"/>
              <a:chExt cx="543254" cy="263877"/>
            </a:xfrm>
          </p:grpSpPr>
          <p:sp>
            <p:nvSpPr>
              <p:cNvPr id="48" name="Google Shape;70;p13"/>
              <p:cNvSpPr/>
              <p:nvPr/>
            </p:nvSpPr>
            <p:spPr>
              <a:xfrm>
                <a:off x="4363843" y="2105173"/>
                <a:ext cx="543254" cy="263877"/>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75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71;p13"/>
              <p:cNvSpPr/>
              <p:nvPr/>
            </p:nvSpPr>
            <p:spPr>
              <a:xfrm>
                <a:off x="4477357" y="2174029"/>
                <a:ext cx="78597" cy="31089"/>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72;p13"/>
              <p:cNvSpPr/>
              <p:nvPr/>
            </p:nvSpPr>
            <p:spPr>
              <a:xfrm>
                <a:off x="4603461" y="2174029"/>
                <a:ext cx="56267" cy="31089"/>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73;p13"/>
              <p:cNvSpPr/>
              <p:nvPr/>
            </p:nvSpPr>
            <p:spPr>
              <a:xfrm>
                <a:off x="4593751" y="2243866"/>
                <a:ext cx="146503" cy="31089"/>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74;p13"/>
              <p:cNvSpPr/>
              <p:nvPr/>
            </p:nvSpPr>
            <p:spPr>
              <a:xfrm>
                <a:off x="4780962" y="2243866"/>
                <a:ext cx="64047" cy="31089"/>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 name="TextBox 46"/>
            <p:cNvSpPr txBox="1"/>
            <p:nvPr/>
          </p:nvSpPr>
          <p:spPr>
            <a:xfrm>
              <a:off x="5308105" y="1267056"/>
              <a:ext cx="3989252" cy="458459"/>
            </a:xfrm>
            <a:prstGeom prst="rect">
              <a:avLst/>
            </a:prstGeom>
            <a:noFill/>
          </p:spPr>
          <p:txBody>
            <a:bodyPr wrap="square" anchor="ctr">
              <a:spAutoFit/>
            </a:bodyPr>
            <a:lstStyle/>
            <a:p>
              <a:pPr>
                <a:lnSpc>
                  <a:spcPct val="200000"/>
                </a:lnSpc>
                <a:buClr>
                  <a:schemeClr val="accent4"/>
                </a:buClr>
              </a:pPr>
              <a:r>
                <a:rPr lang="en-US" sz="1400" dirty="0">
                  <a:solidFill>
                    <a:srgbClr val="424642"/>
                  </a:solidFill>
                  <a:latin typeface="Raleway" pitchFamily="2" charset="0"/>
                  <a:ea typeface="Dotum" panose="020B0503020000020004" pitchFamily="34" charset="-127"/>
                  <a:cs typeface="Times New Roman" panose="02020603050405020304" pitchFamily="18" charset="0"/>
                </a:rPr>
                <a:t>Execution flow for Normal and Exception case</a:t>
              </a:r>
              <a:endParaRPr lang="en-US" sz="1400" dirty="0">
                <a:solidFill>
                  <a:srgbClr val="424642"/>
                </a:solidFill>
                <a:latin typeface="Raleway" pitchFamily="2" charset="0"/>
                <a:ea typeface="Dotum" panose="020B0503020000020004" pitchFamily="34" charset="-127"/>
                <a:cs typeface="Times New Roman" panose="02020603050405020304" pitchFamily="18" charset="0"/>
              </a:endParaRPr>
            </a:p>
          </p:txBody>
        </p:sp>
      </p:grpSp>
      <p:grpSp>
        <p:nvGrpSpPr>
          <p:cNvPr id="53" name="Group 52"/>
          <p:cNvGrpSpPr/>
          <p:nvPr/>
        </p:nvGrpSpPr>
        <p:grpSpPr>
          <a:xfrm>
            <a:off x="4106095" y="1729323"/>
            <a:ext cx="2838991" cy="458459"/>
            <a:chOff x="4651337" y="1267056"/>
            <a:chExt cx="2838991" cy="458459"/>
          </a:xfrm>
        </p:grpSpPr>
        <p:grpSp>
          <p:nvGrpSpPr>
            <p:cNvPr id="54" name="Group 53"/>
            <p:cNvGrpSpPr/>
            <p:nvPr/>
          </p:nvGrpSpPr>
          <p:grpSpPr>
            <a:xfrm>
              <a:off x="4651337" y="1453531"/>
              <a:ext cx="543254" cy="263877"/>
              <a:chOff x="4363843" y="2105173"/>
              <a:chExt cx="543254" cy="263877"/>
            </a:xfrm>
          </p:grpSpPr>
          <p:sp>
            <p:nvSpPr>
              <p:cNvPr id="56" name="Google Shape;70;p13"/>
              <p:cNvSpPr/>
              <p:nvPr/>
            </p:nvSpPr>
            <p:spPr>
              <a:xfrm>
                <a:off x="4363843" y="2105173"/>
                <a:ext cx="543254" cy="263877"/>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75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71;p13"/>
              <p:cNvSpPr/>
              <p:nvPr/>
            </p:nvSpPr>
            <p:spPr>
              <a:xfrm>
                <a:off x="4477357" y="2174029"/>
                <a:ext cx="78597" cy="31089"/>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72;p13"/>
              <p:cNvSpPr/>
              <p:nvPr/>
            </p:nvSpPr>
            <p:spPr>
              <a:xfrm>
                <a:off x="4603461" y="2174029"/>
                <a:ext cx="56267" cy="31089"/>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73;p13"/>
              <p:cNvSpPr/>
              <p:nvPr/>
            </p:nvSpPr>
            <p:spPr>
              <a:xfrm>
                <a:off x="4593751" y="2243866"/>
                <a:ext cx="146503" cy="31089"/>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74;p13"/>
              <p:cNvSpPr/>
              <p:nvPr/>
            </p:nvSpPr>
            <p:spPr>
              <a:xfrm>
                <a:off x="4780962" y="2243866"/>
                <a:ext cx="64047" cy="31089"/>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5" name="TextBox 54"/>
            <p:cNvSpPr txBox="1"/>
            <p:nvPr/>
          </p:nvSpPr>
          <p:spPr>
            <a:xfrm>
              <a:off x="5308105" y="1267056"/>
              <a:ext cx="2182223" cy="458459"/>
            </a:xfrm>
            <a:prstGeom prst="rect">
              <a:avLst/>
            </a:prstGeom>
            <a:noFill/>
          </p:spPr>
          <p:txBody>
            <a:bodyPr wrap="square" anchor="ctr">
              <a:spAutoFit/>
            </a:bodyPr>
            <a:lstStyle/>
            <a:p>
              <a:pPr>
                <a:lnSpc>
                  <a:spcPct val="200000"/>
                </a:lnSpc>
                <a:buClr>
                  <a:schemeClr val="accent4"/>
                </a:buClr>
              </a:pPr>
              <a:r>
                <a:rPr lang="en-US" sz="1400" dirty="0">
                  <a:solidFill>
                    <a:srgbClr val="424642"/>
                  </a:solidFill>
                  <a:latin typeface="Raleway" pitchFamily="2" charset="0"/>
                  <a:ea typeface="Dotum" panose="020B0503020000020004" pitchFamily="34" charset="-127"/>
                  <a:cs typeface="Times New Roman" panose="02020603050405020304" pitchFamily="18" charset="0"/>
                </a:rPr>
                <a:t>Rethrowing Exceptions</a:t>
              </a:r>
              <a:endParaRPr lang="en-US" sz="1400" dirty="0">
                <a:solidFill>
                  <a:srgbClr val="424642"/>
                </a:solidFill>
                <a:latin typeface="Raleway" pitchFamily="2" charset="0"/>
                <a:ea typeface="Dotum" panose="020B0503020000020004" pitchFamily="34" charset="-127"/>
                <a:cs typeface="Times New Roman" panose="02020603050405020304" pitchFamily="18" charset="0"/>
              </a:endParaRPr>
            </a:p>
          </p:txBody>
        </p:sp>
      </p:grpSp>
      <p:grpSp>
        <p:nvGrpSpPr>
          <p:cNvPr id="61" name="Group 60"/>
          <p:cNvGrpSpPr/>
          <p:nvPr/>
        </p:nvGrpSpPr>
        <p:grpSpPr>
          <a:xfrm>
            <a:off x="4106095" y="2367214"/>
            <a:ext cx="2838991" cy="458459"/>
            <a:chOff x="4651337" y="1267056"/>
            <a:chExt cx="2838991" cy="458459"/>
          </a:xfrm>
        </p:grpSpPr>
        <p:grpSp>
          <p:nvGrpSpPr>
            <p:cNvPr id="62" name="Group 61"/>
            <p:cNvGrpSpPr/>
            <p:nvPr/>
          </p:nvGrpSpPr>
          <p:grpSpPr>
            <a:xfrm>
              <a:off x="4651337" y="1453531"/>
              <a:ext cx="543254" cy="263877"/>
              <a:chOff x="4363843" y="2105173"/>
              <a:chExt cx="543254" cy="263877"/>
            </a:xfrm>
          </p:grpSpPr>
          <p:sp>
            <p:nvSpPr>
              <p:cNvPr id="64" name="Google Shape;70;p13"/>
              <p:cNvSpPr/>
              <p:nvPr/>
            </p:nvSpPr>
            <p:spPr>
              <a:xfrm>
                <a:off x="4363843" y="2105173"/>
                <a:ext cx="543254" cy="263877"/>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75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71;p13"/>
              <p:cNvSpPr/>
              <p:nvPr/>
            </p:nvSpPr>
            <p:spPr>
              <a:xfrm>
                <a:off x="4477357" y="2174029"/>
                <a:ext cx="78597" cy="31089"/>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72;p13"/>
              <p:cNvSpPr/>
              <p:nvPr/>
            </p:nvSpPr>
            <p:spPr>
              <a:xfrm>
                <a:off x="4603461" y="2174029"/>
                <a:ext cx="56267" cy="31089"/>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73;p13"/>
              <p:cNvSpPr/>
              <p:nvPr/>
            </p:nvSpPr>
            <p:spPr>
              <a:xfrm>
                <a:off x="4593751" y="2243866"/>
                <a:ext cx="146503" cy="31089"/>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74;p13"/>
              <p:cNvSpPr/>
              <p:nvPr/>
            </p:nvSpPr>
            <p:spPr>
              <a:xfrm>
                <a:off x="4780962" y="2243866"/>
                <a:ext cx="64047" cy="31089"/>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3" name="TextBox 62"/>
            <p:cNvSpPr txBox="1"/>
            <p:nvPr/>
          </p:nvSpPr>
          <p:spPr>
            <a:xfrm>
              <a:off x="5308105" y="1267056"/>
              <a:ext cx="2182223" cy="458459"/>
            </a:xfrm>
            <a:prstGeom prst="rect">
              <a:avLst/>
            </a:prstGeom>
            <a:noFill/>
          </p:spPr>
          <p:txBody>
            <a:bodyPr wrap="square" anchor="ctr">
              <a:spAutoFit/>
            </a:bodyPr>
            <a:lstStyle/>
            <a:p>
              <a:pPr>
                <a:lnSpc>
                  <a:spcPct val="200000"/>
                </a:lnSpc>
                <a:buClr>
                  <a:schemeClr val="accent4"/>
                </a:buClr>
              </a:pPr>
              <a:r>
                <a:rPr lang="en-US" sz="1400" dirty="0">
                  <a:solidFill>
                    <a:srgbClr val="424642"/>
                  </a:solidFill>
                  <a:latin typeface="Raleway" pitchFamily="2" charset="0"/>
                  <a:ea typeface="Dotum" panose="020B0503020000020004" pitchFamily="34" charset="-127"/>
                  <a:cs typeface="Times New Roman" panose="02020603050405020304" pitchFamily="18" charset="0"/>
                </a:rPr>
                <a:t>Throwable Object</a:t>
              </a:r>
              <a:endParaRPr lang="en-US" sz="1400" dirty="0">
                <a:solidFill>
                  <a:srgbClr val="424642"/>
                </a:solidFill>
                <a:latin typeface="Raleway" pitchFamily="2" charset="0"/>
                <a:ea typeface="Dotum" panose="020B0503020000020004" pitchFamily="34" charset="-127"/>
                <a:cs typeface="Times New Roman" panose="02020603050405020304" pitchFamily="18" charset="0"/>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6"/>
          <p:cNvSpPr txBox="1">
            <a:spLocks noChangeArrowheads="1"/>
          </p:cNvSpPr>
          <p:nvPr/>
        </p:nvSpPr>
        <p:spPr>
          <a:xfrm>
            <a:off x="1665514" y="577851"/>
            <a:ext cx="5812971" cy="4187372"/>
          </a:xfrm>
          <a:prstGeom prst="rect">
            <a:avLst/>
          </a:prstGeom>
          <a:solidFill>
            <a:schemeClr val="tx2">
              <a:lumMod val="95000"/>
            </a:schemeClr>
          </a:solidFill>
          <a:ln>
            <a:noFill/>
          </a:ln>
        </p:spPr>
        <p:txBody>
          <a:bodyPr spcFirstLastPara="1" wrap="square" lIns="0" tIns="0" rIns="0" bIns="0"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chemeClr val="dk2"/>
              </a:buClr>
              <a:buSzPts val="1100"/>
              <a:buFont typeface="Arial" panose="020B0604020202020204"/>
              <a:buNone/>
              <a:defRPr sz="1100" b="0" i="0" u="none" strike="noStrike" cap="none">
                <a:solidFill>
                  <a:schemeClr val="dk2"/>
                </a:solidFill>
                <a:latin typeface="Open Sans Light" panose="020B0306030504020204"/>
                <a:ea typeface="Open Sans Light" panose="020B0306030504020204"/>
                <a:cs typeface="Open Sans Light" panose="020B0306030504020204"/>
                <a:sym typeface="Open Sans Light" panose="020B0306030504020204"/>
              </a:defRPr>
            </a:lvl1pPr>
            <a:lvl2pPr marL="914400" marR="0" lvl="1" indent="-228600" algn="ctr" rtl="0">
              <a:lnSpc>
                <a:spcPct val="100000"/>
              </a:lnSpc>
              <a:spcBef>
                <a:spcPts val="400"/>
              </a:spcBef>
              <a:spcAft>
                <a:spcPts val="0"/>
              </a:spcAft>
              <a:buClr>
                <a:schemeClr val="dk1"/>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2pPr>
            <a:lvl3pPr marL="1371600" marR="0" lvl="2" indent="-228600" algn="ctr" rtl="0">
              <a:lnSpc>
                <a:spcPct val="100000"/>
              </a:lnSpc>
              <a:spcBef>
                <a:spcPts val="400"/>
              </a:spcBef>
              <a:spcAft>
                <a:spcPts val="0"/>
              </a:spcAft>
              <a:buClr>
                <a:schemeClr val="dk1"/>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3pPr>
            <a:lvl4pPr marL="1828800" marR="0" lvl="3" indent="-228600" algn="ctr" rtl="0">
              <a:lnSpc>
                <a:spcPct val="100000"/>
              </a:lnSpc>
              <a:spcBef>
                <a:spcPts val="400"/>
              </a:spcBef>
              <a:spcAft>
                <a:spcPts val="0"/>
              </a:spcAft>
              <a:buClr>
                <a:schemeClr val="dk1"/>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4pPr>
            <a:lvl5pPr marL="2286000" marR="0" lvl="4" indent="-228600" algn="ctr" rtl="0">
              <a:lnSpc>
                <a:spcPct val="100000"/>
              </a:lnSpc>
              <a:spcBef>
                <a:spcPts val="400"/>
              </a:spcBef>
              <a:spcAft>
                <a:spcPts val="0"/>
              </a:spcAft>
              <a:buClr>
                <a:schemeClr val="dk1"/>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algn="l">
              <a:spcBef>
                <a:spcPct val="0"/>
              </a:spcBef>
              <a:buFont typeface="Arial" panose="020B0604020202020204" pitchFamily="34" charset="0"/>
              <a:buNone/>
            </a:pPr>
            <a:r>
              <a:rPr lang="en-US" altLang="en-US" sz="1050" dirty="0">
                <a:latin typeface="Times New Roman" panose="02020603050405020304" pitchFamily="18" charset="0"/>
                <a:cs typeface="Times New Roman" panose="02020603050405020304" pitchFamily="18" charset="0"/>
              </a:rPr>
              <a:t>public class </a:t>
            </a:r>
            <a:r>
              <a:rPr lang="en-US" altLang="en-US" sz="1050" dirty="0" err="1">
                <a:latin typeface="Times New Roman" panose="02020603050405020304" pitchFamily="18" charset="0"/>
                <a:cs typeface="Times New Roman" panose="02020603050405020304" pitchFamily="18" charset="0"/>
              </a:rPr>
              <a:t>ExceptionHandlingTest</a:t>
            </a:r>
            <a:r>
              <a:rPr lang="en-US" altLang="en-US" sz="1050" dirty="0">
                <a:latin typeface="Times New Roman" panose="02020603050405020304" pitchFamily="18" charset="0"/>
                <a:cs typeface="Times New Roman" panose="02020603050405020304" pitchFamily="18" charset="0"/>
              </a:rPr>
              <a:t> {</a:t>
            </a:r>
            <a:endParaRPr lang="en-US" altLang="en-US" sz="1050" dirty="0">
              <a:latin typeface="Times New Roman" panose="02020603050405020304" pitchFamily="18" charset="0"/>
              <a:cs typeface="Times New Roman" panose="02020603050405020304" pitchFamily="18" charset="0"/>
            </a:endParaRPr>
          </a:p>
          <a:p>
            <a:pPr algn="l">
              <a:spcBef>
                <a:spcPct val="0"/>
              </a:spcBef>
              <a:buFont typeface="Arial" panose="020B0604020202020204" pitchFamily="34" charset="0"/>
              <a:buNone/>
            </a:pPr>
            <a:r>
              <a:rPr lang="en-US" altLang="en-US" sz="1050" dirty="0">
                <a:latin typeface="Times New Roman" panose="02020603050405020304" pitchFamily="18" charset="0"/>
                <a:cs typeface="Times New Roman" panose="02020603050405020304" pitchFamily="18" charset="0"/>
              </a:rPr>
              <a:t>	public static int divide(int[] array, int index) {</a:t>
            </a:r>
            <a:endParaRPr lang="en-US" altLang="en-US" sz="1050" dirty="0">
              <a:latin typeface="Times New Roman" panose="02020603050405020304" pitchFamily="18" charset="0"/>
              <a:cs typeface="Times New Roman" panose="02020603050405020304" pitchFamily="18" charset="0"/>
            </a:endParaRPr>
          </a:p>
          <a:p>
            <a:pPr algn="l">
              <a:spcBef>
                <a:spcPct val="0"/>
              </a:spcBef>
              <a:buFont typeface="Arial" panose="020B0604020202020204" pitchFamily="34" charset="0"/>
              <a:buNone/>
            </a:pPr>
            <a:r>
              <a:rPr lang="en-US" altLang="en-US" sz="1050" b="1" dirty="0">
                <a:latin typeface="Times New Roman" panose="02020603050405020304" pitchFamily="18" charset="0"/>
                <a:cs typeface="Times New Roman" panose="02020603050405020304" pitchFamily="18" charset="0"/>
              </a:rPr>
              <a:t>		try</a:t>
            </a:r>
            <a:r>
              <a:rPr lang="en-US" altLang="en-US" sz="1050" dirty="0">
                <a:latin typeface="Times New Roman" panose="02020603050405020304" pitchFamily="18" charset="0"/>
                <a:cs typeface="Times New Roman" panose="02020603050405020304" pitchFamily="18" charset="0"/>
              </a:rPr>
              <a:t> {</a:t>
            </a:r>
            <a:endParaRPr lang="en-US" altLang="en-US" sz="1050" dirty="0">
              <a:latin typeface="Times New Roman" panose="02020603050405020304" pitchFamily="18" charset="0"/>
              <a:cs typeface="Times New Roman" panose="02020603050405020304" pitchFamily="18" charset="0"/>
            </a:endParaRPr>
          </a:p>
          <a:p>
            <a:pPr algn="l">
              <a:spcBef>
                <a:spcPct val="0"/>
              </a:spcBef>
              <a:buFont typeface="Arial" panose="020B0604020202020204" pitchFamily="34" charset="0"/>
              <a:buNone/>
            </a:pPr>
            <a:r>
              <a:rPr lang="en-US" altLang="en-US" sz="1050" dirty="0">
                <a:latin typeface="Times New Roman" panose="02020603050405020304" pitchFamily="18" charset="0"/>
                <a:cs typeface="Times New Roman" panose="02020603050405020304" pitchFamily="18" charset="0"/>
              </a:rPr>
              <a:t>			</a:t>
            </a:r>
            <a:r>
              <a:rPr lang="en-US" altLang="en-US" sz="1050" dirty="0" err="1">
                <a:latin typeface="Times New Roman" panose="02020603050405020304" pitchFamily="18" charset="0"/>
                <a:cs typeface="Times New Roman" panose="02020603050405020304" pitchFamily="18" charset="0"/>
              </a:rPr>
              <a:t>System.out.println</a:t>
            </a:r>
            <a:r>
              <a:rPr lang="en-US" altLang="en-US" sz="1050" dirty="0">
                <a:latin typeface="Times New Roman" panose="02020603050405020304" pitchFamily="18" charset="0"/>
                <a:cs typeface="Times New Roman" panose="02020603050405020304" pitchFamily="18" charset="0"/>
              </a:rPr>
              <a:t>("\</a:t>
            </a:r>
            <a:r>
              <a:rPr lang="en-US" altLang="en-US" sz="1050" dirty="0" err="1">
                <a:latin typeface="Times New Roman" panose="02020603050405020304" pitchFamily="18" charset="0"/>
                <a:cs typeface="Times New Roman" panose="02020603050405020304" pitchFamily="18" charset="0"/>
              </a:rPr>
              <a:t>nFirst</a:t>
            </a:r>
            <a:r>
              <a:rPr lang="en-US" altLang="en-US" sz="1050" dirty="0">
                <a:latin typeface="Times New Roman" panose="02020603050405020304" pitchFamily="18" charset="0"/>
                <a:cs typeface="Times New Roman" panose="02020603050405020304" pitchFamily="18" charset="0"/>
              </a:rPr>
              <a:t> try block in divide() entered");</a:t>
            </a:r>
            <a:endParaRPr lang="en-US" altLang="en-US" sz="1050" dirty="0">
              <a:latin typeface="Times New Roman" panose="02020603050405020304" pitchFamily="18" charset="0"/>
              <a:cs typeface="Times New Roman" panose="02020603050405020304" pitchFamily="18" charset="0"/>
            </a:endParaRPr>
          </a:p>
          <a:p>
            <a:pPr algn="l">
              <a:spcBef>
                <a:spcPct val="0"/>
              </a:spcBef>
              <a:buFont typeface="Arial" panose="020B0604020202020204" pitchFamily="34" charset="0"/>
              <a:buNone/>
            </a:pPr>
            <a:r>
              <a:rPr lang="en-US" altLang="en-US" sz="1050" dirty="0">
                <a:latin typeface="Times New Roman" panose="02020603050405020304" pitchFamily="18" charset="0"/>
                <a:cs typeface="Times New Roman" panose="02020603050405020304" pitchFamily="18" charset="0"/>
              </a:rPr>
              <a:t>			array[index + 2] = array[index]/array[index + 1];</a:t>
            </a:r>
            <a:endParaRPr lang="en-US" altLang="en-US" sz="1050" dirty="0">
              <a:latin typeface="Times New Roman" panose="02020603050405020304" pitchFamily="18" charset="0"/>
              <a:cs typeface="Times New Roman" panose="02020603050405020304" pitchFamily="18" charset="0"/>
            </a:endParaRPr>
          </a:p>
          <a:p>
            <a:pPr algn="l">
              <a:spcBef>
                <a:spcPct val="0"/>
              </a:spcBef>
              <a:buFont typeface="Arial" panose="020B0604020202020204" pitchFamily="34" charset="0"/>
              <a:buNone/>
            </a:pPr>
            <a:r>
              <a:rPr lang="en-US" altLang="en-US" sz="1050" dirty="0">
                <a:latin typeface="Times New Roman" panose="02020603050405020304" pitchFamily="18" charset="0"/>
                <a:cs typeface="Times New Roman" panose="02020603050405020304" pitchFamily="18" charset="0"/>
              </a:rPr>
              <a:t>			</a:t>
            </a:r>
            <a:r>
              <a:rPr lang="en-US" altLang="en-US" sz="1050" dirty="0" err="1">
                <a:latin typeface="Times New Roman" panose="02020603050405020304" pitchFamily="18" charset="0"/>
                <a:cs typeface="Times New Roman" panose="02020603050405020304" pitchFamily="18" charset="0"/>
              </a:rPr>
              <a:t>System.out.println</a:t>
            </a:r>
            <a:r>
              <a:rPr lang="en-US" altLang="en-US" sz="1050" dirty="0">
                <a:latin typeface="Times New Roman" panose="02020603050405020304" pitchFamily="18" charset="0"/>
                <a:cs typeface="Times New Roman" panose="02020603050405020304" pitchFamily="18" charset="0"/>
              </a:rPr>
              <a:t>("Code at end of first try block in divide()");</a:t>
            </a:r>
            <a:endParaRPr lang="en-US" altLang="en-US" sz="1050" dirty="0">
              <a:latin typeface="Times New Roman" panose="02020603050405020304" pitchFamily="18" charset="0"/>
              <a:cs typeface="Times New Roman" panose="02020603050405020304" pitchFamily="18" charset="0"/>
            </a:endParaRPr>
          </a:p>
          <a:p>
            <a:pPr algn="l">
              <a:spcBef>
                <a:spcPct val="0"/>
              </a:spcBef>
              <a:buFont typeface="Arial" panose="020B0604020202020204" pitchFamily="34" charset="0"/>
              <a:buNone/>
            </a:pPr>
            <a:r>
              <a:rPr lang="en-US" altLang="en-US" sz="1050" dirty="0">
                <a:latin typeface="Times New Roman" panose="02020603050405020304" pitchFamily="18" charset="0"/>
                <a:cs typeface="Times New Roman" panose="02020603050405020304" pitchFamily="18" charset="0"/>
              </a:rPr>
              <a:t>			return array[index + 2];</a:t>
            </a:r>
            <a:endParaRPr lang="en-US" altLang="en-US" sz="1050" dirty="0">
              <a:latin typeface="Times New Roman" panose="02020603050405020304" pitchFamily="18" charset="0"/>
              <a:cs typeface="Times New Roman" panose="02020603050405020304" pitchFamily="18" charset="0"/>
            </a:endParaRPr>
          </a:p>
          <a:p>
            <a:pPr algn="l">
              <a:spcBef>
                <a:spcPct val="0"/>
              </a:spcBef>
              <a:buFont typeface="Arial" panose="020B0604020202020204" pitchFamily="34" charset="0"/>
              <a:buNone/>
            </a:pPr>
            <a:r>
              <a:rPr lang="en-US" altLang="en-US" sz="1050" dirty="0">
                <a:latin typeface="Times New Roman" panose="02020603050405020304" pitchFamily="18" charset="0"/>
                <a:cs typeface="Times New Roman" panose="02020603050405020304" pitchFamily="18" charset="0"/>
              </a:rPr>
              <a:t>		} catch(</a:t>
            </a:r>
            <a:r>
              <a:rPr lang="en-US" altLang="en-US" sz="1050" dirty="0" err="1">
                <a:latin typeface="Times New Roman" panose="02020603050405020304" pitchFamily="18" charset="0"/>
                <a:cs typeface="Times New Roman" panose="02020603050405020304" pitchFamily="18" charset="0"/>
              </a:rPr>
              <a:t>ArithmeticException</a:t>
            </a:r>
            <a:r>
              <a:rPr lang="en-US" altLang="en-US" sz="1050" dirty="0">
                <a:latin typeface="Times New Roman" panose="02020603050405020304" pitchFamily="18" charset="0"/>
                <a:cs typeface="Times New Roman" panose="02020603050405020304" pitchFamily="18" charset="0"/>
              </a:rPr>
              <a:t> e) {</a:t>
            </a:r>
            <a:endParaRPr lang="en-US" altLang="en-US" sz="1050" dirty="0">
              <a:latin typeface="Times New Roman" panose="02020603050405020304" pitchFamily="18" charset="0"/>
              <a:cs typeface="Times New Roman" panose="02020603050405020304" pitchFamily="18" charset="0"/>
            </a:endParaRPr>
          </a:p>
          <a:p>
            <a:pPr algn="l">
              <a:spcBef>
                <a:spcPct val="0"/>
              </a:spcBef>
              <a:buFont typeface="Arial" panose="020B0604020202020204" pitchFamily="34" charset="0"/>
              <a:buNone/>
            </a:pPr>
            <a:r>
              <a:rPr lang="en-US" altLang="en-US" sz="1050" dirty="0">
                <a:latin typeface="Times New Roman" panose="02020603050405020304" pitchFamily="18" charset="0"/>
                <a:cs typeface="Times New Roman" panose="02020603050405020304" pitchFamily="18" charset="0"/>
              </a:rPr>
              <a:t>			</a:t>
            </a:r>
            <a:r>
              <a:rPr lang="en-US" altLang="en-US" sz="1050" dirty="0" err="1">
                <a:latin typeface="Times New Roman" panose="02020603050405020304" pitchFamily="18" charset="0"/>
                <a:cs typeface="Times New Roman" panose="02020603050405020304" pitchFamily="18" charset="0"/>
              </a:rPr>
              <a:t>System.err.println</a:t>
            </a:r>
            <a:r>
              <a:rPr lang="en-US" altLang="en-US" sz="1050" dirty="0">
                <a:latin typeface="Times New Roman" panose="02020603050405020304" pitchFamily="18" charset="0"/>
                <a:cs typeface="Times New Roman" panose="02020603050405020304" pitchFamily="18" charset="0"/>
              </a:rPr>
              <a:t>("Arithmetic exception caught in divide()\n" +</a:t>
            </a:r>
            <a:endParaRPr lang="en-US" altLang="en-US" sz="1050" dirty="0">
              <a:latin typeface="Times New Roman" panose="02020603050405020304" pitchFamily="18" charset="0"/>
              <a:cs typeface="Times New Roman" panose="02020603050405020304" pitchFamily="18" charset="0"/>
            </a:endParaRPr>
          </a:p>
          <a:p>
            <a:pPr algn="l">
              <a:spcBef>
                <a:spcPct val="0"/>
              </a:spcBef>
              <a:buFont typeface="Arial" panose="020B0604020202020204" pitchFamily="34" charset="0"/>
              <a:buNone/>
            </a:pPr>
            <a:r>
              <a:rPr lang="en-US" altLang="en-US" sz="1050" dirty="0">
                <a:latin typeface="Times New Roman" panose="02020603050405020304" pitchFamily="18" charset="0"/>
                <a:cs typeface="Times New Roman" panose="02020603050405020304" pitchFamily="18" charset="0"/>
              </a:rPr>
              <a:t>			"\</a:t>
            </a:r>
            <a:r>
              <a:rPr lang="en-US" altLang="en-US" sz="1050" dirty="0" err="1">
                <a:latin typeface="Times New Roman" panose="02020603050405020304" pitchFamily="18" charset="0"/>
                <a:cs typeface="Times New Roman" panose="02020603050405020304" pitchFamily="18" charset="0"/>
              </a:rPr>
              <a:t>nMessage</a:t>
            </a:r>
            <a:r>
              <a:rPr lang="en-US" altLang="en-US" sz="1050" dirty="0">
                <a:latin typeface="Times New Roman" panose="02020603050405020304" pitchFamily="18" charset="0"/>
                <a:cs typeface="Times New Roman" panose="02020603050405020304" pitchFamily="18" charset="0"/>
              </a:rPr>
              <a:t> in exception object:\n\t" +  </a:t>
            </a:r>
            <a:r>
              <a:rPr lang="en-US" altLang="en-US" sz="1050" b="1" dirty="0" err="1">
                <a:latin typeface="Times New Roman" panose="02020603050405020304" pitchFamily="18" charset="0"/>
                <a:cs typeface="Times New Roman" panose="02020603050405020304" pitchFamily="18" charset="0"/>
              </a:rPr>
              <a:t>e.getMessage</a:t>
            </a:r>
            <a:r>
              <a:rPr lang="en-US" altLang="en-US" sz="1050" b="1" dirty="0">
                <a:latin typeface="Times New Roman" panose="02020603050405020304" pitchFamily="18" charset="0"/>
                <a:cs typeface="Times New Roman" panose="02020603050405020304" pitchFamily="18" charset="0"/>
              </a:rPr>
              <a:t>());</a:t>
            </a:r>
            <a:endParaRPr lang="en-US" altLang="en-US" sz="1050" b="1" dirty="0">
              <a:latin typeface="Times New Roman" panose="02020603050405020304" pitchFamily="18" charset="0"/>
              <a:cs typeface="Times New Roman" panose="02020603050405020304" pitchFamily="18" charset="0"/>
            </a:endParaRPr>
          </a:p>
          <a:p>
            <a:pPr algn="l">
              <a:spcBef>
                <a:spcPct val="0"/>
              </a:spcBef>
              <a:buFont typeface="Arial" panose="020B0604020202020204" pitchFamily="34" charset="0"/>
              <a:buNone/>
            </a:pPr>
            <a:r>
              <a:rPr lang="en-US" altLang="en-US" sz="1050" b="1" dirty="0">
                <a:latin typeface="Times New Roman" panose="02020603050405020304" pitchFamily="18" charset="0"/>
                <a:cs typeface="Times New Roman" panose="02020603050405020304" pitchFamily="18" charset="0"/>
              </a:rPr>
              <a:t>			</a:t>
            </a:r>
            <a:r>
              <a:rPr lang="en-US" altLang="en-US" sz="1050" dirty="0" err="1">
                <a:latin typeface="Times New Roman" panose="02020603050405020304" pitchFamily="18" charset="0"/>
                <a:cs typeface="Times New Roman" panose="02020603050405020304" pitchFamily="18" charset="0"/>
              </a:rPr>
              <a:t>System.err.println</a:t>
            </a:r>
            <a:r>
              <a:rPr lang="en-US" altLang="en-US" sz="1050" dirty="0">
                <a:latin typeface="Times New Roman" panose="02020603050405020304" pitchFamily="18" charset="0"/>
                <a:cs typeface="Times New Roman" panose="02020603050405020304" pitchFamily="18" charset="0"/>
              </a:rPr>
              <a:t>("\</a:t>
            </a:r>
            <a:r>
              <a:rPr lang="en-US" altLang="en-US" sz="1050" dirty="0" err="1">
                <a:latin typeface="Times New Roman" panose="02020603050405020304" pitchFamily="18" charset="0"/>
                <a:cs typeface="Times New Roman" panose="02020603050405020304" pitchFamily="18" charset="0"/>
              </a:rPr>
              <a:t>nStack</a:t>
            </a:r>
            <a:r>
              <a:rPr lang="en-US" altLang="en-US" sz="1050" dirty="0">
                <a:latin typeface="Times New Roman" panose="02020603050405020304" pitchFamily="18" charset="0"/>
                <a:cs typeface="Times New Roman" panose="02020603050405020304" pitchFamily="18" charset="0"/>
              </a:rPr>
              <a:t> trace output:\n");</a:t>
            </a:r>
            <a:endParaRPr lang="en-US" altLang="en-US" sz="1050" dirty="0">
              <a:latin typeface="Times New Roman" panose="02020603050405020304" pitchFamily="18" charset="0"/>
              <a:cs typeface="Times New Roman" panose="02020603050405020304" pitchFamily="18" charset="0"/>
            </a:endParaRPr>
          </a:p>
          <a:p>
            <a:pPr algn="l">
              <a:spcBef>
                <a:spcPct val="0"/>
              </a:spcBef>
              <a:buFont typeface="Arial" panose="020B0604020202020204" pitchFamily="34" charset="0"/>
              <a:buNone/>
            </a:pPr>
            <a:r>
              <a:rPr lang="en-US" altLang="en-US" sz="1050" b="1" dirty="0">
                <a:latin typeface="Times New Roman" panose="02020603050405020304" pitchFamily="18" charset="0"/>
                <a:cs typeface="Times New Roman" panose="02020603050405020304" pitchFamily="18" charset="0"/>
              </a:rPr>
              <a:t>			</a:t>
            </a:r>
            <a:r>
              <a:rPr lang="en-US" altLang="en-US" sz="1050" b="1" dirty="0" err="1">
                <a:latin typeface="Times New Roman" panose="02020603050405020304" pitchFamily="18" charset="0"/>
                <a:cs typeface="Times New Roman" panose="02020603050405020304" pitchFamily="18" charset="0"/>
              </a:rPr>
              <a:t>e.printStackTrace</a:t>
            </a:r>
            <a:r>
              <a:rPr lang="en-US" altLang="en-US" sz="1050" b="1" dirty="0">
                <a:latin typeface="Times New Roman" panose="02020603050405020304" pitchFamily="18" charset="0"/>
                <a:cs typeface="Times New Roman" panose="02020603050405020304" pitchFamily="18" charset="0"/>
              </a:rPr>
              <a:t>();</a:t>
            </a:r>
            <a:endParaRPr lang="en-US" altLang="en-US" sz="1050" b="1" dirty="0">
              <a:latin typeface="Times New Roman" panose="02020603050405020304" pitchFamily="18" charset="0"/>
              <a:cs typeface="Times New Roman" panose="02020603050405020304" pitchFamily="18" charset="0"/>
            </a:endParaRPr>
          </a:p>
          <a:p>
            <a:pPr algn="l">
              <a:spcBef>
                <a:spcPct val="0"/>
              </a:spcBef>
              <a:buFont typeface="Arial" panose="020B0604020202020204" pitchFamily="34" charset="0"/>
              <a:buNone/>
            </a:pPr>
            <a:r>
              <a:rPr lang="en-US" altLang="en-US" sz="1050" b="1" dirty="0">
                <a:latin typeface="Times New Roman" panose="02020603050405020304" pitchFamily="18" charset="0"/>
                <a:cs typeface="Times New Roman" panose="02020603050405020304" pitchFamily="18" charset="0"/>
              </a:rPr>
              <a:t>			</a:t>
            </a:r>
            <a:r>
              <a:rPr lang="en-US" altLang="en-US" sz="1050" dirty="0" err="1">
                <a:latin typeface="Times New Roman" panose="02020603050405020304" pitchFamily="18" charset="0"/>
                <a:cs typeface="Times New Roman" panose="02020603050405020304" pitchFamily="18" charset="0"/>
              </a:rPr>
              <a:t>System.err.println</a:t>
            </a:r>
            <a:r>
              <a:rPr lang="en-US" altLang="en-US" sz="1050" dirty="0">
                <a:latin typeface="Times New Roman" panose="02020603050405020304" pitchFamily="18" charset="0"/>
                <a:cs typeface="Times New Roman" panose="02020603050405020304" pitchFamily="18" charset="0"/>
              </a:rPr>
              <a:t>("\</a:t>
            </a:r>
            <a:r>
              <a:rPr lang="en-US" altLang="en-US" sz="1050" dirty="0" err="1">
                <a:latin typeface="Times New Roman" panose="02020603050405020304" pitchFamily="18" charset="0"/>
                <a:cs typeface="Times New Roman" panose="02020603050405020304" pitchFamily="18" charset="0"/>
              </a:rPr>
              <a:t>nEnd</a:t>
            </a:r>
            <a:r>
              <a:rPr lang="en-US" altLang="en-US" sz="1050" dirty="0">
                <a:latin typeface="Times New Roman" panose="02020603050405020304" pitchFamily="18" charset="0"/>
                <a:cs typeface="Times New Roman" panose="02020603050405020304" pitchFamily="18" charset="0"/>
              </a:rPr>
              <a:t> of stack trace output\n");</a:t>
            </a:r>
            <a:endParaRPr lang="en-US" altLang="en-US" sz="1050" dirty="0">
              <a:latin typeface="Times New Roman" panose="02020603050405020304" pitchFamily="18" charset="0"/>
              <a:cs typeface="Times New Roman" panose="02020603050405020304" pitchFamily="18" charset="0"/>
            </a:endParaRPr>
          </a:p>
          <a:p>
            <a:pPr algn="l">
              <a:spcBef>
                <a:spcPct val="0"/>
              </a:spcBef>
              <a:buFont typeface="Arial" panose="020B0604020202020204" pitchFamily="34" charset="0"/>
              <a:buNone/>
            </a:pPr>
            <a:r>
              <a:rPr lang="en-US" altLang="en-US" sz="1050" dirty="0">
                <a:latin typeface="Times New Roman" panose="02020603050405020304" pitchFamily="18" charset="0"/>
                <a:cs typeface="Times New Roman" panose="02020603050405020304" pitchFamily="18" charset="0"/>
              </a:rPr>
              <a:t>		} </a:t>
            </a:r>
            <a:r>
              <a:rPr lang="en-US" altLang="en-US" sz="1050" b="1" dirty="0">
                <a:latin typeface="Times New Roman" panose="02020603050405020304" pitchFamily="18" charset="0"/>
                <a:cs typeface="Times New Roman" panose="02020603050405020304" pitchFamily="18" charset="0"/>
              </a:rPr>
              <a:t>catch(</a:t>
            </a:r>
            <a:r>
              <a:rPr lang="en-US" altLang="en-US" sz="1050" b="1" dirty="0" err="1">
                <a:latin typeface="Times New Roman" panose="02020603050405020304" pitchFamily="18" charset="0"/>
                <a:cs typeface="Times New Roman" panose="02020603050405020304" pitchFamily="18" charset="0"/>
              </a:rPr>
              <a:t>ArrayIndexOutOfBoundsException</a:t>
            </a:r>
            <a:r>
              <a:rPr lang="en-US" altLang="en-US" sz="1050" b="1" dirty="0">
                <a:latin typeface="Times New Roman" panose="02020603050405020304" pitchFamily="18" charset="0"/>
                <a:cs typeface="Times New Roman" panose="02020603050405020304" pitchFamily="18" charset="0"/>
              </a:rPr>
              <a:t> e) </a:t>
            </a:r>
            <a:r>
              <a:rPr lang="en-US" altLang="en-US" sz="1050" dirty="0">
                <a:latin typeface="Times New Roman" panose="02020603050405020304" pitchFamily="18" charset="0"/>
                <a:cs typeface="Times New Roman" panose="02020603050405020304" pitchFamily="18" charset="0"/>
              </a:rPr>
              <a:t>{</a:t>
            </a:r>
            <a:endParaRPr lang="en-US" altLang="en-US" sz="1050" dirty="0">
              <a:latin typeface="Times New Roman" panose="02020603050405020304" pitchFamily="18" charset="0"/>
              <a:cs typeface="Times New Roman" panose="02020603050405020304" pitchFamily="18" charset="0"/>
            </a:endParaRPr>
          </a:p>
          <a:p>
            <a:pPr algn="l">
              <a:spcBef>
                <a:spcPct val="0"/>
              </a:spcBef>
              <a:buFont typeface="Arial" panose="020B0604020202020204" pitchFamily="34" charset="0"/>
              <a:buNone/>
            </a:pPr>
            <a:r>
              <a:rPr lang="en-US" altLang="en-US" sz="1050" dirty="0">
                <a:latin typeface="Times New Roman" panose="02020603050405020304" pitchFamily="18" charset="0"/>
                <a:cs typeface="Times New Roman" panose="02020603050405020304" pitchFamily="18" charset="0"/>
              </a:rPr>
              <a:t>			</a:t>
            </a:r>
            <a:r>
              <a:rPr lang="en-US" altLang="en-US" sz="1050" dirty="0" err="1">
                <a:latin typeface="Times New Roman" panose="02020603050405020304" pitchFamily="18" charset="0"/>
                <a:cs typeface="Times New Roman" panose="02020603050405020304" pitchFamily="18" charset="0"/>
              </a:rPr>
              <a:t>System.err.println</a:t>
            </a:r>
            <a:r>
              <a:rPr lang="en-US" altLang="en-US" sz="1050" dirty="0">
                <a:latin typeface="Times New Roman" panose="02020603050405020304" pitchFamily="18" charset="0"/>
                <a:cs typeface="Times New Roman" panose="02020603050405020304" pitchFamily="18" charset="0"/>
              </a:rPr>
              <a:t>("Index-out-of-bounds exception caught in divide()\n" </a:t>
            </a:r>
            <a:endParaRPr lang="en-US" altLang="en-US" sz="1050" dirty="0">
              <a:latin typeface="Times New Roman" panose="02020603050405020304" pitchFamily="18" charset="0"/>
              <a:cs typeface="Times New Roman" panose="02020603050405020304" pitchFamily="18" charset="0"/>
            </a:endParaRPr>
          </a:p>
          <a:p>
            <a:pPr algn="l">
              <a:spcBef>
                <a:spcPct val="0"/>
              </a:spcBef>
              <a:buFont typeface="Arial" panose="020B0604020202020204" pitchFamily="34" charset="0"/>
              <a:buNone/>
            </a:pPr>
            <a:r>
              <a:rPr lang="en-US" altLang="en-US" sz="1050" dirty="0">
                <a:latin typeface="Times New Roman" panose="02020603050405020304" pitchFamily="18" charset="0"/>
                <a:cs typeface="Times New Roman" panose="02020603050405020304" pitchFamily="18" charset="0"/>
              </a:rPr>
              <a:t>									+"\</a:t>
            </a:r>
            <a:r>
              <a:rPr lang="en-US" altLang="en-US" sz="1050" dirty="0" err="1">
                <a:latin typeface="Times New Roman" panose="02020603050405020304" pitchFamily="18" charset="0"/>
                <a:cs typeface="Times New Roman" panose="02020603050405020304" pitchFamily="18" charset="0"/>
              </a:rPr>
              <a:t>nMessage</a:t>
            </a:r>
            <a:r>
              <a:rPr lang="en-US" altLang="en-US" sz="1050" dirty="0">
                <a:latin typeface="Times New Roman" panose="02020603050405020304" pitchFamily="18" charset="0"/>
                <a:cs typeface="Times New Roman" panose="02020603050405020304" pitchFamily="18" charset="0"/>
              </a:rPr>
              <a:t> in exception object:\n\t" + </a:t>
            </a:r>
            <a:r>
              <a:rPr lang="en-US" altLang="en-US" sz="1050" b="1" dirty="0" err="1">
                <a:latin typeface="Times New Roman" panose="02020603050405020304" pitchFamily="18" charset="0"/>
                <a:cs typeface="Times New Roman" panose="02020603050405020304" pitchFamily="18" charset="0"/>
              </a:rPr>
              <a:t>e.getMessage</a:t>
            </a:r>
            <a:r>
              <a:rPr lang="en-US" altLang="en-US" sz="1050" b="1" dirty="0">
                <a:latin typeface="Times New Roman" panose="02020603050405020304" pitchFamily="18" charset="0"/>
                <a:cs typeface="Times New Roman" panose="02020603050405020304" pitchFamily="18" charset="0"/>
              </a:rPr>
              <a:t>());</a:t>
            </a:r>
            <a:endParaRPr lang="en-US" altLang="en-US" sz="1050" b="1" dirty="0">
              <a:latin typeface="Times New Roman" panose="02020603050405020304" pitchFamily="18" charset="0"/>
              <a:cs typeface="Times New Roman" panose="02020603050405020304" pitchFamily="18" charset="0"/>
            </a:endParaRPr>
          </a:p>
          <a:p>
            <a:pPr algn="l">
              <a:spcBef>
                <a:spcPct val="0"/>
              </a:spcBef>
              <a:buFont typeface="Arial" panose="020B0604020202020204" pitchFamily="34" charset="0"/>
              <a:buNone/>
            </a:pPr>
            <a:r>
              <a:rPr lang="en-US" altLang="en-US" sz="1050" b="1" dirty="0">
                <a:latin typeface="Times New Roman" panose="02020603050405020304" pitchFamily="18" charset="0"/>
                <a:cs typeface="Times New Roman" panose="02020603050405020304" pitchFamily="18" charset="0"/>
              </a:rPr>
              <a:t>			</a:t>
            </a:r>
            <a:r>
              <a:rPr lang="en-US" altLang="en-US" sz="1050" dirty="0" err="1">
                <a:latin typeface="Times New Roman" panose="02020603050405020304" pitchFamily="18" charset="0"/>
                <a:cs typeface="Times New Roman" panose="02020603050405020304" pitchFamily="18" charset="0"/>
              </a:rPr>
              <a:t>System.err.println</a:t>
            </a:r>
            <a:r>
              <a:rPr lang="en-US" altLang="en-US" sz="1050" dirty="0">
                <a:latin typeface="Times New Roman" panose="02020603050405020304" pitchFamily="18" charset="0"/>
                <a:cs typeface="Times New Roman" panose="02020603050405020304" pitchFamily="18" charset="0"/>
              </a:rPr>
              <a:t>("\</a:t>
            </a:r>
            <a:r>
              <a:rPr lang="en-US" altLang="en-US" sz="1050" dirty="0" err="1">
                <a:latin typeface="Times New Roman" panose="02020603050405020304" pitchFamily="18" charset="0"/>
                <a:cs typeface="Times New Roman" panose="02020603050405020304" pitchFamily="18" charset="0"/>
              </a:rPr>
              <a:t>nStack</a:t>
            </a:r>
            <a:r>
              <a:rPr lang="en-US" altLang="en-US" sz="1050" dirty="0">
                <a:latin typeface="Times New Roman" panose="02020603050405020304" pitchFamily="18" charset="0"/>
                <a:cs typeface="Times New Roman" panose="02020603050405020304" pitchFamily="18" charset="0"/>
              </a:rPr>
              <a:t> trace output:\n");</a:t>
            </a:r>
            <a:endParaRPr lang="en-US" altLang="en-US" sz="1050" dirty="0">
              <a:latin typeface="Times New Roman" panose="02020603050405020304" pitchFamily="18" charset="0"/>
              <a:cs typeface="Times New Roman" panose="02020603050405020304" pitchFamily="18" charset="0"/>
            </a:endParaRPr>
          </a:p>
          <a:p>
            <a:pPr algn="l">
              <a:spcBef>
                <a:spcPct val="0"/>
              </a:spcBef>
              <a:buFont typeface="Arial" panose="020B0604020202020204" pitchFamily="34" charset="0"/>
              <a:buNone/>
            </a:pPr>
            <a:r>
              <a:rPr lang="en-US" altLang="en-US" sz="1050" b="1" dirty="0">
                <a:latin typeface="Times New Roman" panose="02020603050405020304" pitchFamily="18" charset="0"/>
                <a:cs typeface="Times New Roman" panose="02020603050405020304" pitchFamily="18" charset="0"/>
              </a:rPr>
              <a:t>			</a:t>
            </a:r>
            <a:r>
              <a:rPr lang="en-US" altLang="en-US" sz="1050" b="1" dirty="0" err="1">
                <a:latin typeface="Times New Roman" panose="02020603050405020304" pitchFamily="18" charset="0"/>
                <a:cs typeface="Times New Roman" panose="02020603050405020304" pitchFamily="18" charset="0"/>
              </a:rPr>
              <a:t>e.printStackTrace</a:t>
            </a:r>
            <a:r>
              <a:rPr lang="en-US" altLang="en-US" sz="1050" b="1" dirty="0">
                <a:latin typeface="Times New Roman" panose="02020603050405020304" pitchFamily="18" charset="0"/>
                <a:cs typeface="Times New Roman" panose="02020603050405020304" pitchFamily="18" charset="0"/>
              </a:rPr>
              <a:t>();</a:t>
            </a:r>
            <a:endParaRPr lang="en-US" altLang="en-US" sz="1050" b="1" dirty="0">
              <a:latin typeface="Times New Roman" panose="02020603050405020304" pitchFamily="18" charset="0"/>
              <a:cs typeface="Times New Roman" panose="02020603050405020304" pitchFamily="18" charset="0"/>
            </a:endParaRPr>
          </a:p>
          <a:p>
            <a:pPr algn="l">
              <a:spcBef>
                <a:spcPct val="0"/>
              </a:spcBef>
              <a:buFont typeface="Arial" panose="020B0604020202020204" pitchFamily="34" charset="0"/>
              <a:buNone/>
            </a:pPr>
            <a:r>
              <a:rPr lang="en-US" altLang="en-US" sz="1050" b="1" dirty="0">
                <a:latin typeface="Times New Roman" panose="02020603050405020304" pitchFamily="18" charset="0"/>
                <a:cs typeface="Times New Roman" panose="02020603050405020304" pitchFamily="18" charset="0"/>
              </a:rPr>
              <a:t>			</a:t>
            </a:r>
            <a:r>
              <a:rPr lang="en-US" altLang="en-US" sz="1050" dirty="0" err="1">
                <a:latin typeface="Times New Roman" panose="02020603050405020304" pitchFamily="18" charset="0"/>
                <a:cs typeface="Times New Roman" panose="02020603050405020304" pitchFamily="18" charset="0"/>
              </a:rPr>
              <a:t>System.out.println</a:t>
            </a:r>
            <a:r>
              <a:rPr lang="en-US" altLang="en-US" sz="1050" dirty="0">
                <a:latin typeface="Times New Roman" panose="02020603050405020304" pitchFamily="18" charset="0"/>
                <a:cs typeface="Times New Roman" panose="02020603050405020304" pitchFamily="18" charset="0"/>
              </a:rPr>
              <a:t>("\</a:t>
            </a:r>
            <a:r>
              <a:rPr lang="en-US" altLang="en-US" sz="1050" dirty="0" err="1">
                <a:latin typeface="Times New Roman" panose="02020603050405020304" pitchFamily="18" charset="0"/>
                <a:cs typeface="Times New Roman" panose="02020603050405020304" pitchFamily="18" charset="0"/>
              </a:rPr>
              <a:t>nEnd</a:t>
            </a:r>
            <a:r>
              <a:rPr lang="en-US" altLang="en-US" sz="1050" dirty="0">
                <a:latin typeface="Times New Roman" panose="02020603050405020304" pitchFamily="18" charset="0"/>
                <a:cs typeface="Times New Roman" panose="02020603050405020304" pitchFamily="18" charset="0"/>
              </a:rPr>
              <a:t> of stack trace output\n");</a:t>
            </a:r>
            <a:endParaRPr lang="en-US" altLang="en-US" sz="1050" dirty="0">
              <a:latin typeface="Times New Roman" panose="02020603050405020304" pitchFamily="18" charset="0"/>
              <a:cs typeface="Times New Roman" panose="02020603050405020304" pitchFamily="18" charset="0"/>
            </a:endParaRPr>
          </a:p>
          <a:p>
            <a:pPr algn="l">
              <a:spcBef>
                <a:spcPct val="0"/>
              </a:spcBef>
              <a:buFont typeface="Arial" panose="020B0604020202020204" pitchFamily="34" charset="0"/>
              <a:buNone/>
            </a:pPr>
            <a:r>
              <a:rPr lang="en-US" altLang="en-US" sz="1050" dirty="0">
                <a:latin typeface="Times New Roman" panose="02020603050405020304" pitchFamily="18" charset="0"/>
                <a:cs typeface="Times New Roman" panose="02020603050405020304" pitchFamily="18" charset="0"/>
              </a:rPr>
              <a:t>		} </a:t>
            </a:r>
            <a:r>
              <a:rPr lang="en-US" altLang="en-US" sz="1050" b="1" dirty="0">
                <a:latin typeface="Times New Roman" panose="02020603050405020304" pitchFamily="18" charset="0"/>
                <a:cs typeface="Times New Roman" panose="02020603050405020304" pitchFamily="18" charset="0"/>
              </a:rPr>
              <a:t>finally</a:t>
            </a:r>
            <a:r>
              <a:rPr lang="en-US" altLang="en-US" sz="1050" dirty="0">
                <a:latin typeface="Times New Roman" panose="02020603050405020304" pitchFamily="18" charset="0"/>
                <a:cs typeface="Times New Roman" panose="02020603050405020304" pitchFamily="18" charset="0"/>
              </a:rPr>
              <a:t> {</a:t>
            </a:r>
            <a:endParaRPr lang="en-US" altLang="en-US" sz="1050" dirty="0">
              <a:latin typeface="Times New Roman" panose="02020603050405020304" pitchFamily="18" charset="0"/>
              <a:cs typeface="Times New Roman" panose="02020603050405020304" pitchFamily="18" charset="0"/>
            </a:endParaRPr>
          </a:p>
          <a:p>
            <a:pPr algn="l">
              <a:spcBef>
                <a:spcPct val="0"/>
              </a:spcBef>
              <a:buFont typeface="Arial" panose="020B0604020202020204" pitchFamily="34" charset="0"/>
              <a:buNone/>
            </a:pPr>
            <a:r>
              <a:rPr lang="en-US" altLang="en-US" sz="1050" dirty="0">
                <a:latin typeface="Times New Roman" panose="02020603050405020304" pitchFamily="18" charset="0"/>
                <a:cs typeface="Times New Roman" panose="02020603050405020304" pitchFamily="18" charset="0"/>
              </a:rPr>
              <a:t>			</a:t>
            </a:r>
            <a:r>
              <a:rPr lang="en-US" altLang="en-US" sz="1050" dirty="0" err="1">
                <a:latin typeface="Times New Roman" panose="02020603050405020304" pitchFamily="18" charset="0"/>
                <a:cs typeface="Times New Roman" panose="02020603050405020304" pitchFamily="18" charset="0"/>
              </a:rPr>
              <a:t>System.err.println</a:t>
            </a:r>
            <a:r>
              <a:rPr lang="en-US" altLang="en-US" sz="1050" dirty="0">
                <a:latin typeface="Times New Roman" panose="02020603050405020304" pitchFamily="18" charset="0"/>
                <a:cs typeface="Times New Roman" panose="02020603050405020304" pitchFamily="18" charset="0"/>
              </a:rPr>
              <a:t>("finally clause in divide()");}</a:t>
            </a:r>
            <a:endParaRPr lang="en-US" altLang="en-US" sz="1050" dirty="0">
              <a:latin typeface="Times New Roman" panose="02020603050405020304" pitchFamily="18" charset="0"/>
              <a:cs typeface="Times New Roman" panose="02020603050405020304" pitchFamily="18" charset="0"/>
            </a:endParaRPr>
          </a:p>
          <a:p>
            <a:pPr algn="l">
              <a:spcBef>
                <a:spcPct val="0"/>
              </a:spcBef>
              <a:buFont typeface="Arial" panose="020B0604020202020204" pitchFamily="34" charset="0"/>
              <a:buNone/>
            </a:pPr>
            <a:r>
              <a:rPr lang="en-US" altLang="en-US" sz="1050" dirty="0">
                <a:latin typeface="Times New Roman" panose="02020603050405020304" pitchFamily="18" charset="0"/>
                <a:cs typeface="Times New Roman" panose="02020603050405020304" pitchFamily="18" charset="0"/>
              </a:rPr>
              <a:t>			</a:t>
            </a:r>
            <a:r>
              <a:rPr lang="en-US" altLang="en-US" sz="1050" dirty="0" err="1">
                <a:latin typeface="Times New Roman" panose="02020603050405020304" pitchFamily="18" charset="0"/>
                <a:cs typeface="Times New Roman" panose="02020603050405020304" pitchFamily="18" charset="0"/>
              </a:rPr>
              <a:t>System.out.println</a:t>
            </a:r>
            <a:r>
              <a:rPr lang="en-US" altLang="en-US" sz="1050" dirty="0">
                <a:latin typeface="Times New Roman" panose="02020603050405020304" pitchFamily="18" charset="0"/>
                <a:cs typeface="Times New Roman" panose="02020603050405020304" pitchFamily="18" charset="0"/>
              </a:rPr>
              <a:t>("Executing code after try block in divide()");</a:t>
            </a:r>
            <a:endParaRPr lang="en-US" altLang="en-US" sz="1050" dirty="0">
              <a:latin typeface="Times New Roman" panose="02020603050405020304" pitchFamily="18" charset="0"/>
              <a:cs typeface="Times New Roman" panose="02020603050405020304" pitchFamily="18" charset="0"/>
            </a:endParaRPr>
          </a:p>
          <a:p>
            <a:pPr algn="l">
              <a:spcBef>
                <a:spcPct val="0"/>
              </a:spcBef>
              <a:buFont typeface="Arial" panose="020B0604020202020204" pitchFamily="34" charset="0"/>
              <a:buNone/>
            </a:pPr>
            <a:r>
              <a:rPr lang="en-US" altLang="en-US" sz="1050" dirty="0">
                <a:latin typeface="Times New Roman" panose="02020603050405020304" pitchFamily="18" charset="0"/>
                <a:cs typeface="Times New Roman" panose="02020603050405020304" pitchFamily="18" charset="0"/>
              </a:rPr>
              <a:t>			return array[index + 2];</a:t>
            </a:r>
            <a:endParaRPr lang="en-US" altLang="en-US" sz="1050" dirty="0">
              <a:latin typeface="Times New Roman" panose="02020603050405020304" pitchFamily="18" charset="0"/>
              <a:cs typeface="Times New Roman" panose="02020603050405020304" pitchFamily="18" charset="0"/>
            </a:endParaRPr>
          </a:p>
          <a:p>
            <a:pPr algn="l">
              <a:spcBef>
                <a:spcPct val="0"/>
              </a:spcBef>
              <a:buFont typeface="Arial" panose="020B0604020202020204" pitchFamily="34" charset="0"/>
              <a:buNone/>
            </a:pPr>
            <a:r>
              <a:rPr lang="en-US" altLang="en-US" sz="1050" dirty="0">
                <a:latin typeface="Times New Roman" panose="02020603050405020304" pitchFamily="18" charset="0"/>
                <a:cs typeface="Times New Roman" panose="02020603050405020304" pitchFamily="18" charset="0"/>
              </a:rPr>
              <a:t>		}</a:t>
            </a:r>
            <a:endParaRPr lang="en-US" altLang="en-US" sz="1050" dirty="0">
              <a:latin typeface="Times New Roman" panose="02020603050405020304" pitchFamily="18" charset="0"/>
              <a:cs typeface="Times New Roman" panose="02020603050405020304" pitchFamily="18" charset="0"/>
            </a:endParaRPr>
          </a:p>
          <a:p>
            <a:pPr algn="l">
              <a:spcBef>
                <a:spcPct val="0"/>
              </a:spcBef>
              <a:buFont typeface="Arial" panose="020B0604020202020204" pitchFamily="34" charset="0"/>
              <a:buNone/>
            </a:pPr>
            <a:r>
              <a:rPr lang="en-US" altLang="en-US" sz="1050" dirty="0">
                <a:latin typeface="Times New Roman" panose="02020603050405020304" pitchFamily="18" charset="0"/>
                <a:cs typeface="Times New Roman" panose="02020603050405020304" pitchFamily="18" charset="0"/>
              </a:rPr>
              <a:t>	}</a:t>
            </a:r>
            <a:endParaRPr lang="en-US" altLang="en-US" sz="1050" dirty="0">
              <a:latin typeface="Times New Roman" panose="02020603050405020304" pitchFamily="18" charset="0"/>
              <a:cs typeface="Times New Roman" panose="02020603050405020304" pitchFamily="18" charset="0"/>
            </a:endParaRPr>
          </a:p>
        </p:txBody>
      </p:sp>
      <p:sp>
        <p:nvSpPr>
          <p:cNvPr id="6" name="Rectangle 1027"/>
          <p:cNvSpPr>
            <a:spLocks noChangeArrowheads="1"/>
          </p:cNvSpPr>
          <p:nvPr/>
        </p:nvSpPr>
        <p:spPr bwMode="auto">
          <a:xfrm>
            <a:off x="2509157" y="4537"/>
            <a:ext cx="412568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en-US" sz="3600" dirty="0">
                <a:latin typeface="Times New Roman" panose="02020603050405020304" pitchFamily="18" charset="0"/>
              </a:rPr>
              <a:t>Exception Example</a:t>
            </a:r>
            <a:endParaRPr lang="en-US" altLang="en-US" sz="4400" dirty="0">
              <a:latin typeface="Arial-BoldM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p:cNvSpPr txBox="1">
            <a:spLocks noChangeArrowheads="1"/>
          </p:cNvSpPr>
          <p:nvPr/>
        </p:nvSpPr>
        <p:spPr>
          <a:xfrm>
            <a:off x="1422853" y="1648607"/>
            <a:ext cx="3508829" cy="3011260"/>
          </a:xfrm>
          <a:prstGeom prst="rect">
            <a:avLst/>
          </a:prstGeom>
          <a:solidFill>
            <a:schemeClr val="tx2">
              <a:lumMod val="95000"/>
            </a:schemeClr>
          </a:solidFill>
          <a:ln>
            <a:noFill/>
          </a:ln>
        </p:spPr>
        <p:txBody>
          <a:bodyPr spcFirstLastPara="1" wrap="square" lIns="0" tIns="0" rIns="0" bIns="0"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chemeClr val="dk2"/>
              </a:buClr>
              <a:buSzPts val="1100"/>
              <a:buFont typeface="Arial" panose="020B0604020202020204"/>
              <a:buNone/>
              <a:defRPr sz="1100" b="0" i="0" u="none" strike="noStrike" cap="none">
                <a:solidFill>
                  <a:schemeClr val="dk2"/>
                </a:solidFill>
                <a:latin typeface="Open Sans Light" panose="020B0306030504020204"/>
                <a:ea typeface="Open Sans Light" panose="020B0306030504020204"/>
                <a:cs typeface="Open Sans Light" panose="020B0306030504020204"/>
                <a:sym typeface="Open Sans Light" panose="020B0306030504020204"/>
              </a:defRPr>
            </a:lvl1pPr>
            <a:lvl2pPr marL="914400" marR="0" lvl="1" indent="-228600" algn="ctr" rtl="0">
              <a:lnSpc>
                <a:spcPct val="100000"/>
              </a:lnSpc>
              <a:spcBef>
                <a:spcPts val="400"/>
              </a:spcBef>
              <a:spcAft>
                <a:spcPts val="0"/>
              </a:spcAft>
              <a:buClr>
                <a:schemeClr val="dk1"/>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2pPr>
            <a:lvl3pPr marL="1371600" marR="0" lvl="2" indent="-228600" algn="ctr" rtl="0">
              <a:lnSpc>
                <a:spcPct val="100000"/>
              </a:lnSpc>
              <a:spcBef>
                <a:spcPts val="400"/>
              </a:spcBef>
              <a:spcAft>
                <a:spcPts val="0"/>
              </a:spcAft>
              <a:buClr>
                <a:schemeClr val="dk1"/>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3pPr>
            <a:lvl4pPr marL="1828800" marR="0" lvl="3" indent="-228600" algn="ctr" rtl="0">
              <a:lnSpc>
                <a:spcPct val="100000"/>
              </a:lnSpc>
              <a:spcBef>
                <a:spcPts val="400"/>
              </a:spcBef>
              <a:spcAft>
                <a:spcPts val="0"/>
              </a:spcAft>
              <a:buClr>
                <a:schemeClr val="dk1"/>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4pPr>
            <a:lvl5pPr marL="2286000" marR="0" lvl="4" indent="-228600" algn="ctr" rtl="0">
              <a:lnSpc>
                <a:spcPct val="100000"/>
              </a:lnSpc>
              <a:spcBef>
                <a:spcPts val="400"/>
              </a:spcBef>
              <a:spcAft>
                <a:spcPts val="0"/>
              </a:spcAft>
              <a:buClr>
                <a:schemeClr val="dk1"/>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indent="0" algn="l" defTabSz="182880">
              <a:spcBef>
                <a:spcPct val="0"/>
              </a:spcBef>
              <a:buFont typeface="Arial" panose="020B0604020202020204" pitchFamily="34" charset="0"/>
              <a:buNone/>
              <a:defRPr/>
            </a:pPr>
            <a:r>
              <a:rPr lang="en-US" altLang="en-US" sz="1200" dirty="0">
                <a:latin typeface="Times New Roman" panose="02020603050405020304" pitchFamily="18" charset="0"/>
                <a:cs typeface="Times New Roman" panose="02020603050405020304" pitchFamily="18" charset="0"/>
              </a:rPr>
              <a:t>public class </a:t>
            </a:r>
            <a:r>
              <a:rPr lang="en-US" altLang="en-US" sz="1200" dirty="0" err="1">
                <a:latin typeface="Times New Roman" panose="02020603050405020304" pitchFamily="18" charset="0"/>
                <a:cs typeface="Times New Roman" panose="02020603050405020304" pitchFamily="18" charset="0"/>
              </a:rPr>
              <a:t>EmployeeSearch</a:t>
            </a:r>
            <a:r>
              <a:rPr lang="en-US" altLang="en-US" sz="1200" dirty="0">
                <a:latin typeface="Times New Roman" panose="02020603050405020304" pitchFamily="18" charset="0"/>
                <a:cs typeface="Times New Roman" panose="02020603050405020304" pitchFamily="18" charset="0"/>
              </a:rPr>
              <a:t> {</a:t>
            </a:r>
            <a:endParaRPr lang="en-US" altLang="en-US" sz="1200" dirty="0">
              <a:latin typeface="Times New Roman" panose="02020603050405020304" pitchFamily="18" charset="0"/>
              <a:cs typeface="Times New Roman" panose="02020603050405020304" pitchFamily="18" charset="0"/>
            </a:endParaRPr>
          </a:p>
          <a:p>
            <a:pPr marL="0" indent="0" algn="l" defTabSz="182880">
              <a:spcBef>
                <a:spcPct val="0"/>
              </a:spcBef>
              <a:buFont typeface="Arial" panose="020B0604020202020204" pitchFamily="34" charset="0"/>
              <a:buNone/>
              <a:defRPr/>
            </a:pPr>
            <a:r>
              <a:rPr lang="en-US" altLang="en-US" sz="1200" dirty="0">
                <a:latin typeface="Times New Roman" panose="02020603050405020304" pitchFamily="18" charset="0"/>
                <a:cs typeface="Times New Roman" panose="02020603050405020304" pitchFamily="18" charset="0"/>
              </a:rPr>
              <a:t>	static List&lt;String&gt; </a:t>
            </a:r>
            <a:r>
              <a:rPr lang="en-US" altLang="en-US" sz="1200" b="1" dirty="0" err="1">
                <a:latin typeface="Times New Roman" panose="02020603050405020304" pitchFamily="18" charset="0"/>
                <a:cs typeface="Times New Roman" panose="02020603050405020304" pitchFamily="18" charset="0"/>
              </a:rPr>
              <a:t>employeeNameList</a:t>
            </a:r>
            <a:r>
              <a:rPr lang="en-US" altLang="en-US" sz="1200" dirty="0">
                <a:latin typeface="Times New Roman" panose="02020603050405020304" pitchFamily="18" charset="0"/>
                <a:cs typeface="Times New Roman" panose="02020603050405020304" pitchFamily="18" charset="0"/>
              </a:rPr>
              <a:t> = new ArrayList&lt;String&gt;();</a:t>
            </a:r>
            <a:endParaRPr lang="en-US" altLang="en-US" sz="1200" dirty="0">
              <a:latin typeface="Times New Roman" panose="02020603050405020304" pitchFamily="18" charset="0"/>
              <a:cs typeface="Times New Roman" panose="02020603050405020304" pitchFamily="18" charset="0"/>
            </a:endParaRPr>
          </a:p>
          <a:p>
            <a:pPr marL="0" indent="0" algn="l" defTabSz="182880">
              <a:spcBef>
                <a:spcPct val="0"/>
              </a:spcBef>
              <a:buFont typeface="Arial" panose="020B0604020202020204" pitchFamily="34" charset="0"/>
              <a:buNone/>
              <a:defRPr/>
            </a:pPr>
            <a:r>
              <a:rPr lang="en-US" altLang="en-US" sz="1200" dirty="0">
                <a:latin typeface="Times New Roman" panose="02020603050405020304" pitchFamily="18" charset="0"/>
                <a:cs typeface="Times New Roman" panose="02020603050405020304" pitchFamily="18" charset="0"/>
              </a:rPr>
              <a:t>	static {</a:t>
            </a:r>
            <a:endParaRPr lang="en-US" altLang="en-US" sz="1200" dirty="0">
              <a:latin typeface="Times New Roman" panose="02020603050405020304" pitchFamily="18" charset="0"/>
              <a:cs typeface="Times New Roman" panose="02020603050405020304" pitchFamily="18" charset="0"/>
            </a:endParaRPr>
          </a:p>
          <a:p>
            <a:pPr marL="0" indent="0" algn="l" defTabSz="182880">
              <a:spcBef>
                <a:spcPct val="0"/>
              </a:spcBef>
              <a:buFont typeface="Arial" panose="020B0604020202020204" pitchFamily="34" charset="0"/>
              <a:buNone/>
              <a:defRPr/>
            </a:pPr>
            <a:r>
              <a:rPr lang="en-US" altLang="en-US" sz="1200" dirty="0">
                <a:latin typeface="Times New Roman" panose="02020603050405020304" pitchFamily="18" charset="0"/>
                <a:cs typeface="Times New Roman" panose="02020603050405020304" pitchFamily="18" charset="0"/>
              </a:rPr>
              <a:t>		//Add some names in list..</a:t>
            </a:r>
            <a:endParaRPr lang="en-US" altLang="en-US" sz="1200" dirty="0">
              <a:latin typeface="Times New Roman" panose="02020603050405020304" pitchFamily="18" charset="0"/>
              <a:cs typeface="Times New Roman" panose="02020603050405020304" pitchFamily="18" charset="0"/>
            </a:endParaRPr>
          </a:p>
          <a:p>
            <a:pPr marL="0" indent="0" algn="l" defTabSz="182880">
              <a:spcBef>
                <a:spcPct val="0"/>
              </a:spcBef>
              <a:buFont typeface="Arial" panose="020B0604020202020204" pitchFamily="34" charset="0"/>
              <a:buNone/>
              <a:defRPr/>
            </a:pPr>
            <a:r>
              <a:rPr lang="en-US" altLang="en-US" sz="1200" dirty="0">
                <a:latin typeface="Times New Roman" panose="02020603050405020304" pitchFamily="18" charset="0"/>
                <a:cs typeface="Times New Roman" panose="02020603050405020304" pitchFamily="18" charset="0"/>
              </a:rPr>
              <a:t>	}</a:t>
            </a:r>
            <a:endParaRPr lang="en-US" altLang="en-US" sz="1200" dirty="0">
              <a:latin typeface="Times New Roman" panose="02020603050405020304" pitchFamily="18" charset="0"/>
              <a:cs typeface="Times New Roman" panose="02020603050405020304" pitchFamily="18" charset="0"/>
            </a:endParaRPr>
          </a:p>
          <a:p>
            <a:pPr marL="0" indent="0" algn="l" defTabSz="182880">
              <a:spcBef>
                <a:spcPct val="0"/>
              </a:spcBef>
              <a:buFont typeface="Arial" panose="020B0604020202020204" pitchFamily="34" charset="0"/>
              <a:buNone/>
              <a:defRPr/>
            </a:pPr>
            <a:r>
              <a:rPr lang="en-US" altLang="en-US" sz="1200" dirty="0">
                <a:latin typeface="Times New Roman" panose="02020603050405020304" pitchFamily="18" charset="0"/>
                <a:cs typeface="Times New Roman" panose="02020603050405020304" pitchFamily="18" charset="0"/>
              </a:rPr>
              <a:t>	String </a:t>
            </a:r>
            <a:r>
              <a:rPr lang="en-US" altLang="en-US" sz="1200" dirty="0" err="1">
                <a:latin typeface="Times New Roman" panose="02020603050405020304" pitchFamily="18" charset="0"/>
                <a:cs typeface="Times New Roman" panose="02020603050405020304" pitchFamily="18" charset="0"/>
              </a:rPr>
              <a:t>getEmployee</a:t>
            </a:r>
            <a:r>
              <a:rPr lang="en-US" altLang="en-US" sz="1200" dirty="0">
                <a:latin typeface="Times New Roman" panose="02020603050405020304" pitchFamily="18" charset="0"/>
                <a:cs typeface="Times New Roman" panose="02020603050405020304" pitchFamily="18" charset="0"/>
              </a:rPr>
              <a:t>(int </a:t>
            </a:r>
            <a:r>
              <a:rPr lang="en-US" altLang="en-US" sz="1200" dirty="0" err="1">
                <a:latin typeface="Times New Roman" panose="02020603050405020304" pitchFamily="18" charset="0"/>
                <a:cs typeface="Times New Roman" panose="02020603050405020304" pitchFamily="18" charset="0"/>
              </a:rPr>
              <a:t>i</a:t>
            </a:r>
            <a:r>
              <a:rPr lang="en-US" altLang="en-US" sz="1200" dirty="0">
                <a:latin typeface="Times New Roman" panose="02020603050405020304" pitchFamily="18" charset="0"/>
                <a:cs typeface="Times New Roman" panose="02020603050405020304" pitchFamily="18" charset="0"/>
              </a:rPr>
              <a:t>){</a:t>
            </a:r>
            <a:endParaRPr lang="en-US" altLang="en-US" sz="1200" dirty="0">
              <a:latin typeface="Times New Roman" panose="02020603050405020304" pitchFamily="18" charset="0"/>
              <a:cs typeface="Times New Roman" panose="02020603050405020304" pitchFamily="18" charset="0"/>
            </a:endParaRPr>
          </a:p>
          <a:p>
            <a:pPr marL="0" indent="0" algn="l" defTabSz="182880">
              <a:spcBef>
                <a:spcPct val="0"/>
              </a:spcBef>
              <a:buFont typeface="Arial" panose="020B0604020202020204" pitchFamily="34" charset="0"/>
              <a:buNone/>
              <a:defRPr/>
            </a:pPr>
            <a:r>
              <a:rPr lang="en-US" altLang="en-US" sz="1200" dirty="0">
                <a:latin typeface="Times New Roman" panose="02020603050405020304" pitchFamily="18" charset="0"/>
                <a:cs typeface="Times New Roman" panose="02020603050405020304" pitchFamily="18" charset="0"/>
              </a:rPr>
              <a:t>		//This instance method will take an int as index. </a:t>
            </a:r>
            <a:endParaRPr lang="en-US" altLang="en-US" sz="1200" dirty="0">
              <a:latin typeface="Times New Roman" panose="02020603050405020304" pitchFamily="18" charset="0"/>
              <a:cs typeface="Times New Roman" panose="02020603050405020304" pitchFamily="18" charset="0"/>
            </a:endParaRPr>
          </a:p>
          <a:p>
            <a:pPr marL="0" indent="0" algn="l" defTabSz="182880">
              <a:spcBef>
                <a:spcPct val="0"/>
              </a:spcBef>
              <a:buFont typeface="Arial" panose="020B0604020202020204" pitchFamily="34" charset="0"/>
              <a:buNone/>
              <a:defRPr/>
            </a:pPr>
            <a:r>
              <a:rPr lang="en-US" altLang="en-US" sz="1200" dirty="0">
                <a:latin typeface="Times New Roman" panose="02020603050405020304" pitchFamily="18" charset="0"/>
                <a:cs typeface="Times New Roman" panose="02020603050405020304" pitchFamily="18" charset="0"/>
              </a:rPr>
              <a:t>		//This method throws </a:t>
            </a:r>
            <a:r>
              <a:rPr lang="en-US" altLang="en-US" sz="1200" dirty="0" err="1">
                <a:latin typeface="Times New Roman" panose="02020603050405020304" pitchFamily="18" charset="0"/>
                <a:cs typeface="Times New Roman" panose="02020603050405020304" pitchFamily="18" charset="0"/>
              </a:rPr>
              <a:t>SizeOutofBoundException</a:t>
            </a:r>
            <a:endParaRPr lang="en-US" altLang="en-US" sz="1200" dirty="0">
              <a:latin typeface="Times New Roman" panose="02020603050405020304" pitchFamily="18" charset="0"/>
              <a:cs typeface="Times New Roman" panose="02020603050405020304" pitchFamily="18" charset="0"/>
            </a:endParaRPr>
          </a:p>
          <a:p>
            <a:pPr marL="0" indent="0" algn="l" defTabSz="182880">
              <a:spcBef>
                <a:spcPct val="0"/>
              </a:spcBef>
              <a:buFont typeface="Arial" panose="020B0604020202020204" pitchFamily="34" charset="0"/>
              <a:buNone/>
              <a:defRPr/>
            </a:pPr>
            <a:r>
              <a:rPr lang="en-US" altLang="en-US" sz="1200" dirty="0">
                <a:latin typeface="Times New Roman" panose="02020603050405020304" pitchFamily="18" charset="0"/>
                <a:cs typeface="Times New Roman" panose="02020603050405020304" pitchFamily="18" charset="0"/>
              </a:rPr>
              <a:t>		// if index is greater than size of list. </a:t>
            </a:r>
            <a:endParaRPr lang="en-US" altLang="en-US" sz="1200" dirty="0">
              <a:latin typeface="Times New Roman" panose="02020603050405020304" pitchFamily="18" charset="0"/>
              <a:cs typeface="Times New Roman" panose="02020603050405020304" pitchFamily="18" charset="0"/>
            </a:endParaRPr>
          </a:p>
          <a:p>
            <a:pPr marL="0" indent="0" algn="l" defTabSz="182880">
              <a:spcBef>
                <a:spcPct val="0"/>
              </a:spcBef>
              <a:buFont typeface="Arial" panose="020B0604020202020204" pitchFamily="34" charset="0"/>
              <a:buNone/>
              <a:defRPr/>
            </a:pPr>
            <a:r>
              <a:rPr lang="en-US" altLang="en-US" sz="1200" dirty="0">
                <a:latin typeface="Times New Roman" panose="02020603050405020304" pitchFamily="18" charset="0"/>
                <a:cs typeface="Times New Roman" panose="02020603050405020304" pitchFamily="18" charset="0"/>
              </a:rPr>
              <a:t>		//This method throws </a:t>
            </a:r>
            <a:r>
              <a:rPr lang="en-US" altLang="en-US" sz="1200" dirty="0" err="1">
                <a:latin typeface="Times New Roman" panose="02020603050405020304" pitchFamily="18" charset="0"/>
                <a:cs typeface="Times New Roman" panose="02020603050405020304" pitchFamily="18" charset="0"/>
              </a:rPr>
              <a:t>NegativeSizeException</a:t>
            </a:r>
            <a:endParaRPr lang="en-US" altLang="en-US" sz="1200" dirty="0">
              <a:latin typeface="Times New Roman" panose="02020603050405020304" pitchFamily="18" charset="0"/>
              <a:cs typeface="Times New Roman" panose="02020603050405020304" pitchFamily="18" charset="0"/>
            </a:endParaRPr>
          </a:p>
          <a:p>
            <a:pPr marL="0" indent="0" algn="l" defTabSz="182880">
              <a:spcBef>
                <a:spcPct val="0"/>
              </a:spcBef>
              <a:buFont typeface="Arial" panose="020B0604020202020204" pitchFamily="34" charset="0"/>
              <a:buNone/>
              <a:defRPr/>
            </a:pPr>
            <a:r>
              <a:rPr lang="en-US" altLang="en-US" sz="1200" dirty="0">
                <a:latin typeface="Times New Roman" panose="02020603050405020304" pitchFamily="18" charset="0"/>
                <a:cs typeface="Times New Roman" panose="02020603050405020304" pitchFamily="18" charset="0"/>
              </a:rPr>
              <a:t>		//if index is less than zero.</a:t>
            </a:r>
            <a:endParaRPr lang="en-US" altLang="en-US" sz="1200" dirty="0">
              <a:latin typeface="Times New Roman" panose="02020603050405020304" pitchFamily="18" charset="0"/>
              <a:cs typeface="Times New Roman" panose="02020603050405020304" pitchFamily="18" charset="0"/>
            </a:endParaRPr>
          </a:p>
          <a:p>
            <a:pPr marL="0" indent="0" algn="l" defTabSz="182880">
              <a:spcBef>
                <a:spcPct val="0"/>
              </a:spcBef>
              <a:buFont typeface="Arial" panose="020B0604020202020204" pitchFamily="34" charset="0"/>
              <a:buNone/>
              <a:defRPr/>
            </a:pPr>
            <a:r>
              <a:rPr lang="en-US" altLang="en-US" sz="1200" dirty="0">
                <a:latin typeface="Times New Roman" panose="02020603050405020304" pitchFamily="18" charset="0"/>
                <a:cs typeface="Times New Roman" panose="02020603050405020304" pitchFamily="18" charset="0"/>
              </a:rPr>
              <a:t>		//If index is &gt;=0 and less than size of list, </a:t>
            </a:r>
            <a:endParaRPr lang="en-US" altLang="en-US" sz="1200" dirty="0">
              <a:latin typeface="Times New Roman" panose="02020603050405020304" pitchFamily="18" charset="0"/>
              <a:cs typeface="Times New Roman" panose="02020603050405020304" pitchFamily="18" charset="0"/>
            </a:endParaRPr>
          </a:p>
          <a:p>
            <a:pPr marL="0" indent="0" algn="l" defTabSz="182880">
              <a:spcBef>
                <a:spcPct val="0"/>
              </a:spcBef>
              <a:buFont typeface="Arial" panose="020B0604020202020204" pitchFamily="34" charset="0"/>
              <a:buNone/>
              <a:defRPr/>
            </a:pPr>
            <a:r>
              <a:rPr lang="en-US" altLang="en-US" sz="1200" dirty="0">
                <a:latin typeface="Times New Roman" panose="02020603050405020304" pitchFamily="18" charset="0"/>
                <a:cs typeface="Times New Roman" panose="02020603050405020304" pitchFamily="18" charset="0"/>
              </a:rPr>
              <a:t>		it will return the value of than index from the list.</a:t>
            </a:r>
            <a:endParaRPr lang="en-US" altLang="en-US" sz="1200" b="1" dirty="0">
              <a:latin typeface="Times New Roman" panose="02020603050405020304" pitchFamily="18" charset="0"/>
              <a:cs typeface="Times New Roman" panose="02020603050405020304" pitchFamily="18" charset="0"/>
            </a:endParaRPr>
          </a:p>
          <a:p>
            <a:pPr marL="0" indent="0" algn="l" defTabSz="182880">
              <a:spcBef>
                <a:spcPct val="0"/>
              </a:spcBef>
              <a:buFont typeface="Arial" panose="020B0604020202020204" pitchFamily="34" charset="0"/>
              <a:buNone/>
              <a:defRPr/>
            </a:pPr>
            <a:r>
              <a:rPr lang="en-US" altLang="en-US" sz="1200" dirty="0">
                <a:latin typeface="Times New Roman" panose="02020603050405020304" pitchFamily="18" charset="0"/>
                <a:cs typeface="Times New Roman" panose="02020603050405020304" pitchFamily="18" charset="0"/>
              </a:rPr>
              <a:t>	}</a:t>
            </a:r>
            <a:endParaRPr lang="en-US" altLang="en-US" sz="1200" dirty="0">
              <a:latin typeface="Times New Roman" panose="02020603050405020304" pitchFamily="18" charset="0"/>
              <a:cs typeface="Times New Roman" panose="02020603050405020304" pitchFamily="18" charset="0"/>
            </a:endParaRPr>
          </a:p>
          <a:p>
            <a:pPr marL="0" indent="0" algn="l" defTabSz="182880">
              <a:spcBef>
                <a:spcPct val="0"/>
              </a:spcBef>
              <a:buFont typeface="Arial" panose="020B0604020202020204" pitchFamily="34" charset="0"/>
              <a:buNone/>
              <a:defRPr/>
            </a:pPr>
            <a:r>
              <a:rPr lang="en-US" altLang="en-US" sz="1200" dirty="0">
                <a:latin typeface="Times New Roman" panose="02020603050405020304" pitchFamily="18" charset="0"/>
                <a:cs typeface="Times New Roman" panose="02020603050405020304" pitchFamily="18" charset="0"/>
              </a:rPr>
              <a:t>}</a:t>
            </a:r>
            <a:endParaRPr lang="en-US" altLang="en-US" sz="1200" dirty="0">
              <a:latin typeface="Times New Roman" panose="02020603050405020304" pitchFamily="18" charset="0"/>
              <a:cs typeface="Times New Roman" panose="02020603050405020304" pitchFamily="18" charset="0"/>
            </a:endParaRPr>
          </a:p>
        </p:txBody>
      </p:sp>
      <p:sp>
        <p:nvSpPr>
          <p:cNvPr id="3" name="Rectangle 1027"/>
          <p:cNvSpPr>
            <a:spLocks noChangeArrowheads="1"/>
          </p:cNvSpPr>
          <p:nvPr/>
        </p:nvSpPr>
        <p:spPr bwMode="auto">
          <a:xfrm>
            <a:off x="3218543" y="58738"/>
            <a:ext cx="278311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en-US" sz="3600" dirty="0">
                <a:latin typeface="Times New Roman" panose="02020603050405020304" pitchFamily="18" charset="0"/>
              </a:rPr>
              <a:t>Exercises</a:t>
            </a:r>
            <a:endParaRPr lang="en-US" altLang="en-US" sz="4400" dirty="0">
              <a:latin typeface="Arial-BoldMT"/>
            </a:endParaRPr>
          </a:p>
        </p:txBody>
      </p:sp>
      <p:sp>
        <p:nvSpPr>
          <p:cNvPr id="7" name="Rectangle 4"/>
          <p:cNvSpPr>
            <a:spLocks noChangeArrowheads="1"/>
          </p:cNvSpPr>
          <p:nvPr/>
        </p:nvSpPr>
        <p:spPr bwMode="auto">
          <a:xfrm>
            <a:off x="1694996" y="574441"/>
            <a:ext cx="6255657" cy="1015663"/>
          </a:xfrm>
          <a:prstGeom prst="rect">
            <a:avLst/>
          </a:prstGeom>
          <a:noFill/>
          <a:ln w="38100">
            <a:solidFill>
              <a:schemeClr val="accent3">
                <a:lumMod val="20000"/>
                <a:lumOff val="80000"/>
              </a:schemeClr>
            </a:solidFill>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Arial" panose="020B0604020202020204" pitchFamily="34" charset="0"/>
              <a:buNone/>
              <a:defRPr/>
            </a:pPr>
            <a:r>
              <a:rPr lang="en-US" altLang="en-US" sz="1200" dirty="0">
                <a:solidFill>
                  <a:schemeClr val="bg2"/>
                </a:solidFill>
                <a:latin typeface="Times New Roman" panose="02020603050405020304" pitchFamily="18" charset="0"/>
                <a:ea typeface="Lato" panose="020F0502020204030203" pitchFamily="34" charset="0"/>
                <a:cs typeface="Times New Roman" panose="02020603050405020304" pitchFamily="18" charset="0"/>
              </a:rPr>
              <a:t>Suppose </a:t>
            </a:r>
            <a:r>
              <a:rPr lang="en-US" altLang="en-US" sz="1200" dirty="0" err="1">
                <a:solidFill>
                  <a:schemeClr val="bg2"/>
                </a:solidFill>
                <a:highlight>
                  <a:srgbClr val="54EEA8"/>
                </a:highlight>
                <a:latin typeface="Times New Roman" panose="02020603050405020304" pitchFamily="18" charset="0"/>
                <a:ea typeface="Lato" panose="020F0502020204030203" pitchFamily="34" charset="0"/>
                <a:cs typeface="Times New Roman" panose="02020603050405020304" pitchFamily="18" charset="0"/>
              </a:rPr>
              <a:t>EmployeeSearch</a:t>
            </a:r>
            <a:r>
              <a:rPr lang="en-US" altLang="en-US" sz="1200" dirty="0">
                <a:solidFill>
                  <a:schemeClr val="bg2"/>
                </a:solidFill>
                <a:latin typeface="Times New Roman" panose="02020603050405020304" pitchFamily="18" charset="0"/>
                <a:ea typeface="Lato" panose="020F0502020204030203" pitchFamily="34" charset="0"/>
                <a:cs typeface="Times New Roman" panose="02020603050405020304" pitchFamily="18" charset="0"/>
              </a:rPr>
              <a:t> which has a static list of </a:t>
            </a:r>
            <a:r>
              <a:rPr lang="en-US" altLang="en-US" sz="1200" dirty="0" err="1">
                <a:solidFill>
                  <a:schemeClr val="bg2"/>
                </a:solidFill>
                <a:highlight>
                  <a:srgbClr val="54EEA8"/>
                </a:highlight>
                <a:latin typeface="Times New Roman" panose="02020603050405020304" pitchFamily="18" charset="0"/>
                <a:ea typeface="Lato" panose="020F0502020204030203" pitchFamily="34" charset="0"/>
                <a:cs typeface="Times New Roman" panose="02020603050405020304" pitchFamily="18" charset="0"/>
              </a:rPr>
              <a:t>employeeNameList</a:t>
            </a:r>
            <a:r>
              <a:rPr lang="en-US" altLang="en-US" sz="1200" dirty="0">
                <a:solidFill>
                  <a:schemeClr val="bg2"/>
                </a:solidFill>
                <a:latin typeface="Times New Roman" panose="02020603050405020304" pitchFamily="18" charset="0"/>
                <a:ea typeface="Lato" panose="020F0502020204030203" pitchFamily="34" charset="0"/>
                <a:cs typeface="Times New Roman" panose="02020603050405020304" pitchFamily="18" charset="0"/>
              </a:rPr>
              <a:t> and an instance method named  </a:t>
            </a:r>
            <a:r>
              <a:rPr lang="en-US" altLang="en-US" sz="1200" dirty="0" err="1">
                <a:solidFill>
                  <a:schemeClr val="bg2"/>
                </a:solidFill>
                <a:highlight>
                  <a:srgbClr val="54EEA8"/>
                </a:highlight>
                <a:latin typeface="Times New Roman" panose="02020603050405020304" pitchFamily="18" charset="0"/>
                <a:ea typeface="Lato" panose="020F0502020204030203" pitchFamily="34" charset="0"/>
                <a:cs typeface="Times New Roman" panose="02020603050405020304" pitchFamily="18" charset="0"/>
              </a:rPr>
              <a:t>getEmployee</a:t>
            </a:r>
            <a:r>
              <a:rPr lang="en-US" altLang="en-US" sz="1200" dirty="0">
                <a:solidFill>
                  <a:schemeClr val="bg2"/>
                </a:solidFill>
                <a:highlight>
                  <a:srgbClr val="54EEA8"/>
                </a:highlight>
                <a:latin typeface="Times New Roman" panose="02020603050405020304" pitchFamily="18" charset="0"/>
                <a:ea typeface="Lato" panose="020F0502020204030203" pitchFamily="34" charset="0"/>
                <a:cs typeface="Times New Roman" panose="02020603050405020304" pitchFamily="18" charset="0"/>
              </a:rPr>
              <a:t>(int index)</a:t>
            </a:r>
            <a:r>
              <a:rPr lang="en-US" altLang="en-US" sz="1200" dirty="0">
                <a:solidFill>
                  <a:schemeClr val="bg2"/>
                </a:solidFill>
                <a:latin typeface="Times New Roman" panose="02020603050405020304" pitchFamily="18" charset="0"/>
                <a:ea typeface="Lato" panose="020F0502020204030203" pitchFamily="34" charset="0"/>
                <a:cs typeface="Times New Roman" panose="02020603050405020304" pitchFamily="18" charset="0"/>
              </a:rPr>
              <a:t>  accordingly the given code snippet below.</a:t>
            </a:r>
            <a:endParaRPr lang="en-US" altLang="en-US" sz="1200" dirty="0">
              <a:solidFill>
                <a:schemeClr val="bg2"/>
              </a:solidFill>
              <a:latin typeface="Times New Roman" panose="02020603050405020304" pitchFamily="18" charset="0"/>
              <a:ea typeface="Lato" panose="020F0502020204030203" pitchFamily="34" charset="0"/>
              <a:cs typeface="Times New Roman" panose="02020603050405020304" pitchFamily="18" charset="0"/>
            </a:endParaRPr>
          </a:p>
          <a:p>
            <a:pPr algn="ctr" eaLnBrk="1" hangingPunct="1">
              <a:defRPr/>
            </a:pPr>
            <a:endParaRPr lang="en-US" altLang="en-US" sz="1200" dirty="0">
              <a:solidFill>
                <a:schemeClr val="bg2"/>
              </a:solidFill>
              <a:latin typeface="Times New Roman" panose="02020603050405020304" pitchFamily="18" charset="0"/>
              <a:ea typeface="Lato" panose="020F0502020204030203" pitchFamily="34" charset="0"/>
              <a:cs typeface="Times New Roman" panose="02020603050405020304" pitchFamily="18" charset="0"/>
            </a:endParaRPr>
          </a:p>
          <a:p>
            <a:pPr algn="ctr" eaLnBrk="1" hangingPunct="1">
              <a:defRPr/>
            </a:pPr>
            <a:r>
              <a:rPr lang="en-US" altLang="en-US" sz="1200" dirty="0">
                <a:solidFill>
                  <a:schemeClr val="bg2"/>
                </a:solidFill>
                <a:latin typeface="Times New Roman" panose="02020603050405020304" pitchFamily="18" charset="0"/>
                <a:ea typeface="Lato" panose="020F0502020204030203" pitchFamily="34" charset="0"/>
                <a:cs typeface="Times New Roman" panose="02020603050405020304" pitchFamily="18" charset="0"/>
              </a:rPr>
              <a:t>Get the index from keyboard and get the employee Name of that index using </a:t>
            </a:r>
            <a:r>
              <a:rPr lang="en-US" altLang="en-US" sz="1200" dirty="0" err="1">
                <a:solidFill>
                  <a:schemeClr val="bg2"/>
                </a:solidFill>
                <a:highlight>
                  <a:srgbClr val="54EEA8"/>
                </a:highlight>
                <a:latin typeface="Times New Roman" panose="02020603050405020304" pitchFamily="18" charset="0"/>
                <a:ea typeface="Lato" panose="020F0502020204030203" pitchFamily="34" charset="0"/>
                <a:cs typeface="Times New Roman" panose="02020603050405020304" pitchFamily="18" charset="0"/>
              </a:rPr>
              <a:t>getEmplyee</a:t>
            </a:r>
            <a:r>
              <a:rPr lang="en-US" altLang="en-US" sz="1200" dirty="0">
                <a:solidFill>
                  <a:schemeClr val="bg2"/>
                </a:solidFill>
                <a:highlight>
                  <a:srgbClr val="54EEA8"/>
                </a:highlight>
                <a:latin typeface="Times New Roman" panose="02020603050405020304" pitchFamily="18" charset="0"/>
                <a:ea typeface="Lato" panose="020F0502020204030203" pitchFamily="34" charset="0"/>
                <a:cs typeface="Times New Roman" panose="02020603050405020304" pitchFamily="18" charset="0"/>
              </a:rPr>
              <a:t>(..) </a:t>
            </a:r>
            <a:r>
              <a:rPr lang="en-US" altLang="en-US" sz="1200" dirty="0">
                <a:solidFill>
                  <a:schemeClr val="bg2"/>
                </a:solidFill>
                <a:latin typeface="Times New Roman" panose="02020603050405020304" pitchFamily="18" charset="0"/>
                <a:ea typeface="Lato" panose="020F0502020204030203" pitchFamily="34" charset="0"/>
                <a:cs typeface="Times New Roman" panose="02020603050405020304" pitchFamily="18" charset="0"/>
              </a:rPr>
              <a:t>method.</a:t>
            </a:r>
            <a:endParaRPr lang="en-US" altLang="en-US" sz="1200" dirty="0">
              <a:solidFill>
                <a:schemeClr val="bg2"/>
              </a:solidFill>
              <a:latin typeface="Times New Roman" panose="02020603050405020304" pitchFamily="18" charset="0"/>
              <a:ea typeface="Lato" panose="020F0502020204030203" pitchFamily="34" charset="0"/>
              <a:cs typeface="Times New Roman" panose="02020603050405020304" pitchFamily="18" charset="0"/>
            </a:endParaRPr>
          </a:p>
        </p:txBody>
      </p:sp>
      <p:sp>
        <p:nvSpPr>
          <p:cNvPr id="8" name="Rectangle 1026"/>
          <p:cNvSpPr txBox="1">
            <a:spLocks noChangeArrowheads="1"/>
          </p:cNvSpPr>
          <p:nvPr/>
        </p:nvSpPr>
        <p:spPr bwMode="auto">
          <a:xfrm>
            <a:off x="4931682" y="1820737"/>
            <a:ext cx="3189061" cy="2366634"/>
          </a:xfrm>
          <a:prstGeom prst="rect">
            <a:avLst/>
          </a:prstGeom>
          <a:solidFill>
            <a:schemeClr val="tx2">
              <a:lumMod val="95000"/>
            </a:schemeClr>
          </a:solidFill>
          <a:ln w="9525">
            <a:noFill/>
            <a:miter lim="800000"/>
          </a:ln>
        </p:spPr>
        <p:txBody>
          <a:bodyPr/>
          <a:lstStyle/>
          <a:p>
            <a:pPr defTabSz="182880" eaLnBrk="0" hangingPunct="0">
              <a:spcBef>
                <a:spcPts val="0"/>
              </a:spcBef>
              <a:defRPr/>
            </a:pPr>
            <a:r>
              <a:rPr lang="en-US" sz="1200" dirty="0">
                <a:latin typeface="Times New Roman" panose="02020603050405020304" pitchFamily="18" charset="0"/>
                <a:cs typeface="Times New Roman" panose="02020603050405020304" pitchFamily="18" charset="0"/>
              </a:rPr>
              <a:t>	public static void main(String[] </a:t>
            </a:r>
            <a:r>
              <a:rPr lang="en-US" sz="1200" dirty="0" err="1">
                <a:latin typeface="Times New Roman" panose="02020603050405020304" pitchFamily="18" charset="0"/>
                <a:cs typeface="Times New Roman" panose="02020603050405020304" pitchFamily="18" charset="0"/>
              </a:rPr>
              <a:t>args</a:t>
            </a:r>
            <a:r>
              <a:rPr lang="en-US" sz="1200" dirty="0">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a:p>
            <a:pPr defTabSz="182880" eaLnBrk="0" hangingPunct="0">
              <a:spcBef>
                <a:spcPts val="0"/>
              </a:spcBef>
              <a:defRPr/>
            </a:pPr>
            <a:r>
              <a:rPr lang="en-US" sz="1200" dirty="0">
                <a:latin typeface="Times New Roman" panose="02020603050405020304" pitchFamily="18" charset="0"/>
                <a:cs typeface="Times New Roman" panose="02020603050405020304" pitchFamily="18" charset="0"/>
              </a:rPr>
              <a:t>		// Get the index from keyboard </a:t>
            </a:r>
            <a:endParaRPr lang="en-US" sz="1200" dirty="0">
              <a:latin typeface="Times New Roman" panose="02020603050405020304" pitchFamily="18" charset="0"/>
              <a:cs typeface="Times New Roman" panose="02020603050405020304" pitchFamily="18" charset="0"/>
            </a:endParaRPr>
          </a:p>
          <a:p>
            <a:pPr defTabSz="182880" eaLnBrk="0" hangingPunct="0">
              <a:spcBef>
                <a:spcPts val="0"/>
              </a:spcBef>
              <a:defRPr/>
            </a:pPr>
            <a:r>
              <a:rPr lang="en-US" sz="1200" dirty="0">
                <a:latin typeface="Times New Roman" panose="02020603050405020304" pitchFamily="18" charset="0"/>
                <a:cs typeface="Times New Roman" panose="02020603050405020304" pitchFamily="18" charset="0"/>
              </a:rPr>
              <a:t>		//and get the employee Name of that index</a:t>
            </a:r>
            <a:endParaRPr lang="en-US" sz="1200" dirty="0">
              <a:latin typeface="Times New Roman" panose="02020603050405020304" pitchFamily="18" charset="0"/>
              <a:cs typeface="Times New Roman" panose="02020603050405020304" pitchFamily="18" charset="0"/>
            </a:endParaRPr>
          </a:p>
          <a:p>
            <a:pPr defTabSz="182880" eaLnBrk="0" hangingPunct="0">
              <a:spcBef>
                <a:spcPts val="0"/>
              </a:spcBef>
              <a:defRPr/>
            </a:pPr>
            <a:r>
              <a:rPr lang="en-US" sz="1200" dirty="0">
                <a:latin typeface="Times New Roman" panose="02020603050405020304" pitchFamily="18" charset="0"/>
                <a:cs typeface="Times New Roman" panose="02020603050405020304" pitchFamily="18" charset="0"/>
              </a:rPr>
              <a:t>		// using </a:t>
            </a:r>
            <a:r>
              <a:rPr lang="en-US" sz="1200" dirty="0" err="1">
                <a:latin typeface="Times New Roman" panose="02020603050405020304" pitchFamily="18" charset="0"/>
                <a:cs typeface="Times New Roman" panose="02020603050405020304" pitchFamily="18" charset="0"/>
              </a:rPr>
              <a:t>getEmplyee</a:t>
            </a:r>
            <a:r>
              <a:rPr lang="en-US" sz="1200" dirty="0">
                <a:latin typeface="Times New Roman" panose="02020603050405020304" pitchFamily="18" charset="0"/>
                <a:cs typeface="Times New Roman" panose="02020603050405020304" pitchFamily="18" charset="0"/>
              </a:rPr>
              <a:t>(..) method </a:t>
            </a:r>
            <a:endParaRPr lang="en-US" sz="1200" dirty="0">
              <a:latin typeface="Times New Roman" panose="02020603050405020304" pitchFamily="18" charset="0"/>
              <a:cs typeface="Times New Roman" panose="02020603050405020304" pitchFamily="18" charset="0"/>
            </a:endParaRPr>
          </a:p>
          <a:p>
            <a:pPr defTabSz="182880" eaLnBrk="0" hangingPunct="0">
              <a:spcBef>
                <a:spcPts val="0"/>
              </a:spcBef>
              <a:defRPr/>
            </a:pPr>
            <a:r>
              <a:rPr lang="en-US" sz="1200" dirty="0">
                <a:latin typeface="Times New Roman" panose="02020603050405020304" pitchFamily="18" charset="0"/>
                <a:cs typeface="Times New Roman" panose="02020603050405020304" pitchFamily="18" charset="0"/>
              </a:rPr>
              <a:t>		// while calling </a:t>
            </a:r>
            <a:r>
              <a:rPr lang="en-US" sz="1200" dirty="0" err="1">
                <a:latin typeface="Times New Roman" panose="02020603050405020304" pitchFamily="18" charset="0"/>
                <a:cs typeface="Times New Roman" panose="02020603050405020304" pitchFamily="18" charset="0"/>
              </a:rPr>
              <a:t>getEmployee</a:t>
            </a:r>
            <a:r>
              <a:rPr lang="en-US" sz="1200" dirty="0">
                <a:latin typeface="Times New Roman" panose="02020603050405020304" pitchFamily="18" charset="0"/>
                <a:cs typeface="Times New Roman" panose="02020603050405020304" pitchFamily="18" charset="0"/>
              </a:rPr>
              <a:t>() method, </a:t>
            </a:r>
            <a:endParaRPr lang="en-US" sz="1200" dirty="0">
              <a:latin typeface="Times New Roman" panose="02020603050405020304" pitchFamily="18" charset="0"/>
              <a:cs typeface="Times New Roman" panose="02020603050405020304" pitchFamily="18" charset="0"/>
            </a:endParaRPr>
          </a:p>
          <a:p>
            <a:pPr defTabSz="182880" eaLnBrk="0" hangingPunct="0">
              <a:spcBef>
                <a:spcPts val="0"/>
              </a:spcBef>
              <a:defRPr/>
            </a:pPr>
            <a:r>
              <a:rPr lang="en-US" sz="1200" dirty="0">
                <a:latin typeface="Times New Roman" panose="02020603050405020304" pitchFamily="18" charset="0"/>
                <a:cs typeface="Times New Roman" panose="02020603050405020304" pitchFamily="18" charset="0"/>
              </a:rPr>
              <a:t>		//handle all probable exceptions</a:t>
            </a:r>
            <a:endParaRPr lang="en-US" sz="1200" dirty="0">
              <a:latin typeface="Times New Roman" panose="02020603050405020304" pitchFamily="18" charset="0"/>
              <a:cs typeface="Times New Roman" panose="02020603050405020304" pitchFamily="18" charset="0"/>
            </a:endParaRPr>
          </a:p>
          <a:p>
            <a:pPr defTabSz="182880" eaLnBrk="0" hangingPunct="0">
              <a:spcBef>
                <a:spcPts val="0"/>
              </a:spcBef>
              <a:defRPr/>
            </a:pPr>
            <a:r>
              <a:rPr lang="en-US" sz="1200" dirty="0">
                <a:latin typeface="Times New Roman" panose="02020603050405020304" pitchFamily="18" charset="0"/>
                <a:cs typeface="Times New Roman" panose="02020603050405020304" pitchFamily="18" charset="0"/>
              </a:rPr>
              <a:t>		// print that indexed name, or print the exceptions message.</a:t>
            </a:r>
            <a:endParaRPr lang="en-US" sz="1200" dirty="0">
              <a:latin typeface="Times New Roman" panose="02020603050405020304" pitchFamily="18" charset="0"/>
              <a:cs typeface="Times New Roman" panose="02020603050405020304" pitchFamily="18" charset="0"/>
            </a:endParaRPr>
          </a:p>
          <a:p>
            <a:pPr defTabSz="182880" eaLnBrk="0" hangingPunct="0">
              <a:spcBef>
                <a:spcPts val="0"/>
              </a:spcBef>
              <a:defRPr/>
            </a:pPr>
            <a:r>
              <a:rPr lang="en-US" sz="1200" dirty="0">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a:p>
            <a:pPr defTabSz="182880" eaLnBrk="0" hangingPunct="0">
              <a:spcBef>
                <a:spcPts val="0"/>
              </a:spcBef>
              <a:defRPr/>
            </a:pP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a:defRPr/>
            </a:pPr>
            <a:r>
              <a:rPr lang="en-US" sz="1200" dirty="0">
                <a:latin typeface="Times New Roman" panose="02020603050405020304" pitchFamily="18" charset="0"/>
                <a:cs typeface="Times New Roman" panose="02020603050405020304" pitchFamily="18" charset="0"/>
              </a:rPr>
              <a:t>public class </a:t>
            </a:r>
            <a:r>
              <a:rPr lang="en-US" sz="1200" dirty="0" err="1">
                <a:latin typeface="Times New Roman" panose="02020603050405020304" pitchFamily="18" charset="0"/>
                <a:cs typeface="Times New Roman" panose="02020603050405020304" pitchFamily="18" charset="0"/>
              </a:rPr>
              <a:t>SizeOutofBoundException</a:t>
            </a:r>
            <a:r>
              <a:rPr lang="en-US" sz="1200" dirty="0">
                <a:latin typeface="Times New Roman" panose="02020603050405020304" pitchFamily="18" charset="0"/>
                <a:cs typeface="Times New Roman" panose="02020603050405020304" pitchFamily="18" charset="0"/>
              </a:rPr>
              <a:t> extends Exception{}</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8"/>
          <p:cNvSpPr/>
          <p:nvPr/>
        </p:nvSpPr>
        <p:spPr>
          <a:xfrm>
            <a:off x="0" y="0"/>
            <a:ext cx="9144000" cy="5143500"/>
          </a:xfrm>
          <a:prstGeom prst="rect">
            <a:avLst/>
          </a:prstGeom>
          <a:gradFill>
            <a:gsLst>
              <a:gs pos="0">
                <a:srgbClr val="727272"/>
              </a:gs>
              <a:gs pos="50000">
                <a:srgbClr val="C1C1C1"/>
              </a:gs>
              <a:gs pos="100000">
                <a:srgbClr val="D6D6D6"/>
              </a:gs>
            </a:gsLst>
            <a:lin ang="16200000" scaled="0"/>
          </a:gradFill>
          <a:ln>
            <a:noFill/>
          </a:ln>
        </p:spPr>
        <p:txBody>
          <a:bodyPr spcFirstLastPara="1" wrap="square" lIns="34275" tIns="17150" rIns="34275" bIns="1715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9" name="Google Shape;79;p18"/>
          <p:cNvSpPr txBox="1"/>
          <p:nvPr/>
        </p:nvSpPr>
        <p:spPr>
          <a:xfrm>
            <a:off x="3364462" y="4530209"/>
            <a:ext cx="2415076" cy="184666"/>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lt1"/>
                </a:solidFill>
                <a:latin typeface="Calibri" panose="020F0502020204030204" pitchFamily="34" charset="0"/>
                <a:ea typeface="Open Sans" panose="020B0606030504020204"/>
                <a:cs typeface="Calibri" panose="020F0502020204030204" pitchFamily="34" charset="0"/>
                <a:sym typeface="Open Sans" panose="020B0606030504020204"/>
              </a:rPr>
              <a:t>Image Placeholder</a:t>
            </a:r>
            <a:endParaRPr sz="500" b="0" i="0" u="none" strike="noStrike" cap="none" dirty="0">
              <a:solidFill>
                <a:srgbClr val="000000"/>
              </a:solidFill>
              <a:latin typeface="Calibri" panose="020F0502020204030204" pitchFamily="34" charset="0"/>
              <a:cs typeface="Calibri" panose="020F0502020204030204" pitchFamily="34" charset="0"/>
              <a:sym typeface="Arial" panose="020B0604020202020204"/>
            </a:endParaRPr>
          </a:p>
        </p:txBody>
      </p:sp>
      <p:sp>
        <p:nvSpPr>
          <p:cNvPr id="80" name="Google Shape;80;p18"/>
          <p:cNvSpPr/>
          <p:nvPr/>
        </p:nvSpPr>
        <p:spPr>
          <a:xfrm>
            <a:off x="0" y="-2817"/>
            <a:ext cx="9144000" cy="5143500"/>
          </a:xfrm>
          <a:prstGeom prst="rect">
            <a:avLst/>
          </a:prstGeom>
          <a:gradFill>
            <a:gsLst>
              <a:gs pos="0">
                <a:schemeClr val="accent2"/>
              </a:gs>
              <a:gs pos="100000">
                <a:srgbClr val="10316B"/>
              </a:gs>
            </a:gsLst>
            <a:lin ang="5400012" scaled="0"/>
          </a:gradFill>
          <a:ln>
            <a:noFill/>
          </a:ln>
        </p:spPr>
        <p:txBody>
          <a:bodyPr spcFirstLastPara="1" wrap="square" lIns="34275" tIns="17150" rIns="34275" bIns="1715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1" name="Google Shape;81;p18"/>
          <p:cNvSpPr txBox="1"/>
          <p:nvPr/>
        </p:nvSpPr>
        <p:spPr>
          <a:xfrm>
            <a:off x="2105600" y="1927239"/>
            <a:ext cx="4928990" cy="1131359"/>
          </a:xfrm>
          <a:prstGeom prst="rect">
            <a:avLst/>
          </a:prstGeom>
          <a:noFill/>
          <a:ln>
            <a:noFill/>
          </a:ln>
        </p:spPr>
        <p:txBody>
          <a:bodyPr spcFirstLastPara="1" wrap="square" lIns="0" tIns="0" rIns="0" bIns="0" anchor="ctr" anchorCtr="0">
            <a:no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Thank You</a:t>
            </a:r>
            <a:endParaRPr lang="en-US" sz="2400" b="1" dirty="0">
              <a:solidFill>
                <a:schemeClr val="bg1"/>
              </a:solidFill>
              <a:latin typeface="Times New Roman" panose="02020603050405020304" pitchFamily="18" charset="0"/>
              <a:cs typeface="Times New Roman" panose="02020603050405020304" pitchFamily="18" charset="0"/>
            </a:endParaRPr>
          </a:p>
        </p:txBody>
      </p:sp>
      <p:grpSp>
        <p:nvGrpSpPr>
          <p:cNvPr id="82" name="Google Shape;82;p18"/>
          <p:cNvGrpSpPr/>
          <p:nvPr/>
        </p:nvGrpSpPr>
        <p:grpSpPr>
          <a:xfrm>
            <a:off x="2105600" y="1921643"/>
            <a:ext cx="4932800" cy="1142550"/>
            <a:chOff x="4713542" y="4227741"/>
            <a:chExt cx="13154132" cy="3046801"/>
          </a:xfrm>
        </p:grpSpPr>
        <p:grpSp>
          <p:nvGrpSpPr>
            <p:cNvPr id="83" name="Google Shape;83;p18"/>
            <p:cNvGrpSpPr/>
            <p:nvPr/>
          </p:nvGrpSpPr>
          <p:grpSpPr>
            <a:xfrm>
              <a:off x="4713542" y="4227741"/>
              <a:ext cx="3338566" cy="1463040"/>
              <a:chOff x="4422140" y="3769678"/>
              <a:chExt cx="3338566" cy="1463040"/>
            </a:xfrm>
          </p:grpSpPr>
          <p:cxnSp>
            <p:nvCxnSpPr>
              <p:cNvPr id="84" name="Google Shape;84;p18"/>
              <p:cNvCxnSpPr/>
              <p:nvPr/>
            </p:nvCxnSpPr>
            <p:spPr>
              <a:xfrm rot="10800000">
                <a:off x="4432301" y="3784600"/>
                <a:ext cx="3328405" cy="0"/>
              </a:xfrm>
              <a:prstGeom prst="straightConnector1">
                <a:avLst/>
              </a:prstGeom>
              <a:noFill/>
              <a:ln w="28575" cap="flat" cmpd="sng">
                <a:solidFill>
                  <a:schemeClr val="lt1"/>
                </a:solidFill>
                <a:prstDash val="solid"/>
                <a:miter lim="800000"/>
                <a:headEnd type="none" w="sm" len="sm"/>
                <a:tailEnd type="none" w="sm" len="sm"/>
              </a:ln>
            </p:spPr>
          </p:cxnSp>
          <p:cxnSp>
            <p:nvCxnSpPr>
              <p:cNvPr id="85" name="Google Shape;85;p18"/>
              <p:cNvCxnSpPr/>
              <p:nvPr/>
            </p:nvCxnSpPr>
            <p:spPr>
              <a:xfrm>
                <a:off x="44221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nvGrpSpPr>
            <p:cNvPr id="86" name="Google Shape;86;p18"/>
            <p:cNvGrpSpPr/>
            <p:nvPr/>
          </p:nvGrpSpPr>
          <p:grpSpPr>
            <a:xfrm rot="10800000">
              <a:off x="13809325" y="5811502"/>
              <a:ext cx="4058349" cy="1463040"/>
              <a:chOff x="6009640" y="3769678"/>
              <a:chExt cx="4058349" cy="1463040"/>
            </a:xfrm>
          </p:grpSpPr>
          <p:cxnSp>
            <p:nvCxnSpPr>
              <p:cNvPr id="87" name="Google Shape;87;p18"/>
              <p:cNvCxnSpPr/>
              <p:nvPr/>
            </p:nvCxnSpPr>
            <p:spPr>
              <a:xfrm rot="10800000">
                <a:off x="6019800" y="3784600"/>
                <a:ext cx="4048189" cy="0"/>
              </a:xfrm>
              <a:prstGeom prst="straightConnector1">
                <a:avLst/>
              </a:prstGeom>
              <a:noFill/>
              <a:ln w="28575" cap="flat" cmpd="sng">
                <a:solidFill>
                  <a:schemeClr val="lt1"/>
                </a:solidFill>
                <a:prstDash val="solid"/>
                <a:miter lim="800000"/>
                <a:headEnd type="none" w="sm" len="sm"/>
                <a:tailEnd type="none" w="sm" len="sm"/>
              </a:ln>
            </p:spPr>
          </p:cxnSp>
          <p:cxnSp>
            <p:nvCxnSpPr>
              <p:cNvPr id="88" name="Google Shape;88;p18"/>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pic>
        <p:nvPicPr>
          <p:cNvPr id="18" name="Google Shape;244;p115"/>
          <p:cNvPicPr preferRelativeResize="0"/>
          <p:nvPr/>
        </p:nvPicPr>
        <p:blipFill>
          <a:blip r:embed="rId1"/>
          <a:stretch>
            <a:fillRect/>
          </a:stretch>
        </p:blipFill>
        <p:spPr>
          <a:xfrm>
            <a:off x="8032174" y="79427"/>
            <a:ext cx="996430" cy="77262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Rounded Corners 27"/>
          <p:cNvSpPr/>
          <p:nvPr/>
        </p:nvSpPr>
        <p:spPr>
          <a:xfrm>
            <a:off x="1879600" y="2460847"/>
            <a:ext cx="5421086" cy="1878924"/>
          </a:xfrm>
          <a:prstGeom prst="roundRect">
            <a:avLst>
              <a:gd name="adj" fmla="val 5080"/>
            </a:avLst>
          </a:prstGeom>
          <a:noFill/>
          <a:ln>
            <a:solidFill>
              <a:srgbClr val="F071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27"/>
          <p:cNvSpPr>
            <a:spLocks noChangeArrowheads="1"/>
          </p:cNvSpPr>
          <p:nvPr/>
        </p:nvSpPr>
        <p:spPr bwMode="auto">
          <a:xfrm>
            <a:off x="707571" y="0"/>
            <a:ext cx="7772400" cy="533400"/>
          </a:xfrm>
          <a:prstGeom prst="rect">
            <a:avLst/>
          </a:prstGeom>
          <a:noFill/>
          <a:ln w="9525">
            <a:noFill/>
            <a:miter lim="800000"/>
          </a:ln>
        </p:spPr>
        <p:txBody>
          <a:bodyPr anchor="ctr"/>
          <a:lstStyle/>
          <a:p>
            <a:pPr algn="ctr">
              <a:defRPr/>
            </a:pPr>
            <a:r>
              <a:rPr lang="en-US" sz="3600" dirty="0">
                <a:latin typeface="+mj-lt"/>
              </a:rPr>
              <a:t>What is Exception</a:t>
            </a:r>
            <a:endParaRPr lang="en-US" sz="4400" dirty="0">
              <a:latin typeface="+mj-lt"/>
            </a:endParaRPr>
          </a:p>
        </p:txBody>
      </p:sp>
      <p:pic>
        <p:nvPicPr>
          <p:cNvPr id="2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84231" y="718894"/>
            <a:ext cx="5933786" cy="153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571" y="2987788"/>
            <a:ext cx="857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26"/>
          <p:cNvSpPr txBox="1"/>
          <p:nvPr/>
        </p:nvSpPr>
        <p:spPr>
          <a:xfrm>
            <a:off x="1931008" y="2460847"/>
            <a:ext cx="5281983" cy="1815882"/>
          </a:xfrm>
          <a:prstGeom prst="rect">
            <a:avLst/>
          </a:prstGeom>
          <a:noFill/>
        </p:spPr>
        <p:txBody>
          <a:bodyPr wrap="square">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 exception usually signals an error.</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 exception in Java is an object that’s created when an abnormal situation arises in your program.</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exception object has fields that store information about the nature of the problem.</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object identifying the exceptional circumstance is thrown as an argument to a specific piece of program code that has been written specifically to deal with that kind of problem.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27"/>
          <p:cNvSpPr>
            <a:spLocks noChangeArrowheads="1"/>
          </p:cNvSpPr>
          <p:nvPr/>
        </p:nvSpPr>
        <p:spPr bwMode="auto">
          <a:xfrm>
            <a:off x="685800" y="239713"/>
            <a:ext cx="7772400" cy="533400"/>
          </a:xfrm>
          <a:prstGeom prst="rect">
            <a:avLst/>
          </a:prstGeom>
          <a:noFill/>
          <a:ln w="9525">
            <a:noFill/>
            <a:miter lim="800000"/>
          </a:ln>
        </p:spPr>
        <p:txBody>
          <a:bodyPr anchor="ctr"/>
          <a:lstStyle/>
          <a:p>
            <a:pPr algn="ctr">
              <a:defRPr/>
            </a:pPr>
            <a:r>
              <a:rPr lang="en-US" sz="3600" dirty="0">
                <a:latin typeface="+mj-lt"/>
              </a:rPr>
              <a:t>What is Exception</a:t>
            </a:r>
            <a:endParaRPr lang="en-US" sz="4400" dirty="0">
              <a:latin typeface="+mj-lt"/>
            </a:endParaRPr>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l="24802" t="12222" r="22398" b="21111"/>
          <a:stretch>
            <a:fillRect/>
          </a:stretch>
        </p:blipFill>
        <p:spPr bwMode="auto">
          <a:xfrm>
            <a:off x="3876417" y="1047750"/>
            <a:ext cx="1391166" cy="183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762000" y="1047750"/>
            <a:ext cx="7620000" cy="3495221"/>
          </a:xfrm>
          <a:prstGeom prst="rect">
            <a:avLst/>
          </a:prstGeom>
          <a:noFill/>
          <a:ln w="38100">
            <a:solidFill>
              <a:srgbClr val="54EEA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TextBox 6"/>
          <p:cNvSpPr txBox="1"/>
          <p:nvPr/>
        </p:nvSpPr>
        <p:spPr>
          <a:xfrm>
            <a:off x="2286000" y="3036313"/>
            <a:ext cx="4572000" cy="1169551"/>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Exception separates the code that deals with errors from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code that is executed when things are moving along smoothly.</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provides a way of enforcing a response to particular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errors.</a:t>
            </a:r>
            <a:endParaRPr lang="en-US" dirty="0">
              <a:latin typeface="Times New Roman" panose="02020603050405020304" pitchFamily="18" charset="0"/>
              <a:cs typeface="Times New Roman" panose="02020603050405020304" pitchFamily="18" charset="0"/>
            </a:endParaRPr>
          </a:p>
        </p:txBody>
      </p:sp>
      <p:sp>
        <p:nvSpPr>
          <p:cNvPr id="9" name="Rectangle: Rounded Corners 8"/>
          <p:cNvSpPr/>
          <p:nvPr/>
        </p:nvSpPr>
        <p:spPr>
          <a:xfrm>
            <a:off x="2198914" y="2885622"/>
            <a:ext cx="4840515" cy="1396092"/>
          </a:xfrm>
          <a:prstGeom prst="roundRect">
            <a:avLst>
              <a:gd name="adj" fmla="val 939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p:cNvSpPr>
            <a:spLocks noChangeArrowheads="1"/>
          </p:cNvSpPr>
          <p:nvPr/>
        </p:nvSpPr>
        <p:spPr bwMode="auto">
          <a:xfrm>
            <a:off x="2553607" y="60874"/>
            <a:ext cx="4036784" cy="533400"/>
          </a:xfrm>
          <a:prstGeom prst="rect">
            <a:avLst/>
          </a:prstGeom>
          <a:noFill/>
          <a:ln w="9525">
            <a:noFill/>
            <a:miter lim="800000"/>
          </a:ln>
        </p:spPr>
        <p:txBody>
          <a:bodyPr anchor="ctr"/>
          <a:lstStyle/>
          <a:p>
            <a:pPr algn="ctr">
              <a:defRPr/>
            </a:pPr>
            <a:r>
              <a:rPr lang="en-US" sz="3600" dirty="0">
                <a:latin typeface="+mj-lt"/>
              </a:rPr>
              <a:t>What is Exception</a:t>
            </a:r>
            <a:endParaRPr lang="en-US" sz="4400" dirty="0">
              <a:latin typeface="+mj-lt"/>
            </a:endParaRPr>
          </a:p>
        </p:txBody>
      </p:sp>
      <p:sp>
        <p:nvSpPr>
          <p:cNvPr id="6" name="TextBox 5"/>
          <p:cNvSpPr txBox="1"/>
          <p:nvPr/>
        </p:nvSpPr>
        <p:spPr>
          <a:xfrm>
            <a:off x="2061028" y="1058182"/>
            <a:ext cx="5021943" cy="307777"/>
          </a:xfrm>
          <a:prstGeom prst="rect">
            <a:avLst/>
          </a:prstGeom>
          <a:solidFill>
            <a:schemeClr val="accent3">
              <a:lumMod val="20000"/>
              <a:lumOff val="80000"/>
            </a:schemeClr>
          </a:solidFill>
        </p:spPr>
        <p:txBody>
          <a:bodyPr wrap="square">
            <a:spAutoFit/>
          </a:bodyPr>
          <a:lstStyle/>
          <a:p>
            <a:pPr algn="ctr"/>
            <a:r>
              <a:rPr lang="en-US" altLang="zh-CN">
                <a:solidFill>
                  <a:srgbClr val="273239"/>
                </a:solidFill>
                <a:latin typeface="Lato" panose="020F0502020204030203" pitchFamily="34" charset="0"/>
              </a:rPr>
              <a:t>An exception can occur for many reasons. Some of them are:</a:t>
            </a:r>
            <a:endParaRPr lang="en-US" altLang="zh-CN">
              <a:latin typeface="Lato" panose="020F0502020204030203" pitchFamily="34" charset="0"/>
            </a:endParaRPr>
          </a:p>
        </p:txBody>
      </p:sp>
      <p:sp>
        <p:nvSpPr>
          <p:cNvPr id="8" name="Rectangle 7"/>
          <p:cNvSpPr/>
          <p:nvPr/>
        </p:nvSpPr>
        <p:spPr>
          <a:xfrm>
            <a:off x="1088570" y="854304"/>
            <a:ext cx="6393543" cy="3231014"/>
          </a:xfrm>
          <a:prstGeom prst="rect">
            <a:avLst/>
          </a:prstGeom>
          <a:noFill/>
          <a:ln w="381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TextBox 5"/>
          <p:cNvSpPr txBox="1">
            <a:spLocks noChangeArrowheads="1"/>
          </p:cNvSpPr>
          <p:nvPr/>
        </p:nvSpPr>
        <p:spPr bwMode="auto">
          <a:xfrm>
            <a:off x="1219199" y="1569838"/>
            <a:ext cx="3657601" cy="198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buFont typeface="Wingdings" panose="05000000000000000000" pitchFamily="2" charset="2"/>
              <a:buChar char="§"/>
            </a:pPr>
            <a:r>
              <a:rPr lang="en-US" altLang="en-US" dirty="0">
                <a:solidFill>
                  <a:srgbClr val="273239"/>
                </a:solidFill>
                <a:latin typeface="Times New Roman" panose="02020603050405020304" pitchFamily="18" charset="0"/>
                <a:cs typeface="Times New Roman" panose="02020603050405020304" pitchFamily="18" charset="0"/>
              </a:rPr>
              <a:t>Invalid user input</a:t>
            </a:r>
            <a:endParaRPr lang="en-US" altLang="en-US" dirty="0">
              <a:solidFill>
                <a:srgbClr val="273239"/>
              </a:solidFill>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Char char="§"/>
            </a:pPr>
            <a:r>
              <a:rPr lang="en-US" altLang="en-US" dirty="0">
                <a:solidFill>
                  <a:srgbClr val="273239"/>
                </a:solidFill>
                <a:latin typeface="Times New Roman" panose="02020603050405020304" pitchFamily="18" charset="0"/>
                <a:cs typeface="Times New Roman" panose="02020603050405020304" pitchFamily="18" charset="0"/>
              </a:rPr>
              <a:t>Device failure</a:t>
            </a:r>
            <a:endParaRPr lang="en-US" altLang="en-US" dirty="0">
              <a:solidFill>
                <a:srgbClr val="273239"/>
              </a:solidFill>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Char char="§"/>
            </a:pPr>
            <a:r>
              <a:rPr lang="en-US" altLang="en-US" dirty="0">
                <a:solidFill>
                  <a:srgbClr val="273239"/>
                </a:solidFill>
                <a:latin typeface="Times New Roman" panose="02020603050405020304" pitchFamily="18" charset="0"/>
                <a:cs typeface="Times New Roman" panose="02020603050405020304" pitchFamily="18" charset="0"/>
              </a:rPr>
              <a:t>Loss of network connection</a:t>
            </a:r>
            <a:endParaRPr lang="en-US" altLang="en-US" dirty="0">
              <a:solidFill>
                <a:srgbClr val="273239"/>
              </a:solidFill>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Char char="§"/>
            </a:pPr>
            <a:r>
              <a:rPr lang="en-US" altLang="en-US" dirty="0">
                <a:solidFill>
                  <a:srgbClr val="273239"/>
                </a:solidFill>
                <a:latin typeface="Times New Roman" panose="02020603050405020304" pitchFamily="18" charset="0"/>
                <a:cs typeface="Times New Roman" panose="02020603050405020304" pitchFamily="18" charset="0"/>
              </a:rPr>
              <a:t>Physical limitations (out of disk memory)</a:t>
            </a:r>
            <a:endParaRPr lang="en-US" altLang="en-US" dirty="0">
              <a:solidFill>
                <a:srgbClr val="273239"/>
              </a:solidFill>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Char char="§"/>
            </a:pPr>
            <a:r>
              <a:rPr lang="en-US" altLang="en-US" dirty="0">
                <a:solidFill>
                  <a:srgbClr val="273239"/>
                </a:solidFill>
                <a:latin typeface="Times New Roman" panose="02020603050405020304" pitchFamily="18" charset="0"/>
                <a:cs typeface="Times New Roman" panose="02020603050405020304" pitchFamily="18" charset="0"/>
              </a:rPr>
              <a:t>Code errors</a:t>
            </a:r>
            <a:endParaRPr lang="en-US" altLang="en-US" dirty="0">
              <a:solidFill>
                <a:srgbClr val="273239"/>
              </a:solidFill>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Char char="§"/>
            </a:pPr>
            <a:r>
              <a:rPr lang="en-US" altLang="en-US" dirty="0">
                <a:solidFill>
                  <a:srgbClr val="273239"/>
                </a:solidFill>
                <a:latin typeface="Times New Roman" panose="02020603050405020304" pitchFamily="18" charset="0"/>
                <a:cs typeface="Times New Roman" panose="02020603050405020304" pitchFamily="18" charset="0"/>
              </a:rPr>
              <a:t>Opening an unavailable file</a:t>
            </a:r>
            <a:endParaRPr lang="en-US" altLang="en-US" dirty="0">
              <a:solidFill>
                <a:srgbClr val="27323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27"/>
          <p:cNvSpPr>
            <a:spLocks noChangeArrowheads="1"/>
          </p:cNvSpPr>
          <p:nvPr/>
        </p:nvSpPr>
        <p:spPr bwMode="auto">
          <a:xfrm>
            <a:off x="1988457" y="65314"/>
            <a:ext cx="5167086" cy="533400"/>
          </a:xfrm>
          <a:prstGeom prst="rect">
            <a:avLst/>
          </a:prstGeom>
          <a:noFill/>
          <a:ln w="9525">
            <a:noFill/>
            <a:miter lim="800000"/>
          </a:ln>
        </p:spPr>
        <p:txBody>
          <a:bodyPr anchor="ctr"/>
          <a:lstStyle/>
          <a:p>
            <a:pPr algn="ctr">
              <a:defRPr/>
            </a:pPr>
            <a:r>
              <a:rPr lang="en-US" sz="3600" dirty="0" err="1">
                <a:latin typeface="+mj-lt"/>
              </a:rPr>
              <a:t>NullPointerException</a:t>
            </a:r>
            <a:endParaRPr lang="en-US" sz="4400" dirty="0">
              <a:latin typeface="+mj-lt"/>
            </a:endParaRPr>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88457" y="685800"/>
            <a:ext cx="5167086" cy="3992952"/>
          </a:xfrm>
          <a:prstGeom prst="roundRect">
            <a:avLst>
              <a:gd name="adj" fmla="val 2855"/>
            </a:avLst>
          </a:prstGeom>
          <a:ln>
            <a:noFill/>
          </a:ln>
          <a:effectLst>
            <a:outerShdw blurRad="76200" dist="38100" dir="7800000" algn="tl" rotWithShape="0">
              <a:srgbClr val="000000">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p:cNvSpPr>
            <a:spLocks noChangeArrowheads="1"/>
          </p:cNvSpPr>
          <p:nvPr/>
        </p:nvSpPr>
        <p:spPr bwMode="auto">
          <a:xfrm>
            <a:off x="723900" y="228600"/>
            <a:ext cx="7772400" cy="533400"/>
          </a:xfrm>
          <a:prstGeom prst="rect">
            <a:avLst/>
          </a:prstGeom>
          <a:noFill/>
          <a:ln w="9525">
            <a:noFill/>
            <a:miter lim="800000"/>
          </a:ln>
        </p:spPr>
        <p:txBody>
          <a:bodyPr anchor="ctr"/>
          <a:lstStyle/>
          <a:p>
            <a:pPr algn="ctr">
              <a:defRPr/>
            </a:pPr>
            <a:r>
              <a:rPr lang="en-US" sz="3600" dirty="0">
                <a:latin typeface="+mj-lt"/>
              </a:rPr>
              <a:t>Types of Exception in Java</a:t>
            </a:r>
            <a:endParaRPr lang="en-US" sz="4400" dirty="0">
              <a:latin typeface="+mj-lt"/>
            </a:endParaRPr>
          </a:p>
        </p:txBody>
      </p:sp>
      <p:pic>
        <p:nvPicPr>
          <p:cNvPr id="5" name="Picture 3"/>
          <p:cNvPicPr>
            <a:picLocks noChangeAspect="1" noChangeArrowheads="1"/>
          </p:cNvPicPr>
          <p:nvPr/>
        </p:nvPicPr>
        <p:blipFill>
          <a:blip r:embed="rId1">
            <a:extLst>
              <a:ext uri="{28A0092B-C50C-407E-A947-70E740481C1C}">
                <a14:useLocalDpi xmlns:a14="http://schemas.microsoft.com/office/drawing/2010/main" val="0"/>
              </a:ext>
            </a:extLst>
          </a:blip>
          <a:srcRect l="1665" t="1288" r="677" b="1288"/>
          <a:stretch>
            <a:fillRect/>
          </a:stretch>
        </p:blipFill>
        <p:spPr bwMode="auto">
          <a:xfrm>
            <a:off x="1669937" y="1184728"/>
            <a:ext cx="5880326" cy="3276600"/>
          </a:xfrm>
          <a:prstGeom prst="roundRect">
            <a:avLst>
              <a:gd name="adj" fmla="val 3378"/>
            </a:avLst>
          </a:prstGeom>
          <a:ln>
            <a:noFill/>
          </a:ln>
          <a:effectLst>
            <a:outerShdw blurRad="76200" dist="38100" dir="7800000" algn="tl" rotWithShape="0">
              <a:srgbClr val="000000">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27"/>
          <p:cNvSpPr>
            <a:spLocks noChangeArrowheads="1"/>
          </p:cNvSpPr>
          <p:nvPr/>
        </p:nvSpPr>
        <p:spPr bwMode="auto">
          <a:xfrm>
            <a:off x="2763610" y="87885"/>
            <a:ext cx="4448630" cy="533400"/>
          </a:xfrm>
          <a:prstGeom prst="rect">
            <a:avLst/>
          </a:prstGeom>
          <a:noFill/>
          <a:ln w="9525">
            <a:noFill/>
            <a:miter lim="800000"/>
          </a:ln>
        </p:spPr>
        <p:txBody>
          <a:bodyPr anchor="ctr"/>
          <a:lstStyle/>
          <a:p>
            <a:pPr algn="ctr">
              <a:defRPr/>
            </a:pPr>
            <a:r>
              <a:rPr lang="en-US" sz="3600" dirty="0">
                <a:latin typeface="+mj-lt"/>
              </a:rPr>
              <a:t>What is Exception</a:t>
            </a:r>
            <a:endParaRPr lang="en-US" sz="4400" dirty="0">
              <a:latin typeface="+mj-lt"/>
            </a:endParaRPr>
          </a:p>
        </p:txBody>
      </p:sp>
      <p:grpSp>
        <p:nvGrpSpPr>
          <p:cNvPr id="22" name="Group 21"/>
          <p:cNvGrpSpPr/>
          <p:nvPr/>
        </p:nvGrpSpPr>
        <p:grpSpPr>
          <a:xfrm>
            <a:off x="473075" y="836977"/>
            <a:ext cx="8197850" cy="2692400"/>
            <a:chOff x="501650" y="1317625"/>
            <a:chExt cx="8197850" cy="2692400"/>
          </a:xfrm>
        </p:grpSpPr>
        <p:sp>
          <p:nvSpPr>
            <p:cNvPr id="6" name="TextBox 30"/>
            <p:cNvSpPr txBox="1">
              <a:spLocks noChangeArrowheads="1"/>
            </p:cNvSpPr>
            <p:nvPr/>
          </p:nvSpPr>
          <p:spPr bwMode="auto">
            <a:xfrm>
              <a:off x="727075" y="2006600"/>
              <a:ext cx="2019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en-US" i="1">
                  <a:solidFill>
                    <a:srgbClr val="000000"/>
                  </a:solidFill>
                  <a:latin typeface="Times New Roman" panose="02020603050405020304" pitchFamily="18" charset="0"/>
                </a:rPr>
                <a:t>Forwards exception</a:t>
              </a:r>
              <a:endParaRPr lang="en-US" altLang="en-US" i="1">
                <a:latin typeface="Times New Roman" panose="02020603050405020304" pitchFamily="18" charset="0"/>
                <a:cs typeface="Times New Roman" panose="02020603050405020304" pitchFamily="18" charset="0"/>
              </a:endParaRPr>
            </a:p>
          </p:txBody>
        </p:sp>
        <p:grpSp>
          <p:nvGrpSpPr>
            <p:cNvPr id="7" name="Group 32"/>
            <p:cNvGrpSpPr/>
            <p:nvPr/>
          </p:nvGrpSpPr>
          <p:grpSpPr bwMode="auto">
            <a:xfrm>
              <a:off x="501650" y="1317625"/>
              <a:ext cx="8197850" cy="2692400"/>
              <a:chOff x="-107948" y="1595290"/>
              <a:chExt cx="8197844" cy="2692388"/>
            </a:xfrm>
          </p:grpSpPr>
          <p:sp>
            <p:nvSpPr>
              <p:cNvPr id="8" name="TextBox 7"/>
              <p:cNvSpPr txBox="1"/>
              <p:nvPr/>
            </p:nvSpPr>
            <p:spPr>
              <a:xfrm>
                <a:off x="2451100" y="3917793"/>
                <a:ext cx="3886197" cy="369885"/>
              </a:xfrm>
              <a:prstGeom prst="rect">
                <a:avLst/>
              </a:prstGeom>
              <a:solidFill>
                <a:schemeClr val="accent3">
                  <a:lumMod val="20000"/>
                  <a:lumOff val="80000"/>
                </a:schemeClr>
              </a:solidFill>
            </p:spPr>
            <p:txBody>
              <a:bodyPr>
                <a:spAutoFit/>
              </a:bodyPr>
              <a:lstStyle/>
              <a:p>
                <a:pPr algn="ctr"/>
                <a:r>
                  <a:rPr lang="en-US" altLang="zh-CN">
                    <a:solidFill>
                      <a:srgbClr val="273239"/>
                    </a:solidFill>
                    <a:latin typeface="Lato" panose="020F0502020204030203" pitchFamily="34" charset="0"/>
                  </a:rPr>
                  <a:t>m a i n</a:t>
                </a:r>
                <a:endParaRPr lang="en-US" altLang="zh-CN">
                  <a:latin typeface="Lato" panose="020F0502020204030203" pitchFamily="34" charset="0"/>
                </a:endParaRPr>
              </a:p>
            </p:txBody>
          </p:sp>
          <p:cxnSp>
            <p:nvCxnSpPr>
              <p:cNvPr id="9" name="Connector: Elbow 8"/>
              <p:cNvCxnSpPr>
                <a:stCxn id="17" idx="3"/>
                <a:endCxn id="16" idx="3"/>
              </p:cNvCxnSpPr>
              <p:nvPr/>
            </p:nvCxnSpPr>
            <p:spPr>
              <a:xfrm>
                <a:off x="6324597" y="1784202"/>
                <a:ext cx="25400" cy="725484"/>
              </a:xfrm>
              <a:prstGeom prst="bentConnector3">
                <a:avLst>
                  <a:gd name="adj1" fmla="val 1000000"/>
                </a:avLst>
              </a:prstGeom>
              <a:ln w="1905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13"/>
              <p:cNvSpPr txBox="1">
                <a:spLocks noChangeArrowheads="1"/>
              </p:cNvSpPr>
              <p:nvPr/>
            </p:nvSpPr>
            <p:spPr bwMode="auto">
              <a:xfrm>
                <a:off x="6597647" y="1724123"/>
                <a:ext cx="1346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en-US" i="1">
                    <a:solidFill>
                      <a:srgbClr val="000000"/>
                    </a:solidFill>
                    <a:latin typeface="Times New Roman" panose="02020603050405020304" pitchFamily="18" charset="0"/>
                  </a:rPr>
                  <a:t>Looking for appropriate handler</a:t>
                </a:r>
                <a:endParaRPr lang="en-US" altLang="en-US" i="1">
                  <a:latin typeface="Times New Roman" panose="02020603050405020304" pitchFamily="18" charset="0"/>
                  <a:cs typeface="Times New Roman" panose="02020603050405020304" pitchFamily="18" charset="0"/>
                </a:endParaRPr>
              </a:p>
            </p:txBody>
          </p:sp>
          <p:sp>
            <p:nvSpPr>
              <p:cNvPr id="11" name="TextBox 14"/>
              <p:cNvSpPr txBox="1">
                <a:spLocks noChangeArrowheads="1"/>
              </p:cNvSpPr>
              <p:nvPr/>
            </p:nvSpPr>
            <p:spPr bwMode="auto">
              <a:xfrm>
                <a:off x="6451597" y="2690217"/>
                <a:ext cx="163829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en-US" i="1">
                    <a:solidFill>
                      <a:srgbClr val="000000"/>
                    </a:solidFill>
                    <a:latin typeface="Times New Roman" panose="02020603050405020304" pitchFamily="18" charset="0"/>
                  </a:rPr>
                  <a:t>Looking for appropriate handler</a:t>
                </a:r>
                <a:endParaRPr lang="en-US" altLang="en-US" i="1">
                  <a:latin typeface="Times New Roman" panose="02020603050405020304" pitchFamily="18" charset="0"/>
                  <a:cs typeface="Times New Roman" panose="02020603050405020304" pitchFamily="18" charset="0"/>
                </a:endParaRPr>
              </a:p>
            </p:txBody>
          </p:sp>
          <p:cxnSp>
            <p:nvCxnSpPr>
              <p:cNvPr id="12" name="Connector: Elbow 11"/>
              <p:cNvCxnSpPr>
                <a:stCxn id="17" idx="3"/>
                <a:endCxn id="16" idx="3"/>
              </p:cNvCxnSpPr>
              <p:nvPr/>
            </p:nvCxnSpPr>
            <p:spPr>
              <a:xfrm>
                <a:off x="6337297" y="2647798"/>
                <a:ext cx="12700" cy="876296"/>
              </a:xfrm>
              <a:prstGeom prst="bentConnector3">
                <a:avLst>
                  <a:gd name="adj1" fmla="val 1800000"/>
                </a:avLst>
              </a:prstGeom>
              <a:ln w="1905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23"/>
              <p:cNvSpPr txBox="1">
                <a:spLocks noChangeArrowheads="1"/>
              </p:cNvSpPr>
              <p:nvPr/>
            </p:nvSpPr>
            <p:spPr bwMode="auto">
              <a:xfrm>
                <a:off x="152403" y="1595290"/>
                <a:ext cx="1930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en-US" i="1">
                    <a:solidFill>
                      <a:srgbClr val="000000"/>
                    </a:solidFill>
                    <a:latin typeface="Times New Roman" panose="02020603050405020304" pitchFamily="18" charset="0"/>
                  </a:rPr>
                  <a:t>Throws exception</a:t>
                </a:r>
                <a:endParaRPr lang="en-US" altLang="en-US" i="1">
                  <a:latin typeface="Times New Roman" panose="02020603050405020304" pitchFamily="18" charset="0"/>
                  <a:cs typeface="Times New Roman" panose="02020603050405020304" pitchFamily="18" charset="0"/>
                </a:endParaRPr>
              </a:p>
            </p:txBody>
          </p:sp>
          <p:sp>
            <p:nvSpPr>
              <p:cNvPr id="14" name="TextBox 33"/>
              <p:cNvSpPr txBox="1">
                <a:spLocks noChangeArrowheads="1"/>
              </p:cNvSpPr>
              <p:nvPr/>
            </p:nvSpPr>
            <p:spPr bwMode="auto">
              <a:xfrm>
                <a:off x="-107948" y="3049887"/>
                <a:ext cx="25082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en-US" i="1">
                    <a:solidFill>
                      <a:srgbClr val="000000"/>
                    </a:solidFill>
                    <a:latin typeface="Times New Roman" panose="02020603050405020304" pitchFamily="18" charset="0"/>
                  </a:rPr>
                  <a:t>Catches some other exception</a:t>
                </a:r>
                <a:endParaRPr lang="en-US" altLang="en-US" i="1">
                  <a:latin typeface="Times New Roman" panose="02020603050405020304" pitchFamily="18" charset="0"/>
                  <a:cs typeface="Times New Roman" panose="02020603050405020304" pitchFamily="18" charset="0"/>
                </a:endParaRPr>
              </a:p>
            </p:txBody>
          </p:sp>
          <p:sp>
            <p:nvSpPr>
              <p:cNvPr id="15" name="TextBox 14"/>
              <p:cNvSpPr txBox="1"/>
              <p:nvPr/>
            </p:nvSpPr>
            <p:spPr>
              <a:xfrm>
                <a:off x="2451100" y="3052609"/>
                <a:ext cx="3886197" cy="646110"/>
              </a:xfrm>
              <a:prstGeom prst="rect">
                <a:avLst/>
              </a:prstGeom>
              <a:solidFill>
                <a:schemeClr val="accent3">
                  <a:lumMod val="20000"/>
                  <a:lumOff val="80000"/>
                </a:schemeClr>
              </a:solidFill>
            </p:spPr>
            <p:txBody>
              <a:bodyPr>
                <a:spAutoFit/>
              </a:bodyPr>
              <a:lstStyle/>
              <a:p>
                <a:pPr algn="ctr"/>
                <a:r>
                  <a:rPr lang="en-US" altLang="zh-CN">
                    <a:solidFill>
                      <a:srgbClr val="273239"/>
                    </a:solidFill>
                    <a:latin typeface="Lato" panose="020F0502020204030203" pitchFamily="34" charset="0"/>
                  </a:rPr>
                  <a:t>Method with an exception </a:t>
                </a:r>
                <a:br>
                  <a:rPr lang="en-US" altLang="zh-CN">
                    <a:solidFill>
                      <a:srgbClr val="273239"/>
                    </a:solidFill>
                    <a:latin typeface="Lato" panose="020F0502020204030203" pitchFamily="34" charset="0"/>
                  </a:rPr>
                </a:br>
                <a:r>
                  <a:rPr lang="en-US" altLang="zh-CN">
                    <a:solidFill>
                      <a:srgbClr val="273239"/>
                    </a:solidFill>
                    <a:latin typeface="Lato" panose="020F0502020204030203" pitchFamily="34" charset="0"/>
                  </a:rPr>
                  <a:t>handler</a:t>
                </a:r>
                <a:endParaRPr lang="en-US" altLang="zh-CN">
                  <a:latin typeface="Lato" panose="020F0502020204030203" pitchFamily="34" charset="0"/>
                </a:endParaRPr>
              </a:p>
            </p:txBody>
          </p:sp>
          <p:sp>
            <p:nvSpPr>
              <p:cNvPr id="16" name="TextBox 15"/>
              <p:cNvSpPr txBox="1"/>
              <p:nvPr/>
            </p:nvSpPr>
            <p:spPr>
              <a:xfrm>
                <a:off x="2463800" y="2185837"/>
                <a:ext cx="3886197" cy="646110"/>
              </a:xfrm>
              <a:prstGeom prst="rect">
                <a:avLst/>
              </a:prstGeom>
              <a:solidFill>
                <a:schemeClr val="accent3">
                  <a:lumMod val="20000"/>
                  <a:lumOff val="80000"/>
                </a:schemeClr>
              </a:solidFill>
            </p:spPr>
            <p:txBody>
              <a:bodyPr>
                <a:spAutoFit/>
              </a:bodyPr>
              <a:lstStyle/>
              <a:p>
                <a:pPr algn="ctr"/>
                <a:r>
                  <a:rPr lang="en-US" altLang="zh-CN">
                    <a:solidFill>
                      <a:srgbClr val="273239"/>
                    </a:solidFill>
                    <a:latin typeface="Lato" panose="020F0502020204030203" pitchFamily="34" charset="0"/>
                  </a:rPr>
                  <a:t>Method without an exception handler</a:t>
                </a:r>
                <a:endParaRPr lang="en-US" altLang="zh-CN">
                  <a:latin typeface="Lato" panose="020F0502020204030203" pitchFamily="34" charset="0"/>
                </a:endParaRPr>
              </a:p>
            </p:txBody>
          </p:sp>
          <p:sp>
            <p:nvSpPr>
              <p:cNvPr id="17" name="TextBox 16"/>
              <p:cNvSpPr txBox="1"/>
              <p:nvPr/>
            </p:nvSpPr>
            <p:spPr>
              <a:xfrm>
                <a:off x="2438400" y="1600053"/>
                <a:ext cx="3886197" cy="369885"/>
              </a:xfrm>
              <a:prstGeom prst="rect">
                <a:avLst/>
              </a:prstGeom>
              <a:solidFill>
                <a:schemeClr val="accent3">
                  <a:lumMod val="20000"/>
                  <a:lumOff val="80000"/>
                </a:schemeClr>
              </a:solidFill>
            </p:spPr>
            <p:txBody>
              <a:bodyPr>
                <a:spAutoFit/>
              </a:bodyPr>
              <a:lstStyle/>
              <a:p>
                <a:pPr algn="ctr"/>
                <a:r>
                  <a:rPr lang="en-US" altLang="zh-CN" dirty="0">
                    <a:solidFill>
                      <a:srgbClr val="273239"/>
                    </a:solidFill>
                    <a:latin typeface="Lato" panose="020F0502020204030203" pitchFamily="34" charset="0"/>
                  </a:rPr>
                  <a:t>Method where the error occurred</a:t>
                </a:r>
                <a:endParaRPr lang="en-US" altLang="zh-CN" dirty="0">
                  <a:latin typeface="Lato" panose="020F0502020204030203" pitchFamily="34" charset="0"/>
                </a:endParaRPr>
              </a:p>
            </p:txBody>
          </p:sp>
          <p:grpSp>
            <p:nvGrpSpPr>
              <p:cNvPr id="18" name="Group 31"/>
              <p:cNvGrpSpPr/>
              <p:nvPr/>
            </p:nvGrpSpPr>
            <p:grpSpPr bwMode="auto">
              <a:xfrm>
                <a:off x="2136687" y="1784866"/>
                <a:ext cx="327113" cy="1603165"/>
                <a:chOff x="2136687" y="1784866"/>
                <a:chExt cx="327113" cy="1603165"/>
              </a:xfrm>
            </p:grpSpPr>
            <p:cxnSp>
              <p:nvCxnSpPr>
                <p:cNvPr id="19" name="Straight Connector 18"/>
                <p:cNvCxnSpPr>
                  <a:stCxn id="17" idx="3"/>
                  <a:endCxn id="17" idx="1"/>
                </p:cNvCxnSpPr>
                <p:nvPr/>
              </p:nvCxnSpPr>
              <p:spPr>
                <a:xfrm>
                  <a:off x="2136775" y="1784202"/>
                  <a:ext cx="301625" cy="0"/>
                </a:xfrm>
                <a:prstGeom prst="line">
                  <a:avLst/>
                </a:pr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7" idx="3"/>
                  <a:endCxn id="17" idx="1"/>
                </p:cNvCxnSpPr>
                <p:nvPr/>
              </p:nvCxnSpPr>
              <p:spPr>
                <a:xfrm>
                  <a:off x="2152650" y="2508099"/>
                  <a:ext cx="311150" cy="0"/>
                </a:xfrm>
                <a:prstGeom prst="line">
                  <a:avLst/>
                </a:pr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7" idx="3"/>
                  <a:endCxn id="17" idx="1"/>
                </p:cNvCxnSpPr>
                <p:nvPr/>
              </p:nvCxnSpPr>
              <p:spPr>
                <a:xfrm>
                  <a:off x="2139950" y="3387570"/>
                  <a:ext cx="311150" cy="0"/>
                </a:xfrm>
                <a:prstGeom prst="line">
                  <a:avLst/>
                </a:pr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grpSp>
      <p:sp>
        <p:nvSpPr>
          <p:cNvPr id="24" name="TextBox 23"/>
          <p:cNvSpPr txBox="1"/>
          <p:nvPr/>
        </p:nvSpPr>
        <p:spPr>
          <a:xfrm>
            <a:off x="1813832" y="3645264"/>
            <a:ext cx="6348186" cy="954107"/>
          </a:xfrm>
          <a:prstGeom prst="rect">
            <a:avLst/>
          </a:prstGeom>
          <a:noFill/>
          <a:ln w="19050">
            <a:solidFill>
              <a:srgbClr val="5E91CC"/>
            </a:solidFill>
          </a:ln>
        </p:spPr>
        <p:txBody>
          <a:bodyPr wrap="square">
            <a:spAutoFit/>
          </a:bodyPr>
          <a:lstStyle/>
          <a:p>
            <a:pPr algn="ctr" eaLnBrk="0" hangingPunct="0">
              <a:defRPr/>
            </a:pPr>
            <a:r>
              <a:rPr lang="en-US" dirty="0">
                <a:solidFill>
                  <a:srgbClr val="000000"/>
                </a:solidFill>
                <a:latin typeface="Times New Roman" panose="02020603050405020304" pitchFamily="18" charset="0"/>
                <a:cs typeface="Times New Roman" panose="02020603050405020304" pitchFamily="18" charset="0"/>
              </a:rPr>
              <a:t>The exception handler chosen is said to </a:t>
            </a:r>
            <a:r>
              <a:rPr lang="en-US" i="1" dirty="0">
                <a:solidFill>
                  <a:srgbClr val="000000"/>
                </a:solidFill>
                <a:latin typeface="Times New Roman" panose="02020603050405020304" pitchFamily="18" charset="0"/>
                <a:cs typeface="Times New Roman" panose="02020603050405020304" pitchFamily="18" charset="0"/>
              </a:rPr>
              <a:t>catch the exception</a:t>
            </a:r>
            <a:r>
              <a:rPr lang="en-US" dirty="0">
                <a:solidFill>
                  <a:srgbClr val="000000"/>
                </a:solidFill>
                <a:latin typeface="Times New Roman" panose="02020603050405020304" pitchFamily="18" charset="0"/>
                <a:cs typeface="Times New Roman" panose="02020603050405020304" pitchFamily="18" charset="0"/>
              </a:rPr>
              <a:t>. If the runtime system exhaustively searches all the methods on the call stack without finding an appropriate exception handler, as shown in the next figure, the runtime system (and, consequently, the program) terminates.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7"/>
          <p:cNvSpPr>
            <a:spLocks noChangeArrowheads="1"/>
          </p:cNvSpPr>
          <p:nvPr/>
        </p:nvSpPr>
        <p:spPr bwMode="auto">
          <a:xfrm>
            <a:off x="685800" y="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en-US" sz="3600">
                <a:latin typeface="Times New Roman" panose="02020603050405020304" pitchFamily="18" charset="0"/>
              </a:rPr>
              <a:t>Types of Exception</a:t>
            </a:r>
            <a:endParaRPr lang="en-US" altLang="en-US" sz="3600">
              <a:latin typeface="Times New Roman" panose="02020603050405020304" pitchFamily="18" charset="0"/>
            </a:endParaRPr>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0" y="1324428"/>
            <a:ext cx="4381500" cy="2776538"/>
          </a:xfrm>
          <a:prstGeom prst="roundRect">
            <a:avLst>
              <a:gd name="adj" fmla="val 5690"/>
            </a:avLst>
          </a:prstGeom>
          <a:ln>
            <a:noFill/>
          </a:ln>
          <a:effectLst>
            <a:outerShdw blurRad="76200" dist="38100" dir="7800000" algn="tl" rotWithShape="0">
              <a:srgbClr val="000000">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p:cNvSpPr txBox="1"/>
          <p:nvPr/>
        </p:nvSpPr>
        <p:spPr>
          <a:xfrm>
            <a:off x="132444" y="1062594"/>
            <a:ext cx="4245429" cy="3631763"/>
          </a:xfrm>
          <a:prstGeom prst="rect">
            <a:avLst/>
          </a:prstGeom>
          <a:noFill/>
        </p:spPr>
        <p:txBody>
          <a:bodyPr wrap="square">
            <a:spAutoFit/>
          </a:bodyPr>
          <a:lstStyle/>
          <a:p>
            <a:pPr algn="just">
              <a:buFont typeface="Arial" panose="020B0604020202020204" pitchFamily="34" charset="0"/>
              <a:buNone/>
              <a:defRPr/>
            </a:pPr>
            <a:r>
              <a:rPr lang="en-US" altLang="en-US" sz="1800" dirty="0">
                <a:latin typeface="Times New Roman" panose="02020603050405020304" pitchFamily="18" charset="0"/>
                <a:cs typeface="Times New Roman" panose="02020603050405020304" pitchFamily="18" charset="0"/>
              </a:rPr>
              <a:t> </a:t>
            </a:r>
            <a:r>
              <a:rPr lang="en-US" altLang="en-US" sz="1800" dirty="0">
                <a:highlight>
                  <a:srgbClr val="C0C0C0"/>
                </a:highlight>
                <a:latin typeface="Times New Roman" panose="02020603050405020304" pitchFamily="18" charset="0"/>
                <a:cs typeface="Times New Roman" panose="02020603050405020304" pitchFamily="18" charset="0"/>
              </a:rPr>
              <a:t>Exceptions of Type Error</a:t>
            </a:r>
            <a:endParaRPr lang="en-US" altLang="en-US" sz="1800" dirty="0">
              <a:highlight>
                <a:srgbClr val="C0C0C0"/>
              </a:highlight>
              <a:latin typeface="Times New Roman" panose="02020603050405020304" pitchFamily="18" charset="0"/>
              <a:cs typeface="Times New Roman" panose="02020603050405020304" pitchFamily="18" charset="0"/>
            </a:endParaRPr>
          </a:p>
          <a:p>
            <a:pPr algn="just">
              <a:buFont typeface="Arial" panose="020B0604020202020204" pitchFamily="34" charset="0"/>
              <a:buNone/>
              <a:defRPr/>
            </a:pPr>
            <a:endParaRPr lang="en-US" altLang="en-US" sz="18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None/>
              <a:defRPr/>
            </a:pPr>
            <a:r>
              <a:rPr lang="en-US" altLang="en-US" dirty="0">
                <a:latin typeface="Times New Roman" panose="02020603050405020304" pitchFamily="18" charset="0"/>
                <a:cs typeface="Times New Roman" panose="02020603050405020304" pitchFamily="18" charset="0"/>
              </a:rPr>
              <a:t>These are unchecked exceptions and you aren’t expected to catch them. Error has several direct subclasses including </a:t>
            </a:r>
            <a:r>
              <a:rPr lang="en-US" altLang="en-US" i="1" dirty="0" err="1">
                <a:highlight>
                  <a:srgbClr val="54EEA8"/>
                </a:highlight>
                <a:latin typeface="Times New Roman" panose="02020603050405020304" pitchFamily="18" charset="0"/>
                <a:cs typeface="Times New Roman" panose="02020603050405020304" pitchFamily="18" charset="0"/>
              </a:rPr>
              <a:t>ThreadDeath</a:t>
            </a:r>
            <a:r>
              <a:rPr lang="en-US" altLang="en-US" i="1" dirty="0">
                <a:latin typeface="Times New Roman" panose="02020603050405020304" pitchFamily="18" charset="0"/>
                <a:cs typeface="Times New Roman" panose="02020603050405020304" pitchFamily="18" charset="0"/>
              </a:rPr>
              <a:t>, </a:t>
            </a:r>
            <a:r>
              <a:rPr lang="en-US" altLang="en-US" i="1" dirty="0" err="1">
                <a:highlight>
                  <a:srgbClr val="54EEA8"/>
                </a:highlight>
                <a:latin typeface="Times New Roman" panose="02020603050405020304" pitchFamily="18" charset="0"/>
                <a:cs typeface="Times New Roman" panose="02020603050405020304" pitchFamily="18" charset="0"/>
              </a:rPr>
              <a:t>LinkageError</a:t>
            </a:r>
            <a:r>
              <a:rPr lang="en-US" altLang="en-US" i="1" dirty="0">
                <a:latin typeface="Times New Roman" panose="02020603050405020304" pitchFamily="18" charset="0"/>
                <a:cs typeface="Times New Roman" panose="02020603050405020304" pitchFamily="18" charset="0"/>
              </a:rPr>
              <a:t>, and </a:t>
            </a:r>
            <a:r>
              <a:rPr lang="en-US" altLang="en-US" i="1" dirty="0" err="1">
                <a:highlight>
                  <a:srgbClr val="54EEA8"/>
                </a:highlight>
                <a:latin typeface="Times New Roman" panose="02020603050405020304" pitchFamily="18" charset="0"/>
                <a:cs typeface="Times New Roman" panose="02020603050405020304" pitchFamily="18" charset="0"/>
              </a:rPr>
              <a:t>VirtualMachineError</a:t>
            </a:r>
            <a:r>
              <a:rPr lang="en-US" altLang="en-US" dirty="0">
                <a:latin typeface="Times New Roman" panose="02020603050405020304" pitchFamily="18" charset="0"/>
                <a:cs typeface="Times New Roman" panose="02020603050405020304" pitchFamily="18" charset="0"/>
              </a:rPr>
              <a:t>.</a:t>
            </a:r>
            <a:endParaRPr lang="en-US" alt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None/>
              <a:defRPr/>
            </a:pPr>
            <a:r>
              <a:rPr lang="en-US" altLang="en-US" sz="1800" dirty="0">
                <a:latin typeface="Times New Roman" panose="02020603050405020304" pitchFamily="18" charset="0"/>
                <a:cs typeface="Times New Roman" panose="02020603050405020304" pitchFamily="18" charset="0"/>
              </a:rPr>
              <a:t> </a:t>
            </a:r>
            <a:endParaRPr lang="en-US" altLang="en-US" sz="1800" dirty="0">
              <a:latin typeface="Times New Roman" panose="02020603050405020304" pitchFamily="18" charset="0"/>
              <a:cs typeface="Times New Roman" panose="02020603050405020304" pitchFamily="18" charset="0"/>
            </a:endParaRPr>
          </a:p>
          <a:p>
            <a:pPr algn="just">
              <a:buFont typeface="Arial" panose="020B0604020202020204" pitchFamily="34" charset="0"/>
              <a:buNone/>
              <a:defRPr/>
            </a:pPr>
            <a:r>
              <a:rPr lang="en-US" altLang="en-US" sz="1800" dirty="0">
                <a:highlight>
                  <a:srgbClr val="C0C0C0"/>
                </a:highlight>
                <a:latin typeface="Times New Roman" panose="02020603050405020304" pitchFamily="18" charset="0"/>
                <a:cs typeface="Times New Roman" panose="02020603050405020304" pitchFamily="18" charset="0"/>
              </a:rPr>
              <a:t>Exceptions of Type RuntimeException</a:t>
            </a:r>
            <a:endParaRPr lang="en-US" altLang="en-US" sz="1800" dirty="0">
              <a:highlight>
                <a:srgbClr val="C0C0C0"/>
              </a:highlight>
              <a:latin typeface="Times New Roman" panose="02020603050405020304" pitchFamily="18" charset="0"/>
              <a:cs typeface="Times New Roman" panose="02020603050405020304" pitchFamily="18" charset="0"/>
            </a:endParaRPr>
          </a:p>
          <a:p>
            <a:pPr algn="just">
              <a:buFont typeface="Arial" panose="020B0604020202020204" pitchFamily="34" charset="0"/>
              <a:buNone/>
              <a:defRPr/>
            </a:pPr>
            <a:endParaRPr lang="en-US" altLang="en-US" sz="1800" dirty="0">
              <a:highlight>
                <a:srgbClr val="C0C0C0"/>
              </a:highlight>
              <a:latin typeface="Times New Roman" panose="02020603050405020304" pitchFamily="18" charset="0"/>
              <a:cs typeface="Times New Roman" panose="02020603050405020304" pitchFamily="18" charset="0"/>
            </a:endParaRPr>
          </a:p>
          <a:p>
            <a:pPr lvl="1" algn="just">
              <a:buFont typeface="Arial" panose="020B0604020202020204" pitchFamily="34" charset="0"/>
              <a:buNone/>
              <a:defRPr/>
            </a:pPr>
            <a:r>
              <a:rPr lang="en-US" altLang="en-US" dirty="0">
                <a:latin typeface="Times New Roman" panose="02020603050405020304" pitchFamily="18" charset="0"/>
                <a:cs typeface="Times New Roman" panose="02020603050405020304" pitchFamily="18" charset="0"/>
              </a:rPr>
              <a:t>Almost all the exceptions that are represented by subclasses of Exception are checked exceptions.</a:t>
            </a:r>
            <a:endParaRPr lang="en-US" altLang="en-US" dirty="0">
              <a:latin typeface="Times New Roman" panose="02020603050405020304" pitchFamily="18" charset="0"/>
              <a:cs typeface="Times New Roman" panose="02020603050405020304" pitchFamily="18" charset="0"/>
            </a:endParaRPr>
          </a:p>
          <a:p>
            <a:pPr lvl="1" algn="just">
              <a:buFont typeface="Arial" panose="020B0604020202020204" pitchFamily="34" charset="0"/>
              <a:buNone/>
              <a:defRPr/>
            </a:pPr>
            <a:endParaRPr lang="en-US" altLang="en-US" dirty="0">
              <a:latin typeface="Times New Roman" panose="02020603050405020304" pitchFamily="18" charset="0"/>
              <a:cs typeface="Times New Roman" panose="02020603050405020304" pitchFamily="18" charset="0"/>
            </a:endParaRPr>
          </a:p>
          <a:p>
            <a:pPr lvl="1" algn="just">
              <a:buFont typeface="Arial" panose="020B0604020202020204" pitchFamily="34" charset="0"/>
              <a:buNone/>
              <a:defRPr/>
            </a:pPr>
            <a:r>
              <a:rPr lang="en-US" altLang="en-US" dirty="0">
                <a:latin typeface="Times New Roman" panose="02020603050405020304" pitchFamily="18" charset="0"/>
                <a:cs typeface="Times New Roman" panose="02020603050405020304" pitchFamily="18" charset="0"/>
              </a:rPr>
              <a:t>You must include code in your programs </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to deal with them if your code may cause them to be thrown.</a:t>
            </a:r>
            <a:endParaRPr lang="en-US" sz="11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100000">
                                          <p:val>
                                            <p:strVal val="#ppt_x"/>
                                          </p:val>
                                        </p:tav>
                                      </p:tavLst>
                                    </p:anim>
                                    <p:anim calcmode="lin" valueType="num">
                                      <p:cBhvr>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usiness Report">
      <a:dk1>
        <a:srgbClr val="999999"/>
      </a:dk1>
      <a:lt1>
        <a:srgbClr val="FFFFFF"/>
      </a:lt1>
      <a:dk2>
        <a:srgbClr val="050A19"/>
      </a:dk2>
      <a:lt2>
        <a:srgbClr val="FFFFFF"/>
      </a:lt2>
      <a:accent1>
        <a:srgbClr val="00CCD7"/>
      </a:accent1>
      <a:accent2>
        <a:srgbClr val="00AFD2"/>
      </a:accent2>
      <a:accent3>
        <a:srgbClr val="0092C3"/>
      </a:accent3>
      <a:accent4>
        <a:srgbClr val="006DA4"/>
      </a:accent4>
      <a:accent5>
        <a:srgbClr val="005986"/>
      </a:accent5>
      <a:accent6>
        <a:srgbClr val="00486C"/>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6901</Words>
  <Application>WPS Presentation</Application>
  <PresentationFormat>On-screen Show (16:9)</PresentationFormat>
  <Paragraphs>229</Paragraphs>
  <Slides>22</Slides>
  <Notes>2</Notes>
  <HiddenSlides>0</HiddenSlides>
  <MMClips>0</MMClips>
  <ScaleCrop>false</ScaleCrop>
  <HeadingPairs>
    <vt:vector size="8" baseType="variant">
      <vt:variant>
        <vt:lpstr>已用的字体</vt:lpstr>
      </vt:variant>
      <vt:variant>
        <vt:i4>25</vt:i4>
      </vt:variant>
      <vt:variant>
        <vt:lpstr>主题</vt:lpstr>
      </vt:variant>
      <vt:variant>
        <vt:i4>2</vt:i4>
      </vt:variant>
      <vt:variant>
        <vt:lpstr>嵌入 OLE 服务器</vt:lpstr>
      </vt:variant>
      <vt:variant>
        <vt:i4>1</vt:i4>
      </vt:variant>
      <vt:variant>
        <vt:lpstr>幻灯片标题</vt:lpstr>
      </vt:variant>
      <vt:variant>
        <vt:i4>22</vt:i4>
      </vt:variant>
    </vt:vector>
  </HeadingPairs>
  <TitlesOfParts>
    <vt:vector size="50" baseType="lpstr">
      <vt:lpstr>Arial</vt:lpstr>
      <vt:lpstr>SimSun</vt:lpstr>
      <vt:lpstr>Wingdings</vt:lpstr>
      <vt:lpstr>Arial</vt:lpstr>
      <vt:lpstr>Calibri</vt:lpstr>
      <vt:lpstr>Open Sans Light</vt:lpstr>
      <vt:lpstr>Raleway</vt:lpstr>
      <vt:lpstr>Roboto</vt:lpstr>
      <vt:lpstr>Calibri</vt:lpstr>
      <vt:lpstr>Open Sans</vt:lpstr>
      <vt:lpstr>Adobe Gothic Std B</vt:lpstr>
      <vt:lpstr>Yu Gothic UI Semibold</vt:lpstr>
      <vt:lpstr>Open Sans</vt:lpstr>
      <vt:lpstr>Times New Roman</vt:lpstr>
      <vt:lpstr>Raleway</vt:lpstr>
      <vt:lpstr>Dotum</vt:lpstr>
      <vt:lpstr>Malgun Gothic</vt:lpstr>
      <vt:lpstr>Lato</vt:lpstr>
      <vt:lpstr>input-mono</vt:lpstr>
      <vt:lpstr>Siyam Rupali</vt:lpstr>
      <vt:lpstr>Microsoft YaHei</vt:lpstr>
      <vt:lpstr>Arial Unicode MS</vt:lpstr>
      <vt:lpstr>Ime</vt:lpstr>
      <vt:lpstr>Cordia New</vt:lpstr>
      <vt:lpstr>Arial-BoldMT</vt:lpstr>
      <vt:lpstr>Simple Light</vt:lpstr>
      <vt:lpstr>Office Theme</vt:lpstr>
      <vt:lpstr>Word.Document.12</vt:lpstr>
      <vt:lpstr>PowerPoint 演示文稿</vt:lpstr>
      <vt:lpstr> Lecture 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Hp</dc:creator>
  <cp:lastModifiedBy>BJIT</cp:lastModifiedBy>
  <cp:revision>263</cp:revision>
  <dcterms:created xsi:type="dcterms:W3CDTF">2023-04-06T05:47:28Z</dcterms:created>
  <dcterms:modified xsi:type="dcterms:W3CDTF">2023-04-06T05:48:22Z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CDBE08336B04437CAFD96396F92D47FE</vt:lpwstr>
  </property>
  <property fmtid="{D5CDD505-2E9C-101B-9397-08002B2CF9AE}" pid="3" name="KSOProductBuildVer">
    <vt:lpwstr>1033-11.2.0.11516</vt:lpwstr>
  </property>
</Properties>
</file>