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5143500"/>
  <p:notesSz cx="6858000" cy="9144000"/>
  <p:embeddedFontLst>
    <p:embeddedFont>
      <p:font typeface="Raleway" panose="020B0503030101060003"/>
      <p:regular r:id="rId53"/>
    </p:embeddedFont>
    <p:embeddedFont>
      <p:font typeface="Lato" panose="020F0502020204030203"/>
      <p:regular r:id="rId54"/>
    </p:embeddedFont>
    <p:embeddedFont>
      <p:font typeface="Roboto" panose="0200000000000000000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5011913-1D80-4C8A-9637-0F57D2518145}"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3168"/>
        <p:guide pos="576"/>
        <p:guide orient="horz" pos="864"/>
        <p:guide pos="1152"/>
        <p:guide orient="horz" pos="2880"/>
        <p:guide pos="5184"/>
        <p:guide orient="horz" pos="115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6f5d5ec2bd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f5d5ec2bd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6f5d5ec2bd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f5d5ec2bd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6f5d5ec2bd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f5d5ec2bd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6f5d5ec2bd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5d5ec2bd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6f5d5ec2bd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5d5ec2bd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6f5d5ec2bd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f5d5ec2bd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6f5d5ec2bd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f5d5ec2bd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6f5d5ec2bd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f5d5ec2bd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6f5d5ec2bd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f5d5ec2bd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6f5d5ec2bd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5d5ec2bd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64042f77e2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4042f77e2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6f5d5ec2bd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f5d5ec2bd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6f5d5ec2bd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f5d5ec2bd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6f5d5ec2bd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f5d5ec2bd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6f5d5ec2bd_0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f5d5ec2bd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5d5ec2bd_0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5d5ec2bd_0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6f5d5ec2bd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f5d5ec2bd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6f5d5ec2bd_0_1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f5d5ec2bd_0_1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6f5d5ec2bd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f5d5ec2bd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6f5d5ec2bd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6f5d5ec2bd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6f5d5ec2bd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f5d5ec2bd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64042f77e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4042f77e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6f5d5ec2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f5d5ec2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g6f5d5ec2bd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f5d5ec2bd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6f5d5ec2bd_0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5d5ec2bd_0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6f5d5ec2bd_0_2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f5d5ec2bd_0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6f5d5ec2bd_0_2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f5d5ec2bd_0_2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6f5d5ec2bd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6f5d5ec2bd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6f5d5ec2bd_0_2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f5d5ec2bd_0_2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6f5d5ec2bd_0_2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f5d5ec2bd_0_2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6f5d5ec2bd_0_2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6f5d5ec2bd_0_2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6f5d5ec2bd_0_3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f5d5ec2bd_0_3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64042f77e2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4042f77e2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6f5d5ec2bd_0_3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f5d5ec2bd_0_3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6f5d5ec2bd_0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5d5ec2bd_0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6f5d5ec2bd_0_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f5d5ec2bd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g6f5d5ec2bd_0_2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5d5ec2bd_0_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g6f5d5ec2bd_0_3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6f5d5ec2bd_0_3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6f5d5ec2bd_0_3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6f5d5ec2bd_0_3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g6f5d5ec2bd_0_3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6f5d5ec2bd_0_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64042f77e2_0_3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042f77e2_0_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64042f77e2_0_3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4042f77e2_0_3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64042f77e2_0_3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4042f77e2_0_3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6f55534b8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f55534b8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6f5d5ec2bd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5d5ec2bd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1pPr>
            <a:lvl2pPr lvl="1">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2pPr>
            <a:lvl3pPr lvl="2">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3pPr>
            <a:lvl4pPr lvl="3">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4pPr>
            <a:lvl5pPr lvl="4">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5pPr>
            <a:lvl6pPr lvl="5">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6pPr>
            <a:lvl7pPr lvl="6">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7pPr>
            <a:lvl8pPr lvl="7">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8pPr>
            <a:lvl9pPr lvl="8">
              <a:spcBef>
                <a:spcPts val="0"/>
              </a:spcBef>
              <a:spcAft>
                <a:spcPts val="0"/>
              </a:spcAft>
              <a:buSzPts val="2800"/>
              <a:buFont typeface="Raleway" panose="020B0503030101060003"/>
              <a:buNone/>
              <a:defRPr sz="2800" b="1">
                <a:latin typeface="Raleway" panose="020B0503030101060003"/>
                <a:ea typeface="Raleway" panose="020B0503030101060003"/>
                <a:cs typeface="Raleway" panose="020B0503030101060003"/>
                <a:sym typeface="Raleway" panose="020B0503030101060003"/>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hyperlink" Target="https://howtodoinjava.com/java8/default-methods-in-java-8/"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hyperlink" Target="https://howtodoinjava.com/java8/default-methods-in-java-8/"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en.wikipedia.org/wiki/Java_(programming_language)#Versio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hyperlink" Target="https://en.wikipedia.org/wiki/Java_(programming_language)#Version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hyperlink" Target="https://docs.oracle.com/javase/8/docs/api/java/util/stream/IntStream.html#boxed--"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3.xml"/><Relationship Id="rId3" Type="http://schemas.openxmlformats.org/officeDocument/2006/relationships/hyperlink" Target="https://docs.oracle.com/javase/8/docs/api/java/util/Optional.html" TargetMode="External"/><Relationship Id="rId2" Type="http://schemas.openxmlformats.org/officeDocument/2006/relationships/hyperlink" Target="https://howtodoinjava.com/java8/" TargetMode="External"/><Relationship Id="rId1" Type="http://schemas.openxmlformats.org/officeDocument/2006/relationships/hyperlink" Target="https://en.wikipedia.org/wiki/C._A._R._Hoare"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415000" y="1444250"/>
            <a:ext cx="6240000" cy="15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Advanced</a:t>
            </a:r>
            <a:endParaRPr lang="en-GB"/>
          </a:p>
          <a:p>
            <a:pPr marL="0" lvl="0" indent="0" algn="l" rtl="0">
              <a:spcBef>
                <a:spcPts val="0"/>
              </a:spcBef>
              <a:spcAft>
                <a:spcPts val="0"/>
              </a:spcAft>
              <a:buNone/>
            </a:pPr>
            <a:r>
              <a:rPr lang="en-GB"/>
              <a:t>Java 8-11 Features</a:t>
            </a:r>
            <a:endParaRPr lang="en-GB"/>
          </a:p>
        </p:txBody>
      </p:sp>
      <p:sp>
        <p:nvSpPr>
          <p:cNvPr id="87" name="Google Shape;87;p13"/>
          <p:cNvSpPr txBox="1"/>
          <p:nvPr>
            <p:ph type="subTitle" idx="1"/>
          </p:nvPr>
        </p:nvSpPr>
        <p:spPr>
          <a:xfrm>
            <a:off x="1371600" y="3383275"/>
            <a:ext cx="36576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MD. Ruhul Amin</a:t>
            </a:r>
            <a:endParaRPr lang="en-GB"/>
          </a:p>
          <a:p>
            <a:pPr marL="0" lvl="0" indent="0" algn="l" rtl="0">
              <a:spcBef>
                <a:spcPts val="0"/>
              </a:spcBef>
              <a:spcAft>
                <a:spcPts val="0"/>
              </a:spcAft>
              <a:buNone/>
            </a:pPr>
            <a:r>
              <a:rPr lang="en-GB"/>
              <a:t>Senior Software Engineer.</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Lambda Expression</a:t>
            </a:r>
            <a:endParaRPr lang="en-GB"/>
          </a:p>
        </p:txBody>
      </p:sp>
      <p:sp>
        <p:nvSpPr>
          <p:cNvPr id="150" name="Google Shape;150;p22"/>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spcBef>
                <a:spcPts val="1900"/>
              </a:spcBef>
              <a:spcAft>
                <a:spcPts val="240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Example: </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151" name="Google Shape;151;p22"/>
          <p:cNvGraphicFramePr/>
          <p:nvPr/>
        </p:nvGraphicFramePr>
        <p:xfrm>
          <a:off x="960325" y="2014000"/>
          <a:ext cx="6751375" cy="3000000"/>
        </p:xfrm>
        <a:graphic>
          <a:graphicData uri="http://schemas.openxmlformats.org/drawingml/2006/table">
            <a:tbl>
              <a:tblPr>
                <a:noFill/>
                <a:tableStyleId>{B5011913-1D80-4C8A-9637-0F57D2518145}</a:tableStyleId>
              </a:tblPr>
              <a:tblGrid>
                <a:gridCol w="6751375"/>
              </a:tblGrid>
              <a:tr h="2191625">
                <a:tc>
                  <a:txBody>
                    <a:bodyPr/>
                    <a:lstStyle/>
                    <a:p>
                      <a:pPr marL="0" lvl="0" indent="0" algn="l" rtl="0">
                        <a:spcBef>
                          <a:spcPts val="0"/>
                        </a:spcBef>
                        <a:spcAft>
                          <a:spcPts val="0"/>
                        </a:spcAft>
                        <a:buNone/>
                      </a:pPr>
                      <a:r>
                        <a:rPr lang="en-GB" sz="1000" b="1">
                          <a:latin typeface="Courier New" panose="02070309020205020404"/>
                          <a:ea typeface="Courier New" panose="02070309020205020404"/>
                          <a:cs typeface="Courier New" panose="02070309020205020404"/>
                          <a:sym typeface="Courier New" panose="02070309020205020404"/>
                        </a:rPr>
                        <a:t>(x, y) -&gt; x + y</a:t>
                      </a:r>
                      <a:r>
                        <a:rPr lang="en-GB" sz="1000">
                          <a:latin typeface="Courier New" panose="02070309020205020404"/>
                          <a:ea typeface="Courier New" panose="02070309020205020404"/>
                          <a:cs typeface="Courier New" panose="02070309020205020404"/>
                          <a:sym typeface="Courier New" panose="02070309020205020404"/>
                        </a:rPr>
                        <a:t>  //This function takes two parameters and return their sum.</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(x, y, z, a, b) -&gt; { int xy=x*y; int ab=a*b; return xy*ab+z;}</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 -&gt; System.out.println(“printed in lambda expression”);</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Lambda Expression</a:t>
            </a:r>
            <a:endParaRPr lang="en-GB"/>
          </a:p>
        </p:txBody>
      </p:sp>
      <p:sp>
        <p:nvSpPr>
          <p:cNvPr id="157" name="Google Shape;157;p23"/>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spcBef>
                <a:spcPts val="1900"/>
              </a:spcBef>
              <a:spcAft>
                <a:spcPts val="240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Example: </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158" name="Google Shape;158;p23"/>
          <p:cNvGraphicFramePr/>
          <p:nvPr/>
        </p:nvGraphicFramePr>
        <p:xfrm>
          <a:off x="914400" y="2031275"/>
          <a:ext cx="7688700" cy="3000000"/>
        </p:xfrm>
        <a:graphic>
          <a:graphicData uri="http://schemas.openxmlformats.org/drawingml/2006/table">
            <a:tbl>
              <a:tblPr>
                <a:noFill/>
                <a:tableStyleId>{B5011913-1D80-4C8A-9637-0F57D2518145}</a:tableStyleId>
              </a:tblPr>
              <a:tblGrid>
                <a:gridCol w="7688700"/>
              </a:tblGrid>
              <a:tr h="2191625">
                <a:tc>
                  <a:txBody>
                    <a:bodyPr/>
                    <a:lstStyle/>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 a, int b) -&gt;	a * b </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two integers and returns their multiplication</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 b)      	-&gt;   a - b </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two numbers and returns their difference</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99</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no values and returns 99</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(String a) -&gt; System.out.println(a)</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a string, prints its value to the console, and returns nothing</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 -&gt; 2 * a</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a number and returns the result of doubling it</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 -&gt; { //some complex statements }</a:t>
                      </a:r>
                      <a:r>
                        <a:rPr lang="en-GB"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takes a collection and do some procesing</a:t>
                      </a:r>
                      <a:endParaRPr sz="10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a:t>
            </a:r>
            <a:r>
              <a:rPr lang="en-GB"/>
              <a:t> Functional interface</a:t>
            </a:r>
            <a:endParaRPr lang="en-GB"/>
          </a:p>
        </p:txBody>
      </p:sp>
      <p:sp>
        <p:nvSpPr>
          <p:cNvPr id="164" name="Google Shape;164;p24"/>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Single Abstract Method interfaces</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(SAM Interfaces) means interfaces with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only one single method</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In java, we already have many examples of such SAM interfaces. From java 8, they will also be referred as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functional interfaces</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as well. Java 8, enforces the rule of single responsibility by marking these interfaces with a new annotation i.e.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@FunctionalInterface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If you try to add a new method in any functional interface, compiler would not allow you to do this and will throw compile time error.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65" name="Google Shape;165;p24"/>
          <p:cNvSpPr txBox="1"/>
          <p:nvPr/>
        </p:nvSpPr>
        <p:spPr>
          <a:xfrm>
            <a:off x="1828800" y="2975100"/>
            <a:ext cx="3615600" cy="1469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@FunctionalInterface</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Runnable {</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abstract void run();</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Functional interface &amp; Lambda</a:t>
            </a:r>
            <a:endParaRPr lang="en-GB"/>
          </a:p>
        </p:txBody>
      </p:sp>
      <p:sp>
        <p:nvSpPr>
          <p:cNvPr id="171" name="Google Shape;171;p25"/>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So how actually Functional interface and Lambda are related?</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72" name="Google Shape;172;p25"/>
          <p:cNvSpPr txBox="1"/>
          <p:nvPr/>
        </p:nvSpPr>
        <p:spPr>
          <a:xfrm>
            <a:off x="1828800" y="1828800"/>
            <a:ext cx="6400800" cy="2743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Without lambda:</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new Thread(new Runnable()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@Override</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run()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System.out.println("howtodoinjava");</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}).start();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with Lambda</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new Thread(() -&gt; System.out.println("My Runnable")).start();</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Functional interface &amp; Lambda</a:t>
            </a:r>
            <a:endParaRPr lang="en-GB"/>
          </a:p>
        </p:txBody>
      </p:sp>
      <p:sp>
        <p:nvSpPr>
          <p:cNvPr id="178" name="Google Shape;178;p26"/>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So how actually Functional interface and Lambda are related?</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79" name="Google Shape;179;p26"/>
          <p:cNvSpPr txBox="1"/>
          <p:nvPr/>
        </p:nvSpPr>
        <p:spPr>
          <a:xfrm>
            <a:off x="1828800" y="1828800"/>
            <a:ext cx="6400800" cy="2743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pointList = new ArrayList();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pointList.add("1");</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pointList.add("2");</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pointList.forEach(p -&gt;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System.out.println(p);</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//Do more work</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a:t>
            </a:r>
            <a:r>
              <a:rPr lang="en-GB"/>
              <a:t>Default Methods</a:t>
            </a:r>
            <a:endParaRPr lang="en-GB"/>
          </a:p>
        </p:txBody>
      </p:sp>
      <p:sp>
        <p:nvSpPr>
          <p:cNvPr id="185" name="Google Shape;185;p27"/>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As name implies, default methods in java 8 are simply default. If you do not override them, they are the methods which will be invoked by caller classes. They are defined in interfaces.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86" name="Google Shape;186;p27"/>
          <p:cNvSpPr txBox="1"/>
          <p:nvPr/>
        </p:nvSpPr>
        <p:spPr>
          <a:xfrm>
            <a:off x="1828800" y="2611400"/>
            <a:ext cx="4369500" cy="1625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Moveable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void move(){</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System.out.println("I am moving");</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//void other();</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void anotherMethod();</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Default Methods</a:t>
            </a:r>
            <a:endParaRPr lang="en-GB"/>
          </a:p>
        </p:txBody>
      </p:sp>
      <p:sp>
        <p:nvSpPr>
          <p:cNvPr id="192" name="Google Shape;192;p28"/>
          <p:cNvSpPr txBox="1"/>
          <p:nvPr/>
        </p:nvSpPr>
        <p:spPr>
          <a:xfrm>
            <a:off x="5029200" y="1828800"/>
            <a:ext cx="3799200" cy="1625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Animal implements Moveable{</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Animal tiger = new Animal();</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tiger.move();</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I am moving</a:t>
            </a:r>
            <a:endParaRPr sz="11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
        <p:nvSpPr>
          <p:cNvPr id="193" name="Google Shape;193;p28"/>
          <p:cNvSpPr txBox="1"/>
          <p:nvPr/>
        </p:nvSpPr>
        <p:spPr>
          <a:xfrm>
            <a:off x="285575" y="1828800"/>
            <a:ext cx="4607400" cy="1625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Moveable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void move(){</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System.out.println("I am moving");</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a:t>
            </a:r>
            <a:r>
              <a:rPr lang="en-GB"/>
              <a:t>Default Methods</a:t>
            </a:r>
            <a:endParaRPr lang="en-GB"/>
          </a:p>
        </p:txBody>
      </p:sp>
      <p:sp>
        <p:nvSpPr>
          <p:cNvPr id="199" name="Google Shape;199;p29"/>
          <p:cNvSpPr txBox="1"/>
          <p:nvPr/>
        </p:nvSpPr>
        <p:spPr>
          <a:xfrm>
            <a:off x="914400" y="1828800"/>
            <a:ext cx="7315200" cy="2743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Animal implements Moveable{</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@Override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move(){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System.out.println("I am running");</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Animal tiger = new Animal();</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tiger.move();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I am running</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Default Methods</a:t>
            </a:r>
            <a:endParaRPr lang="en-GB"/>
          </a:p>
        </p:txBody>
      </p:sp>
      <p:sp>
        <p:nvSpPr>
          <p:cNvPr id="205" name="Google Shape;205;p30"/>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Bonus</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1900"/>
              </a:spcBef>
              <a:spcAft>
                <a:spcPts val="0"/>
              </a:spcAft>
              <a:buClr>
                <a:srgbClr val="333333"/>
              </a:buClr>
              <a:buSzPts val="1300"/>
              <a:buFont typeface="Roboto" panose="02000000000000000000"/>
              <a:buAutoNum type="arabicPeriod"/>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Static default methods: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You can define static default methods in interface which will be available to all instances of class which implement this interface. This makes it easier for you to organize helper methods in your libraries; you can keep static methods specific to an interface in the same interface rather than in a separate class. This enables you to define methods out of your class and yet share with all child classes.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They provide you an highly desired capability of adding a capability to number of classes without even touching their code. Simply add a default method in interface which they all implement.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400"/>
              </a:spcBef>
              <a:spcAft>
                <a:spcPts val="0"/>
              </a:spcAft>
              <a:buNone/>
            </a:pP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206" name="Google Shape;206;p30"/>
          <p:cNvSpPr txBox="1"/>
          <p:nvPr/>
        </p:nvSpPr>
        <p:spPr>
          <a:xfrm>
            <a:off x="467100" y="4794825"/>
            <a:ext cx="4953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Lato" panose="020F0502020204030203"/>
                <a:ea typeface="Lato" panose="020F0502020204030203"/>
                <a:cs typeface="Lato" panose="020F0502020204030203"/>
                <a:sym typeface="Lato" panose="020F0502020204030203"/>
                <a:hlinkClick r:id="rId1"/>
              </a:rPr>
              <a:t>Home Work: Why and how static method helps us</a:t>
            </a:r>
            <a:r>
              <a:rPr lang="en-GB">
                <a:latin typeface="Lato" panose="020F0502020204030203"/>
                <a:ea typeface="Lato" panose="020F0502020204030203"/>
                <a:cs typeface="Lato" panose="020F0502020204030203"/>
                <a:sym typeface="Lato" panose="020F0502020204030203"/>
              </a:rPr>
              <a:t>?</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Default Methods</a:t>
            </a:r>
            <a:endParaRPr lang="en-GB"/>
          </a:p>
        </p:txBody>
      </p:sp>
      <p:sp>
        <p:nvSpPr>
          <p:cNvPr id="212" name="Google Shape;212;p31"/>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HomeWork</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Studay on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what is diamond problem in java and how to resolve it”</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How diamond problem could arise for this new default method feature?</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How this could be mitigated?</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213" name="Google Shape;213;p31"/>
          <p:cNvSpPr txBox="1"/>
          <p:nvPr/>
        </p:nvSpPr>
        <p:spPr>
          <a:xfrm>
            <a:off x="467100" y="4794825"/>
            <a:ext cx="4953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Lato" panose="020F0502020204030203"/>
                <a:ea typeface="Lato" panose="020F0502020204030203"/>
                <a:cs typeface="Lato" panose="020F0502020204030203"/>
                <a:sym typeface="Lato" panose="020F0502020204030203"/>
                <a:hlinkClick r:id="rId1"/>
              </a:rPr>
              <a:t>Home Work: Why and how static method helps us</a:t>
            </a:r>
            <a:r>
              <a:rPr lang="en-GB">
                <a:latin typeface="Lato" panose="020F0502020204030203"/>
                <a:ea typeface="Lato" panose="020F0502020204030203"/>
                <a:cs typeface="Lato" panose="020F0502020204030203"/>
                <a:sym typeface="Lato" panose="020F0502020204030203"/>
              </a:rPr>
              <a:t>?</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Versions</a:t>
            </a:r>
            <a:endParaRPr lang="en-GB"/>
          </a:p>
        </p:txBody>
      </p:sp>
      <p:sp>
        <p:nvSpPr>
          <p:cNvPr id="93" name="Google Shape;93;p14"/>
          <p:cNvSpPr txBox="1"/>
          <p:nvPr>
            <p:ph type="body" idx="1"/>
          </p:nvPr>
        </p:nvSpPr>
        <p:spPr>
          <a:xfrm>
            <a:off x="729450" y="1853850"/>
            <a:ext cx="2632800" cy="26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JDK 1.0 (January 23, 1996)</a:t>
            </a:r>
            <a:endParaRPr lang="en-GB"/>
          </a:p>
          <a:p>
            <a:pPr marL="0" lvl="0" indent="0" algn="l" rtl="0">
              <a:spcBef>
                <a:spcPts val="1600"/>
              </a:spcBef>
              <a:spcAft>
                <a:spcPts val="0"/>
              </a:spcAft>
              <a:buNone/>
            </a:pPr>
            <a:r>
              <a:rPr lang="en-GB"/>
              <a:t>JDK 1.1 (February 19, 1996)</a:t>
            </a:r>
            <a:endParaRPr lang="en-GB"/>
          </a:p>
          <a:p>
            <a:pPr marL="0" lvl="0" indent="0" algn="l" rtl="0">
              <a:spcBef>
                <a:spcPts val="1600"/>
              </a:spcBef>
              <a:spcAft>
                <a:spcPts val="0"/>
              </a:spcAft>
              <a:buNone/>
            </a:pPr>
            <a:r>
              <a:rPr lang="en-GB"/>
              <a:t>J2SE 1.2 (December 8, 1998)</a:t>
            </a:r>
            <a:endParaRPr lang="en-GB"/>
          </a:p>
          <a:p>
            <a:pPr marL="0" lvl="0" indent="0" algn="l" rtl="0">
              <a:spcBef>
                <a:spcPts val="1600"/>
              </a:spcBef>
              <a:spcAft>
                <a:spcPts val="0"/>
              </a:spcAft>
              <a:buNone/>
            </a:pPr>
            <a:r>
              <a:rPr lang="en-GB"/>
              <a:t>J2SE 1.3 (May 8, 2000)</a:t>
            </a:r>
            <a:endParaRPr lang="en-GB"/>
          </a:p>
          <a:p>
            <a:pPr marL="0" lvl="0" indent="0" algn="l" rtl="0">
              <a:spcBef>
                <a:spcPts val="1600"/>
              </a:spcBef>
              <a:spcAft>
                <a:spcPts val="0"/>
              </a:spcAft>
              <a:buNone/>
            </a:pPr>
            <a:r>
              <a:rPr lang="en-GB"/>
              <a:t>J2SE 1.4 (February 6, 2002)</a:t>
            </a:r>
            <a:endParaRPr lang="en-GB"/>
          </a:p>
          <a:p>
            <a:pPr marL="0" lvl="0" indent="0" algn="l" rtl="0">
              <a:spcBef>
                <a:spcPts val="1600"/>
              </a:spcBef>
              <a:spcAft>
                <a:spcPts val="1600"/>
              </a:spcAft>
              <a:buNone/>
            </a:pPr>
          </a:p>
        </p:txBody>
      </p:sp>
      <p:sp>
        <p:nvSpPr>
          <p:cNvPr id="94" name="Google Shape;94;p14"/>
          <p:cNvSpPr txBox="1"/>
          <p:nvPr>
            <p:ph type="body" idx="1"/>
          </p:nvPr>
        </p:nvSpPr>
        <p:spPr>
          <a:xfrm>
            <a:off x="3324175" y="1853850"/>
            <a:ext cx="2749500" cy="26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J2SE 5.0 (September 30, 2004)</a:t>
            </a:r>
            <a:endParaRPr lang="en-GB"/>
          </a:p>
          <a:p>
            <a:pPr marL="0" lvl="0" indent="0" algn="l" rtl="0">
              <a:spcBef>
                <a:spcPts val="1600"/>
              </a:spcBef>
              <a:spcAft>
                <a:spcPts val="0"/>
              </a:spcAft>
              <a:buNone/>
            </a:pPr>
            <a:r>
              <a:rPr lang="en-GB"/>
              <a:t>Java SE 6 (December 11, 2006)</a:t>
            </a:r>
            <a:endParaRPr lang="en-GB"/>
          </a:p>
          <a:p>
            <a:pPr marL="0" lvl="0" indent="0" algn="l" rtl="0">
              <a:spcBef>
                <a:spcPts val="1600"/>
              </a:spcBef>
              <a:spcAft>
                <a:spcPts val="0"/>
              </a:spcAft>
              <a:buNone/>
            </a:pPr>
            <a:r>
              <a:rPr lang="en-GB"/>
              <a:t>Java SE 7 (July 28, 2011)</a:t>
            </a:r>
            <a:endParaRPr lang="en-GB"/>
          </a:p>
          <a:p>
            <a:pPr marL="0" lvl="0" indent="0" algn="l" rtl="0">
              <a:spcBef>
                <a:spcPts val="1600"/>
              </a:spcBef>
              <a:spcAft>
                <a:spcPts val="1600"/>
              </a:spcAft>
              <a:buNone/>
            </a:pPr>
          </a:p>
        </p:txBody>
      </p:sp>
      <p:sp>
        <p:nvSpPr>
          <p:cNvPr id="95" name="Google Shape;95;p14"/>
          <p:cNvSpPr txBox="1"/>
          <p:nvPr>
            <p:ph type="body" idx="1"/>
          </p:nvPr>
        </p:nvSpPr>
        <p:spPr>
          <a:xfrm>
            <a:off x="6281300" y="1853850"/>
            <a:ext cx="2749500" cy="26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highlight>
                  <a:srgbClr val="B6D7A8"/>
                </a:highlight>
              </a:rPr>
              <a:t>Java SE 8 (March 18, 2014)</a:t>
            </a:r>
            <a:endParaRPr b="1">
              <a:highlight>
                <a:srgbClr val="B6D7A8"/>
              </a:highlight>
            </a:endParaRPr>
          </a:p>
          <a:p>
            <a:pPr marL="0" lvl="0" indent="0" algn="l" rtl="0">
              <a:spcBef>
                <a:spcPts val="1600"/>
              </a:spcBef>
              <a:spcAft>
                <a:spcPts val="0"/>
              </a:spcAft>
              <a:buNone/>
            </a:pPr>
            <a:r>
              <a:rPr lang="en-GB" b="1">
                <a:highlight>
                  <a:srgbClr val="B6D7A8"/>
                </a:highlight>
              </a:rPr>
              <a:t>Java SE 9 (September 21, 2017)</a:t>
            </a:r>
            <a:endParaRPr b="1">
              <a:highlight>
                <a:srgbClr val="B6D7A8"/>
              </a:highlight>
            </a:endParaRPr>
          </a:p>
          <a:p>
            <a:pPr marL="0" lvl="0" indent="0" algn="l" rtl="0">
              <a:spcBef>
                <a:spcPts val="1600"/>
              </a:spcBef>
              <a:spcAft>
                <a:spcPts val="0"/>
              </a:spcAft>
              <a:buNone/>
            </a:pPr>
            <a:r>
              <a:rPr lang="en-GB" b="1">
                <a:highlight>
                  <a:srgbClr val="B6D7A8"/>
                </a:highlight>
              </a:rPr>
              <a:t>Java SE 10 (March 20, 2018)</a:t>
            </a:r>
            <a:endParaRPr b="1">
              <a:highlight>
                <a:srgbClr val="B6D7A8"/>
              </a:highlight>
            </a:endParaRPr>
          </a:p>
          <a:p>
            <a:pPr marL="0" lvl="0" indent="0" algn="l" rtl="0">
              <a:spcBef>
                <a:spcPts val="1600"/>
              </a:spcBef>
              <a:spcAft>
                <a:spcPts val="0"/>
              </a:spcAft>
              <a:buNone/>
            </a:pPr>
            <a:r>
              <a:rPr lang="en-GB" b="1">
                <a:highlight>
                  <a:srgbClr val="B6D7A8"/>
                </a:highlight>
              </a:rPr>
              <a:t>Java SE 11 (September , 2018)</a:t>
            </a:r>
            <a:endParaRPr b="1">
              <a:highlight>
                <a:srgbClr val="B6D7A8"/>
              </a:highlight>
            </a:endParaRPr>
          </a:p>
          <a:p>
            <a:pPr marL="0" lvl="0" indent="0" algn="l" rtl="0">
              <a:spcBef>
                <a:spcPts val="1600"/>
              </a:spcBef>
              <a:spcAft>
                <a:spcPts val="0"/>
              </a:spcAft>
              <a:buNone/>
            </a:pPr>
            <a:r>
              <a:rPr lang="en-GB"/>
              <a:t>Java SE 12 (March 19, 2019)</a:t>
            </a:r>
            <a:endParaRPr lang="en-GB"/>
          </a:p>
          <a:p>
            <a:pPr marL="0" lvl="0" indent="0" algn="l" rtl="0">
              <a:spcBef>
                <a:spcPts val="1600"/>
              </a:spcBef>
              <a:spcAft>
                <a:spcPts val="0"/>
              </a:spcAft>
              <a:buNone/>
            </a:pPr>
            <a:r>
              <a:rPr lang="en-GB">
                <a:solidFill>
                  <a:schemeClr val="accent3"/>
                </a:solidFill>
              </a:rPr>
              <a:t>Java SE 13 (September 17, 2019)</a:t>
            </a:r>
            <a:endParaRPr>
              <a:solidFill>
                <a:schemeClr val="accent3"/>
              </a:solidFill>
            </a:endParaRPr>
          </a:p>
          <a:p>
            <a:pPr marL="0" lvl="0" indent="0" algn="l" rtl="0">
              <a:spcBef>
                <a:spcPts val="1600"/>
              </a:spcBef>
              <a:spcAft>
                <a:spcPts val="1600"/>
              </a:spcAft>
              <a:buNone/>
            </a:pPr>
          </a:p>
        </p:txBody>
      </p:sp>
      <p:sp>
        <p:nvSpPr>
          <p:cNvPr id="96" name="Google Shape;96;p14"/>
          <p:cNvSpPr txBox="1"/>
          <p:nvPr/>
        </p:nvSpPr>
        <p:spPr>
          <a:xfrm>
            <a:off x="665050" y="4843250"/>
            <a:ext cx="6997200" cy="22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Source: </a:t>
            </a:r>
            <a:r>
              <a:rPr lang="en-GB" sz="800" u="sng">
                <a:solidFill>
                  <a:schemeClr val="hlink"/>
                </a:solidFill>
                <a:latin typeface="Lato" panose="020F0502020204030203"/>
                <a:ea typeface="Lato" panose="020F0502020204030203"/>
                <a:cs typeface="Lato" panose="020F0502020204030203"/>
                <a:sym typeface="Lato" panose="020F0502020204030203"/>
                <a:hlinkClick r:id="rId1"/>
              </a:rPr>
              <a:t>Java_(programming_language)#Versions</a:t>
            </a:r>
            <a:endParaRPr sz="8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forEach</a:t>
            </a:r>
            <a:endParaRPr lang="en-GB"/>
          </a:p>
        </p:txBody>
      </p:sp>
      <p:sp>
        <p:nvSpPr>
          <p:cNvPr id="219" name="Google Shape;219;p32"/>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Java forEach is a utility method to iterate over a collection or stream and perform a certain action on each element of it.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Implementation: </a:t>
            </a:r>
            <a:r>
              <a:rPr lang="en-GB" sz="1000">
                <a:solidFill>
                  <a:srgbClr val="000000"/>
                </a:solidFill>
                <a:highlight>
                  <a:srgbClr val="E6E6FC"/>
                </a:highlight>
                <a:latin typeface="Courier New" panose="02070309020205020404"/>
                <a:ea typeface="Courier New" panose="02070309020205020404"/>
                <a:cs typeface="Courier New" panose="02070309020205020404"/>
                <a:sym typeface="Courier New" panose="02070309020205020404"/>
              </a:rPr>
              <a:t>Iterable.java</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20" name="Google Shape;220;p32"/>
          <p:cNvGraphicFramePr/>
          <p:nvPr/>
        </p:nvGraphicFramePr>
        <p:xfrm>
          <a:off x="914400" y="2511725"/>
          <a:ext cx="6896100" cy="3000000"/>
        </p:xfrm>
        <a:graphic>
          <a:graphicData uri="http://schemas.openxmlformats.org/drawingml/2006/table">
            <a:tbl>
              <a:tblPr>
                <a:noFill/>
                <a:tableStyleId>{B5011913-1D80-4C8A-9637-0F57D2518145}</a:tableStyleId>
              </a:tblPr>
              <a:tblGrid>
                <a:gridCol w="6896100"/>
              </a:tblGrid>
              <a:tr h="12954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default void forEach(Consumer&lt;? super T&gt; action)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Objects.requireNonNull(action);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 (T t : this)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action.accept(t);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forEach</a:t>
            </a:r>
            <a:endParaRPr lang="en-GB"/>
          </a:p>
        </p:txBody>
      </p:sp>
      <p:sp>
        <p:nvSpPr>
          <p:cNvPr id="226" name="Google Shape;226;p33"/>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What is consumer : </a:t>
            </a:r>
            <a:r>
              <a:rPr lang="en-GB" sz="1000">
                <a:solidFill>
                  <a:srgbClr val="000000"/>
                </a:solidFill>
                <a:highlight>
                  <a:srgbClr val="E6E6FC"/>
                </a:highlight>
                <a:latin typeface="Courier New" panose="02070309020205020404"/>
                <a:ea typeface="Courier New" panose="02070309020205020404"/>
                <a:cs typeface="Courier New" panose="02070309020205020404"/>
                <a:sym typeface="Courier New" panose="02070309020205020404"/>
              </a:rPr>
              <a:t>Consumer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27" name="Google Shape;227;p33"/>
          <p:cNvGraphicFramePr/>
          <p:nvPr/>
        </p:nvGraphicFramePr>
        <p:xfrm>
          <a:off x="914400" y="3803600"/>
          <a:ext cx="6978525" cy="3000000"/>
        </p:xfrm>
        <a:graphic>
          <a:graphicData uri="http://schemas.openxmlformats.org/drawingml/2006/table">
            <a:tbl>
              <a:tblPr>
                <a:noFill/>
                <a:tableStyleId>{B5011913-1D80-4C8A-9637-0F57D2518145}</a:tableStyleId>
              </a:tblPr>
              <a:tblGrid>
                <a:gridCol w="6978525"/>
              </a:tblGrid>
              <a:tr h="147475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sample implementation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Consumer&lt;Object&gt; action = new Consumer&lt;Object&gt;()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@Override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accept(Object 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//perform action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graphicFrame>
        <p:nvGraphicFramePr>
          <p:cNvPr id="228" name="Google Shape;228;p33"/>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@FunctionalInterface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Consumer&lt;T&gt;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void accept(T 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Consumer&lt;T&gt; andThen(Consumer&lt;? super T&gt; after)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Objects.requireNonNull(after);</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return (T t) -&gt; { accept(t); after.accept(t);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forEach</a:t>
            </a:r>
            <a:endParaRPr lang="en-GB"/>
          </a:p>
        </p:txBody>
      </p:sp>
      <p:sp>
        <p:nvSpPr>
          <p:cNvPr id="234" name="Google Shape;234;p34"/>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35" name="Google Shape;235;p34"/>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ArrayList&lt;Integer&gt; numberList = new ArrayList&lt;&gt;(Arrays.asList(1,2,3,4,5));</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Consumer&lt;Integer&gt; action = System.out::println;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numberList.stream().filter(n -&gt; n%2  == 0).forEach( action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a:t>
            </a:r>
            <a:endParaRPr lang="en-GB"/>
          </a:p>
        </p:txBody>
      </p:sp>
      <p:sp>
        <p:nvSpPr>
          <p:cNvPr id="241" name="Google Shape;241;p35"/>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 Stream in Java can be defined as a sequence of elements from a source that supports aggregate operations on them. The source here refers to a Collections or Arrays who provides data to a Stream.</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 keeps the ordering of the data as it is in the source. The aggregate operations or bulk operations are operations which allow us to express common manipulations on stream elements easily and clearly.</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a:t>
            </a:r>
            <a:endParaRPr lang="en-GB"/>
          </a:p>
        </p:txBody>
      </p:sp>
      <p:sp>
        <p:nvSpPr>
          <p:cNvPr id="247" name="Google Shape;247;p36"/>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Characteristics of Stream:</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190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Not a data structure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Designed for lambdas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Do not support indexed access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Can easily be outputted as arrays or lists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Lazy access supported</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Char char="●"/>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Parallelizable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40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a:t>
            </a:r>
            <a:endParaRPr lang="en-GB"/>
          </a:p>
        </p:txBody>
      </p:sp>
      <p:sp>
        <p:nvSpPr>
          <p:cNvPr id="253" name="Google Shape;253;p37"/>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54" name="Google Shape;254;p37"/>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StreamBuilders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Stream&lt;Integer&gt; stream = Stream.of(1,2,3,4,5,6,7,8,9);</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stream.forEach(p -&gt; System.out.println(p));</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a:t>
            </a:r>
            <a:endParaRPr lang="en-GB"/>
          </a:p>
        </p:txBody>
      </p:sp>
      <p:sp>
        <p:nvSpPr>
          <p:cNvPr id="260" name="Google Shape;260;p38"/>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61" name="Google Shape;261;p38"/>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StreamBuilders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List&lt;Integer&gt; list = new ArrayList&lt;Integer&gt;();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for(int i = 1; i&lt; 10; i++){</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list.add(i);</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Stream&lt;Integer&gt; stream = list.stream();</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stream.forEach(p -&gt; System.out.println(p));</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a:t>
            </a:r>
            <a:endParaRPr lang="en-GB"/>
          </a:p>
        </p:txBody>
      </p:sp>
      <p:sp>
        <p:nvSpPr>
          <p:cNvPr id="267" name="Google Shape;267;p39"/>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68" name="Google Shape;268;p39"/>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import java.util.stream.Stream;</a:t>
                      </a:r>
                      <a:endPar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StreamBuilders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Stream&lt;Date&gt; stream = Stream.generate(() -&gt; { return new Date();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stream.forEach(p -&gt; System.out.println(p));</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Operations</a:t>
            </a:r>
            <a:endParaRPr lang="en-GB"/>
          </a:p>
        </p:txBody>
      </p:sp>
      <p:sp>
        <p:nvSpPr>
          <p:cNvPr id="274" name="Google Shape;274;p40"/>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Lets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declare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 list, which we’ll use in following examples</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75" name="Google Shape;275;p40"/>
          <p:cNvGraphicFramePr/>
          <p:nvPr/>
        </p:nvGraphicFramePr>
        <p:xfrm>
          <a:off x="914400" y="182880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memberNames = new ArrayList&lt;&gt;();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memberNames.add("Amir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memberNames.add("Shakib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memberNames.add("Rajib");</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memberNames.add("Salman Shah");</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memberNames.add("Ferdous");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memberNames.add("Riaz");</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memberNames.add("Jashim");</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memberNames.add("Humayun Faridi");</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memberNames.add("Bappa Raj");</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memberNames.add("Misha");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memberNames.add("Jamboo");</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Intermediate operations</a:t>
            </a:r>
            <a:endParaRPr lang="en-GB"/>
          </a:p>
        </p:txBody>
      </p:sp>
      <p:sp>
        <p:nvSpPr>
          <p:cNvPr id="281" name="Google Shape;281;p41"/>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Stream.filter()</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Filter accepts a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predicate(?)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to filter all elements of the stream. This operation is intermediate which enables us to call another stream operation (e.g. forEach) on the result.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82" name="Google Shape;282;p41"/>
          <p:cNvGraphicFramePr/>
          <p:nvPr/>
        </p:nvGraphicFramePr>
        <p:xfrm>
          <a:off x="914400" y="238205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memberNames.stream().filter((s) -&gt; s.startsWith("S"))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.forEach(System.out::println);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Versions</a:t>
            </a:r>
            <a:endParaRPr lang="en-GB"/>
          </a:p>
          <a:p>
            <a:pPr marL="0" lvl="0" indent="0" algn="l" rtl="0">
              <a:spcBef>
                <a:spcPts val="0"/>
              </a:spcBef>
              <a:spcAft>
                <a:spcPts val="0"/>
              </a:spcAft>
              <a:buNone/>
            </a:pPr>
          </a:p>
        </p:txBody>
      </p:sp>
      <p:sp>
        <p:nvSpPr>
          <p:cNvPr id="102" name="Google Shape;102;p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222222"/>
                </a:solidFill>
                <a:highlight>
                  <a:srgbClr val="FFFFFF"/>
                </a:highlight>
                <a:latin typeface="Arial" panose="020B0604020202020204"/>
                <a:ea typeface="Arial" panose="020B0604020202020204"/>
                <a:cs typeface="Arial" panose="020B0604020202020204"/>
                <a:sym typeface="Arial" panose="020B0604020202020204"/>
              </a:rPr>
              <a:t>The latest versions are Java 13, released in September 2019, and Java 11, a currently supported long-term support (LTS) version, released on September 25, 2018; Oracle released for the legacy Java 8 LTS the last free public update in January 2019 for commercial use, while it will otherwise still support Java 8 with public updates for personal use up to at least December 2020. Oracle (and others) highly recommend uninstalling older versions of Java because of serious risks due to unresolved security issues. Since Java 9 (and 10 and 12) is no longer supported, Oracle advises its users to immediately transition to Java 11 (Java 13 is also a non-LTS option).</a:t>
            </a:r>
            <a:endParaRPr sz="140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endParaRPr sz="10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03" name="Google Shape;103;p15"/>
          <p:cNvSpPr txBox="1"/>
          <p:nvPr/>
        </p:nvSpPr>
        <p:spPr>
          <a:xfrm>
            <a:off x="665050" y="4843250"/>
            <a:ext cx="6997200" cy="22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Source: </a:t>
            </a:r>
            <a:r>
              <a:rPr lang="en-GB" sz="800" u="sng">
                <a:solidFill>
                  <a:schemeClr val="hlink"/>
                </a:solidFill>
                <a:latin typeface="Lato" panose="020F0502020204030203"/>
                <a:ea typeface="Lato" panose="020F0502020204030203"/>
                <a:cs typeface="Lato" panose="020F0502020204030203"/>
                <a:sym typeface="Lato" panose="020F0502020204030203"/>
                <a:hlinkClick r:id="rId1"/>
              </a:rPr>
              <a:t>Java_(programming_language)#Versions</a:t>
            </a:r>
            <a:endParaRPr sz="8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Intermediate operations</a:t>
            </a:r>
            <a:endParaRPr lang="en-GB"/>
          </a:p>
        </p:txBody>
      </p:sp>
      <p:sp>
        <p:nvSpPr>
          <p:cNvPr id="288" name="Google Shape;288;p42"/>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Stream.map()</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intermediate operation map converts each element into another object via the given function. The following example converts each string into an upper-cased string. But you can also use map to transform each object into another type.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89" name="Google Shape;289;p42"/>
          <p:cNvGraphicFramePr/>
          <p:nvPr/>
        </p:nvGraphicFramePr>
        <p:xfrm>
          <a:off x="914400" y="2382050"/>
          <a:ext cx="6978525" cy="3000000"/>
        </p:xfrm>
        <a:graphic>
          <a:graphicData uri="http://schemas.openxmlformats.org/drawingml/2006/table">
            <a:tbl>
              <a:tblPr>
                <a:noFill/>
                <a:tableStyleId>{B5011913-1D80-4C8A-9637-0F57D2518145}</a:tableStyleId>
              </a:tblPr>
              <a:tblGrid>
                <a:gridCol w="6978525"/>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memberNames.stream().filter((s) -&gt; s.startsWith("S"))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.map(String::toUpperCase)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.forEach(System.out::println);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Intermediate operations</a:t>
            </a:r>
            <a:endParaRPr lang="en-GB"/>
          </a:p>
        </p:txBody>
      </p:sp>
      <p:sp>
        <p:nvSpPr>
          <p:cNvPr id="295" name="Google Shape;295;p43"/>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Stream.sorted()</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Sorted is an intermediate operation which returns a sorted view of the stream. The elements are sorted in natural order unless you pass a custom Comparator.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296" name="Google Shape;296;p43"/>
          <p:cNvGraphicFramePr/>
          <p:nvPr/>
        </p:nvGraphicFramePr>
        <p:xfrm>
          <a:off x="914400" y="2000600"/>
          <a:ext cx="6978525" cy="3000000"/>
        </p:xfrm>
        <a:graphic>
          <a:graphicData uri="http://schemas.openxmlformats.org/drawingml/2006/table">
            <a:tbl>
              <a:tblPr>
                <a:noFill/>
                <a:tableStyleId>{B5011913-1D80-4C8A-9637-0F57D2518145}</a:tableStyleId>
              </a:tblPr>
              <a:tblGrid>
                <a:gridCol w="6978525"/>
              </a:tblGrid>
              <a:tr h="2745175">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memberNames.stream().sorted()</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.map(String::toUpperCase)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.forEach(System.out::println);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BAPPA RAJ</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JAMBOO</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JASHIM</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b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b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b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b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a:t>
            </a:r>
            <a:r>
              <a:rPr lang="en-GB"/>
              <a:t>Terminal operations</a:t>
            </a:r>
            <a:endParaRPr lang="en-GB"/>
          </a:p>
        </p:txBody>
      </p:sp>
      <p:sp>
        <p:nvSpPr>
          <p:cNvPr id="302" name="Google Shape;302;p44"/>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Stream.forEach()</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This method helps in iterating over all elements of a stream and perform some operation on each of them. The operation is passed as lambda expression parameter.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03" name="Google Shape;303;p44"/>
          <p:cNvGraphicFramePr/>
          <p:nvPr/>
        </p:nvGraphicFramePr>
        <p:xfrm>
          <a:off x="914400" y="2000600"/>
          <a:ext cx="6978525" cy="3000000"/>
        </p:xfrm>
        <a:graphic>
          <a:graphicData uri="http://schemas.openxmlformats.org/drawingml/2006/table">
            <a:tbl>
              <a:tblPr>
                <a:noFill/>
                <a:tableStyleId>{B5011913-1D80-4C8A-9637-0F57D2518145}</a:tableStyleId>
              </a:tblPr>
              <a:tblGrid>
                <a:gridCol w="6978525"/>
              </a:tblGrid>
              <a:tr h="2745175">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memberNames.forEach(System.out::println);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Rajib</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Ferdous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Riaz</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Jashim</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Humayun Faridi</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Bappa Raj</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Misha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Jamboo</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Terminal operations</a:t>
            </a:r>
            <a:endParaRPr lang="en-GB"/>
          </a:p>
        </p:txBody>
      </p:sp>
      <p:sp>
        <p:nvSpPr>
          <p:cNvPr id="309" name="Google Shape;309;p45"/>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Stream.collect()</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collect() method used to receive elements from a steam and store them in a collection and mentioned in parameter function.</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10" name="Google Shape;310;p45"/>
          <p:cNvGraphicFramePr/>
          <p:nvPr/>
        </p:nvGraphicFramePr>
        <p:xfrm>
          <a:off x="914400" y="2000600"/>
          <a:ext cx="6978525" cy="3000000"/>
        </p:xfrm>
        <a:graphic>
          <a:graphicData uri="http://schemas.openxmlformats.org/drawingml/2006/table">
            <a:tbl>
              <a:tblPr>
                <a:noFill/>
                <a:tableStyleId>{B5011913-1D80-4C8A-9637-0F57D2518145}</a:tableStyleId>
              </a:tblPr>
              <a:tblGrid>
                <a:gridCol w="6978525"/>
              </a:tblGrid>
              <a:tr h="2745175">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memNamesInUppercase = memberNames.stream().sorted()</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.map(String::toUpperCase)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.collect(Collectors.toList());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System.out.print(memNamesInUppercase);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 BAPPA RAJ, FERDOUS, HUMAYUN FARIDI, JAMBOO, JASHIM, MISHA, RAJIB, RIAZ, SALMAN SHAH, SHAKIB KHAN, SOHEL RANA]</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Terminal operations</a:t>
            </a:r>
            <a:endParaRPr lang="en-GB"/>
          </a:p>
        </p:txBody>
      </p:sp>
      <p:sp>
        <p:nvSpPr>
          <p:cNvPr id="316" name="Google Shape;316;p46"/>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Stream.match()</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Various matching operations can be used to check whether a certain predicate matches the stream. All of those operations are terminal and return a boolean result.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17" name="Google Shape;317;p46"/>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745175">
                <a:tc>
                  <a:txBody>
                    <a:bodyPr/>
                    <a:lstStyle/>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boolean matchedResult = memberNames.stream()</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.anyMatch((s) -&gt; s.startsWith("J"));</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System.out.println(matchedResult);</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 = memberNames.stream()</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.allMatch((s) -&gt; s.startsWith("A"));</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System.out.println(matchedResult);</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 = memberNames.stream()</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.noneMatch((s) -&gt; s.startsWith("X"));</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System.out.println(matchedResult);</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true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false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true</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Terminal operations</a:t>
            </a:r>
            <a:endParaRPr lang="en-GB"/>
          </a:p>
        </p:txBody>
      </p:sp>
      <p:sp>
        <p:nvSpPr>
          <p:cNvPr id="323" name="Google Shape;323;p47"/>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Stream.count()</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Count is a terminal operation returning the number of elements in the stream as a long.</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24" name="Google Shape;324;p47"/>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745175">
                <a:tc>
                  <a:txBody>
                    <a:bodyPr/>
                    <a:lstStyle/>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long totalMatched = memberNames.stream()</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.filter((s) -&gt; s.startsWith("A"))</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.count();</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System.out.println(totalMatched);</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Terminal operations</a:t>
            </a:r>
            <a:endParaRPr lang="en-GB"/>
          </a:p>
        </p:txBody>
      </p:sp>
      <p:sp>
        <p:nvSpPr>
          <p:cNvPr id="330" name="Google Shape;330;p48"/>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Stream.reduce()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This terminal operation performs a reduction on the elements of the stream with the given function. The result is an Optional holding the reduced value.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31" name="Google Shape;331;p48"/>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745175">
                <a:tc>
                  <a:txBody>
                    <a:bodyPr/>
                    <a:lstStyle/>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Optional&lt;String&gt; reduced = memberNames.stream()</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.reduce((s1,s2) -&gt; s1 + "#" + s2);</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reduced.ifPresent(System.out::println);</a:t>
                      </a: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 , Sohel Rana , Shakib Khan , Rajib , Salman Shah , Ferdous , Riaz , Jashim , Humayun Faridi , Bappa Raj , Misha , Jamboo</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a:t>
            </a:r>
            <a:r>
              <a:rPr lang="en-GB"/>
              <a:t>short-circuit operations</a:t>
            </a:r>
            <a:endParaRPr lang="en-GB"/>
          </a:p>
        </p:txBody>
      </p:sp>
      <p:sp>
        <p:nvSpPr>
          <p:cNvPr id="337" name="Google Shape;337;p49"/>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anyMatch()</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This will return true once a condition passed as predicate satisfy. It will not process any more elements.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38" name="Google Shape;338;p49"/>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745175">
                <a:tc>
                  <a:txBody>
                    <a:bodyPr/>
                    <a:lstStyle/>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boolean matched = memberNames.stream()</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.anyMatch((s) -&gt; s.startsWith("A"));</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System.out.println(matched);</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true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short-circuit operations</a:t>
            </a:r>
            <a:endParaRPr lang="en-GB"/>
          </a:p>
        </p:txBody>
      </p:sp>
      <p:sp>
        <p:nvSpPr>
          <p:cNvPr id="344" name="Google Shape;344;p50"/>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Stream.limit()</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:This will return true once a condition passed as predicate satisfy. It will not process any more elements.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45" name="Google Shape;345;p50"/>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812000">
                <a:tc>
                  <a:txBody>
                    <a:bodyPr/>
                    <a:lstStyle/>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actors</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memberNames.stream()</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.limit(3)</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collect(Collectors.toList());</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System.out.println(actors.size());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actors = memberNames.stream()</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.limit(300)</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.collect(Collectors.toList());</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System.out.println(actors.size());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3</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12</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Primitive Stream classes</a:t>
            </a:r>
            <a:endParaRPr lang="en-GB"/>
          </a:p>
        </p:txBody>
      </p:sp>
      <p:sp>
        <p:nvSpPr>
          <p:cNvPr id="351" name="Google Shape;351;p51"/>
          <p:cNvSpPr txBox="1"/>
          <p:nvPr>
            <p:ph type="body" idx="1"/>
          </p:nvPr>
        </p:nvSpPr>
        <p:spPr>
          <a:xfrm>
            <a:off x="914400" y="1371600"/>
            <a:ext cx="2638800" cy="137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For the primitive data types: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IntStream</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LongStream</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DoubleStream</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Major features: Java SE 8</a:t>
            </a:r>
            <a:endParaRPr lang="en-GB"/>
          </a:p>
        </p:txBody>
      </p:sp>
      <p:sp>
        <p:nvSpPr>
          <p:cNvPr id="109" name="Google Shape;109;p16"/>
          <p:cNvSpPr txBox="1"/>
          <p:nvPr>
            <p:ph type="body" idx="1"/>
          </p:nvPr>
        </p:nvSpPr>
        <p:spPr>
          <a:xfrm>
            <a:off x="729450" y="2078875"/>
            <a:ext cx="3842700" cy="2884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Release Date : </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March 18, 2014</a:t>
            </a:r>
            <a:endParaRPr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12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Code name culture is dropped. Included features were:</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190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Lambda expression support in APIs</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Stream API</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Functional interface and default methods</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Optionals</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Nashorn – JavaScript runtime which allows developers to embed JavaScript code within applications</a:t>
            </a:r>
            <a:endParaRPr>
              <a:solidFill>
                <a:srgbClr val="000000"/>
              </a:solidFill>
            </a:endParaRPr>
          </a:p>
        </p:txBody>
      </p:sp>
      <p:sp>
        <p:nvSpPr>
          <p:cNvPr id="110" name="Google Shape;110;p16"/>
          <p:cNvSpPr txBox="1"/>
          <p:nvPr>
            <p:ph type="body" idx="1"/>
          </p:nvPr>
        </p:nvSpPr>
        <p:spPr>
          <a:xfrm>
            <a:off x="4769275" y="2460625"/>
            <a:ext cx="3720600" cy="2646300"/>
          </a:xfrm>
          <a:prstGeom prst="rect">
            <a:avLst/>
          </a:prstGeom>
        </p:spPr>
        <p:txBody>
          <a:bodyPr spcFirstLastPara="1" wrap="square" lIns="91425" tIns="91425" rIns="91425" bIns="91425" anchor="t" anchorCtr="0">
            <a:noAutofit/>
          </a:bodyPr>
          <a:lstStyle/>
          <a:p>
            <a:pPr marL="0" lvl="0" indent="0" algn="l" rtl="0">
              <a:spcBef>
                <a:spcPts val="19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240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Annotation on Java Types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Unsigned Integer Arithmetic</a:t>
            </a:r>
            <a:endParaRPr sz="1200">
              <a:solidFill>
                <a:srgbClr val="0366D6"/>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Repeating annotations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New Date and Time API</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Statically-linked JNI libraries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Launch JavaFX applications from jar files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Remove the permanent generation from GC</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Boxed Stream</a:t>
            </a:r>
            <a:endParaRPr lang="en-GB"/>
          </a:p>
        </p:txBody>
      </p:sp>
      <p:sp>
        <p:nvSpPr>
          <p:cNvPr id="357" name="Google Shape;357;p52"/>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To convert a stream of primitives, you must first </a:t>
            </a:r>
            <a:r>
              <a:rPr lang="en-GB">
                <a:solidFill>
                  <a:srgbClr val="0366D6"/>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1"/>
              </a:rPr>
              <a:t>box</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the elements in their wrapper class and then collect them. This type of stream in called boxed stream.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58" name="Google Shape;358;p52"/>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812000">
                <a:tc>
                  <a:txBody>
                    <a:bodyPr/>
                    <a:lstStyle/>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IntStream.of(1, 2, 3, 4, 5, 6, 7).boxed().collect(Collectors.toList());</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IntStream.range(1, 3);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IntStream.rangeClosed(1, 3);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IntStream.iterate(0, i -&gt; i + 2).limit(3)</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0, 2, 4</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IntStream.generate(() -&gt; ThreadLocalRandom.current().nextInt(10)).limit(3);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x, x, x</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IntStream.range(1, 5).map(i -&gt; i * i);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Stream-&gt; Homework</a:t>
            </a:r>
            <a:endParaRPr lang="en-GB"/>
          </a:p>
        </p:txBody>
      </p:sp>
      <p:sp>
        <p:nvSpPr>
          <p:cNvPr id="364" name="Google Shape;364;p53"/>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Try to implement all of the below task in one line: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Generate and print 100 integer.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Generate 100 integer and then collect only even numbers.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Generate 100 integer then keep only odd numbers and then print out  square first 20 integer.</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From a Stream of strings, filter only palindrome strings and then print in uppercase.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From s Stream of Integers find out Sum,average using reduce.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TBD.</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Optionals</a:t>
            </a:r>
            <a:endParaRPr lang="en-GB"/>
          </a:p>
        </p:txBody>
      </p:sp>
      <p:sp>
        <p:nvSpPr>
          <p:cNvPr id="370" name="Google Shape;370;p54"/>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All of us must have encountered </a:t>
            </a:r>
            <a:r>
              <a:rPr lang="en-GB">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NullPointerException</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in our applications. This exception happen when you try to utilize a object reference which has not been initialized, initialized with null or simply does not point to any instance. </a:t>
            </a:r>
            <a:r>
              <a:rPr lang="en-GB" i="1">
                <a:solidFill>
                  <a:srgbClr val="333333"/>
                </a:solidFill>
                <a:highlight>
                  <a:srgbClr val="FFFFFF"/>
                </a:highlight>
                <a:latin typeface="Roboto" panose="02000000000000000000"/>
                <a:ea typeface="Roboto" panose="02000000000000000000"/>
                <a:cs typeface="Roboto" panose="02000000000000000000"/>
                <a:sym typeface="Roboto" panose="02000000000000000000"/>
              </a:rPr>
              <a:t>NULL simply means ‘absence of a value’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Most probably, the Romans were only ones, who didn’t run into this null problem who started counting at I, II, III.. (no zero). Perhaps, they couldn’t model the absence of apples on their markets. [:-)]</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80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 call it my billion-dollar mistake.” – </a:t>
            </a:r>
            <a:r>
              <a:rPr lang="en-GB">
                <a:solidFill>
                  <a:srgbClr val="0366D6"/>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1"/>
              </a:rPr>
              <a:t>Sir C. A. R. Hoare</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on his invention of the null reference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In this article, I am going to discuss one of </a:t>
            </a:r>
            <a:r>
              <a:rPr lang="en-GB">
                <a:solidFill>
                  <a:srgbClr val="0366D6"/>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2"/>
              </a:rPr>
              <a:t>java 8 features</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for this specific usecase i.e. </a:t>
            </a:r>
            <a:r>
              <a:rPr lang="en-GB">
                <a:solidFill>
                  <a:srgbClr val="0366D6"/>
                </a:solidFill>
                <a:highlight>
                  <a:srgbClr val="FFFFFF"/>
                </a:highlight>
                <a:uFill>
                  <a:noFill/>
                </a:uFill>
                <a:latin typeface="Courier New" panose="02070309020205020404"/>
                <a:ea typeface="Courier New" panose="02070309020205020404"/>
                <a:cs typeface="Courier New" panose="02070309020205020404"/>
                <a:sym typeface="Courier New" panose="02070309020205020404"/>
                <a:hlinkClick r:id="rId3"/>
              </a:rPr>
              <a:t>Optional</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This article has been divided into multiple sections for the sake of clarity and differentiation between multiple concepts.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20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Optionals</a:t>
            </a:r>
            <a:endParaRPr lang="en-GB"/>
          </a:p>
        </p:txBody>
      </p:sp>
      <p:sp>
        <p:nvSpPr>
          <p:cNvPr id="376" name="Google Shape;376;p55"/>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Remember that it is never said that optional “contain null”.</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377" name="Google Shape;377;p55"/>
          <p:cNvGraphicFramePr/>
          <p:nvPr/>
        </p:nvGraphicFramePr>
        <p:xfrm>
          <a:off x="914400" y="2000600"/>
          <a:ext cx="7688700" cy="3000000"/>
        </p:xfrm>
        <a:graphic>
          <a:graphicData uri="http://schemas.openxmlformats.org/drawingml/2006/table">
            <a:tbl>
              <a:tblPr>
                <a:noFill/>
                <a:tableStyleId>{B5011913-1D80-4C8A-9637-0F57D2518145}</a:tableStyleId>
              </a:tblPr>
              <a:tblGrid>
                <a:gridCol w="7688700"/>
              </a:tblGrid>
              <a:tr h="2812000">
                <a:tc>
                  <a:txBody>
                    <a:bodyPr/>
                    <a:lstStyle/>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Optional&lt;Integer&gt; canBeEmpty1 = Optional.of(5);</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canBeEmpty1.isPresent();                    // returns true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canBeEmpty1.get();                          // returns 5</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Optional&lt;Integer&gt; canBeEmpty2 = Optional.empty();</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canBeEmpty2.isPresent();                    // returns false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9 : Features</a:t>
            </a:r>
            <a:endParaRPr lang="en-GB"/>
          </a:p>
        </p:txBody>
      </p:sp>
      <p:sp>
        <p:nvSpPr>
          <p:cNvPr id="383" name="Google Shape;383;p56"/>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Features:</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FF0000"/>
              </a:buClr>
              <a:buSzPts val="1300"/>
              <a:buFont typeface="Roboto" panose="02000000000000000000"/>
              <a:buAutoNum type="arabicPeriod"/>
            </a:pPr>
            <a:r>
              <a:rPr lang="en-GB" b="1">
                <a:solidFill>
                  <a:srgbClr val="FF0000"/>
                </a:solidFill>
                <a:highlight>
                  <a:srgbClr val="FFFFFF"/>
                </a:highlight>
                <a:latin typeface="Roboto" panose="02000000000000000000"/>
                <a:ea typeface="Roboto" panose="02000000000000000000"/>
                <a:cs typeface="Roboto" panose="02000000000000000000"/>
                <a:sym typeface="Roboto" panose="02000000000000000000"/>
              </a:rPr>
              <a:t>Interface Private Methods</a:t>
            </a:r>
            <a:endParaRPr b="1">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FF0000"/>
              </a:buClr>
              <a:buSzPts val="1300"/>
              <a:buFont typeface="Roboto" panose="02000000000000000000"/>
              <a:buAutoNum type="arabicPeriod"/>
            </a:pPr>
            <a:r>
              <a:rPr lang="en-GB" b="1">
                <a:solidFill>
                  <a:srgbClr val="FF0000"/>
                </a:solidFill>
                <a:highlight>
                  <a:srgbClr val="FFFFFF"/>
                </a:highlight>
                <a:latin typeface="Roboto" panose="02000000000000000000"/>
                <a:ea typeface="Roboto" panose="02000000000000000000"/>
                <a:cs typeface="Roboto" panose="02000000000000000000"/>
                <a:sym typeface="Roboto" panose="02000000000000000000"/>
              </a:rPr>
              <a:t>HTTP/2 Client</a:t>
            </a:r>
            <a:endParaRPr b="1">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6AA84F"/>
              </a:buClr>
              <a:buSzPts val="1300"/>
              <a:buFont typeface="Roboto" panose="02000000000000000000"/>
              <a:buAutoNum type="arabicPeriod"/>
            </a:pPr>
            <a:r>
              <a:rPr lang="en-GB" b="1">
                <a:solidFill>
                  <a:srgbClr val="6AA84F"/>
                </a:solidFill>
                <a:highlight>
                  <a:srgbClr val="FFFFFF"/>
                </a:highlight>
                <a:latin typeface="Roboto" panose="02000000000000000000"/>
                <a:ea typeface="Roboto" panose="02000000000000000000"/>
                <a:cs typeface="Roboto" panose="02000000000000000000"/>
                <a:sym typeface="Roboto" panose="02000000000000000000"/>
              </a:rPr>
              <a:t>Collection API Updates (we’ll cover only this one)</a:t>
            </a:r>
            <a:endParaRPr b="1">
              <a:solidFill>
                <a:srgbClr val="6AA84F"/>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11 : Features</a:t>
            </a:r>
            <a:endParaRPr lang="en-GB"/>
          </a:p>
        </p:txBody>
      </p:sp>
      <p:sp>
        <p:nvSpPr>
          <p:cNvPr id="389" name="Google Shape;389;p57"/>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Topics:</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FF0000"/>
              </a:buClr>
              <a:buSzPts val="1300"/>
              <a:buFont typeface="Roboto" panose="02000000000000000000"/>
              <a:buAutoNum type="arabicPeriod"/>
            </a:pPr>
            <a:r>
              <a:rPr lang="en-GB" b="1">
                <a:solidFill>
                  <a:srgbClr val="FF0000"/>
                </a:solidFill>
                <a:highlight>
                  <a:srgbClr val="FFFFFF"/>
                </a:highlight>
                <a:latin typeface="Roboto" panose="02000000000000000000"/>
                <a:ea typeface="Roboto" panose="02000000000000000000"/>
                <a:cs typeface="Roboto" panose="02000000000000000000"/>
                <a:sym typeface="Roboto" panose="02000000000000000000"/>
              </a:rPr>
              <a:t>HTTP Client API</a:t>
            </a:r>
            <a:endParaRPr b="1">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FF0000"/>
              </a:buClr>
              <a:buSzPts val="1300"/>
              <a:buFont typeface="Roboto" panose="02000000000000000000"/>
              <a:buAutoNum type="arabicPeriod"/>
            </a:pPr>
            <a:r>
              <a:rPr lang="en-GB" b="1">
                <a:solidFill>
                  <a:srgbClr val="FF0000"/>
                </a:solidFill>
                <a:highlight>
                  <a:srgbClr val="FFFFFF"/>
                </a:highlight>
                <a:latin typeface="Roboto" panose="02000000000000000000"/>
                <a:ea typeface="Roboto" panose="02000000000000000000"/>
                <a:cs typeface="Roboto" panose="02000000000000000000"/>
                <a:sym typeface="Roboto" panose="02000000000000000000"/>
              </a:rPr>
              <a:t>Launch Single-File Programs Without Compilation</a:t>
            </a:r>
            <a:endParaRPr b="1">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00000"/>
              </a:lnSpc>
              <a:spcBef>
                <a:spcPts val="0"/>
              </a:spcBef>
              <a:spcAft>
                <a:spcPts val="0"/>
              </a:spcAft>
              <a:buClr>
                <a:srgbClr val="FF0000"/>
              </a:buClr>
              <a:buSzPts val="1300"/>
              <a:buFont typeface="Roboto" panose="02000000000000000000"/>
              <a:buAutoNum type="arabicPeriod"/>
            </a:pPr>
            <a:endParaRPr b="1">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sz="1700"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58"/>
          <p:cNvSpPr txBox="1"/>
          <p:nvPr>
            <p:ph type="body" idx="1"/>
          </p:nvPr>
        </p:nvSpPr>
        <p:spPr>
          <a:xfrm>
            <a:off x="1899750" y="1988250"/>
            <a:ext cx="5344500" cy="1685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7200"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Thank You!!</a:t>
            </a:r>
            <a:endParaRPr sz="7200"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Major features: Java SE 9</a:t>
            </a:r>
            <a:endParaRPr lang="en-GB"/>
          </a:p>
        </p:txBody>
      </p:sp>
      <p:sp>
        <p:nvSpPr>
          <p:cNvPr id="116" name="Google Shape;116;p17"/>
          <p:cNvSpPr txBox="1"/>
          <p:nvPr>
            <p:ph type="body" idx="1"/>
          </p:nvPr>
        </p:nvSpPr>
        <p:spPr>
          <a:xfrm>
            <a:off x="729450" y="2078875"/>
            <a:ext cx="3842700" cy="2884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Release Date :</a:t>
            </a: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 </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September, 2017</a:t>
            </a: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 The biggest change is the modularization i.e. Java modules.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1900"/>
              </a:spcBef>
              <a:spcAft>
                <a:spcPts val="0"/>
              </a:spcAft>
              <a:buClr>
                <a:schemeClr val="dk1"/>
              </a:buClr>
              <a:buSzPts val="1200"/>
              <a:buFont typeface="Roboto" panose="02000000000000000000"/>
              <a:buChar char="●"/>
            </a:pPr>
            <a:r>
              <a:rPr lang="en-GB"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rPr>
              <a:t>Java platform module system</a:t>
            </a:r>
            <a:endParaRPr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Interface Private Methods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rPr>
              <a:t>HTTP 2 Client</a:t>
            </a:r>
            <a:endParaRPr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JShell – REPL Tool</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Platform and JVM Logging</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Process API Updates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24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17" name="Google Shape;117;p17"/>
          <p:cNvSpPr txBox="1"/>
          <p:nvPr>
            <p:ph type="body" idx="1"/>
          </p:nvPr>
        </p:nvSpPr>
        <p:spPr>
          <a:xfrm>
            <a:off x="4388200" y="2478450"/>
            <a:ext cx="3726000" cy="2622600"/>
          </a:xfrm>
          <a:prstGeom prst="rect">
            <a:avLst/>
          </a:prstGeom>
        </p:spPr>
        <p:txBody>
          <a:bodyPr spcFirstLastPara="1" wrap="square" lIns="91425" tIns="91425" rIns="91425" bIns="91425" anchor="t" anchorCtr="0">
            <a:noAutofit/>
          </a:bodyPr>
          <a:lstStyle/>
          <a:p>
            <a:pPr marL="457200" lvl="0" indent="0" algn="l" rtl="0">
              <a:spcBef>
                <a:spcPts val="19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240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Collection API Updates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rPr>
              <a:t>Improvements in Stream API</a:t>
            </a:r>
            <a:endParaRPr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Multi-Release JAR Files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@Deprecated Tag Changes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rPr>
              <a:t>Stack Walking</a:t>
            </a:r>
            <a:endParaRPr sz="1200" b="1">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Java Docs Updates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Miscellaneous Other Features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Major features: Java SE 10</a:t>
            </a:r>
            <a:endParaRPr lang="en-GB"/>
          </a:p>
        </p:txBody>
      </p:sp>
      <p:sp>
        <p:nvSpPr>
          <p:cNvPr id="123" name="Google Shape;123;p18"/>
          <p:cNvSpPr txBox="1"/>
          <p:nvPr>
            <p:ph type="body" idx="1"/>
          </p:nvPr>
        </p:nvSpPr>
        <p:spPr>
          <a:xfrm>
            <a:off x="729450" y="2078875"/>
            <a:ext cx="3842700" cy="2884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Release Date : </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March 20, 2018</a:t>
            </a: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 </a:t>
            </a: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Java 10 does not have that many exciting features.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190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JEP 286: Local Variable Type Inference</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322: Time-Based Release Versioning</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JEP 304: Garbage-Collector Interface</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JEP 307: Parallel Full GC for G1</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accent3"/>
              </a:buClr>
              <a:buSzPts val="1200"/>
              <a:buFont typeface="Roboto" panose="02000000000000000000"/>
              <a:buChar char="●"/>
            </a:pPr>
            <a:r>
              <a:rPr lang="en-GB" sz="1200">
                <a:solidFill>
                  <a:schemeClr val="accent3"/>
                </a:solidFill>
                <a:highlight>
                  <a:srgbClr val="FFFFFF"/>
                </a:highlight>
                <a:latin typeface="Roboto" panose="02000000000000000000"/>
                <a:ea typeface="Roboto" panose="02000000000000000000"/>
                <a:cs typeface="Roboto" panose="02000000000000000000"/>
                <a:sym typeface="Roboto" panose="02000000000000000000"/>
              </a:rPr>
              <a:t>JEP 316: Heap Allocation on Alternative Memory Devices</a:t>
            </a:r>
            <a:endParaRPr sz="1200">
              <a:solidFill>
                <a:schemeClr val="accent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310: Application Class-Data Sharing</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24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9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24" name="Google Shape;124;p18"/>
          <p:cNvSpPr txBox="1"/>
          <p:nvPr>
            <p:ph type="body" idx="1"/>
          </p:nvPr>
        </p:nvSpPr>
        <p:spPr>
          <a:xfrm>
            <a:off x="4395900" y="2761150"/>
            <a:ext cx="3726000" cy="2622600"/>
          </a:xfrm>
          <a:prstGeom prst="rect">
            <a:avLst/>
          </a:prstGeom>
        </p:spPr>
        <p:txBody>
          <a:bodyPr spcFirstLastPara="1" wrap="square" lIns="91425" tIns="91425" rIns="91425" bIns="91425" anchor="t" anchorCtr="0">
            <a:noAutofit/>
          </a:bodyPr>
          <a:lstStyle/>
          <a:p>
            <a:pPr marL="838200" lvl="0" indent="-304800" algn="l" rtl="0">
              <a:spcBef>
                <a:spcPts val="190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314: Additional Unicode Language-Tag Extensions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319: Root Certificates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317: Experimental Java-Based JIT Compiler</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312: Thread-Local Handshakes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rgbClr val="000000"/>
              </a:buClr>
              <a:buSzPts val="1200"/>
              <a:buFont typeface="Roboto" panose="02000000000000000000"/>
              <a:buChar char="●"/>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JEP 313: Remove the Native-Header Generation Tool</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Major features: Java SE 11</a:t>
            </a:r>
            <a:endParaRPr lang="en-GB"/>
          </a:p>
        </p:txBody>
      </p:sp>
      <p:sp>
        <p:nvSpPr>
          <p:cNvPr id="130" name="Google Shape;130;p19"/>
          <p:cNvSpPr txBox="1"/>
          <p:nvPr>
            <p:ph type="body" idx="1"/>
          </p:nvPr>
        </p:nvSpPr>
        <p:spPr>
          <a:xfrm>
            <a:off x="729450" y="2307475"/>
            <a:ext cx="3842700" cy="20922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Release Date : </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S</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e</a:t>
            </a:r>
            <a:r>
              <a:rPr lang="en-GB" sz="1050">
                <a:solidFill>
                  <a:srgbClr val="FF0779"/>
                </a:solidFill>
                <a:highlight>
                  <a:srgbClr val="FFFFFF"/>
                </a:highlight>
                <a:latin typeface="Courier New" panose="02070309020205020404"/>
                <a:ea typeface="Courier New" panose="02070309020205020404"/>
                <a:cs typeface="Courier New" panose="02070309020205020404"/>
                <a:sym typeface="Courier New" panose="02070309020205020404"/>
              </a:rPr>
              <a:t>ptember, 2018</a:t>
            </a: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1200">
                <a:solidFill>
                  <a:srgbClr val="000000"/>
                </a:solidFill>
                <a:highlight>
                  <a:srgbClr val="FFFFFF"/>
                </a:highlight>
                <a:latin typeface="Roboto" panose="02000000000000000000"/>
                <a:ea typeface="Roboto" panose="02000000000000000000"/>
                <a:cs typeface="Roboto" panose="02000000000000000000"/>
                <a:sym typeface="Roboto" panose="02000000000000000000"/>
              </a:rPr>
              <a:t>Java 11, includes many important and useful updates. </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190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HTTP Client API</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Launch Single-File Programs Without Compilation</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String API Changes</a:t>
            </a: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31" name="Google Shape;131;p19"/>
          <p:cNvSpPr txBox="1"/>
          <p:nvPr>
            <p:ph type="body" idx="1"/>
          </p:nvPr>
        </p:nvSpPr>
        <p:spPr>
          <a:xfrm>
            <a:off x="4410075" y="2975950"/>
            <a:ext cx="3719100" cy="1457400"/>
          </a:xfrm>
          <a:prstGeom prst="rect">
            <a:avLst/>
          </a:prstGeom>
        </p:spPr>
        <p:txBody>
          <a:bodyPr spcFirstLastPara="1" wrap="square" lIns="91425" tIns="91425" rIns="91425" bIns="91425" anchor="t" anchorCtr="0">
            <a:noAutofit/>
          </a:bodyPr>
          <a:lstStyle/>
          <a:p>
            <a:pPr marL="838200" lvl="0" indent="-304800" algn="l" rtl="0">
              <a:spcBef>
                <a:spcPts val="190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Collection.toArray(IntFunction)</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Files.readStri</a:t>
            </a: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n</a:t>
            </a: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g() and Files.writeString()</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04800" algn="l" rtl="0">
              <a:spcBef>
                <a:spcPts val="0"/>
              </a:spcBef>
              <a:spcAft>
                <a:spcPts val="0"/>
              </a:spcAft>
              <a:buClr>
                <a:schemeClr val="dk1"/>
              </a:buClr>
              <a:buSzPts val="1200"/>
              <a:buFont typeface="Roboto" panose="02000000000000000000"/>
              <a:buChar char="●"/>
            </a:pPr>
            <a:r>
              <a:rPr lang="en-GB" sz="1200">
                <a:solidFill>
                  <a:schemeClr val="dk1"/>
                </a:solidFill>
                <a:highlight>
                  <a:srgbClr val="FFFFFF"/>
                </a:highlight>
                <a:latin typeface="Roboto" panose="02000000000000000000"/>
                <a:ea typeface="Roboto" panose="02000000000000000000"/>
                <a:cs typeface="Roboto" panose="02000000000000000000"/>
                <a:sym typeface="Roboto" panose="02000000000000000000"/>
              </a:rPr>
              <a:t>Optional.isEmpty()</a:t>
            </a:r>
            <a:endParaRPr sz="1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2400"/>
              </a:spcBef>
              <a:spcAft>
                <a:spcPts val="2400"/>
              </a:spcAft>
              <a:buNone/>
            </a:pPr>
            <a:endParaRPr sz="1200">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Lambda Expression</a:t>
            </a:r>
            <a:endParaRPr lang="en-GB"/>
          </a:p>
        </p:txBody>
      </p:sp>
      <p:sp>
        <p:nvSpPr>
          <p:cNvPr id="137" name="Google Shape;137;p20"/>
          <p:cNvSpPr txBox="1"/>
          <p:nvPr>
            <p:ph type="body" idx="1"/>
          </p:nvPr>
        </p:nvSpPr>
        <p:spPr>
          <a:xfrm>
            <a:off x="914400" y="1371600"/>
            <a:ext cx="7315200" cy="3200400"/>
          </a:xfrm>
          <a:prstGeom prst="rect">
            <a:avLst/>
          </a:prstGeom>
        </p:spPr>
        <p:txBody>
          <a:bodyPr spcFirstLastPara="1" wrap="square" lIns="91425" tIns="91425" rIns="91425" bIns="91425" anchor="t" anchorCtr="0">
            <a:noAutofit/>
          </a:bodyPr>
          <a:lstStyle/>
          <a:p>
            <a:pPr marL="0" lvl="0" indent="0" algn="l" rtl="0">
              <a:spcBef>
                <a:spcPts val="190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Definition</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 Lambda expression (or function) is just an </a:t>
            </a:r>
            <a:r>
              <a:rPr lang="en-GB" b="1" i="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anonymous function</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i.e., a function with no name(Like </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anonymous Class</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and without being bounded to an identifier. They are written exactly in the place where it’s needed, typically </a:t>
            </a:r>
            <a:r>
              <a:rPr lang="en-GB" i="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as a parameter to some other function</a:t>
            </a: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2400"/>
              </a:spcBef>
              <a:spcAft>
                <a:spcPts val="0"/>
              </a:spcAft>
              <a:buNone/>
            </a:pP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basic </a:t>
            </a:r>
            <a:r>
              <a:rPr lang="en-GB" b="1" i="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syntax of a lambda expression</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 is:</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900"/>
              </a:spcBef>
              <a:spcAft>
                <a:spcPts val="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2400"/>
              </a:spcBef>
              <a:spcAft>
                <a:spcPts val="240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138" name="Google Shape;138;p20"/>
          <p:cNvGraphicFramePr/>
          <p:nvPr/>
        </p:nvGraphicFramePr>
        <p:xfrm>
          <a:off x="1828800" y="2987825"/>
          <a:ext cx="4114800" cy="3000000"/>
        </p:xfrm>
        <a:graphic>
          <a:graphicData uri="http://schemas.openxmlformats.org/drawingml/2006/table">
            <a:tbl>
              <a:tblPr>
                <a:noFill/>
                <a:tableStyleId>{B5011913-1D80-4C8A-9637-0F57D2518145}</a:tableStyleId>
              </a:tblPr>
              <a:tblGrid>
                <a:gridCol w="4114800"/>
              </a:tblGrid>
              <a:tr h="1266825">
                <a:tc>
                  <a:txBody>
                    <a:bodyPr/>
                    <a:lstStyle/>
                    <a:p>
                      <a:pPr marL="0" lvl="0" indent="0" algn="l" rtl="0">
                        <a:spcBef>
                          <a:spcPts val="0"/>
                        </a:spcBef>
                        <a:spcAft>
                          <a:spcPts val="0"/>
                        </a:spcAft>
                        <a:buNone/>
                      </a:pPr>
                      <a:r>
                        <a:rPr lang="en-GB"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either</a:t>
                      </a:r>
                      <a:endParaRPr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(parameters) -&gt; expression</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(parameters) -&gt; { statements; }</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10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 -&gt; expression</a:t>
                      </a:r>
                      <a:endParaRPr sz="1100" b="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70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SE 8 : Lambda Expression</a:t>
            </a:r>
            <a:endParaRPr lang="en-GB"/>
          </a:p>
        </p:txBody>
      </p:sp>
      <p:sp>
        <p:nvSpPr>
          <p:cNvPr id="144" name="Google Shape;144;p21"/>
          <p:cNvSpPr txBox="1"/>
          <p:nvPr>
            <p:ph type="body" idx="1"/>
          </p:nvPr>
        </p:nvSpPr>
        <p:spPr>
          <a:xfrm>
            <a:off x="914400" y="1371600"/>
            <a:ext cx="7315200" cy="349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rgbClr val="333333"/>
                </a:solidFill>
                <a:highlight>
                  <a:srgbClr val="FFFFFF"/>
                </a:highlight>
                <a:latin typeface="Arial" panose="020B0604020202020204"/>
                <a:ea typeface="Arial" panose="020B0604020202020204"/>
                <a:cs typeface="Arial" panose="020B0604020202020204"/>
                <a:sym typeface="Arial" panose="020B0604020202020204"/>
              </a:rPr>
              <a:t>Rules</a:t>
            </a:r>
            <a:r>
              <a:rPr lang="en-GB"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lnSpc>
                <a:spcPct val="100000"/>
              </a:lnSpc>
              <a:spcBef>
                <a:spcPts val="190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A lambda expression can have zero, one or more parameters.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lnSpc>
                <a:spcPct val="100000"/>
              </a:lnSpc>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type of the parameters can be explicitly declared or it can be inferred from the context.</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Multiple parameters are enclosed in mandatory parentheses and separated by commas. Empty parentheses are used to represent an empty set of parameters.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When there is a single parameter, if its type is inferred, it is not mandatory to use parentheses. e.g. a -&gt; return a*a.</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body of the lambda expressions can contain zero, one or more statements.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838200" lvl="0" indent="-311150" algn="l" rtl="0">
              <a:spcBef>
                <a:spcPts val="0"/>
              </a:spcBef>
              <a:spcAft>
                <a:spcPts val="0"/>
              </a:spcAft>
              <a:buClr>
                <a:srgbClr val="333333"/>
              </a:buClr>
              <a:buSzPts val="1300"/>
              <a:buFont typeface="Roboto" panose="02000000000000000000"/>
              <a:buAutoNum type="arabicPeriod"/>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If body of lambda expression has single statement curly brackets are not mandatory and the return type of the anonymous function is the same as that of the body expression. When there is more than one statement in body than these must be enclosed in curly brackets.</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2400"/>
              </a:spcBef>
              <a:spcAft>
                <a:spcPts val="2400"/>
              </a:spcAft>
              <a:buNone/>
            </a:pPr>
            <a:endParaRPr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17827</Words>
  <Application>WPS Presentation</Application>
  <PresentationFormat/>
  <Paragraphs>663</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Arial</vt:lpstr>
      <vt:lpstr>SimSun</vt:lpstr>
      <vt:lpstr>Wingdings</vt:lpstr>
      <vt:lpstr>Arial</vt:lpstr>
      <vt:lpstr>Raleway</vt:lpstr>
      <vt:lpstr>Lato</vt:lpstr>
      <vt:lpstr>Roboto</vt:lpstr>
      <vt:lpstr>Courier New</vt:lpstr>
      <vt:lpstr>Microsoft YaHei</vt:lpstr>
      <vt:lpstr>Arial Unicode MS</vt:lpstr>
      <vt:lpstr>Streamline</vt:lpstr>
      <vt:lpstr>Java 8-11 Features</vt:lpstr>
      <vt:lpstr>Java Versions</vt:lpstr>
      <vt:lpstr>Java Versions</vt:lpstr>
      <vt:lpstr>Major features: Java SE 8</vt:lpstr>
      <vt:lpstr>Major features: Java SE 9</vt:lpstr>
      <vt:lpstr>Major features: Java SE 10</vt:lpstr>
      <vt:lpstr>Major features: Java SE 11</vt:lpstr>
      <vt:lpstr>Java SE 8 : Lambda Expression</vt:lpstr>
      <vt:lpstr>Java SE 8 : Lambda Expression</vt:lpstr>
      <vt:lpstr>Java SE 8 : Lambda Expression</vt:lpstr>
      <vt:lpstr>Java SE 8 : Lambda Expression</vt:lpstr>
      <vt:lpstr>Java SE 8 :  Functional interface</vt:lpstr>
      <vt:lpstr>Java SE 8 :  Functional interface &amp; Lambda</vt:lpstr>
      <vt:lpstr>Java SE 8 :  Functional interface &amp; Lambda</vt:lpstr>
      <vt:lpstr>Java SE 8 :  Default Methods</vt:lpstr>
      <vt:lpstr>Java SE 8 :  Default Methods</vt:lpstr>
      <vt:lpstr>Java SE 8 :  Default Methods</vt:lpstr>
      <vt:lpstr>Java SE 8 :  Default Methods</vt:lpstr>
      <vt:lpstr>Java SE 8 :  Default Methods</vt:lpstr>
      <vt:lpstr>Java SE 8 : forEach</vt:lpstr>
      <vt:lpstr>Java SE 8 : forEach</vt:lpstr>
      <vt:lpstr>Java SE 8 : forEach</vt:lpstr>
      <vt:lpstr>Java SE 8 : Stream</vt:lpstr>
      <vt:lpstr>Java SE 8 : Stream</vt:lpstr>
      <vt:lpstr>Java SE 8 : Stream</vt:lpstr>
      <vt:lpstr>Java SE 8 : Stream</vt:lpstr>
      <vt:lpstr>Java SE 8 : Stream</vt:lpstr>
      <vt:lpstr>Java SE 8 : Stream-&gt; Operations</vt:lpstr>
      <vt:lpstr>Java SE 8 : Stream-&gt; Intermediate operations</vt:lpstr>
      <vt:lpstr>Java SE 8 : Stream-&gt; Intermediate operations</vt:lpstr>
      <vt:lpstr>Java SE 8 : Stream-&gt; Intermediate operations</vt:lpstr>
      <vt:lpstr>Java SE 8 : Stream-&gt; Terminal operations</vt:lpstr>
      <vt:lpstr>Java SE 8 : Stream-&gt; Terminal operations</vt:lpstr>
      <vt:lpstr>Java SE 8 : Stream-&gt; Terminal operations</vt:lpstr>
      <vt:lpstr>Java SE 8 : Stream-&gt; Terminal operations</vt:lpstr>
      <vt:lpstr>Java SE 8 : Stream-&gt; Terminal operations</vt:lpstr>
      <vt:lpstr>Java SE 8 : Stream-&gt; short-circuit operations</vt:lpstr>
      <vt:lpstr>Java SE 8 : Stream-&gt; short-circuit operations</vt:lpstr>
      <vt:lpstr>Java SE 8 : Stream-&gt; Primitive Stream classes</vt:lpstr>
      <vt:lpstr>Java SE 8 : Stream-&gt; Boxed Stream</vt:lpstr>
      <vt:lpstr>Java SE 8 : Stream-&gt; Homework</vt:lpstr>
      <vt:lpstr>Java SE 8 : Optionals</vt:lpstr>
      <vt:lpstr>Java SE 8 : Optionals</vt:lpstr>
      <vt:lpstr>Java SE 9 : Features</vt:lpstr>
      <vt:lpstr>Java SE 11 :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AdvancedJava 8-11 Features</dc:title>
  <dc:creator/>
  <cp:lastModifiedBy>BJIT</cp:lastModifiedBy>
  <cp:revision>2</cp:revision>
  <dcterms:created xsi:type="dcterms:W3CDTF">2022-05-12T07:06:00Z</dcterms:created>
  <dcterms:modified xsi:type="dcterms:W3CDTF">2023-08-08T04:55:22Z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E1A987BEAC754E0B9AD13BFB103D9922</vt:lpwstr>
  </property>
  <property fmtid="{D5CDD505-2E9C-101B-9397-08002B2CF9AE}" pid="3" name="KSOProductBuildVer">
    <vt:lpwstr>1033-11.2.0.11537</vt:lpwstr>
  </property>
</Properties>
</file>