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strictFirstAndLastChars="0" embedTrueTypeFonts="1" saveSubsetFonts="1" autoCompressPictures="0">
  <p:sldMasterIdLst>
    <p:sldMasterId id="2147483648" r:id="rId1"/>
    <p:sldMasterId id="2147483660" r:id="rId3"/>
  </p:sldMasterIdLst>
  <p:notesMasterIdLst>
    <p:notesMasterId r:id="rId25"/>
  </p:notesMasterIdLst>
  <p:sldIdLst>
    <p:sldId id="839" r:id="rId4"/>
    <p:sldId id="380" r:id="rId5"/>
    <p:sldId id="662" r:id="rId6"/>
    <p:sldId id="838" r:id="rId7"/>
    <p:sldId id="858" r:id="rId8"/>
    <p:sldId id="843" r:id="rId9"/>
    <p:sldId id="846" r:id="rId10"/>
    <p:sldId id="840" r:id="rId11"/>
    <p:sldId id="841" r:id="rId12"/>
    <p:sldId id="849" r:id="rId13"/>
    <p:sldId id="850" r:id="rId14"/>
    <p:sldId id="852" r:id="rId15"/>
    <p:sldId id="842" r:id="rId16"/>
    <p:sldId id="844" r:id="rId17"/>
    <p:sldId id="845" r:id="rId18"/>
    <p:sldId id="853" r:id="rId19"/>
    <p:sldId id="854" r:id="rId20"/>
    <p:sldId id="855" r:id="rId21"/>
    <p:sldId id="856" r:id="rId22"/>
    <p:sldId id="857" r:id="rId23"/>
    <p:sldId id="851" r:id="rId24"/>
  </p:sldIdLst>
  <p:sldSz cx="9144000" cy="5143500" type="screen16x9"/>
  <p:notesSz cx="6858000" cy="9144000"/>
  <p:embeddedFontLst>
    <p:embeddedFont>
      <p:font typeface="Open Sans Light" panose="020B0306030504020204"/>
      <p:regular r:id="rId30"/>
      <p:bold r:id="rId31"/>
      <p:italic r:id="rId32"/>
      <p:boldItalic r:id="rId33"/>
    </p:embeddedFont>
    <p:embeddedFont>
      <p:font typeface="Raleway"/>
      <p:regular r:id="rId34"/>
    </p:embeddedFont>
    <p:embeddedFont>
      <p:font typeface="Open Sans" panose="020B0606030504020204" pitchFamily="34" charset="0"/>
      <p:regular r:id="rId35"/>
      <p:bold r:id="rId36"/>
      <p:italic r:id="rId37"/>
      <p:boldItalic r:id="rId38"/>
    </p:embeddedFont>
    <p:embeddedFont>
      <p:font typeface="Open Sans Light" panose="020B0306030504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ba Alam" initials="A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7C80"/>
    <a:srgbClr val="3DDA84"/>
    <a:srgbClr val="FFCC99"/>
    <a:srgbClr val="CCFF99"/>
    <a:srgbClr val="67A2DB"/>
    <a:srgbClr val="FFFFCC"/>
    <a:srgbClr val="FFFFFF"/>
    <a:srgbClr val="6200EE"/>
    <a:srgbClr val="7FB7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33"/>
  </p:normalViewPr>
  <p:slideViewPr>
    <p:cSldViewPr snapToGrid="0">
      <p:cViewPr varScale="1">
        <p:scale>
          <a:sx n="143" d="100"/>
          <a:sy n="143" d="100"/>
        </p:scale>
        <p:origin x="71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font" Target="fonts/font13.fntdata"/><Relationship Id="rId41" Type="http://schemas.openxmlformats.org/officeDocument/2006/relationships/font" Target="fonts/font12.fntdata"/><Relationship Id="rId40" Type="http://schemas.openxmlformats.org/officeDocument/2006/relationships/font" Target="fonts/font11.fntdata"/><Relationship Id="rId4" Type="http://schemas.openxmlformats.org/officeDocument/2006/relationships/slide" Target="slides/slide1.xml"/><Relationship Id="rId39" Type="http://schemas.openxmlformats.org/officeDocument/2006/relationships/font" Target="fonts/font10.fntdata"/><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52"/>
        <p:cNvGrpSpPr/>
        <p:nvPr/>
      </p:nvGrpSpPr>
      <p:grpSpPr>
        <a:xfrm>
          <a:off x="0" y="0"/>
          <a:ext cx="0" cy="0"/>
          <a:chOff x="0" y="0"/>
          <a:chExt cx="0" cy="0"/>
        </a:xfrm>
      </p:grpSpPr>
      <p:sp>
        <p:nvSpPr>
          <p:cNvPr id="53" name="Google Shape;53;p15"/>
          <p:cNvSpPr/>
          <p:nvPr/>
        </p:nvSpPr>
        <p:spPr>
          <a:xfrm>
            <a:off x="8286750" y="4690227"/>
            <a:ext cx="254794" cy="254794"/>
          </a:xfrm>
          <a:prstGeom prst="ellipse">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endParaRPr>
          </a:p>
        </p:txBody>
      </p:sp>
      <p:sp>
        <p:nvSpPr>
          <p:cNvPr id="54" name="Google Shape;54;p15"/>
          <p:cNvSpPr txBox="1">
            <a:spLocks noGrp="1"/>
          </p:cNvSpPr>
          <p:nvPr>
            <p:ph type="title"/>
          </p:nvPr>
        </p:nvSpPr>
        <p:spPr>
          <a:xfrm>
            <a:off x="628650" y="248926"/>
            <a:ext cx="7886700" cy="436161"/>
          </a:xfrm>
          <a:prstGeom prst="rect">
            <a:avLst/>
          </a:prstGeom>
          <a:noFill/>
          <a:ln>
            <a:noFill/>
          </a:ln>
        </p:spPr>
        <p:txBody>
          <a:bodyPr spcFirstLastPara="1" wrap="square" lIns="0" tIns="0" rIns="0" bIns="0" anchor="t" anchorCtr="0"/>
          <a:lstStyle>
            <a:lvl1pPr marR="0" lvl="0" algn="ctr" rtl="0">
              <a:lnSpc>
                <a:spcPct val="100000"/>
              </a:lnSpc>
              <a:spcBef>
                <a:spcPts val="0"/>
              </a:spcBef>
              <a:spcAft>
                <a:spcPts val="0"/>
              </a:spcAft>
              <a:buClr>
                <a:schemeClr val="dk2"/>
              </a:buClr>
              <a:buSzPts val="2800"/>
              <a:buFont typeface="Raleway"/>
              <a:buNone/>
              <a:defRPr sz="280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500"/>
              <a:buFont typeface="Arial" panose="020B0604020202020204"/>
              <a:buNone/>
              <a:defRPr sz="7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5" name="Google Shape;55;p15"/>
          <p:cNvSpPr txBox="1"/>
          <p:nvPr/>
        </p:nvSpPr>
        <p:spPr>
          <a:xfrm>
            <a:off x="8308775" y="4749758"/>
            <a:ext cx="202406" cy="12695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fld id="{00000000-1234-1234-1234-123412341234}" type="slidenum">
              <a:rPr lang="en-US" sz="800" b="1"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rPr>
            </a:fld>
            <a:endParaRPr sz="800" b="1" i="0" u="none" strike="noStrike" cap="none">
              <a:solidFill>
                <a:schemeClr val="lt1"/>
              </a:solidFill>
              <a:latin typeface="Open Sans Light" panose="020B0306030504020204"/>
              <a:ea typeface="Open Sans Light" panose="020B0306030504020204"/>
              <a:cs typeface="Open Sans Light" panose="020B0306030504020204"/>
              <a:sym typeface="Open Sans Light" panose="020B0306030504020204"/>
            </a:endParaRPr>
          </a:p>
        </p:txBody>
      </p:sp>
      <p:sp>
        <p:nvSpPr>
          <p:cNvPr id="56" name="Google Shape;56;p15"/>
          <p:cNvSpPr txBox="1">
            <a:spLocks noGrp="1"/>
          </p:cNvSpPr>
          <p:nvPr>
            <p:ph type="body" idx="1"/>
          </p:nvPr>
        </p:nvSpPr>
        <p:spPr>
          <a:xfrm>
            <a:off x="628650" y="695817"/>
            <a:ext cx="7886700" cy="166688"/>
          </a:xfrm>
          <a:prstGeom prst="rect">
            <a:avLst/>
          </a:prstGeom>
          <a:noFill/>
          <a:ln>
            <a:noFill/>
          </a:ln>
        </p:spPr>
        <p:txBody>
          <a:bodyPr spcFirstLastPara="1" wrap="square" lIns="0" tIns="0" rIns="0" bIns="0" anchor="t" anchorCtr="0"/>
          <a:lstStyle>
            <a:lvl1pPr marL="457200" marR="0" lvl="0" indent="-228600" algn="ctr" rtl="0">
              <a:lnSpc>
                <a:spcPct val="100000"/>
              </a:lnSpc>
              <a:spcBef>
                <a:spcPts val="0"/>
              </a:spcBef>
              <a:spcAft>
                <a:spcPts val="0"/>
              </a:spcAft>
              <a:buClr>
                <a:schemeClr val="dk2"/>
              </a:buClr>
              <a:buSzPts val="1100"/>
              <a:buFont typeface="Arial" panose="020B0604020202020204"/>
              <a:buNone/>
              <a:defRPr sz="1100" b="0" i="0" u="none" strike="noStrike" cap="none">
                <a:solidFill>
                  <a:schemeClr val="dk2"/>
                </a:solidFill>
                <a:latin typeface="Open Sans Light" panose="020B0306030504020204"/>
                <a:ea typeface="Open Sans Light" panose="020B0306030504020204"/>
                <a:cs typeface="Open Sans Light" panose="020B0306030504020204"/>
                <a:sym typeface="Open Sans Light" panose="020B0306030504020204"/>
              </a:defRPr>
            </a:lvl1pPr>
            <a:lvl2pPr marL="914400" marR="0" lvl="1"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Raleway"/>
              <a:buChar char="•"/>
              <a:defRPr sz="140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57" name="Google Shape;57;p15"/>
          <p:cNvCxnSpPr/>
          <p:nvPr/>
        </p:nvCxnSpPr>
        <p:spPr>
          <a:xfrm rot="10800000">
            <a:off x="1464617" y="4817624"/>
            <a:ext cx="6652200" cy="0"/>
          </a:xfrm>
          <a:prstGeom prst="straightConnector1">
            <a:avLst/>
          </a:prstGeom>
          <a:noFill/>
          <a:ln w="19050" cap="flat" cmpd="sng">
            <a:solidFill>
              <a:schemeClr val="accent4"/>
            </a:solidFill>
            <a:prstDash val="solid"/>
            <a:miter lim="800000"/>
            <a:headEnd type="none" w="sm" len="sm"/>
            <a:tailEnd type="none" w="sm" len="sm"/>
          </a:ln>
        </p:spPr>
      </p:cxnSp>
      <p:sp>
        <p:nvSpPr>
          <p:cNvPr id="58" name="Google Shape;58;p15"/>
          <p:cNvSpPr txBox="1"/>
          <p:nvPr/>
        </p:nvSpPr>
        <p:spPr>
          <a:xfrm>
            <a:off x="629838" y="4744706"/>
            <a:ext cx="889500" cy="126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panose="020B0604020202020204"/>
              <a:buNone/>
            </a:pPr>
            <a:r>
              <a:rPr lang="en-US" sz="800" dirty="0">
                <a:solidFill>
                  <a:schemeClr val="accent5"/>
                </a:solidFill>
                <a:latin typeface="Raleway"/>
                <a:ea typeface="Raleway"/>
                <a:cs typeface="Raleway"/>
                <a:sym typeface="Raleway"/>
              </a:rPr>
              <a:t>BJIT </a:t>
            </a:r>
            <a:r>
              <a:rPr lang="en-US" altLang="en-US" sz="800" dirty="0">
                <a:solidFill>
                  <a:schemeClr val="accent5"/>
                </a:solidFill>
                <a:latin typeface="Raleway"/>
                <a:ea typeface="Raleway"/>
                <a:cs typeface="Raleway"/>
                <a:sym typeface="Raleway"/>
              </a:rPr>
              <a:t>Group</a:t>
            </a:r>
            <a:endParaRPr sz="800" i="0" u="none" strike="noStrike" cap="none" dirty="0">
              <a:solidFill>
                <a:schemeClr val="accent5"/>
              </a:solidFill>
              <a:latin typeface="Raleway"/>
              <a:ea typeface="Raleway"/>
              <a:cs typeface="Raleway"/>
              <a:sym typeface="Raleway"/>
            </a:endParaRPr>
          </a:p>
        </p:txBody>
      </p:sp>
      <p:pic>
        <p:nvPicPr>
          <p:cNvPr id="8" name="Google Shape;234;p114" descr="BJIT"/>
          <p:cNvPicPr preferRelativeResize="0"/>
          <p:nvPr userDrawn="1"/>
        </p:nvPicPr>
        <p:blipFill>
          <a:blip r:embed="rId2"/>
          <a:stretch>
            <a:fillRect/>
          </a:stretch>
        </p:blipFill>
        <p:spPr>
          <a:xfrm>
            <a:off x="8045218" y="65734"/>
            <a:ext cx="992652" cy="802544"/>
          </a:xfrm>
          <a:prstGeom prst="rect">
            <a:avLst/>
          </a:prstGeom>
          <a:noFill/>
          <a:ln>
            <a:noFill/>
          </a:ln>
        </p:spPr>
      </p:pic>
      <p:sp>
        <p:nvSpPr>
          <p:cNvPr id="9" name="正方形/長方形 8"/>
          <p:cNvSpPr/>
          <p:nvPr userDrawn="1"/>
        </p:nvSpPr>
        <p:spPr>
          <a:xfrm>
            <a:off x="3524985" y="4869517"/>
            <a:ext cx="2531462" cy="215444"/>
          </a:xfrm>
          <a:prstGeom prst="rect">
            <a:avLst/>
          </a:prstGeom>
        </p:spPr>
        <p:txBody>
          <a:bodyPr wrap="none">
            <a:spAutoFit/>
          </a:bodyPr>
          <a:lstStyle/>
          <a:p>
            <a:pPr algn="r"/>
            <a:r>
              <a:rPr lang="en-US" altLang="ja-JP"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Copyright @2019, BJIT Group. All Rights Reserved</a:t>
            </a:r>
            <a:endParaRPr lang="en-US" altLang="ja-JP" sz="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hyperlink" Target="https://www.oracle.com/java/technologies/java-archive-javase5-downloads.html"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hyperlink" Target="https://www.jetbrains.com/idea/download/#section=windows" TargetMode="Externa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hyperlink" Target="https://www.eclipse.org/downloads/download.php?file=/oomph/epp/2022-03/R/eclipse-inst-jre-win64.ex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Google Shape;602;p34"/>
          <p:cNvSpPr/>
          <p:nvPr/>
        </p:nvSpPr>
        <p:spPr>
          <a:xfrm>
            <a:off x="4565" y="0"/>
            <a:ext cx="9139435" cy="5143500"/>
          </a:xfrm>
          <a:prstGeom prst="rect">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algn="ctr"/>
            <a:endParaRPr lang="en-US" sz="1400" b="0" cap="none" spc="0" dirty="0">
              <a:ln w="0"/>
              <a:solidFill>
                <a:schemeClr val="accent1"/>
              </a:solidFill>
              <a:latin typeface="Times New Roman" panose="02020603050405020304" pitchFamily="18" charset="0"/>
              <a:ea typeface="Open Sans" panose="020B0606030504020204" pitchFamily="34" charset="0"/>
              <a:cs typeface="Times New Roman" panose="02020603050405020304" pitchFamily="18" charset="0"/>
            </a:endParaRPr>
          </a:p>
        </p:txBody>
      </p:sp>
      <p:grpSp>
        <p:nvGrpSpPr>
          <p:cNvPr id="5" name="Google Shape;604;p34"/>
          <p:cNvGrpSpPr/>
          <p:nvPr/>
        </p:nvGrpSpPr>
        <p:grpSpPr>
          <a:xfrm>
            <a:off x="3238499" y="1932120"/>
            <a:ext cx="2674621" cy="845645"/>
            <a:chOff x="6301042" y="4227741"/>
            <a:chExt cx="11566632" cy="3046801"/>
          </a:xfrm>
        </p:grpSpPr>
        <p:grpSp>
          <p:nvGrpSpPr>
            <p:cNvPr id="6" name="Google Shape;605;p34"/>
            <p:cNvGrpSpPr/>
            <p:nvPr/>
          </p:nvGrpSpPr>
          <p:grpSpPr>
            <a:xfrm>
              <a:off x="6301042" y="4227741"/>
              <a:ext cx="1473200" cy="1463040"/>
              <a:chOff x="6009640" y="3769678"/>
              <a:chExt cx="1473200" cy="1463040"/>
            </a:xfrm>
          </p:grpSpPr>
          <p:cxnSp>
            <p:nvCxnSpPr>
              <p:cNvPr id="10" name="Google Shape;606;p34"/>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11" name="Google Shape;607;p34"/>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7" name="Google Shape;608;p34"/>
            <p:cNvGrpSpPr/>
            <p:nvPr/>
          </p:nvGrpSpPr>
          <p:grpSpPr>
            <a:xfrm rot="10800000">
              <a:off x="16394474" y="5811502"/>
              <a:ext cx="1473200" cy="1463040"/>
              <a:chOff x="6009640" y="3769678"/>
              <a:chExt cx="1473200" cy="1463040"/>
            </a:xfrm>
          </p:grpSpPr>
          <p:cxnSp>
            <p:nvCxnSpPr>
              <p:cNvPr id="8" name="Google Shape;609;p34"/>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9" name="Google Shape;610;p34"/>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
        <p:nvSpPr>
          <p:cNvPr id="12" name="Google Shape;603;p34"/>
          <p:cNvSpPr txBox="1"/>
          <p:nvPr/>
        </p:nvSpPr>
        <p:spPr>
          <a:xfrm>
            <a:off x="2642025" y="2052272"/>
            <a:ext cx="3894504" cy="721351"/>
          </a:xfrm>
          <a:prstGeom prst="rect">
            <a:avLst/>
          </a:prstGeom>
          <a:noFill/>
          <a:ln>
            <a:noFill/>
          </a:ln>
        </p:spPr>
        <p:txBody>
          <a:bodyPr spcFirstLastPara="1" wrap="square" lIns="0" tIns="0" rIns="0" bIns="0" anchor="t" anchorCtr="0">
            <a:noAutofit/>
          </a:bodyPr>
          <a:lstStyle/>
          <a:p>
            <a:pPr algn="ctr"/>
            <a:r>
              <a:rPr lang="en-US" sz="2800" dirty="0">
                <a:ln w="0"/>
                <a:solidFill>
                  <a:schemeClr val="bg1"/>
                </a:solidFill>
                <a:latin typeface="Open Sans" panose="020B0606030504020204" pitchFamily="34" charset="0"/>
                <a:ea typeface="Open Sans" panose="020B0606030504020204" pitchFamily="34" charset="0"/>
                <a:cs typeface="Open Sans" panose="020B0606030504020204" pitchFamily="34" charset="0"/>
              </a:rPr>
              <a:t>Core Java</a:t>
            </a:r>
            <a:endParaRPr lang="en-US" sz="2800" dirty="0">
              <a:ln w="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093244" y="192961"/>
            <a:ext cx="295751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What is JVM?</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TextBox 5"/>
          <p:cNvSpPr txBox="1"/>
          <p:nvPr/>
        </p:nvSpPr>
        <p:spPr>
          <a:xfrm>
            <a:off x="1731645" y="1096477"/>
            <a:ext cx="5680710"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Java Virtual Machine (JVM) is the runtime engine of the Java Platform, which allows any program written in Java or other language compiled into Java bytecode to run on any computer that has a native JVM.</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731646" y="2153882"/>
            <a:ext cx="5680709" cy="2031325"/>
          </a:xfrm>
          <a:prstGeom prst="rect">
            <a:avLst/>
          </a:prstGeom>
          <a:noFill/>
        </p:spPr>
        <p:txBody>
          <a:bodyPr wrap="square">
            <a:spAutoFit/>
          </a:bodyPr>
          <a:lstStyle/>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A specification</a:t>
            </a:r>
            <a:r>
              <a:rPr lang="en-US" dirty="0">
                <a:latin typeface="Times New Roman" panose="02020603050405020304" pitchFamily="18" charset="0"/>
                <a:cs typeface="Times New Roman" panose="02020603050405020304" pitchFamily="18" charset="0"/>
              </a:rPr>
              <a:t> where working of Java Virtual Machine is specified. But implementation provider is independent to choose the algorithm. Its implementation has been provided by Oracle and other companies.</a:t>
            </a: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An implementation</a:t>
            </a:r>
            <a:r>
              <a:rPr lang="en-US" dirty="0">
                <a:latin typeface="Times New Roman" panose="02020603050405020304" pitchFamily="18" charset="0"/>
                <a:cs typeface="Times New Roman" panose="02020603050405020304" pitchFamily="18" charset="0"/>
              </a:rPr>
              <a:t> Its implementation is known as JRE (Java Runtime Environment).</a:t>
            </a: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Runtime Instance</a:t>
            </a:r>
            <a:r>
              <a:rPr lang="en-US" dirty="0">
                <a:latin typeface="Times New Roman" panose="02020603050405020304" pitchFamily="18" charset="0"/>
                <a:cs typeface="Times New Roman" panose="02020603050405020304" pitchFamily="18" charset="0"/>
              </a:rPr>
              <a:t> Whenever you write java command on the command prompt to run the java class, an instance of JVM is created.</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637741" y="124381"/>
            <a:ext cx="3868518"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JVM Architecture</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p:cNvPicPr/>
          <p:nvPr/>
        </p:nvPicPr>
        <p:blipFill>
          <a:blip r:embed="rId1"/>
          <a:stretch>
            <a:fillRect/>
          </a:stretch>
        </p:blipFill>
        <p:spPr>
          <a:xfrm>
            <a:off x="1828799" y="709157"/>
            <a:ext cx="6060579" cy="4091444"/>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093244" y="192961"/>
            <a:ext cx="295751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What is JDK?</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TextBox 7"/>
          <p:cNvSpPr txBox="1"/>
          <p:nvPr/>
        </p:nvSpPr>
        <p:spPr>
          <a:xfrm>
            <a:off x="1817370" y="1081237"/>
            <a:ext cx="5509260"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Java Development Kit (JDK) is one of three core technology packages used in Java programming, along with the JVM (Java Virtual Machine) and the JRE (Java Runtime Environment).</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817370" y="2134832"/>
            <a:ext cx="5509260" cy="523220"/>
          </a:xfrm>
          <a:prstGeom prst="rect">
            <a:avLst/>
          </a:prstGeom>
          <a:solidFill>
            <a:schemeClr val="accent1">
              <a:lumMod val="20000"/>
              <a:lumOff val="80000"/>
            </a:schemeClr>
          </a:solidFill>
        </p:spPr>
        <p:txBody>
          <a:bodyPr wrap="square">
            <a:spAutoFit/>
          </a:bodyPr>
          <a:lstStyle/>
          <a:p>
            <a:pPr algn="ctr"/>
            <a:r>
              <a:rPr lang="en-US" dirty="0">
                <a:latin typeface="Times New Roman" panose="02020603050405020304" pitchFamily="18" charset="0"/>
                <a:cs typeface="Times New Roman" panose="02020603050405020304" pitchFamily="18" charset="0"/>
              </a:rPr>
              <a:t>It's important to differentiate between these three technologies, as well as understanding how they're connected:</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817370" y="2907059"/>
            <a:ext cx="5509260" cy="1384995"/>
          </a:xfrm>
          <a:prstGeom prst="rect">
            <a:avLst/>
          </a:prstGeom>
          <a:noFill/>
        </p:spPr>
        <p:txBody>
          <a:bodyPr wrap="square">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JVM is the Java platform component that executes programs.</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JRE is the on-disk part of Java that creates the JVM.</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JDK allows developers to create Java programs that can be executed and run by the JVM and JRE.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093244" y="192961"/>
            <a:ext cx="3795236"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The Java Platform</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 name="TextShape 2"/>
          <p:cNvSpPr txBox="1"/>
          <p:nvPr/>
        </p:nvSpPr>
        <p:spPr>
          <a:xfrm>
            <a:off x="1195626" y="1962150"/>
            <a:ext cx="3795236" cy="1219200"/>
          </a:xfrm>
          <a:prstGeom prst="rect">
            <a:avLst/>
          </a:prstGeom>
          <a:noFill/>
          <a:ln>
            <a:noFill/>
          </a:ln>
        </p:spPr>
        <p:txBody>
          <a:bodyPr>
            <a:normAutofit fontScale="85000" lnSpcReduction="20000"/>
          </a:bodyPr>
          <a:lstStyle/>
          <a:p>
            <a:pPr marL="342900" indent="-342900">
              <a:spcBef>
                <a:spcPts val="800"/>
              </a:spcBef>
              <a:buClr>
                <a:srgbClr val="000000"/>
              </a:buClr>
              <a:buFont typeface="Wingdings" panose="05000000000000000000"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The Java platform has two components:</a:t>
            </a:r>
            <a:endParaRPr lang="en-US" sz="1800" b="0" strike="noStrike" spc="-1" dirty="0">
              <a:solidFill>
                <a:srgbClr val="000000"/>
              </a:solidFill>
              <a:latin typeface="Times New Roman" panose="02020603050405020304" pitchFamily="18" charset="0"/>
              <a:cs typeface="Times New Roman" panose="02020603050405020304" pitchFamily="18" charset="0"/>
            </a:endParaRPr>
          </a:p>
          <a:p>
            <a:pPr marL="342900" indent="-342900">
              <a:spcBef>
                <a:spcPts val="800"/>
              </a:spcBef>
              <a:buClr>
                <a:srgbClr val="000000"/>
              </a:buClr>
              <a:buFont typeface="Arial" panose="020B0604020202020204"/>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dirty="0">
              <a:solidFill>
                <a:srgbClr val="000000"/>
              </a:solidFill>
              <a:latin typeface="Times New Roman" panose="02020603050405020304" pitchFamily="18" charset="0"/>
              <a:cs typeface="Times New Roman" panose="02020603050405020304" pitchFamily="18" charset="0"/>
            </a:endParaRPr>
          </a:p>
          <a:p>
            <a:pPr marL="742950" lvl="1" indent="-285750">
              <a:spcBef>
                <a:spcPts val="695"/>
              </a:spcBef>
              <a:buClr>
                <a:srgbClr val="000000"/>
              </a:buClr>
              <a:buFont typeface="Arial" panose="020B0604020202020204"/>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0" strike="noStrike" spc="-1" dirty="0">
                <a:solidFill>
                  <a:srgbClr val="000000"/>
                </a:solidFill>
                <a:latin typeface="Times New Roman" panose="02020603050405020304" pitchFamily="18" charset="0"/>
                <a:cs typeface="Times New Roman" panose="02020603050405020304" pitchFamily="18" charset="0"/>
              </a:rPr>
              <a:t>The Java Virtual Machine</a:t>
            </a:r>
            <a:endParaRPr lang="en-US" sz="1500" b="0" strike="noStrike" spc="-1" dirty="0">
              <a:solidFill>
                <a:srgbClr val="000000"/>
              </a:solidFill>
              <a:latin typeface="Times New Roman" panose="02020603050405020304" pitchFamily="18" charset="0"/>
              <a:cs typeface="Times New Roman" panose="02020603050405020304" pitchFamily="18" charset="0"/>
            </a:endParaRPr>
          </a:p>
          <a:p>
            <a:pPr marL="742950" lvl="1" indent="-285750">
              <a:spcBef>
                <a:spcPts val="695"/>
              </a:spcBef>
              <a:buClr>
                <a:srgbClr val="000000"/>
              </a:buClr>
              <a:buFont typeface="Arial" panose="020B0604020202020204"/>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0" strike="noStrike" spc="-1" dirty="0">
                <a:solidFill>
                  <a:srgbClr val="000000"/>
                </a:solidFill>
                <a:latin typeface="Times New Roman" panose="02020603050405020304" pitchFamily="18" charset="0"/>
                <a:cs typeface="Times New Roman" panose="02020603050405020304" pitchFamily="18" charset="0"/>
              </a:rPr>
              <a:t>The Java Application Programming Interface (API)</a:t>
            </a:r>
            <a:endParaRPr lang="en-US" sz="15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6" name="Picture 5" descr="Figure showing MyProgram.java, API, Java Virtual Machine, and Hardware-Based Platform"/>
          <p:cNvPicPr/>
          <p:nvPr/>
        </p:nvPicPr>
        <p:blipFill>
          <a:blip r:embed="rId1"/>
          <a:stretch>
            <a:fillRect/>
          </a:stretch>
        </p:blipFill>
        <p:spPr>
          <a:xfrm>
            <a:off x="4990862" y="1531500"/>
            <a:ext cx="3223498" cy="247662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156460" y="192961"/>
            <a:ext cx="4732020"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Java is Object-Oriented</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TextShape 2"/>
          <p:cNvSpPr txBox="1"/>
          <p:nvPr/>
        </p:nvSpPr>
        <p:spPr>
          <a:xfrm>
            <a:off x="1729740" y="1203961"/>
            <a:ext cx="5585460" cy="3398520"/>
          </a:xfrm>
          <a:prstGeom prst="rect">
            <a:avLst/>
          </a:prstGeom>
          <a:noFill/>
          <a:ln>
            <a:noFill/>
          </a:ln>
        </p:spPr>
        <p:txBody>
          <a:bodyPr>
            <a:normAutofit fontScale="93500"/>
          </a:bodyPr>
          <a:lstStyle/>
          <a:p>
            <a:pPr marL="342900" indent="-342900">
              <a:spcBef>
                <a:spcPts val="800"/>
              </a:spcBef>
              <a:buClr>
                <a:srgbClr val="000000"/>
              </a:buClr>
              <a:buFont typeface="Arial" panose="020B0604020202020204"/>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b="0" strike="noStrike" spc="-1" dirty="0">
                <a:solidFill>
                  <a:srgbClr val="000000"/>
                </a:solidFill>
                <a:latin typeface="Times New Roman" panose="02020603050405020304" pitchFamily="18" charset="0"/>
                <a:cs typeface="Times New Roman" panose="02020603050405020304" pitchFamily="18" charset="0"/>
              </a:rPr>
              <a:t>Java supports OOD</a:t>
            </a: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742950" lvl="1" indent="-285750">
              <a:spcBef>
                <a:spcPts val="695"/>
              </a:spcBef>
              <a:buClr>
                <a:srgbClr val="000000"/>
              </a:buClr>
              <a:buFont typeface="Arial" panose="020B0604020202020204"/>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b="0" strike="noStrike" spc="-1" dirty="0">
                <a:solidFill>
                  <a:srgbClr val="000000"/>
                </a:solidFill>
                <a:latin typeface="Times New Roman" panose="02020603050405020304" pitchFamily="18" charset="0"/>
                <a:cs typeface="Times New Roman" panose="02020603050405020304" pitchFamily="18" charset="0"/>
              </a:rPr>
              <a:t>Polymorphism</a:t>
            </a: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1143000" lvl="2" indent="-228600">
              <a:spcBef>
                <a:spcPts val="600"/>
              </a:spcBef>
              <a:buClr>
                <a:srgbClr val="000000"/>
              </a:buClr>
              <a:buFont typeface="Arial" panose="020B0604020202020204"/>
              <a:buChar char="•"/>
              <a:tabLst>
                <a:tab pos="1828800" algn="l"/>
                <a:tab pos="2743200" algn="l"/>
                <a:tab pos="3657600" algn="l"/>
                <a:tab pos="4572000" algn="l"/>
                <a:tab pos="5486400" algn="l"/>
                <a:tab pos="6400800" algn="l"/>
                <a:tab pos="7315200" algn="l"/>
                <a:tab pos="8229600" algn="l"/>
                <a:tab pos="9144000" algn="l"/>
                <a:tab pos="10058400" algn="l"/>
              </a:tabLst>
            </a:pPr>
            <a:r>
              <a:rPr lang="en-US" b="0" strike="noStrike" spc="-1" dirty="0">
                <a:solidFill>
                  <a:srgbClr val="000000"/>
                </a:solidFill>
                <a:latin typeface="Times New Roman" panose="02020603050405020304" pitchFamily="18" charset="0"/>
                <a:cs typeface="Times New Roman" panose="02020603050405020304" pitchFamily="18" charset="0"/>
              </a:rPr>
              <a:t>Compile Time(Overloading)</a:t>
            </a: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1143000" lvl="2" indent="-228600">
              <a:spcBef>
                <a:spcPts val="600"/>
              </a:spcBef>
              <a:buClr>
                <a:srgbClr val="000000"/>
              </a:buClr>
              <a:buFont typeface="Arial" panose="020B0604020202020204"/>
              <a:buChar char="•"/>
              <a:tabLst>
                <a:tab pos="1828800" algn="l"/>
                <a:tab pos="2743200" algn="l"/>
                <a:tab pos="3657600" algn="l"/>
                <a:tab pos="4572000" algn="l"/>
                <a:tab pos="5486400" algn="l"/>
                <a:tab pos="6400800" algn="l"/>
                <a:tab pos="7315200" algn="l"/>
                <a:tab pos="8229600" algn="l"/>
                <a:tab pos="9144000" algn="l"/>
                <a:tab pos="10058400" algn="l"/>
              </a:tabLst>
            </a:pPr>
            <a:r>
              <a:rPr lang="en-US" b="0" strike="noStrike" spc="-1" dirty="0">
                <a:solidFill>
                  <a:srgbClr val="000000"/>
                </a:solidFill>
                <a:latin typeface="Times New Roman" panose="02020603050405020304" pitchFamily="18" charset="0"/>
                <a:cs typeface="Times New Roman" panose="02020603050405020304" pitchFamily="18" charset="0"/>
              </a:rPr>
              <a:t>Run-time /Dynamic Method Dispatch</a:t>
            </a: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742950" lvl="1" indent="-285750">
              <a:spcBef>
                <a:spcPts val="695"/>
              </a:spcBef>
              <a:buClr>
                <a:srgbClr val="000000"/>
              </a:buClr>
              <a:buFont typeface="Arial" panose="020B0604020202020204"/>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b="0" strike="noStrike" spc="-1" dirty="0">
                <a:solidFill>
                  <a:srgbClr val="000000"/>
                </a:solidFill>
                <a:latin typeface="Times New Roman" panose="02020603050405020304" pitchFamily="18" charset="0"/>
                <a:cs typeface="Times New Roman" panose="02020603050405020304" pitchFamily="18" charset="0"/>
              </a:rPr>
              <a:t>Inheritance</a:t>
            </a: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1143000" lvl="2" indent="-228600">
              <a:spcBef>
                <a:spcPts val="600"/>
              </a:spcBef>
              <a:buClr>
                <a:srgbClr val="000000"/>
              </a:buClr>
              <a:buFont typeface="Arial" panose="020B0604020202020204"/>
              <a:buChar char="•"/>
              <a:tabLst>
                <a:tab pos="1828800" algn="l"/>
                <a:tab pos="2743200" algn="l"/>
                <a:tab pos="3657600" algn="l"/>
                <a:tab pos="4572000" algn="l"/>
                <a:tab pos="5486400" algn="l"/>
                <a:tab pos="6400800" algn="l"/>
                <a:tab pos="7315200" algn="l"/>
                <a:tab pos="8229600" algn="l"/>
                <a:tab pos="9144000" algn="l"/>
                <a:tab pos="10058400" algn="l"/>
              </a:tabLst>
            </a:pPr>
            <a:r>
              <a:rPr lang="en-US" b="0" strike="noStrike" spc="-1" dirty="0">
                <a:solidFill>
                  <a:srgbClr val="000000"/>
                </a:solidFill>
                <a:latin typeface="Times New Roman" panose="02020603050405020304" pitchFamily="18" charset="0"/>
                <a:cs typeface="Times New Roman" panose="02020603050405020304" pitchFamily="18" charset="0"/>
              </a:rPr>
              <a:t>Single </a:t>
            </a: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1143000" lvl="2" indent="-228600">
              <a:spcBef>
                <a:spcPts val="600"/>
              </a:spcBef>
              <a:buClr>
                <a:srgbClr val="000000"/>
              </a:buClr>
              <a:buFont typeface="Arial" panose="020B0604020202020204"/>
              <a:buChar char="•"/>
              <a:tabLst>
                <a:tab pos="1828800" algn="l"/>
                <a:tab pos="2743200" algn="l"/>
                <a:tab pos="3657600" algn="l"/>
                <a:tab pos="4572000" algn="l"/>
                <a:tab pos="5486400" algn="l"/>
                <a:tab pos="6400800" algn="l"/>
                <a:tab pos="7315200" algn="l"/>
                <a:tab pos="8229600" algn="l"/>
                <a:tab pos="9144000" algn="l"/>
                <a:tab pos="10058400" algn="l"/>
              </a:tabLst>
            </a:pPr>
            <a:r>
              <a:rPr lang="en-US" b="0" strike="noStrike" spc="-1" dirty="0">
                <a:solidFill>
                  <a:srgbClr val="000000"/>
                </a:solidFill>
                <a:latin typeface="Times New Roman" panose="02020603050405020304" pitchFamily="18" charset="0"/>
                <a:cs typeface="Times New Roman" panose="02020603050405020304" pitchFamily="18" charset="0"/>
              </a:rPr>
              <a:t>Multiple(Java Does not Support)</a:t>
            </a: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1143000" lvl="2" indent="-228600">
              <a:spcBef>
                <a:spcPts val="600"/>
              </a:spcBef>
              <a:buClr>
                <a:srgbClr val="000000"/>
              </a:buClr>
              <a:buFont typeface="Arial" panose="020B0604020202020204"/>
              <a:buChar char="•"/>
              <a:tabLst>
                <a:tab pos="1828800" algn="l"/>
                <a:tab pos="2743200" algn="l"/>
                <a:tab pos="3657600" algn="l"/>
                <a:tab pos="4572000" algn="l"/>
                <a:tab pos="5486400" algn="l"/>
                <a:tab pos="6400800" algn="l"/>
                <a:tab pos="7315200" algn="l"/>
                <a:tab pos="8229600" algn="l"/>
                <a:tab pos="9144000" algn="l"/>
                <a:tab pos="10058400" algn="l"/>
              </a:tabLst>
            </a:pPr>
            <a:r>
              <a:rPr lang="en-US" b="0" strike="noStrike" spc="-1" dirty="0">
                <a:solidFill>
                  <a:srgbClr val="000000"/>
                </a:solidFill>
                <a:latin typeface="Times New Roman" panose="02020603050405020304" pitchFamily="18" charset="0"/>
                <a:cs typeface="Times New Roman" panose="02020603050405020304" pitchFamily="18" charset="0"/>
              </a:rPr>
              <a:t>Hierarchical</a:t>
            </a: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742950" lvl="1" indent="-285750">
              <a:spcBef>
                <a:spcPts val="695"/>
              </a:spcBef>
              <a:buClr>
                <a:srgbClr val="000000"/>
              </a:buClr>
              <a:buFont typeface="Arial" panose="020B0604020202020204"/>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b="0" strike="noStrike" spc="-1" dirty="0">
                <a:solidFill>
                  <a:srgbClr val="000000"/>
                </a:solidFill>
                <a:latin typeface="Times New Roman" panose="02020603050405020304" pitchFamily="18" charset="0"/>
                <a:cs typeface="Times New Roman" panose="02020603050405020304" pitchFamily="18" charset="0"/>
              </a:rPr>
              <a:t>Encapsulation</a:t>
            </a: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342900" indent="-342900">
              <a:spcBef>
                <a:spcPts val="800"/>
              </a:spcBef>
              <a:buClr>
                <a:srgbClr val="000000"/>
              </a:buClr>
              <a:buFont typeface="Arial" panose="020B0604020202020204"/>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b="0" strike="noStrike" spc="-1" dirty="0">
                <a:solidFill>
                  <a:srgbClr val="000000"/>
                </a:solidFill>
                <a:latin typeface="Times New Roman" panose="02020603050405020304" pitchFamily="18" charset="0"/>
                <a:cs typeface="Times New Roman" panose="02020603050405020304" pitchFamily="18" charset="0"/>
              </a:rPr>
              <a:t>Java programs contain nothing but definitions and instantiations of classes</a:t>
            </a: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742950" lvl="1" indent="-285750">
              <a:spcBef>
                <a:spcPts val="695"/>
              </a:spcBef>
              <a:buClr>
                <a:srgbClr val="000000"/>
              </a:buClr>
              <a:buFont typeface="Arial" panose="020B0604020202020204"/>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b="0" strike="noStrike" spc="-1" dirty="0">
                <a:solidFill>
                  <a:srgbClr val="000000"/>
                </a:solidFill>
                <a:latin typeface="Times New Roman" panose="02020603050405020304" pitchFamily="18" charset="0"/>
                <a:cs typeface="Times New Roman" panose="02020603050405020304" pitchFamily="18" charset="0"/>
              </a:rPr>
              <a:t>Everything is encapsulated in a class!</a:t>
            </a:r>
            <a:endParaRPr lang="en-US"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764030" y="157827"/>
            <a:ext cx="5615940"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Advantages &amp; Disadvantages</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TextBox 5"/>
          <p:cNvSpPr txBox="1"/>
          <p:nvPr/>
        </p:nvSpPr>
        <p:spPr>
          <a:xfrm>
            <a:off x="4621532" y="1639012"/>
            <a:ext cx="3611880" cy="2246769"/>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is slow and has a poor performance</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provides not so attractive look and feels of the GUI</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provides no backup facility</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requires significant memory space</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Verbose and Complex codes</a:t>
            </a:r>
            <a:endParaRPr lang="en-US" dirty="0">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500864" y="945581"/>
            <a:ext cx="3862360" cy="3687378"/>
            <a:chOff x="752324" y="823661"/>
            <a:chExt cx="3862360" cy="3687378"/>
          </a:xfrm>
        </p:grpSpPr>
        <p:sp>
          <p:nvSpPr>
            <p:cNvPr id="8" name="TextBox 7"/>
            <p:cNvSpPr txBox="1"/>
            <p:nvPr/>
          </p:nvSpPr>
          <p:spPr>
            <a:xfrm>
              <a:off x="815340" y="1517092"/>
              <a:ext cx="3707130" cy="2893100"/>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Portable - Write Once, Run Anywhere</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Security has been well thought through</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Robust memory management </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Designed for network programming </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Multi-threaded (multiple simultaneous tasks)</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Dynamic &amp; extensible (loads of libraries)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Classes stored in separate files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Loaded only when needed</a:t>
              </a:r>
              <a:endParaRPr lang="en-US" dirty="0">
                <a:latin typeface="Times New Roman" panose="02020603050405020304" pitchFamily="18" charset="0"/>
                <a:cs typeface="Times New Roman" panose="02020603050405020304" pitchFamily="18" charset="0"/>
              </a:endParaRPr>
            </a:p>
          </p:txBody>
        </p:sp>
        <p:sp>
          <p:nvSpPr>
            <p:cNvPr id="9" name="Google Shape;849;p25"/>
            <p:cNvSpPr/>
            <p:nvPr/>
          </p:nvSpPr>
          <p:spPr>
            <a:xfrm>
              <a:off x="752324" y="1319962"/>
              <a:ext cx="3625243" cy="3191077"/>
            </a:xfrm>
            <a:prstGeom prst="roundRect">
              <a:avLst>
                <a:gd name="adj" fmla="val 5989"/>
              </a:avLst>
            </a:prstGeom>
            <a:noFill/>
            <a:ln w="28575" cap="flat" cmpd="sng">
              <a:solidFill>
                <a:srgbClr val="3DDA8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853;p25"/>
            <p:cNvSpPr/>
            <p:nvPr/>
          </p:nvSpPr>
          <p:spPr>
            <a:xfrm>
              <a:off x="3768864" y="823661"/>
              <a:ext cx="845820" cy="709633"/>
            </a:xfrm>
            <a:prstGeom prst="roundRect">
              <a:avLst>
                <a:gd name="adj" fmla="val 16667"/>
              </a:avLst>
            </a:prstGeom>
            <a:solidFill>
              <a:srgbClr val="FFFFFF"/>
            </a:solidFill>
            <a:ln w="28575" cap="flat" cmpd="sng">
              <a:solidFill>
                <a:srgbClr val="3DDA84"/>
              </a:solidFill>
              <a:prstDash val="solid"/>
              <a:round/>
              <a:headEnd type="none" w="sm" len="sm"/>
              <a:tailEnd type="none" w="sm" len="sm"/>
            </a:ln>
            <a:effectLst>
              <a:outerShdw blurRad="71438" dist="38100" dir="5340000" algn="bl" rotWithShape="0">
                <a:srgbClr val="00000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855;p25"/>
            <p:cNvGrpSpPr/>
            <p:nvPr/>
          </p:nvGrpSpPr>
          <p:grpSpPr>
            <a:xfrm>
              <a:off x="3940708" y="1032974"/>
              <a:ext cx="461234" cy="351607"/>
              <a:chOff x="3018856" y="5494080"/>
              <a:chExt cx="247678" cy="184683"/>
            </a:xfrm>
          </p:grpSpPr>
          <p:sp>
            <p:nvSpPr>
              <p:cNvPr id="12" name="Google Shape;856;p25"/>
              <p:cNvSpPr/>
              <p:nvPr/>
            </p:nvSpPr>
            <p:spPr>
              <a:xfrm>
                <a:off x="3018856" y="5555858"/>
                <a:ext cx="206139" cy="122905"/>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accent4"/>
              </a:solidFill>
              <a:ln>
                <a:solidFill>
                  <a:srgbClr val="3DDA84"/>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857;p25"/>
              <p:cNvSpPr/>
              <p:nvPr/>
            </p:nvSpPr>
            <p:spPr>
              <a:xfrm>
                <a:off x="3080378" y="5494080"/>
                <a:ext cx="186156" cy="118689"/>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accent4"/>
              </a:solidFill>
              <a:ln>
                <a:solidFill>
                  <a:srgbClr val="3DDA84"/>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7" name="Google Shape;861;p25"/>
          <p:cNvSpPr/>
          <p:nvPr/>
        </p:nvSpPr>
        <p:spPr>
          <a:xfrm>
            <a:off x="4522470" y="1423717"/>
            <a:ext cx="3661410" cy="3209241"/>
          </a:xfrm>
          <a:prstGeom prst="roundRect">
            <a:avLst>
              <a:gd name="adj" fmla="val 5989"/>
            </a:avLst>
          </a:prstGeom>
          <a:noFill/>
          <a:ln w="28575" cap="flat" cmpd="sng">
            <a:solidFill>
              <a:srgbClr val="FF7C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865;p25"/>
          <p:cNvSpPr/>
          <p:nvPr/>
        </p:nvSpPr>
        <p:spPr>
          <a:xfrm>
            <a:off x="7524573" y="945581"/>
            <a:ext cx="910767" cy="709633"/>
          </a:xfrm>
          <a:prstGeom prst="roundRect">
            <a:avLst>
              <a:gd name="adj" fmla="val 16667"/>
            </a:avLst>
          </a:prstGeom>
          <a:solidFill>
            <a:srgbClr val="FFFFFF"/>
          </a:solidFill>
          <a:ln w="28575" cap="flat" cmpd="sng">
            <a:solidFill>
              <a:srgbClr val="FF7C80"/>
            </a:solidFill>
            <a:prstDash val="solid"/>
            <a:round/>
            <a:headEnd type="none" w="sm" len="sm"/>
            <a:tailEnd type="none" w="sm" len="sm"/>
          </a:ln>
          <a:effectLst>
            <a:outerShdw blurRad="71438" dist="38100" dir="5340000" algn="bl" rotWithShape="0">
              <a:srgbClr val="00000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 name="Google Shape;869;p25"/>
          <p:cNvGrpSpPr/>
          <p:nvPr/>
        </p:nvGrpSpPr>
        <p:grpSpPr>
          <a:xfrm>
            <a:off x="7796060" y="1082184"/>
            <a:ext cx="395438" cy="424320"/>
            <a:chOff x="4209575" y="5522788"/>
            <a:chExt cx="220873" cy="221614"/>
          </a:xfrm>
        </p:grpSpPr>
        <p:sp>
          <p:nvSpPr>
            <p:cNvPr id="20" name="Google Shape;870;p25"/>
            <p:cNvSpPr/>
            <p:nvPr/>
          </p:nvSpPr>
          <p:spPr>
            <a:xfrm>
              <a:off x="4288451" y="5523583"/>
              <a:ext cx="141996" cy="220819"/>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accent1"/>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871;p25"/>
            <p:cNvSpPr/>
            <p:nvPr/>
          </p:nvSpPr>
          <p:spPr>
            <a:xfrm>
              <a:off x="4209575" y="5522788"/>
              <a:ext cx="135682" cy="220311"/>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accent1"/>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764030" y="157827"/>
            <a:ext cx="5615940"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Java Installation</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TextBox 4"/>
          <p:cNvSpPr txBox="1"/>
          <p:nvPr/>
        </p:nvSpPr>
        <p:spPr>
          <a:xfrm>
            <a:off x="571500" y="929452"/>
            <a:ext cx="7871460" cy="3754874"/>
          </a:xfrm>
          <a:prstGeom prst="rect">
            <a:avLst/>
          </a:prstGeom>
          <a:noFill/>
        </p:spPr>
        <p:txBody>
          <a:bodyPr wrap="square">
            <a:spAutoFit/>
          </a:bodyPr>
          <a:lstStyle/>
          <a:p>
            <a:pPr marL="285750" indent="-285750">
              <a:buFont typeface="Wingdings" panose="05000000000000000000" pitchFamily="2" charset="2"/>
              <a:buChar char="Ø"/>
            </a:pPr>
            <a:r>
              <a:rPr lang="en-US" altLang="ja-JP" dirty="0">
                <a:latin typeface="Times New Roman" panose="02020603050405020304" pitchFamily="18" charset="0"/>
                <a:cs typeface="Times New Roman" panose="02020603050405020304" pitchFamily="18" charset="0"/>
              </a:rPr>
              <a:t>Download the JDK 1.5 for Windows (</a:t>
            </a:r>
            <a:r>
              <a:rPr lang="en-US" altLang="ja-JP" dirty="0">
                <a:latin typeface="Times New Roman" panose="02020603050405020304" pitchFamily="18" charset="0"/>
                <a:cs typeface="Times New Roman" panose="02020603050405020304" pitchFamily="18" charset="0"/>
                <a:hlinkClick r:id="rId1"/>
              </a:rPr>
              <a:t>Download Link</a:t>
            </a:r>
            <a:r>
              <a:rPr lang="en-US" altLang="ja-JP" dirty="0">
                <a:latin typeface="Times New Roman" panose="02020603050405020304" pitchFamily="18" charset="0"/>
                <a:cs typeface="Times New Roman" panose="02020603050405020304" pitchFamily="18" charset="0"/>
              </a:rPr>
              <a:t>)</a:t>
            </a:r>
            <a:endParaRPr lang="en-US" altLang="ja-JP"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altLang="ja-JP" dirty="0">
                <a:latin typeface="Times New Roman" panose="02020603050405020304" pitchFamily="18" charset="0"/>
                <a:cs typeface="Times New Roman" panose="02020603050405020304" pitchFamily="18" charset="0"/>
              </a:rPr>
              <a:t>Installation Notes for Microsoft Windows 32 bit</a:t>
            </a:r>
            <a:endParaRPr lang="en-US" altLang="ja-JP" dirty="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AutoNum type="arabicPeriod"/>
            </a:pPr>
            <a:r>
              <a:rPr lang="en-US" altLang="ja-JP" dirty="0">
                <a:latin typeface="Times New Roman" panose="02020603050405020304" pitchFamily="18" charset="0"/>
                <a:cs typeface="Times New Roman" panose="02020603050405020304" pitchFamily="18" charset="0"/>
              </a:rPr>
              <a:t>Run the JDK installer</a:t>
            </a:r>
            <a:endParaRPr lang="en-US" altLang="ja-JP"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AutoNum type="arabicPeriod"/>
            </a:pPr>
            <a:r>
              <a:rPr lang="en-US" altLang="ja-JP" dirty="0">
                <a:latin typeface="Times New Roman" panose="02020603050405020304" pitchFamily="18" charset="0"/>
                <a:cs typeface="Times New Roman" panose="02020603050405020304" pitchFamily="18" charset="0"/>
              </a:rPr>
              <a:t>Set up Java environment variables</a:t>
            </a:r>
            <a:endParaRPr lang="en-US" altLang="ja-JP"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AutoNum type="arabicPeriod"/>
            </a:pPr>
            <a:endParaRPr lang="en-US" altLang="ja-JP" dirty="0">
              <a:latin typeface="Times New Roman" panose="02020603050405020304" pitchFamily="18" charset="0"/>
              <a:cs typeface="Times New Roman" panose="02020603050405020304" pitchFamily="18" charset="0"/>
            </a:endParaRPr>
          </a:p>
          <a:p>
            <a:pPr marL="1714500" lvl="3" indent="-342900">
              <a:buFont typeface="Wingdings" panose="05000000000000000000" pitchFamily="2" charset="2"/>
              <a:buChar char="ü"/>
            </a:pPr>
            <a:r>
              <a:rPr lang="en-US" altLang="ja-JP" dirty="0">
                <a:latin typeface="Times New Roman" panose="02020603050405020304" pitchFamily="18" charset="0"/>
                <a:cs typeface="Times New Roman" panose="02020603050405020304" pitchFamily="18" charset="0"/>
              </a:rPr>
              <a:t>In Windows®, open the </a:t>
            </a:r>
            <a:r>
              <a:rPr lang="en-US" altLang="ja-JP" b="1" dirty="0">
                <a:latin typeface="Times New Roman" panose="02020603050405020304" pitchFamily="18" charset="0"/>
                <a:cs typeface="Times New Roman" panose="02020603050405020304" pitchFamily="18" charset="0"/>
              </a:rPr>
              <a:t>Environment Variables</a:t>
            </a:r>
            <a:r>
              <a:rPr lang="en-US" altLang="ja-JP" dirty="0">
                <a:latin typeface="Times New Roman" panose="02020603050405020304" pitchFamily="18" charset="0"/>
                <a:cs typeface="Times New Roman" panose="02020603050405020304" pitchFamily="18" charset="0"/>
              </a:rPr>
              <a:t> dialog.</a:t>
            </a:r>
            <a:endParaRPr lang="en-US" altLang="ja-JP" dirty="0">
              <a:latin typeface="Times New Roman" panose="02020603050405020304" pitchFamily="18" charset="0"/>
              <a:cs typeface="Times New Roman" panose="02020603050405020304" pitchFamily="18" charset="0"/>
            </a:endParaRPr>
          </a:p>
          <a:p>
            <a:pPr marL="1714500" lvl="3" indent="-342900">
              <a:buFont typeface="Wingdings" panose="05000000000000000000" pitchFamily="2" charset="2"/>
              <a:buChar char="ü"/>
            </a:pPr>
            <a:r>
              <a:rPr lang="en-US" altLang="ja-JP" dirty="0">
                <a:latin typeface="Times New Roman" panose="02020603050405020304" pitchFamily="18" charset="0"/>
                <a:cs typeface="Times New Roman" panose="02020603050405020304" pitchFamily="18" charset="0"/>
              </a:rPr>
              <a:t>Set the JAVA_HOME environment variable to the directory where you installed the JDK, for </a:t>
            </a:r>
            <a:r>
              <a:rPr lang="en-US" altLang="ja-JP" dirty="0" err="1">
                <a:latin typeface="Times New Roman" panose="02020603050405020304" pitchFamily="18" charset="0"/>
                <a:cs typeface="Times New Roman" panose="02020603050405020304" pitchFamily="18" charset="0"/>
              </a:rPr>
              <a:t>example:C</a:t>
            </a:r>
            <a:r>
              <a:rPr lang="en-US" altLang="ja-JP" dirty="0">
                <a:latin typeface="Times New Roman" panose="02020603050405020304" pitchFamily="18" charset="0"/>
                <a:cs typeface="Times New Roman" panose="02020603050405020304" pitchFamily="18" charset="0"/>
              </a:rPr>
              <a:t>:\Program Files\Java\jdk1.5.0_22. In 64-bit Windows, the default path is C:\Program Files(x86)\Java\jdk1.5.0_22.</a:t>
            </a:r>
            <a:endParaRPr lang="en-US" altLang="ja-JP" dirty="0">
              <a:latin typeface="Times New Roman" panose="02020603050405020304" pitchFamily="18" charset="0"/>
              <a:cs typeface="Times New Roman" panose="02020603050405020304" pitchFamily="18" charset="0"/>
            </a:endParaRPr>
          </a:p>
          <a:p>
            <a:pPr marL="1714500" lvl="3" indent="-342900">
              <a:buFont typeface="Wingdings" panose="05000000000000000000" pitchFamily="2" charset="2"/>
              <a:buChar char="ü"/>
            </a:pPr>
            <a:r>
              <a:rPr lang="en-US" altLang="ja-JP" dirty="0">
                <a:latin typeface="Times New Roman" panose="02020603050405020304" pitchFamily="18" charset="0"/>
                <a:cs typeface="Times New Roman" panose="02020603050405020304" pitchFamily="18" charset="0"/>
              </a:rPr>
              <a:t>In the PATH environment variable, add %JAVA_HOME%\bin; to the beginning of the string.</a:t>
            </a:r>
            <a:endParaRPr lang="en-US" altLang="ja-JP" dirty="0">
              <a:latin typeface="Times New Roman" panose="02020603050405020304" pitchFamily="18" charset="0"/>
              <a:cs typeface="Times New Roman" panose="02020603050405020304" pitchFamily="18" charset="0"/>
            </a:endParaRPr>
          </a:p>
          <a:p>
            <a:pPr marL="1714500" lvl="3" indent="-342900">
              <a:buFont typeface="Wingdings" panose="05000000000000000000" pitchFamily="2" charset="2"/>
              <a:buChar char="ü"/>
            </a:pPr>
            <a:r>
              <a:rPr lang="en-US" altLang="ja-JP" dirty="0">
                <a:latin typeface="Times New Roman" panose="02020603050405020304" pitchFamily="18" charset="0"/>
                <a:cs typeface="Times New Roman" panose="02020603050405020304" pitchFamily="18" charset="0"/>
              </a:rPr>
              <a:t>Click </a:t>
            </a:r>
            <a:r>
              <a:rPr lang="en-US" altLang="ja-JP" b="1" dirty="0">
                <a:latin typeface="Times New Roman" panose="02020603050405020304" pitchFamily="18" charset="0"/>
                <a:cs typeface="Times New Roman" panose="02020603050405020304" pitchFamily="18" charset="0"/>
              </a:rPr>
              <a:t>OK</a:t>
            </a:r>
            <a:r>
              <a:rPr lang="en-US" altLang="ja-JP" dirty="0">
                <a:latin typeface="Times New Roman" panose="02020603050405020304" pitchFamily="18" charset="0"/>
                <a:cs typeface="Times New Roman" panose="02020603050405020304" pitchFamily="18" charset="0"/>
              </a:rPr>
              <a:t> to save and close the </a:t>
            </a:r>
            <a:r>
              <a:rPr lang="en-US" altLang="ja-JP" b="1" dirty="0">
                <a:latin typeface="Times New Roman" panose="02020603050405020304" pitchFamily="18" charset="0"/>
                <a:cs typeface="Times New Roman" panose="02020603050405020304" pitchFamily="18" charset="0"/>
              </a:rPr>
              <a:t>Environment Variables</a:t>
            </a:r>
            <a:r>
              <a:rPr lang="en-US" altLang="ja-JP" dirty="0">
                <a:latin typeface="Times New Roman" panose="02020603050405020304" pitchFamily="18" charset="0"/>
                <a:cs typeface="Times New Roman" panose="02020603050405020304" pitchFamily="18" charset="0"/>
              </a:rPr>
              <a:t> dialog.</a:t>
            </a:r>
            <a:endParaRPr lang="en-US" altLang="ja-JP" dirty="0">
              <a:latin typeface="Times New Roman" panose="02020603050405020304" pitchFamily="18" charset="0"/>
              <a:cs typeface="Times New Roman" panose="02020603050405020304" pitchFamily="18" charset="0"/>
            </a:endParaRPr>
          </a:p>
          <a:p>
            <a:pPr marL="1714500" lvl="3" indent="-342900">
              <a:buFont typeface="Wingdings" panose="05000000000000000000" pitchFamily="2" charset="2"/>
              <a:buChar char="ü"/>
            </a:pPr>
            <a:r>
              <a:rPr lang="en-US" altLang="ja-JP" dirty="0">
                <a:latin typeface="Times New Roman" panose="02020603050405020304" pitchFamily="18" charset="0"/>
                <a:cs typeface="Times New Roman" panose="02020603050405020304" pitchFamily="18" charset="0"/>
              </a:rPr>
              <a:t>Verify that your environment variables are set correctly.</a:t>
            </a:r>
            <a:endParaRPr lang="en-US" altLang="ja-JP" dirty="0">
              <a:latin typeface="Times New Roman" panose="02020603050405020304" pitchFamily="18" charset="0"/>
              <a:cs typeface="Times New Roman" panose="02020603050405020304" pitchFamily="18" charset="0"/>
            </a:endParaRPr>
          </a:p>
          <a:p>
            <a:pPr marL="1714500" lvl="3" indent="-342900">
              <a:buFont typeface="Wingdings" panose="05000000000000000000" pitchFamily="2" charset="2"/>
              <a:buChar char="§"/>
            </a:pPr>
            <a:endParaRPr lang="en-US" altLang="ja-JP" dirty="0">
              <a:latin typeface="Times New Roman" panose="02020603050405020304" pitchFamily="18" charset="0"/>
              <a:cs typeface="Times New Roman" panose="02020603050405020304" pitchFamily="18" charset="0"/>
            </a:endParaRPr>
          </a:p>
          <a:p>
            <a:pPr lvl="4"/>
            <a:r>
              <a:rPr lang="en-US" altLang="ja-JP" dirty="0">
                <a:latin typeface="Times New Roman" panose="02020603050405020304" pitchFamily="18" charset="0"/>
                <a:cs typeface="Times New Roman" panose="02020603050405020304" pitchFamily="18" charset="0"/>
              </a:rPr>
              <a:t>		Open a command prompt</a:t>
            </a:r>
            <a:endParaRPr lang="en-US" altLang="ja-JP" dirty="0">
              <a:latin typeface="Times New Roman" panose="02020603050405020304" pitchFamily="18" charset="0"/>
              <a:cs typeface="Times New Roman" panose="02020603050405020304" pitchFamily="18" charset="0"/>
            </a:endParaRPr>
          </a:p>
          <a:p>
            <a:pPr lvl="4"/>
            <a:r>
              <a:rPr lang="en-US" altLang="ja-JP" dirty="0">
                <a:latin typeface="Times New Roman" panose="02020603050405020304" pitchFamily="18" charset="0"/>
                <a:cs typeface="Times New Roman" panose="02020603050405020304" pitchFamily="18" charset="0"/>
              </a:rPr>
              <a:t>		Type </a:t>
            </a:r>
            <a:r>
              <a:rPr lang="en-US" altLang="ja-JP" b="1" dirty="0">
                <a:latin typeface="Times New Roman" panose="02020603050405020304" pitchFamily="18" charset="0"/>
                <a:cs typeface="Times New Roman" panose="02020603050405020304" pitchFamily="18" charset="0"/>
              </a:rPr>
              <a:t>java -version</a:t>
            </a:r>
            <a:r>
              <a:rPr lang="en-US" altLang="ja-JP" dirty="0">
                <a:latin typeface="Times New Roman" panose="02020603050405020304" pitchFamily="18" charset="0"/>
                <a:cs typeface="Times New Roman" panose="02020603050405020304" pitchFamily="18" charset="0"/>
              </a:rPr>
              <a:t> and verify that the Java version is the same as the version that you set in the environment</a:t>
            </a:r>
            <a:endParaRPr lang="en-US" altLang="ja-JP"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764030" y="157827"/>
            <a:ext cx="5615940"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Download IJ</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TextBox 5"/>
          <p:cNvSpPr txBox="1"/>
          <p:nvPr/>
        </p:nvSpPr>
        <p:spPr>
          <a:xfrm>
            <a:off x="2049780" y="2169973"/>
            <a:ext cx="2827020" cy="1169551"/>
          </a:xfrm>
          <a:prstGeom prst="rect">
            <a:avLst/>
          </a:prstGeom>
          <a:noFill/>
        </p:spPr>
        <p:txBody>
          <a:bodyPr wrap="square">
            <a:spAutoFit/>
          </a:bodyPr>
          <a:lstStyle/>
          <a:p>
            <a:r>
              <a:rPr lang="en-US" dirty="0"/>
              <a:t>Download intel IJ</a:t>
            </a:r>
            <a:endParaRPr lang="en-US" dirty="0"/>
          </a:p>
          <a:p>
            <a:br>
              <a:rPr lang="en-US" dirty="0"/>
            </a:br>
            <a:r>
              <a:rPr lang="en-US" dirty="0">
                <a:hlinkClick r:id="rId1"/>
              </a:rPr>
              <a:t>https://www.jetbrains.com/idea/download/#section=windows</a:t>
            </a:r>
            <a:endParaRPr lang="en-US" dirty="0"/>
          </a:p>
          <a:p>
            <a:endParaRPr lang="en-US" dirty="0"/>
          </a:p>
        </p:txBody>
      </p:sp>
      <p:pic>
        <p:nvPicPr>
          <p:cNvPr id="3" name="Picture 2" descr="Icon&#10;&#10;Description automatically generated with medium confidence"/>
          <p:cNvPicPr>
            <a:picLocks noChangeAspect="1"/>
          </p:cNvPicPr>
          <p:nvPr/>
        </p:nvPicPr>
        <p:blipFill>
          <a:blip r:embed="rId2"/>
          <a:stretch>
            <a:fillRect/>
          </a:stretch>
        </p:blipFill>
        <p:spPr>
          <a:xfrm>
            <a:off x="4930140" y="1047869"/>
            <a:ext cx="3153589" cy="34137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764030" y="157827"/>
            <a:ext cx="5615940"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What is JAVA Compiler</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TextBox 4"/>
          <p:cNvSpPr txBox="1"/>
          <p:nvPr/>
        </p:nvSpPr>
        <p:spPr>
          <a:xfrm>
            <a:off x="1764030" y="1092784"/>
            <a:ext cx="5486400" cy="523220"/>
          </a:xfrm>
          <a:prstGeom prst="rect">
            <a:avLst/>
          </a:prstGeom>
          <a:solidFill>
            <a:schemeClr val="accent1">
              <a:lumMod val="20000"/>
              <a:lumOff val="80000"/>
            </a:schemeClr>
          </a:solidFill>
        </p:spPr>
        <p:txBody>
          <a:bodyPr wrap="square">
            <a:spAutoFit/>
          </a:bodyPr>
          <a:lstStyle/>
          <a:p>
            <a:pPr algn="ctr"/>
            <a:r>
              <a:rPr lang="en-US" dirty="0">
                <a:latin typeface="Times New Roman" panose="02020603050405020304" pitchFamily="18" charset="0"/>
                <a:cs typeface="Times New Roman" panose="02020603050405020304" pitchFamily="18" charset="0"/>
              </a:rPr>
              <a:t>Java Compiler and Interpreter are the most fundamental tools in Java language that programmers use during programming.</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764030" y="1966186"/>
            <a:ext cx="2865120" cy="1384995"/>
          </a:xfrm>
          <a:prstGeom prst="rect">
            <a:avLst/>
          </a:prstGeom>
          <a:solidFill>
            <a:srgbClr val="CCFFCC"/>
          </a:solidFill>
        </p:spPr>
        <p:txBody>
          <a:bodyPr wrap="square">
            <a:spAutoFit/>
          </a:bodyPr>
          <a:lstStyle/>
          <a:p>
            <a:pPr algn="just"/>
            <a:r>
              <a:rPr lang="en-US" dirty="0">
                <a:latin typeface="Times New Roman" panose="02020603050405020304" pitchFamily="18" charset="0"/>
                <a:cs typeface="Times New Roman" panose="02020603050405020304" pitchFamily="18" charset="0"/>
              </a:rPr>
              <a:t>A compiler in Java is a computer program that is used for compiling Java programs. It is platform-independent. It converts (translates) source code (.java file) into bytecode (.class file).</a:t>
            </a:r>
            <a:endParaRPr lang="en-US" dirty="0">
              <a:latin typeface="Times New Roman" panose="02020603050405020304" pitchFamily="18" charset="0"/>
              <a:cs typeface="Times New Roman" panose="02020603050405020304" pitchFamily="18" charset="0"/>
            </a:endParaRPr>
          </a:p>
        </p:txBody>
      </p:sp>
      <p:pic>
        <p:nvPicPr>
          <p:cNvPr id="3" name="Picture 2" descr="Logo, company name&#10;&#10;Description automatically generated"/>
          <p:cNvPicPr>
            <a:picLocks noChangeAspect="1"/>
          </p:cNvPicPr>
          <p:nvPr/>
        </p:nvPicPr>
        <p:blipFill>
          <a:blip r:embed="rId1"/>
          <a:stretch>
            <a:fillRect/>
          </a:stretch>
        </p:blipFill>
        <p:spPr>
          <a:xfrm>
            <a:off x="1764030" y="3431886"/>
            <a:ext cx="2315767" cy="1233146"/>
          </a:xfrm>
          <a:prstGeom prst="rect">
            <a:avLst/>
          </a:prstGeom>
        </p:spPr>
      </p:pic>
      <p:pic>
        <p:nvPicPr>
          <p:cNvPr id="6" name="Picture 5" descr="Icon&#10;&#10;Description automatically generated with medium confidence"/>
          <p:cNvPicPr>
            <a:picLocks noChangeAspect="1"/>
          </p:cNvPicPr>
          <p:nvPr/>
        </p:nvPicPr>
        <p:blipFill>
          <a:blip r:embed="rId2"/>
          <a:stretch>
            <a:fillRect/>
          </a:stretch>
        </p:blipFill>
        <p:spPr>
          <a:xfrm>
            <a:off x="5372100" y="1920238"/>
            <a:ext cx="1638300" cy="1638300"/>
          </a:xfrm>
          <a:prstGeom prst="rect">
            <a:avLst/>
          </a:prstGeom>
        </p:spPr>
      </p:pic>
      <p:pic>
        <p:nvPicPr>
          <p:cNvPr id="10" name="Picture 9" descr="A picture containing text&#10;&#10;Description automatically generated"/>
          <p:cNvPicPr>
            <a:picLocks noChangeAspect="1"/>
          </p:cNvPicPr>
          <p:nvPr/>
        </p:nvPicPr>
        <p:blipFill>
          <a:blip r:embed="rId3"/>
          <a:stretch>
            <a:fillRect/>
          </a:stretch>
        </p:blipFill>
        <p:spPr>
          <a:xfrm>
            <a:off x="4338877" y="3638633"/>
            <a:ext cx="3212448" cy="102639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537335" y="150207"/>
            <a:ext cx="6183630"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How does Java compiler work?</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3" name="Picture 2" descr="Diagram&#10;&#10;Description automatically generated"/>
          <p:cNvPicPr>
            <a:picLocks noChangeAspect="1"/>
          </p:cNvPicPr>
          <p:nvPr/>
        </p:nvPicPr>
        <p:blipFill>
          <a:blip r:embed="rId1"/>
          <a:stretch>
            <a:fillRect/>
          </a:stretch>
        </p:blipFill>
        <p:spPr>
          <a:xfrm>
            <a:off x="1714500" y="849630"/>
            <a:ext cx="5715000" cy="3810000"/>
          </a:xfrm>
          <a:prstGeom prst="rect">
            <a:avLst/>
          </a:prstGeom>
        </p:spPr>
      </p:pic>
      <p:sp>
        <p:nvSpPr>
          <p:cNvPr id="4" name="TextBox 3"/>
          <p:cNvSpPr txBox="1"/>
          <p:nvPr/>
        </p:nvSpPr>
        <p:spPr>
          <a:xfrm>
            <a:off x="1767840" y="4505741"/>
            <a:ext cx="2233304"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Image source: </a:t>
            </a:r>
            <a:r>
              <a:rPr lang="en-US" dirty="0" err="1">
                <a:latin typeface="Times New Roman" panose="02020603050405020304" pitchFamily="18" charset="0"/>
                <a:cs typeface="Times New Roman" panose="02020603050405020304" pitchFamily="18" charset="0"/>
              </a:rPr>
              <a:t>scientecheasy</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Google Shape;602;p34"/>
          <p:cNvSpPr/>
          <p:nvPr/>
        </p:nvSpPr>
        <p:spPr>
          <a:xfrm>
            <a:off x="4565" y="0"/>
            <a:ext cx="9139435" cy="5143500"/>
          </a:xfrm>
          <a:prstGeom prst="rect">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algn="ctr"/>
            <a:endParaRPr lang="en-US" sz="1400" b="0" cap="none" spc="0" dirty="0">
              <a:ln w="0"/>
              <a:solidFill>
                <a:schemeClr val="accent1"/>
              </a:solidFill>
              <a:latin typeface="Times New Roman" panose="02020603050405020304" pitchFamily="18" charset="0"/>
              <a:ea typeface="Open Sans" panose="020B0606030504020204" pitchFamily="34" charset="0"/>
              <a:cs typeface="Times New Roman" panose="02020603050405020304" pitchFamily="18" charset="0"/>
            </a:endParaRPr>
          </a:p>
        </p:txBody>
      </p:sp>
      <p:grpSp>
        <p:nvGrpSpPr>
          <p:cNvPr id="5" name="Google Shape;604;p34"/>
          <p:cNvGrpSpPr/>
          <p:nvPr/>
        </p:nvGrpSpPr>
        <p:grpSpPr>
          <a:xfrm>
            <a:off x="2193131" y="1932120"/>
            <a:ext cx="4700588" cy="845645"/>
            <a:chOff x="6301042" y="4227741"/>
            <a:chExt cx="11566632" cy="3046801"/>
          </a:xfrm>
        </p:grpSpPr>
        <p:grpSp>
          <p:nvGrpSpPr>
            <p:cNvPr id="6" name="Google Shape;605;p34"/>
            <p:cNvGrpSpPr/>
            <p:nvPr/>
          </p:nvGrpSpPr>
          <p:grpSpPr>
            <a:xfrm>
              <a:off x="6301042" y="4227741"/>
              <a:ext cx="1473200" cy="1463040"/>
              <a:chOff x="6009640" y="3769678"/>
              <a:chExt cx="1473200" cy="1463040"/>
            </a:xfrm>
          </p:grpSpPr>
          <p:cxnSp>
            <p:nvCxnSpPr>
              <p:cNvPr id="10" name="Google Shape;606;p34"/>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11" name="Google Shape;607;p34"/>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7" name="Google Shape;608;p34"/>
            <p:cNvGrpSpPr/>
            <p:nvPr/>
          </p:nvGrpSpPr>
          <p:grpSpPr>
            <a:xfrm rot="10800000">
              <a:off x="16394474" y="5811502"/>
              <a:ext cx="1473200" cy="1463040"/>
              <a:chOff x="6009640" y="3769678"/>
              <a:chExt cx="1473200" cy="1463040"/>
            </a:xfrm>
          </p:grpSpPr>
          <p:cxnSp>
            <p:nvCxnSpPr>
              <p:cNvPr id="8" name="Google Shape;609;p34"/>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9" name="Google Shape;610;p34"/>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
        <p:nvSpPr>
          <p:cNvPr id="12" name="Google Shape;603;p34"/>
          <p:cNvSpPr txBox="1"/>
          <p:nvPr/>
        </p:nvSpPr>
        <p:spPr>
          <a:xfrm>
            <a:off x="2642025" y="2052272"/>
            <a:ext cx="3894504" cy="721351"/>
          </a:xfrm>
          <a:prstGeom prst="rect">
            <a:avLst/>
          </a:prstGeom>
          <a:noFill/>
          <a:ln>
            <a:noFill/>
          </a:ln>
        </p:spPr>
        <p:txBody>
          <a:bodyPr spcFirstLastPara="1" wrap="square" lIns="0" tIns="0" rIns="0" bIns="0" anchor="t" anchorCtr="0">
            <a:noAutofit/>
          </a:bodyPr>
          <a:lstStyle/>
          <a:p>
            <a:pPr algn="ctr"/>
            <a:r>
              <a:rPr lang="en-US" sz="2800" dirty="0">
                <a:ln w="0"/>
                <a:solidFill>
                  <a:schemeClr val="bg1"/>
                </a:solidFill>
                <a:latin typeface="Open Sans" panose="020B0606030504020204" pitchFamily="34" charset="0"/>
                <a:ea typeface="Open Sans" panose="020B0606030504020204" pitchFamily="34" charset="0"/>
                <a:cs typeface="Open Sans" panose="020B0606030504020204" pitchFamily="34" charset="0"/>
              </a:rPr>
              <a:t>Introduction to Java</a:t>
            </a:r>
            <a:endParaRPr lang="en-US" sz="2800" dirty="0">
              <a:ln w="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537335" y="150207"/>
            <a:ext cx="6183630"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Eclipse</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TextBox 7"/>
          <p:cNvSpPr txBox="1"/>
          <p:nvPr/>
        </p:nvSpPr>
        <p:spPr>
          <a:xfrm>
            <a:off x="2033587" y="1262033"/>
            <a:ext cx="5167313"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Eclipse is an integrated development environment used in computer programming. It contains a base workspace and an extensible plug-in system for customizing the environment. </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033587" y="2927360"/>
            <a:ext cx="2454391" cy="95410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hlinkClick r:id="rId1"/>
              </a:rPr>
              <a:t>https://www.eclipse.org/downloads/download.php?file=/oomph/epp/2022-03/R/eclipse-inst-jre-win64.exe</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963702" y="2263973"/>
            <a:ext cx="3216593" cy="307777"/>
          </a:xfrm>
          <a:prstGeom prst="rect">
            <a:avLst/>
          </a:prstGeom>
          <a:solidFill>
            <a:schemeClr val="accent1">
              <a:lumMod val="20000"/>
              <a:lumOff val="80000"/>
            </a:schemeClr>
          </a:solidFill>
        </p:spPr>
        <p:txBody>
          <a:bodyPr wrap="square">
            <a:spAutoFit/>
          </a:bodyPr>
          <a:lstStyle/>
          <a:p>
            <a:r>
              <a:rPr lang="en-US" dirty="0">
                <a:latin typeface="Times New Roman" panose="02020603050405020304" pitchFamily="18" charset="0"/>
                <a:cs typeface="Times New Roman" panose="02020603050405020304" pitchFamily="18" charset="0"/>
              </a:rPr>
              <a:t>Download and install from the below link</a:t>
            </a:r>
            <a:endParaRPr lang="en-US" dirty="0"/>
          </a:p>
        </p:txBody>
      </p:sp>
      <p:pic>
        <p:nvPicPr>
          <p:cNvPr id="3" name="Picture 2" descr="Logo, company name&#10;&#10;Description automatically generated"/>
          <p:cNvPicPr>
            <a:picLocks noChangeAspect="1"/>
          </p:cNvPicPr>
          <p:nvPr/>
        </p:nvPicPr>
        <p:blipFill>
          <a:blip r:embed="rId2"/>
          <a:stretch>
            <a:fillRect/>
          </a:stretch>
        </p:blipFill>
        <p:spPr>
          <a:xfrm>
            <a:off x="4571999" y="2669095"/>
            <a:ext cx="2761758" cy="147063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764030" y="157827"/>
            <a:ext cx="5615940"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First Program</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 name="Rectangle 3"/>
          <p:cNvSpPr txBox="1">
            <a:spLocks noChangeArrowheads="1"/>
          </p:cNvSpPr>
          <p:nvPr/>
        </p:nvSpPr>
        <p:spPr>
          <a:xfrm>
            <a:off x="2049780" y="994410"/>
            <a:ext cx="5044440" cy="3154679"/>
          </a:xfrm>
          <a:prstGeom prst="rect">
            <a:avLst/>
          </a:prstGeom>
          <a:noFill/>
          <a:ln>
            <a:noFill/>
          </a:ln>
        </p:spPr>
        <p:txBody>
          <a:bodyPr spcFirstLastPara="1" wrap="square" lIns="0" tIns="0" rIns="0" bIns="0" anchor="t" anchorCtr="0"/>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chemeClr val="dk2"/>
              </a:buClr>
              <a:buSzPts val="1100"/>
              <a:buFont typeface="Arial" panose="020B0604020202020204"/>
              <a:buNone/>
              <a:defRPr sz="1100" b="0" i="0" u="none" strike="noStrike" cap="none">
                <a:solidFill>
                  <a:schemeClr val="dk2"/>
                </a:solidFill>
                <a:latin typeface="Open Sans Light" panose="020B0306030504020204"/>
                <a:ea typeface="Open Sans Light" panose="020B0306030504020204"/>
                <a:cs typeface="Open Sans Light" panose="020B0306030504020204"/>
                <a:sym typeface="Open Sans Light" panose="020B0306030504020204"/>
              </a:defRPr>
            </a:lvl1pPr>
            <a:lvl2pPr marL="914400" marR="0" lvl="1"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28600" algn="ctr" rtl="0">
              <a:lnSpc>
                <a:spcPct val="100000"/>
              </a:lnSpc>
              <a:spcBef>
                <a:spcPts val="400"/>
              </a:spcBef>
              <a:spcAft>
                <a:spcPts val="0"/>
              </a:spcAft>
              <a:buClr>
                <a:schemeClr val="dk1"/>
              </a:buClr>
              <a:buSzPts val="1000"/>
              <a:buFont typeface="Arial" panose="020B0604020202020204"/>
              <a:buNone/>
              <a:defRPr sz="10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Raleway"/>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algn="l">
              <a:buFont typeface="Arial" panose="020B0604020202020204" pitchFamily="34" charset="0"/>
              <a:buNone/>
            </a:pPr>
            <a:r>
              <a:rPr lang="en-US" altLang="en-US" sz="1600" dirty="0">
                <a:latin typeface="Times New Roman" panose="02020603050405020304" pitchFamily="18" charset="0"/>
                <a:cs typeface="Times New Roman" panose="02020603050405020304" pitchFamily="18" charset="0"/>
              </a:rPr>
              <a:t>class Hello {</a:t>
            </a:r>
            <a:endParaRPr lang="en-US" altLang="en-US" sz="1600" dirty="0">
              <a:latin typeface="Times New Roman" panose="02020603050405020304" pitchFamily="18" charset="0"/>
              <a:cs typeface="Times New Roman" panose="02020603050405020304" pitchFamily="18" charset="0"/>
            </a:endParaRPr>
          </a:p>
          <a:p>
            <a:pPr algn="l">
              <a:buFont typeface="Arial" panose="020B0604020202020204" pitchFamily="34" charset="0"/>
              <a:buNone/>
            </a:pPr>
            <a:r>
              <a:rPr lang="en-US" altLang="en-US" sz="1600" dirty="0">
                <a:latin typeface="Times New Roman" panose="02020603050405020304" pitchFamily="18" charset="0"/>
                <a:cs typeface="Times New Roman" panose="02020603050405020304" pitchFamily="18" charset="0"/>
              </a:rPr>
              <a:t>    public static void main(String[] arguments) {</a:t>
            </a:r>
            <a:endParaRPr lang="en-US" altLang="en-US" sz="1600" dirty="0">
              <a:latin typeface="Times New Roman" panose="02020603050405020304" pitchFamily="18" charset="0"/>
              <a:cs typeface="Times New Roman" panose="02020603050405020304" pitchFamily="18" charset="0"/>
            </a:endParaRPr>
          </a:p>
          <a:p>
            <a:pPr algn="l">
              <a:buFont typeface="Arial" panose="020B0604020202020204" pitchFamily="34" charset="0"/>
              <a:buNone/>
            </a:pP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System.out.println</a:t>
            </a:r>
            <a:r>
              <a:rPr lang="en-US" altLang="en-US" sz="1600" dirty="0">
                <a:latin typeface="Times New Roman" panose="02020603050405020304" pitchFamily="18" charset="0"/>
                <a:cs typeface="Times New Roman" panose="02020603050405020304" pitchFamily="18" charset="0"/>
              </a:rPr>
              <a:t>("Hello world.");</a:t>
            </a:r>
            <a:endParaRPr lang="en-US" altLang="en-US" sz="1600" dirty="0">
              <a:latin typeface="Times New Roman" panose="02020603050405020304" pitchFamily="18" charset="0"/>
              <a:cs typeface="Times New Roman" panose="02020603050405020304" pitchFamily="18" charset="0"/>
            </a:endParaRPr>
          </a:p>
          <a:p>
            <a:pPr algn="l">
              <a:buFont typeface="Arial" panose="020B0604020202020204" pitchFamily="34" charset="0"/>
              <a:buNone/>
            </a:pPr>
            <a:r>
              <a:rPr lang="en-US" altLang="en-US" sz="1600" dirty="0">
                <a:latin typeface="Times New Roman" panose="02020603050405020304" pitchFamily="18" charset="0"/>
                <a:cs typeface="Times New Roman" panose="02020603050405020304" pitchFamily="18" charset="0"/>
              </a:rPr>
              <a:t>     }</a:t>
            </a:r>
            <a:endParaRPr lang="en-US" altLang="en-US" sz="1600" dirty="0">
              <a:latin typeface="Times New Roman" panose="02020603050405020304" pitchFamily="18" charset="0"/>
              <a:cs typeface="Times New Roman" panose="02020603050405020304" pitchFamily="18" charset="0"/>
            </a:endParaRPr>
          </a:p>
          <a:p>
            <a:pPr algn="l">
              <a:buFont typeface="Arial" panose="020B0604020202020204" pitchFamily="34" charset="0"/>
              <a:buNone/>
            </a:pPr>
            <a:r>
              <a:rPr lang="en-US" altLang="en-US" sz="1600" dirty="0">
                <a:latin typeface="Times New Roman" panose="02020603050405020304" pitchFamily="18" charset="0"/>
                <a:cs typeface="Times New Roman" panose="02020603050405020304" pitchFamily="18" charset="0"/>
              </a:rPr>
              <a:t>}</a:t>
            </a:r>
            <a:endParaRPr lang="en-US" altLang="en-US" sz="1600" dirty="0">
              <a:latin typeface="Times New Roman" panose="02020603050405020304" pitchFamily="18" charset="0"/>
              <a:cs typeface="Times New Roman" panose="02020603050405020304" pitchFamily="18" charset="0"/>
            </a:endParaRPr>
          </a:p>
          <a:p>
            <a:pPr algn="l">
              <a:buFont typeface="Arial" panose="020B0604020202020204" pitchFamily="34" charset="0"/>
              <a:buNone/>
            </a:pPr>
            <a:endParaRPr lang="en-US" altLang="en-US" sz="1600" dirty="0">
              <a:latin typeface="Times New Roman" panose="02020603050405020304" pitchFamily="18" charset="0"/>
              <a:cs typeface="Times New Roman" panose="02020603050405020304" pitchFamily="18" charset="0"/>
            </a:endParaRPr>
          </a:p>
          <a:p>
            <a:pPr algn="l">
              <a:buFont typeface="Arial" panose="020B0604020202020204" pitchFamily="34" charset="0"/>
              <a:buNone/>
            </a:pPr>
            <a:r>
              <a:rPr lang="en-US" altLang="en-US" sz="1600" b="1" dirty="0">
                <a:latin typeface="Times New Roman" panose="02020603050405020304" pitchFamily="18" charset="0"/>
                <a:cs typeface="Times New Roman" panose="02020603050405020304" pitchFamily="18" charset="0"/>
              </a:rPr>
              <a:t>Program Structure</a:t>
            </a:r>
            <a:endParaRPr lang="en-US" altLang="en-US" sz="1600" b="1" dirty="0">
              <a:latin typeface="Times New Roman" panose="02020603050405020304" pitchFamily="18" charset="0"/>
              <a:cs typeface="Times New Roman" panose="02020603050405020304" pitchFamily="18" charset="0"/>
            </a:endParaRPr>
          </a:p>
          <a:p>
            <a:pPr algn="l">
              <a:buFont typeface="Arial" panose="020B0604020202020204" pitchFamily="34" charset="0"/>
              <a:buNone/>
            </a:pPr>
            <a:r>
              <a:rPr lang="en-US" altLang="en-US" sz="16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class </a:t>
            </a:r>
            <a:r>
              <a:rPr lang="en-US" altLang="en-US" sz="1600" i="1" dirty="0">
                <a:latin typeface="Times New Roman" panose="02020603050405020304" pitchFamily="18" charset="0"/>
                <a:cs typeface="Times New Roman" panose="02020603050405020304" pitchFamily="18" charset="0"/>
              </a:rPr>
              <a:t>CLASSNAME {</a:t>
            </a:r>
            <a:endParaRPr lang="en-US" altLang="en-US" sz="1600" i="1" dirty="0">
              <a:latin typeface="Times New Roman" panose="02020603050405020304" pitchFamily="18" charset="0"/>
              <a:cs typeface="Times New Roman" panose="02020603050405020304" pitchFamily="18" charset="0"/>
            </a:endParaRPr>
          </a:p>
          <a:p>
            <a:pPr algn="l">
              <a:buFont typeface="Arial" panose="020B0604020202020204" pitchFamily="34" charset="0"/>
              <a:buNone/>
            </a:pPr>
            <a:r>
              <a:rPr lang="en-US" altLang="en-US" sz="1600" i="1" dirty="0">
                <a:latin typeface="Times New Roman" panose="02020603050405020304" pitchFamily="18" charset="0"/>
                <a:cs typeface="Times New Roman" panose="02020603050405020304" pitchFamily="18" charset="0"/>
              </a:rPr>
              <a:t>		   public static void main(String[] arguments) {</a:t>
            </a:r>
            <a:endParaRPr lang="en-US" altLang="en-US" sz="1600" i="1" dirty="0">
              <a:latin typeface="Times New Roman" panose="02020603050405020304" pitchFamily="18" charset="0"/>
              <a:cs typeface="Times New Roman" panose="02020603050405020304" pitchFamily="18" charset="0"/>
            </a:endParaRPr>
          </a:p>
          <a:p>
            <a:pPr algn="l">
              <a:buFont typeface="Arial" panose="020B0604020202020204" pitchFamily="34" charset="0"/>
              <a:buNone/>
            </a:pPr>
            <a:r>
              <a:rPr lang="en-US" altLang="en-US" sz="1600" i="1" dirty="0">
                <a:latin typeface="Times New Roman" panose="02020603050405020304" pitchFamily="18" charset="0"/>
                <a:cs typeface="Times New Roman" panose="02020603050405020304" pitchFamily="18" charset="0"/>
              </a:rPr>
              <a:t>                        STATEMENTS</a:t>
            </a:r>
            <a:endParaRPr lang="en-US" altLang="en-US" sz="1600" i="1" dirty="0">
              <a:latin typeface="Times New Roman" panose="02020603050405020304" pitchFamily="18" charset="0"/>
              <a:cs typeface="Times New Roman" panose="02020603050405020304" pitchFamily="18" charset="0"/>
            </a:endParaRPr>
          </a:p>
          <a:p>
            <a:pPr algn="l">
              <a:buFont typeface="Arial" panose="020B0604020202020204" pitchFamily="34" charset="0"/>
              <a:buNone/>
            </a:pPr>
            <a:r>
              <a:rPr lang="en-US" altLang="en-US" sz="1600" i="1" dirty="0">
                <a:latin typeface="Times New Roman" panose="02020603050405020304" pitchFamily="18" charset="0"/>
                <a:cs typeface="Times New Roman" panose="02020603050405020304" pitchFamily="18" charset="0"/>
              </a:rPr>
              <a:t>		   }</a:t>
            </a:r>
            <a:endParaRPr lang="en-US" altLang="en-US" sz="1600" i="1" dirty="0">
              <a:latin typeface="Times New Roman" panose="02020603050405020304" pitchFamily="18" charset="0"/>
              <a:cs typeface="Times New Roman" panose="02020603050405020304" pitchFamily="18" charset="0"/>
            </a:endParaRPr>
          </a:p>
          <a:p>
            <a:pPr algn="l">
              <a:buFont typeface="Arial" panose="020B0604020202020204" pitchFamily="34" charset="0"/>
              <a:buNone/>
            </a:pPr>
            <a:r>
              <a:rPr lang="en-US" altLang="en-US" sz="1600" i="1" dirty="0">
                <a:latin typeface="Times New Roman" panose="02020603050405020304" pitchFamily="18" charset="0"/>
                <a:cs typeface="Times New Roman" panose="02020603050405020304" pitchFamily="18" charset="0"/>
              </a:rPr>
              <a:t>                }</a:t>
            </a:r>
            <a:endParaRPr lang="en-GB"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604;p34"/>
          <p:cNvGrpSpPr/>
          <p:nvPr/>
        </p:nvGrpSpPr>
        <p:grpSpPr>
          <a:xfrm>
            <a:off x="1978819" y="1932120"/>
            <a:ext cx="4750594" cy="845645"/>
            <a:chOff x="6301042" y="4227741"/>
            <a:chExt cx="11566632" cy="3046801"/>
          </a:xfrm>
        </p:grpSpPr>
        <p:grpSp>
          <p:nvGrpSpPr>
            <p:cNvPr id="6" name="Google Shape;605;p34"/>
            <p:cNvGrpSpPr/>
            <p:nvPr/>
          </p:nvGrpSpPr>
          <p:grpSpPr>
            <a:xfrm>
              <a:off x="6301042" y="4227741"/>
              <a:ext cx="1473200" cy="1463040"/>
              <a:chOff x="6009640" y="3769678"/>
              <a:chExt cx="1473200" cy="1463040"/>
            </a:xfrm>
          </p:grpSpPr>
          <p:cxnSp>
            <p:nvCxnSpPr>
              <p:cNvPr id="10" name="Google Shape;606;p34"/>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11" name="Google Shape;607;p34"/>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7" name="Google Shape;608;p34"/>
            <p:cNvGrpSpPr/>
            <p:nvPr/>
          </p:nvGrpSpPr>
          <p:grpSpPr>
            <a:xfrm rot="10800000">
              <a:off x="16394474" y="5811502"/>
              <a:ext cx="1473200" cy="1463040"/>
              <a:chOff x="6009640" y="3769678"/>
              <a:chExt cx="1473200" cy="1463040"/>
            </a:xfrm>
          </p:grpSpPr>
          <p:cxnSp>
            <p:nvCxnSpPr>
              <p:cNvPr id="8" name="Google Shape;609;p34"/>
              <p:cNvCxnSpPr/>
              <p:nvPr/>
            </p:nvCxnSpPr>
            <p:spPr>
              <a:xfrm rot="10800000">
                <a:off x="6019800" y="3784600"/>
                <a:ext cx="1463040" cy="0"/>
              </a:xfrm>
              <a:prstGeom prst="straightConnector1">
                <a:avLst/>
              </a:prstGeom>
              <a:noFill/>
              <a:ln w="28575" cap="flat" cmpd="sng">
                <a:solidFill>
                  <a:schemeClr val="lt1"/>
                </a:solidFill>
                <a:prstDash val="solid"/>
                <a:miter lim="800000"/>
                <a:headEnd type="none" w="sm" len="sm"/>
                <a:tailEnd type="none" w="sm" len="sm"/>
              </a:ln>
            </p:spPr>
          </p:cxnSp>
          <p:cxnSp>
            <p:nvCxnSpPr>
              <p:cNvPr id="9" name="Google Shape;610;p34"/>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
        <p:nvSpPr>
          <p:cNvPr id="13" name="Rectangle 12"/>
          <p:cNvSpPr/>
          <p:nvPr/>
        </p:nvSpPr>
        <p:spPr>
          <a:xfrm>
            <a:off x="1591900" y="2948883"/>
            <a:ext cx="5960200" cy="954107"/>
          </a:xfrm>
          <a:prstGeom prst="rect">
            <a:avLst/>
          </a:prstGeom>
          <a:noFill/>
        </p:spPr>
        <p:txBody>
          <a:bodyPr wrap="square" lIns="91440" tIns="45720" rIns="91440" bIns="45720">
            <a:spAutoFit/>
          </a:bodyPr>
          <a:lstStyle/>
          <a:p>
            <a:pPr algn="ctr"/>
            <a:r>
              <a:rPr lang="en-US" sz="2800" dirty="0">
                <a:ln w="0"/>
                <a:solidFill>
                  <a:schemeClr val="bg2"/>
                </a:solidFill>
                <a:latin typeface="Times New Roman" panose="02020603050405020304" pitchFamily="18" charset="0"/>
                <a:cs typeface="Times New Roman" panose="02020603050405020304" pitchFamily="18" charset="0"/>
              </a:rPr>
              <a:t>H</a:t>
            </a:r>
            <a:r>
              <a:rPr lang="en-US" sz="2800" cap="none" spc="0" dirty="0">
                <a:ln w="0"/>
                <a:solidFill>
                  <a:schemeClr val="bg2"/>
                </a:solidFill>
                <a:latin typeface="Times New Roman" panose="02020603050405020304" pitchFamily="18" charset="0"/>
                <a:cs typeface="Times New Roman" panose="02020603050405020304" pitchFamily="18" charset="0"/>
              </a:rPr>
              <a:t>igh-level, class-based, object-oriented programming language</a:t>
            </a:r>
            <a:endParaRPr lang="en-US" sz="2800" cap="none" spc="0" dirty="0">
              <a:ln w="0"/>
              <a:solidFill>
                <a:schemeClr val="bg2"/>
              </a:solidFill>
              <a:latin typeface="Times New Roman" panose="02020603050405020304" pitchFamily="18" charset="0"/>
              <a:cs typeface="Times New Roman" panose="02020603050405020304" pitchFamily="18" charset="0"/>
            </a:endParaRPr>
          </a:p>
        </p:txBody>
      </p:sp>
      <p:pic>
        <p:nvPicPr>
          <p:cNvPr id="3" name="Picture 2" descr="Logo&#10;&#10;Description automatically generated"/>
          <p:cNvPicPr>
            <a:picLocks noChangeAspect="1"/>
          </p:cNvPicPr>
          <p:nvPr/>
        </p:nvPicPr>
        <p:blipFill>
          <a:blip r:embed="rId1"/>
          <a:stretch>
            <a:fillRect/>
          </a:stretch>
        </p:blipFill>
        <p:spPr>
          <a:xfrm>
            <a:off x="2831432" y="670679"/>
            <a:ext cx="3501341" cy="21883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41960" y="192961"/>
            <a:ext cx="7414260"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History of Java Programming Language</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8" name="TextBox 37"/>
          <p:cNvSpPr txBox="1"/>
          <p:nvPr/>
        </p:nvSpPr>
        <p:spPr>
          <a:xfrm>
            <a:off x="1581845" y="1099631"/>
            <a:ext cx="5880193" cy="73866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81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dirty="0">
                <a:solidFill>
                  <a:schemeClr val="bg2"/>
                </a:solidFill>
                <a:latin typeface="Times New Roman" panose="02020603050405020304" pitchFamily="18" charset="0"/>
                <a:cs typeface="Times New Roman" panose="02020603050405020304" pitchFamily="18" charset="0"/>
              </a:rPr>
              <a:t>Java is an </a:t>
            </a:r>
            <a:r>
              <a:rPr lang="en-US" b="1" dirty="0">
                <a:solidFill>
                  <a:schemeClr val="bg2"/>
                </a:solidFill>
                <a:latin typeface="Times New Roman" panose="02020603050405020304" pitchFamily="18" charset="0"/>
                <a:cs typeface="Times New Roman" panose="02020603050405020304" pitchFamily="18" charset="0"/>
              </a:rPr>
              <a:t>Object-Oriented programming language</a:t>
            </a:r>
            <a:r>
              <a:rPr lang="en-US" dirty="0">
                <a:solidFill>
                  <a:schemeClr val="bg2"/>
                </a:solidFill>
                <a:latin typeface="Times New Roman" panose="02020603050405020304" pitchFamily="18" charset="0"/>
                <a:cs typeface="Times New Roman" panose="02020603050405020304" pitchFamily="18" charset="0"/>
              </a:rPr>
              <a:t> developed by James Gosling in the early 1990s. </a:t>
            </a:r>
            <a:r>
              <a:rPr lang="en-US" b="1" dirty="0">
                <a:solidFill>
                  <a:schemeClr val="bg2"/>
                </a:solidFill>
                <a:latin typeface="Times New Roman" panose="02020603050405020304" pitchFamily="18" charset="0"/>
                <a:cs typeface="Times New Roman" panose="02020603050405020304" pitchFamily="18" charset="0"/>
              </a:rPr>
              <a:t>James Gosling, Mike Sheridan,</a:t>
            </a:r>
            <a:r>
              <a:rPr lang="en-US" dirty="0">
                <a:solidFill>
                  <a:schemeClr val="bg2"/>
                </a:solidFill>
                <a:latin typeface="Times New Roman" panose="02020603050405020304" pitchFamily="18" charset="0"/>
                <a:cs typeface="Times New Roman" panose="02020603050405020304" pitchFamily="18" charset="0"/>
              </a:rPr>
              <a:t> and </a:t>
            </a:r>
            <a:r>
              <a:rPr lang="en-US" b="1" dirty="0">
                <a:solidFill>
                  <a:schemeClr val="bg2"/>
                </a:solidFill>
                <a:latin typeface="Times New Roman" panose="02020603050405020304" pitchFamily="18" charset="0"/>
                <a:cs typeface="Times New Roman" panose="02020603050405020304" pitchFamily="18" charset="0"/>
              </a:rPr>
              <a:t>Patrick Naughton</a:t>
            </a:r>
            <a:r>
              <a:rPr lang="en-US" dirty="0">
                <a:solidFill>
                  <a:schemeClr val="bg2"/>
                </a:solidFill>
                <a:latin typeface="Times New Roman" panose="02020603050405020304" pitchFamily="18" charset="0"/>
                <a:cs typeface="Times New Roman" panose="02020603050405020304" pitchFamily="18" charset="0"/>
              </a:rPr>
              <a:t> initiated the Java language project in </a:t>
            </a:r>
            <a:r>
              <a:rPr lang="en-US" b="1" dirty="0">
                <a:solidFill>
                  <a:schemeClr val="bg2"/>
                </a:solidFill>
                <a:latin typeface="Times New Roman" panose="02020603050405020304" pitchFamily="18" charset="0"/>
                <a:cs typeface="Times New Roman" panose="02020603050405020304" pitchFamily="18" charset="0"/>
              </a:rPr>
              <a:t>June 1991</a:t>
            </a:r>
            <a:r>
              <a:rPr lang="en-US" dirty="0">
                <a:solidFill>
                  <a:schemeClr val="bg2"/>
                </a:solidFill>
                <a:latin typeface="Times New Roman" panose="02020603050405020304" pitchFamily="18" charset="0"/>
                <a:cs typeface="Times New Roman" panose="02020603050405020304" pitchFamily="18" charset="0"/>
              </a:rPr>
              <a:t>. </a:t>
            </a:r>
            <a:endParaRPr lang="en-US" dirty="0">
              <a:solidFill>
                <a:schemeClr val="bg2"/>
              </a:solidFill>
              <a:latin typeface="Times New Roman" panose="02020603050405020304" pitchFamily="18" charset="0"/>
              <a:cs typeface="Times New Roman" panose="02020603050405020304" pitchFamily="18" charset="0"/>
            </a:endParaRPr>
          </a:p>
        </p:txBody>
      </p:sp>
      <p:grpSp>
        <p:nvGrpSpPr>
          <p:cNvPr id="19" name="Group 18"/>
          <p:cNvGrpSpPr/>
          <p:nvPr/>
        </p:nvGrpSpPr>
        <p:grpSpPr>
          <a:xfrm>
            <a:off x="2104311" y="2164000"/>
            <a:ext cx="4964304" cy="2055470"/>
            <a:chOff x="2202180" y="1691560"/>
            <a:chExt cx="4964304" cy="2055470"/>
          </a:xfrm>
        </p:grpSpPr>
        <p:grpSp>
          <p:nvGrpSpPr>
            <p:cNvPr id="10" name="Group 9"/>
            <p:cNvGrpSpPr/>
            <p:nvPr/>
          </p:nvGrpSpPr>
          <p:grpSpPr>
            <a:xfrm>
              <a:off x="2202180" y="1691560"/>
              <a:ext cx="4935376" cy="1455237"/>
              <a:chOff x="1902142" y="1691560"/>
              <a:chExt cx="4935376" cy="1455237"/>
            </a:xfrm>
          </p:grpSpPr>
          <p:pic>
            <p:nvPicPr>
              <p:cNvPr id="8" name="Picture 7"/>
              <p:cNvPicPr>
                <a:picLocks noChangeAspect="1"/>
              </p:cNvPicPr>
              <p:nvPr/>
            </p:nvPicPr>
            <p:blipFill>
              <a:blip r:embed="rId1"/>
              <a:stretch>
                <a:fillRect/>
              </a:stretch>
            </p:blipFill>
            <p:spPr>
              <a:xfrm>
                <a:off x="1902142" y="1695371"/>
                <a:ext cx="1451426" cy="1451426"/>
              </a:xfrm>
              <a:prstGeom prst="rect">
                <a:avLst/>
              </a:prstGeom>
            </p:spPr>
          </p:pic>
          <p:pic>
            <p:nvPicPr>
              <p:cNvPr id="9" name="Picture 8"/>
              <p:cNvPicPr>
                <a:picLocks noChangeAspect="1"/>
              </p:cNvPicPr>
              <p:nvPr/>
            </p:nvPicPr>
            <p:blipFill>
              <a:blip r:embed="rId2"/>
              <a:stretch>
                <a:fillRect/>
              </a:stretch>
            </p:blipFill>
            <p:spPr>
              <a:xfrm>
                <a:off x="3629655" y="1691560"/>
                <a:ext cx="3207863" cy="1451427"/>
              </a:xfrm>
              <a:prstGeom prst="rect">
                <a:avLst/>
              </a:prstGeom>
            </p:spPr>
          </p:pic>
        </p:grpSp>
        <p:sp>
          <p:nvSpPr>
            <p:cNvPr id="22" name="TextBox 21"/>
            <p:cNvSpPr txBox="1"/>
            <p:nvPr/>
          </p:nvSpPr>
          <p:spPr>
            <a:xfrm>
              <a:off x="2202180" y="3230566"/>
              <a:ext cx="1451426" cy="307777"/>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James Gosling</a:t>
              </a:r>
              <a:endParaRPr lang="en-US"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3929693" y="3223810"/>
              <a:ext cx="1451426" cy="307777"/>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Patrick Naughton</a:t>
              </a:r>
              <a:endParaRPr lang="en-US"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5686134" y="3223810"/>
              <a:ext cx="1480350" cy="52322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Mike Sheridan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25780" y="192961"/>
            <a:ext cx="7330440"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History of Java Programming Language</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0" name="TextBox 39"/>
          <p:cNvSpPr txBox="1"/>
          <p:nvPr/>
        </p:nvSpPr>
        <p:spPr>
          <a:xfrm>
            <a:off x="1960720" y="4129236"/>
            <a:ext cx="5222558" cy="52322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dirty="0">
                <a:solidFill>
                  <a:schemeClr val="bg2"/>
                </a:solidFill>
                <a:latin typeface="Times New Roman" panose="02020603050405020304" pitchFamily="18" charset="0"/>
                <a:cs typeface="Times New Roman" panose="02020603050405020304" pitchFamily="18" charset="0"/>
              </a:rPr>
              <a:t>Java was originally designed for interactive television, but it was too advanced for the digital cable television industry at the time. </a:t>
            </a:r>
            <a:endParaRPr lang="en-US" dirty="0">
              <a:solidFill>
                <a:schemeClr val="bg2"/>
              </a:solidFill>
            </a:endParaRPr>
          </a:p>
        </p:txBody>
      </p:sp>
      <p:sp>
        <p:nvSpPr>
          <p:cNvPr id="42" name="TextBox 41"/>
          <p:cNvSpPr txBox="1"/>
          <p:nvPr/>
        </p:nvSpPr>
        <p:spPr>
          <a:xfrm>
            <a:off x="1795462" y="1050047"/>
            <a:ext cx="5553075" cy="738664"/>
          </a:xfrm>
          <a:prstGeom prst="rect">
            <a:avLst/>
          </a:prstGeom>
          <a:solidFill>
            <a:schemeClr val="accent1">
              <a:lumMod val="20000"/>
              <a:lumOff val="80000"/>
            </a:schemeClr>
          </a:solidFill>
        </p:spPr>
        <p:txBody>
          <a:bodyPr wrap="square">
            <a:spAutoFit/>
          </a:bodyPr>
          <a:lstStyle/>
          <a:p>
            <a:r>
              <a:rPr lang="en-US" dirty="0">
                <a:latin typeface="Times New Roman" panose="02020603050405020304" pitchFamily="18" charset="0"/>
                <a:cs typeface="Times New Roman" panose="02020603050405020304" pitchFamily="18" charset="0"/>
              </a:rPr>
              <a:t>The language was initially called </a:t>
            </a:r>
            <a:r>
              <a:rPr lang="en-US" b="1" dirty="0">
                <a:latin typeface="Times New Roman" panose="02020603050405020304" pitchFamily="18" charset="0"/>
                <a:cs typeface="Times New Roman" panose="02020603050405020304" pitchFamily="18" charset="0"/>
              </a:rPr>
              <a:t>Oak</a:t>
            </a:r>
            <a:r>
              <a:rPr lang="en-US" dirty="0">
                <a:latin typeface="Times New Roman" panose="02020603050405020304" pitchFamily="18" charset="0"/>
                <a:cs typeface="Times New Roman" panose="02020603050405020304" pitchFamily="18" charset="0"/>
              </a:rPr>
              <a:t> after an oak tree that stood outside Gosling's office. </a:t>
            </a:r>
            <a:r>
              <a:rPr lang="en-US" b="1" dirty="0">
                <a:latin typeface="Times New Roman" panose="02020603050405020304" pitchFamily="18" charset="0"/>
                <a:cs typeface="Times New Roman" panose="02020603050405020304" pitchFamily="18" charset="0"/>
              </a:rPr>
              <a:t>Later</a:t>
            </a:r>
            <a:r>
              <a:rPr lang="en-US" dirty="0">
                <a:latin typeface="Times New Roman" panose="02020603050405020304" pitchFamily="18" charset="0"/>
                <a:cs typeface="Times New Roman" panose="02020603050405020304" pitchFamily="18" charset="0"/>
              </a:rPr>
              <a:t> the project went by the name </a:t>
            </a:r>
            <a:r>
              <a:rPr lang="en-US" b="1" dirty="0">
                <a:latin typeface="Times New Roman" panose="02020603050405020304" pitchFamily="18" charset="0"/>
                <a:cs typeface="Times New Roman" panose="02020603050405020304" pitchFamily="18" charset="0"/>
              </a:rPr>
              <a:t>Green</a:t>
            </a:r>
            <a:r>
              <a:rPr lang="en-US" dirty="0">
                <a:latin typeface="Times New Roman" panose="02020603050405020304" pitchFamily="18" charset="0"/>
                <a:cs typeface="Times New Roman" panose="02020603050405020304" pitchFamily="18" charset="0"/>
              </a:rPr>
              <a:t> and was </a:t>
            </a:r>
            <a:r>
              <a:rPr lang="en-US" b="1" dirty="0">
                <a:latin typeface="Times New Roman" panose="02020603050405020304" pitchFamily="18" charset="0"/>
                <a:cs typeface="Times New Roman" panose="02020603050405020304" pitchFamily="18" charset="0"/>
              </a:rPr>
              <a:t>finally</a:t>
            </a:r>
            <a:r>
              <a:rPr lang="en-US" dirty="0">
                <a:latin typeface="Times New Roman" panose="02020603050405020304" pitchFamily="18" charset="0"/>
                <a:cs typeface="Times New Roman" panose="02020603050405020304" pitchFamily="18" charset="0"/>
              </a:rPr>
              <a:t> renamed </a:t>
            </a:r>
            <a:r>
              <a:rPr lang="en-US" b="1" dirty="0">
                <a:latin typeface="Times New Roman" panose="02020603050405020304" pitchFamily="18" charset="0"/>
                <a:cs typeface="Times New Roman" panose="02020603050405020304" pitchFamily="18" charset="0"/>
              </a:rPr>
              <a:t>Java</a:t>
            </a:r>
            <a:r>
              <a:rPr lang="en-US" dirty="0">
                <a:latin typeface="Times New Roman" panose="02020603050405020304" pitchFamily="18" charset="0"/>
                <a:cs typeface="Times New Roman" panose="02020603050405020304" pitchFamily="18" charset="0"/>
              </a:rPr>
              <a:t>, from Java coffee, a type of coffee from Indonesia.</a:t>
            </a:r>
            <a:endParaRPr lang="en-US" dirty="0"/>
          </a:p>
        </p:txBody>
      </p:sp>
      <p:pic>
        <p:nvPicPr>
          <p:cNvPr id="8" name="Picture 7" descr="Logo&#10;&#10;Description automatically generated"/>
          <p:cNvPicPr>
            <a:picLocks noChangeAspect="1"/>
          </p:cNvPicPr>
          <p:nvPr/>
        </p:nvPicPr>
        <p:blipFill>
          <a:blip r:embed="rId1"/>
          <a:stretch>
            <a:fillRect/>
          </a:stretch>
        </p:blipFill>
        <p:spPr>
          <a:xfrm>
            <a:off x="4981438" y="2075740"/>
            <a:ext cx="2367099" cy="1479438"/>
          </a:xfrm>
          <a:prstGeom prst="rect">
            <a:avLst/>
          </a:prstGeom>
        </p:spPr>
      </p:pic>
      <p:pic>
        <p:nvPicPr>
          <p:cNvPr id="3" name="Picture 2" descr="A tree in a field&#10;&#10;Description automatically generated with medium confidence"/>
          <p:cNvPicPr>
            <a:picLocks noChangeAspect="1"/>
          </p:cNvPicPr>
          <p:nvPr/>
        </p:nvPicPr>
        <p:blipFill>
          <a:blip r:embed="rId2"/>
          <a:stretch>
            <a:fillRect/>
          </a:stretch>
        </p:blipFill>
        <p:spPr>
          <a:xfrm>
            <a:off x="1795462" y="2075740"/>
            <a:ext cx="1806122" cy="1806122"/>
          </a:xfrm>
          <a:prstGeom prst="rect">
            <a:avLst/>
          </a:prstGeom>
        </p:spPr>
      </p:pic>
      <p:sp>
        <p:nvSpPr>
          <p:cNvPr id="11" name="Google Shape;93;p16"/>
          <p:cNvSpPr/>
          <p:nvPr/>
        </p:nvSpPr>
        <p:spPr>
          <a:xfrm>
            <a:off x="4093146" y="2981922"/>
            <a:ext cx="396730" cy="272677"/>
          </a:xfrm>
          <a:custGeom>
            <a:avLst/>
            <a:gdLst/>
            <a:ahLst/>
            <a:cxnLst/>
            <a:rect l="l" t="t" r="r" b="b"/>
            <a:pathLst>
              <a:path w="56710" h="44204" extrusionOk="0">
                <a:moveTo>
                  <a:pt x="29925" y="1"/>
                </a:moveTo>
                <a:cubicBezTo>
                  <a:pt x="28761" y="1"/>
                  <a:pt x="27607" y="515"/>
                  <a:pt x="26825" y="1496"/>
                </a:cubicBezTo>
                <a:lnTo>
                  <a:pt x="26349" y="2104"/>
                </a:lnTo>
                <a:cubicBezTo>
                  <a:pt x="24991" y="3806"/>
                  <a:pt x="25277" y="6283"/>
                  <a:pt x="26980" y="7640"/>
                </a:cubicBezTo>
                <a:lnTo>
                  <a:pt x="29289" y="9462"/>
                </a:lnTo>
                <a:lnTo>
                  <a:pt x="3881" y="9462"/>
                </a:lnTo>
                <a:cubicBezTo>
                  <a:pt x="1738" y="9462"/>
                  <a:pt x="0" y="11200"/>
                  <a:pt x="0" y="13343"/>
                </a:cubicBezTo>
                <a:lnTo>
                  <a:pt x="0" y="30929"/>
                </a:lnTo>
                <a:cubicBezTo>
                  <a:pt x="0" y="33072"/>
                  <a:pt x="1738" y="34810"/>
                  <a:pt x="3881" y="34810"/>
                </a:cubicBezTo>
                <a:lnTo>
                  <a:pt x="29170" y="34810"/>
                </a:lnTo>
                <a:lnTo>
                  <a:pt x="26956" y="36572"/>
                </a:lnTo>
                <a:cubicBezTo>
                  <a:pt x="25241" y="37918"/>
                  <a:pt x="24956" y="40394"/>
                  <a:pt x="26301" y="42109"/>
                </a:cubicBezTo>
                <a:lnTo>
                  <a:pt x="26789" y="42704"/>
                </a:lnTo>
                <a:cubicBezTo>
                  <a:pt x="27563" y="43690"/>
                  <a:pt x="28711" y="44204"/>
                  <a:pt x="29873" y="44204"/>
                </a:cubicBezTo>
                <a:cubicBezTo>
                  <a:pt x="30731" y="44204"/>
                  <a:pt x="31597" y="43923"/>
                  <a:pt x="32325" y="43347"/>
                </a:cubicBezTo>
                <a:lnTo>
                  <a:pt x="54078" y="26107"/>
                </a:lnTo>
                <a:cubicBezTo>
                  <a:pt x="54519" y="25880"/>
                  <a:pt x="54912" y="25571"/>
                  <a:pt x="55245" y="25178"/>
                </a:cubicBezTo>
                <a:cubicBezTo>
                  <a:pt x="56209" y="24392"/>
                  <a:pt x="56698" y="23237"/>
                  <a:pt x="56686" y="22070"/>
                </a:cubicBezTo>
                <a:cubicBezTo>
                  <a:pt x="56709" y="20915"/>
                  <a:pt x="56209" y="19761"/>
                  <a:pt x="55257" y="18975"/>
                </a:cubicBezTo>
                <a:cubicBezTo>
                  <a:pt x="54924" y="18582"/>
                  <a:pt x="54531" y="18272"/>
                  <a:pt x="54090" y="18046"/>
                </a:cubicBezTo>
                <a:lnTo>
                  <a:pt x="32361" y="854"/>
                </a:lnTo>
                <a:cubicBezTo>
                  <a:pt x="31640" y="279"/>
                  <a:pt x="30780" y="1"/>
                  <a:pt x="29925"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093244" y="192961"/>
            <a:ext cx="295751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Java - General</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36" name="Group 35"/>
          <p:cNvGrpSpPr/>
          <p:nvPr/>
        </p:nvGrpSpPr>
        <p:grpSpPr>
          <a:xfrm>
            <a:off x="1677233" y="1527847"/>
            <a:ext cx="5789533" cy="2555084"/>
            <a:chOff x="1975247" y="1306867"/>
            <a:chExt cx="5789533" cy="2555084"/>
          </a:xfrm>
        </p:grpSpPr>
        <p:grpSp>
          <p:nvGrpSpPr>
            <p:cNvPr id="10" name="Group 9"/>
            <p:cNvGrpSpPr/>
            <p:nvPr/>
          </p:nvGrpSpPr>
          <p:grpSpPr>
            <a:xfrm>
              <a:off x="2023110" y="1342814"/>
              <a:ext cx="2022634" cy="902294"/>
              <a:chOff x="1070610" y="1306867"/>
              <a:chExt cx="2022634" cy="902294"/>
            </a:xfrm>
          </p:grpSpPr>
          <p:grpSp>
            <p:nvGrpSpPr>
              <p:cNvPr id="3" name="Group 2"/>
              <p:cNvGrpSpPr/>
              <p:nvPr/>
            </p:nvGrpSpPr>
            <p:grpSpPr>
              <a:xfrm>
                <a:off x="1646670" y="1306867"/>
                <a:ext cx="608100" cy="521400"/>
                <a:chOff x="6301950" y="1131607"/>
                <a:chExt cx="608100" cy="521400"/>
              </a:xfrm>
            </p:grpSpPr>
            <p:sp>
              <p:nvSpPr>
                <p:cNvPr id="12" name="Google Shape;395;p31"/>
                <p:cNvSpPr/>
                <p:nvPr/>
              </p:nvSpPr>
              <p:spPr>
                <a:xfrm flipH="1">
                  <a:off x="6310950" y="1131607"/>
                  <a:ext cx="599100" cy="521400"/>
                </a:xfrm>
                <a:prstGeom prst="wedgeRoundRectCallout">
                  <a:avLst>
                    <a:gd name="adj1" fmla="val -20833"/>
                    <a:gd name="adj2" fmla="val 62500"/>
                    <a:gd name="adj3" fmla="val 0"/>
                  </a:avLst>
                </a:prstGeom>
                <a:solidFill>
                  <a:schemeClr val="accent1">
                    <a:lumMod val="20000"/>
                    <a:lumOff val="80000"/>
                  </a:schemeClr>
                </a:solidFill>
                <a:ln>
                  <a:noFill/>
                </a:ln>
                <a:effectLst>
                  <a:outerShdw blurRad="57150" dist="9525" dir="378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14" name="Google Shape;409;p31"/>
                <p:cNvSpPr txBox="1"/>
                <p:nvPr/>
              </p:nvSpPr>
              <p:spPr>
                <a:xfrm>
                  <a:off x="6301950" y="1186328"/>
                  <a:ext cx="608100" cy="460564"/>
                </a:xfrm>
                <a:prstGeom prst="rect">
                  <a:avLst/>
                </a:prstGeom>
              </p:spPr>
              <p:txBody>
                <a:bodyPr spcFirstLastPara="1" wrap="square" lIns="91425" tIns="9000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Aft>
                      <a:spcPts val="1600"/>
                    </a:spcAft>
                  </a:pPr>
                  <a:r>
                    <a:rPr lang="en-GB" dirty="0"/>
                    <a:t>01</a:t>
                  </a:r>
                  <a:endParaRPr lang="en-GB" dirty="0"/>
                </a:p>
              </p:txBody>
            </p:sp>
          </p:grpSp>
          <p:sp>
            <p:nvSpPr>
              <p:cNvPr id="30" name="TextBox 29"/>
              <p:cNvSpPr txBox="1"/>
              <p:nvPr/>
            </p:nvSpPr>
            <p:spPr>
              <a:xfrm>
                <a:off x="1070610" y="1901384"/>
                <a:ext cx="2022634"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“Most popular” language</a:t>
                </a:r>
                <a:endParaRPr lang="en-US" sz="1400" dirty="0">
                  <a:latin typeface="Times New Roman" panose="02020603050405020304" pitchFamily="18" charset="0"/>
                  <a:cs typeface="Times New Roman" panose="02020603050405020304" pitchFamily="18" charset="0"/>
                </a:endParaRPr>
              </a:p>
            </p:txBody>
          </p:sp>
        </p:grpSp>
        <p:grpSp>
          <p:nvGrpSpPr>
            <p:cNvPr id="35" name="Group 34"/>
            <p:cNvGrpSpPr/>
            <p:nvPr/>
          </p:nvGrpSpPr>
          <p:grpSpPr>
            <a:xfrm>
              <a:off x="4884420" y="1306867"/>
              <a:ext cx="2880360" cy="941774"/>
              <a:chOff x="4884420" y="1306867"/>
              <a:chExt cx="2880360" cy="941774"/>
            </a:xfrm>
          </p:grpSpPr>
          <p:grpSp>
            <p:nvGrpSpPr>
              <p:cNvPr id="18" name="Group 17"/>
              <p:cNvGrpSpPr/>
              <p:nvPr/>
            </p:nvGrpSpPr>
            <p:grpSpPr>
              <a:xfrm>
                <a:off x="5830050" y="1306867"/>
                <a:ext cx="608100" cy="521400"/>
                <a:chOff x="6301950" y="1131607"/>
                <a:chExt cx="608100" cy="521400"/>
              </a:xfrm>
            </p:grpSpPr>
            <p:sp>
              <p:nvSpPr>
                <p:cNvPr id="20" name="Google Shape;395;p31"/>
                <p:cNvSpPr/>
                <p:nvPr/>
              </p:nvSpPr>
              <p:spPr>
                <a:xfrm flipH="1">
                  <a:off x="6310950" y="1131607"/>
                  <a:ext cx="599100" cy="521400"/>
                </a:xfrm>
                <a:prstGeom prst="wedgeRoundRectCallout">
                  <a:avLst>
                    <a:gd name="adj1" fmla="val -20833"/>
                    <a:gd name="adj2" fmla="val 62500"/>
                    <a:gd name="adj3" fmla="val 0"/>
                  </a:avLst>
                </a:prstGeom>
                <a:solidFill>
                  <a:schemeClr val="accent2">
                    <a:lumMod val="20000"/>
                    <a:lumOff val="80000"/>
                  </a:schemeClr>
                </a:solidFill>
                <a:ln>
                  <a:noFill/>
                </a:ln>
                <a:effectLst>
                  <a:outerShdw blurRad="57150" dist="9525" dir="378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22" name="Google Shape;409;p31"/>
                <p:cNvSpPr txBox="1"/>
                <p:nvPr/>
              </p:nvSpPr>
              <p:spPr>
                <a:xfrm>
                  <a:off x="6301950" y="1278125"/>
                  <a:ext cx="608100" cy="302100"/>
                </a:xfrm>
                <a:prstGeom prst="rect">
                  <a:avLst/>
                </a:prstGeom>
              </p:spPr>
              <p:txBody>
                <a:bodyPr spcFirstLastPara="1" wrap="square" lIns="91425" tIns="9000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Aft>
                      <a:spcPts val="1600"/>
                    </a:spcAft>
                  </a:pPr>
                  <a:r>
                    <a:rPr lang="en-GB" dirty="0"/>
                    <a:t>02</a:t>
                  </a:r>
                  <a:endParaRPr lang="en-GB" dirty="0"/>
                </a:p>
              </p:txBody>
            </p:sp>
          </p:grpSp>
          <p:sp>
            <p:nvSpPr>
              <p:cNvPr id="31" name="TextBox 30"/>
              <p:cNvSpPr txBox="1"/>
              <p:nvPr/>
            </p:nvSpPr>
            <p:spPr>
              <a:xfrm>
                <a:off x="4884420" y="1940864"/>
                <a:ext cx="288036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Runs on a “virtual machine” (JVM)</a:t>
                </a:r>
                <a:endParaRPr lang="en-US" sz="1400" dirty="0">
                  <a:latin typeface="Times New Roman" panose="02020603050405020304" pitchFamily="18" charset="0"/>
                  <a:cs typeface="Times New Roman" panose="02020603050405020304" pitchFamily="18" charset="0"/>
                </a:endParaRPr>
              </a:p>
            </p:txBody>
          </p:sp>
        </p:grpSp>
        <p:grpSp>
          <p:nvGrpSpPr>
            <p:cNvPr id="9" name="Group 8"/>
            <p:cNvGrpSpPr/>
            <p:nvPr/>
          </p:nvGrpSpPr>
          <p:grpSpPr>
            <a:xfrm>
              <a:off x="1975247" y="2768517"/>
              <a:ext cx="2118360" cy="1093434"/>
              <a:chOff x="1019854" y="3054534"/>
              <a:chExt cx="2118360" cy="1093434"/>
            </a:xfrm>
          </p:grpSpPr>
          <p:grpSp>
            <p:nvGrpSpPr>
              <p:cNvPr id="24" name="Group 23"/>
              <p:cNvGrpSpPr/>
              <p:nvPr/>
            </p:nvGrpSpPr>
            <p:grpSpPr>
              <a:xfrm>
                <a:off x="1646670" y="3054534"/>
                <a:ext cx="608100" cy="521400"/>
                <a:chOff x="6301950" y="1131607"/>
                <a:chExt cx="608100" cy="521400"/>
              </a:xfrm>
            </p:grpSpPr>
            <p:sp>
              <p:nvSpPr>
                <p:cNvPr id="25" name="Google Shape;395;p31"/>
                <p:cNvSpPr/>
                <p:nvPr/>
              </p:nvSpPr>
              <p:spPr>
                <a:xfrm flipH="1">
                  <a:off x="6310950" y="1131607"/>
                  <a:ext cx="599100" cy="521400"/>
                </a:xfrm>
                <a:prstGeom prst="wedgeRoundRectCallout">
                  <a:avLst>
                    <a:gd name="adj1" fmla="val -20833"/>
                    <a:gd name="adj2" fmla="val 62500"/>
                    <a:gd name="adj3" fmla="val 0"/>
                  </a:avLst>
                </a:prstGeom>
                <a:solidFill>
                  <a:schemeClr val="accent4">
                    <a:lumMod val="40000"/>
                    <a:lumOff val="60000"/>
                  </a:schemeClr>
                </a:solidFill>
                <a:ln>
                  <a:noFill/>
                </a:ln>
                <a:effectLst>
                  <a:outerShdw blurRad="57150" dist="9525" dir="378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26" name="Google Shape;409;p31"/>
                <p:cNvSpPr txBox="1"/>
                <p:nvPr/>
              </p:nvSpPr>
              <p:spPr>
                <a:xfrm>
                  <a:off x="6301950" y="1309076"/>
                  <a:ext cx="608100" cy="302100"/>
                </a:xfrm>
                <a:prstGeom prst="rect">
                  <a:avLst/>
                </a:prstGeom>
              </p:spPr>
              <p:txBody>
                <a:bodyPr spcFirstLastPara="1" wrap="square" lIns="91425" tIns="9000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Aft>
                      <a:spcPts val="1600"/>
                    </a:spcAft>
                  </a:pPr>
                  <a:r>
                    <a:rPr lang="en-GB" dirty="0"/>
                    <a:t>03</a:t>
                  </a:r>
                  <a:endParaRPr lang="en-GB" dirty="0"/>
                </a:p>
              </p:txBody>
            </p:sp>
          </p:grpSp>
          <p:sp>
            <p:nvSpPr>
              <p:cNvPr id="32" name="TextBox 31"/>
              <p:cNvSpPr txBox="1"/>
              <p:nvPr/>
            </p:nvSpPr>
            <p:spPr>
              <a:xfrm>
                <a:off x="1019854" y="3624748"/>
                <a:ext cx="2118360" cy="523220"/>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More complex than some languages (e.g., Python)</a:t>
                </a:r>
                <a:endParaRPr lang="en-US" sz="1400" dirty="0">
                  <a:latin typeface="Times New Roman" panose="02020603050405020304" pitchFamily="18" charset="0"/>
                  <a:cs typeface="Times New Roman" panose="02020603050405020304" pitchFamily="18" charset="0"/>
                </a:endParaRPr>
              </a:p>
            </p:txBody>
          </p:sp>
        </p:grpSp>
        <p:grpSp>
          <p:nvGrpSpPr>
            <p:cNvPr id="34" name="Group 33"/>
            <p:cNvGrpSpPr/>
            <p:nvPr/>
          </p:nvGrpSpPr>
          <p:grpSpPr>
            <a:xfrm>
              <a:off x="4953000" y="2768517"/>
              <a:ext cx="2743200" cy="985713"/>
              <a:chOff x="4953000" y="3054534"/>
              <a:chExt cx="2743200" cy="985713"/>
            </a:xfrm>
          </p:grpSpPr>
          <p:grpSp>
            <p:nvGrpSpPr>
              <p:cNvPr id="27" name="Group 26"/>
              <p:cNvGrpSpPr/>
              <p:nvPr/>
            </p:nvGrpSpPr>
            <p:grpSpPr>
              <a:xfrm>
                <a:off x="5830050" y="3054534"/>
                <a:ext cx="617100" cy="521400"/>
                <a:chOff x="6292950" y="1131607"/>
                <a:chExt cx="617100" cy="521400"/>
              </a:xfrm>
            </p:grpSpPr>
            <p:sp>
              <p:nvSpPr>
                <p:cNvPr id="28" name="Google Shape;395;p31"/>
                <p:cNvSpPr/>
                <p:nvPr/>
              </p:nvSpPr>
              <p:spPr>
                <a:xfrm flipH="1">
                  <a:off x="6310950" y="1131607"/>
                  <a:ext cx="599100" cy="521400"/>
                </a:xfrm>
                <a:prstGeom prst="wedgeRoundRectCallout">
                  <a:avLst>
                    <a:gd name="adj1" fmla="val -20833"/>
                    <a:gd name="adj2" fmla="val 62500"/>
                    <a:gd name="adj3" fmla="val 0"/>
                  </a:avLst>
                </a:prstGeom>
                <a:solidFill>
                  <a:schemeClr val="bg2">
                    <a:lumMod val="25000"/>
                    <a:lumOff val="75000"/>
                  </a:schemeClr>
                </a:solidFill>
                <a:ln>
                  <a:noFill/>
                </a:ln>
                <a:effectLst>
                  <a:outerShdw blurRad="57150" dist="9525" dir="378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29" name="Google Shape;409;p31"/>
                <p:cNvSpPr txBox="1"/>
                <p:nvPr/>
              </p:nvSpPr>
              <p:spPr>
                <a:xfrm>
                  <a:off x="6292950" y="1278125"/>
                  <a:ext cx="608100" cy="302100"/>
                </a:xfrm>
                <a:prstGeom prst="rect">
                  <a:avLst/>
                </a:prstGeom>
              </p:spPr>
              <p:txBody>
                <a:bodyPr spcFirstLastPara="1" wrap="square" lIns="91425" tIns="9000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Aft>
                      <a:spcPts val="1600"/>
                    </a:spcAft>
                  </a:pPr>
                  <a:r>
                    <a:rPr lang="en-GB" dirty="0"/>
                    <a:t>04</a:t>
                  </a:r>
                  <a:endParaRPr lang="en-GB" dirty="0"/>
                </a:p>
              </p:txBody>
            </p:sp>
          </p:grpSp>
          <p:sp>
            <p:nvSpPr>
              <p:cNvPr id="33" name="TextBox 32"/>
              <p:cNvSpPr txBox="1"/>
              <p:nvPr/>
            </p:nvSpPr>
            <p:spPr>
              <a:xfrm>
                <a:off x="4953000" y="3732470"/>
                <a:ext cx="274320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Simpler than others (</a:t>
                </a:r>
                <a:r>
                  <a:rPr lang="en-US" sz="1400" dirty="0" err="1">
                    <a:latin typeface="Times New Roman" panose="02020603050405020304" pitchFamily="18" charset="0"/>
                    <a:cs typeface="Times New Roman" panose="02020603050405020304" pitchFamily="18" charset="0"/>
                  </a:rPr>
                  <a:t>eg.</a:t>
                </a:r>
                <a:r>
                  <a:rPr lang="en-US" sz="1400" dirty="0">
                    <a:latin typeface="Times New Roman" panose="02020603050405020304" pitchFamily="18" charset="0"/>
                    <a:cs typeface="Times New Roman" panose="02020603050405020304" pitchFamily="18" charset="0"/>
                  </a:rPr>
                  <a:t> C++)</a:t>
                </a:r>
                <a:endParaRPr lang="en-US" sz="1400" dirty="0">
                  <a:latin typeface="Times New Roman" panose="02020603050405020304" pitchFamily="18" charset="0"/>
                  <a:cs typeface="Times New Roman" panose="02020603050405020304" pitchFamily="18" charset="0"/>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093244" y="192961"/>
            <a:ext cx="295751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Use of Java</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7" name="TextBox 36"/>
          <p:cNvSpPr txBox="1"/>
          <p:nvPr/>
        </p:nvSpPr>
        <p:spPr>
          <a:xfrm>
            <a:off x="365760" y="2050702"/>
            <a:ext cx="2240280" cy="1508105"/>
          </a:xfrm>
          <a:prstGeom prst="rect">
            <a:avLst/>
          </a:prstGeom>
          <a:noFill/>
          <a:ln w="38100">
            <a:solidFill>
              <a:schemeClr val="bg2">
                <a:lumMod val="25000"/>
                <a:lumOff val="75000"/>
              </a:schemeClr>
            </a:solidFill>
          </a:ln>
        </p:spPr>
        <p:txBody>
          <a:bodyPr wrap="square">
            <a:spAutoFit/>
          </a:bodyPr>
          <a:lstStyle/>
          <a:p>
            <a:pPr algn="ctr"/>
            <a:r>
              <a:rPr lang="en-US" dirty="0">
                <a:latin typeface="Times New Roman" panose="02020603050405020304" pitchFamily="18" charset="0"/>
                <a:cs typeface="Times New Roman" panose="02020603050405020304" pitchFamily="18" charset="0"/>
              </a:rPr>
              <a:t>According to a 2020 </a:t>
            </a:r>
            <a:r>
              <a:rPr lang="en-US" dirty="0" err="1">
                <a:latin typeface="Times New Roman" panose="02020603050405020304" pitchFamily="18" charset="0"/>
                <a:cs typeface="Times New Roman" panose="02020603050405020304" pitchFamily="18" charset="0"/>
              </a:rPr>
              <a:t>Stackoverflow</a:t>
            </a:r>
            <a:r>
              <a:rPr lang="en-US" dirty="0">
                <a:latin typeface="Times New Roman" panose="02020603050405020304" pitchFamily="18" charset="0"/>
                <a:cs typeface="Times New Roman" panose="02020603050405020304" pitchFamily="18" charset="0"/>
              </a:rPr>
              <a:t> survey, </a:t>
            </a:r>
            <a:r>
              <a:rPr lang="en-US" b="1" dirty="0">
                <a:latin typeface="Times New Roman" panose="02020603050405020304" pitchFamily="18" charset="0"/>
                <a:cs typeface="Times New Roman" panose="02020603050405020304" pitchFamily="18" charset="0"/>
              </a:rPr>
              <a:t>Java</a:t>
            </a:r>
            <a:r>
              <a:rPr lang="en-US" dirty="0">
                <a:latin typeface="Times New Roman" panose="02020603050405020304" pitchFamily="18" charset="0"/>
                <a:cs typeface="Times New Roman" panose="02020603050405020304" pitchFamily="18" charset="0"/>
              </a:rPr>
              <a:t> boasts a </a:t>
            </a:r>
            <a:r>
              <a:rPr lang="en-US" sz="1800" b="1" dirty="0">
                <a:latin typeface="Times New Roman" panose="02020603050405020304" pitchFamily="18" charset="0"/>
                <a:cs typeface="Times New Roman" panose="02020603050405020304" pitchFamily="18" charset="0"/>
              </a:rPr>
              <a:t>40.2%</a:t>
            </a:r>
            <a:r>
              <a:rPr lang="en-US" dirty="0">
                <a:latin typeface="Times New Roman" panose="02020603050405020304" pitchFamily="18" charset="0"/>
                <a:cs typeface="Times New Roman" panose="02020603050405020304" pitchFamily="18" charset="0"/>
              </a:rPr>
              <a:t> popularity among developers, with </a:t>
            </a:r>
            <a:r>
              <a:rPr lang="en-US" b="1" dirty="0">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having </a:t>
            </a:r>
            <a:r>
              <a:rPr lang="en-US" sz="1800" b="1" dirty="0">
                <a:latin typeface="Times New Roman" panose="02020603050405020304" pitchFamily="18" charset="0"/>
                <a:cs typeface="Times New Roman" panose="02020603050405020304" pitchFamily="18" charset="0"/>
              </a:rPr>
              <a:t>67.7%</a:t>
            </a:r>
            <a:r>
              <a:rPr lang="en-US" dirty="0">
                <a:latin typeface="Times New Roman" panose="02020603050405020304" pitchFamily="18" charset="0"/>
                <a:cs typeface="Times New Roman" panose="02020603050405020304" pitchFamily="18" charset="0"/>
              </a:rPr>
              <a:t> and topping the table. </a:t>
            </a:r>
            <a:endParaRPr lang="en-US" dirty="0">
              <a:latin typeface="Times New Roman" panose="02020603050405020304" pitchFamily="18" charset="0"/>
              <a:cs typeface="Times New Roman" panose="02020603050405020304" pitchFamily="18" charset="0"/>
            </a:endParaRPr>
          </a:p>
        </p:txBody>
      </p:sp>
      <p:pic>
        <p:nvPicPr>
          <p:cNvPr id="5" name="Picture 4" descr="Chart, line chart&#10;&#10;Description automatically generated"/>
          <p:cNvPicPr>
            <a:picLocks noChangeAspect="1"/>
          </p:cNvPicPr>
          <p:nvPr/>
        </p:nvPicPr>
        <p:blipFill>
          <a:blip r:embed="rId1"/>
          <a:stretch>
            <a:fillRect/>
          </a:stretch>
        </p:blipFill>
        <p:spPr>
          <a:xfrm>
            <a:off x="2659404" y="944880"/>
            <a:ext cx="5985524" cy="35890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093244" y="192961"/>
            <a:ext cx="295751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How it works</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7" name="TextShape 2"/>
          <p:cNvSpPr txBox="1"/>
          <p:nvPr/>
        </p:nvSpPr>
        <p:spPr>
          <a:xfrm>
            <a:off x="1783140" y="1248133"/>
            <a:ext cx="5577720" cy="1044180"/>
          </a:xfrm>
          <a:prstGeom prst="rect">
            <a:avLst/>
          </a:prstGeom>
          <a:noFill/>
          <a:ln>
            <a:noFill/>
          </a:ln>
        </p:spPr>
        <p:txBody>
          <a:bodyPr>
            <a:normAutofit fontScale="91000" lnSpcReduction="20000"/>
          </a:bodyPr>
          <a:lstStyle/>
          <a:p>
            <a:pPr marL="342900" indent="-342900">
              <a:spcBef>
                <a:spcPts val="695"/>
              </a:spcBef>
              <a:buClr>
                <a:srgbClr val="000000"/>
              </a:buClr>
              <a:buFont typeface="Wingdings" panose="05000000000000000000" pitchFamily="2" charset="2"/>
              <a:buChar char="q"/>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000000"/>
                </a:solidFill>
                <a:latin typeface="Times New Roman" panose="02020603050405020304" pitchFamily="18" charset="0"/>
                <a:cs typeface="Times New Roman" panose="02020603050405020304" pitchFamily="18" charset="0"/>
              </a:rPr>
              <a:t>Java is independent only for a couple of reasons:</a:t>
            </a: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marL="342900" indent="-342900">
              <a:spcBef>
                <a:spcPts val="695"/>
              </a:spcBef>
              <a:buClr>
                <a:srgbClr val="000000"/>
              </a:buClr>
              <a:buFont typeface="Arial" panose="020B0604020202020204"/>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742950" lvl="1" indent="-285750">
              <a:spcBef>
                <a:spcPts val="600"/>
              </a:spcBef>
              <a:buClr>
                <a:srgbClr val="000000"/>
              </a:buClr>
              <a:buFont typeface="Arial" panose="020B0604020202020204"/>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b="0" strike="noStrike" spc="-1" dirty="0">
                <a:solidFill>
                  <a:srgbClr val="000000"/>
                </a:solidFill>
                <a:latin typeface="Times New Roman" panose="02020603050405020304" pitchFamily="18" charset="0"/>
                <a:cs typeface="Times New Roman" panose="02020603050405020304" pitchFamily="18" charset="0"/>
              </a:rPr>
              <a:t>Only depends on the Java Virtual Machine (JVM),</a:t>
            </a: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742950" lvl="1" indent="-285750">
              <a:spcBef>
                <a:spcPts val="600"/>
              </a:spcBef>
              <a:buClr>
                <a:srgbClr val="000000"/>
              </a:buClr>
              <a:buFont typeface="Arial" panose="020B0604020202020204"/>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b="0" strike="noStrike" spc="-1" dirty="0">
                <a:solidFill>
                  <a:srgbClr val="000000"/>
                </a:solidFill>
                <a:latin typeface="Times New Roman" panose="02020603050405020304" pitchFamily="18" charset="0"/>
                <a:cs typeface="Times New Roman" panose="02020603050405020304" pitchFamily="18" charset="0"/>
              </a:rPr>
              <a:t>code is compiled to </a:t>
            </a:r>
            <a:r>
              <a:rPr lang="en-US" b="0" i="1" strike="noStrike" spc="-1" dirty="0">
                <a:solidFill>
                  <a:srgbClr val="000000"/>
                </a:solidFill>
                <a:latin typeface="Times New Roman" panose="02020603050405020304" pitchFamily="18" charset="0"/>
                <a:cs typeface="Times New Roman" panose="02020603050405020304" pitchFamily="18" charset="0"/>
              </a:rPr>
              <a:t>bytecode</a:t>
            </a:r>
            <a:r>
              <a:rPr lang="en-US" b="0" strike="noStrike" spc="-1" dirty="0">
                <a:solidFill>
                  <a:srgbClr val="000000"/>
                </a:solidFill>
                <a:latin typeface="Times New Roman" panose="02020603050405020304" pitchFamily="18" charset="0"/>
                <a:cs typeface="Times New Roman" panose="02020603050405020304" pitchFamily="18" charset="0"/>
              </a:rPr>
              <a:t>, which is interpreted by the JVM</a:t>
            </a:r>
            <a:endParaRPr lang="en-US"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38" name="Picture 6" descr="Figure showing MyProgram.java, compiler, MyProgram.class, Java VM, and My Program running on a computer."/>
          <p:cNvPicPr/>
          <p:nvPr/>
        </p:nvPicPr>
        <p:blipFill>
          <a:blip r:embed="rId1"/>
          <a:stretch>
            <a:fillRect/>
          </a:stretch>
        </p:blipFill>
        <p:spPr>
          <a:xfrm>
            <a:off x="1585295" y="2762711"/>
            <a:ext cx="5553000" cy="130464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093244" y="192961"/>
            <a:ext cx="2957512" cy="58477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How it works</a:t>
            </a:r>
            <a:endParaRPr lang="en-US" sz="3200" dirty="0">
              <a:solidFill>
                <a:schemeClr val="accent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5" name="Picture 2" descr="Figure showing source code, compiler, and Java VM's for Win32, Solaris OS/Linux, and Mac OS"/>
          <p:cNvPicPr/>
          <p:nvPr/>
        </p:nvPicPr>
        <p:blipFill>
          <a:blip r:embed="rId1"/>
          <a:stretch>
            <a:fillRect/>
          </a:stretch>
        </p:blipFill>
        <p:spPr>
          <a:xfrm>
            <a:off x="2385060" y="777736"/>
            <a:ext cx="4373880" cy="4030484"/>
          </a:xfrm>
          <a:prstGeom prst="rect">
            <a:avLst/>
          </a:prstGeom>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usiness Report">
      <a:dk1>
        <a:srgbClr val="999999"/>
      </a:dk1>
      <a:lt1>
        <a:srgbClr val="FFFFFF"/>
      </a:lt1>
      <a:dk2>
        <a:srgbClr val="050A19"/>
      </a:dk2>
      <a:lt2>
        <a:srgbClr val="FFFFFF"/>
      </a:lt2>
      <a:accent1>
        <a:srgbClr val="00CCD7"/>
      </a:accent1>
      <a:accent2>
        <a:srgbClr val="00AFD2"/>
      </a:accent2>
      <a:accent3>
        <a:srgbClr val="0092C3"/>
      </a:accent3>
      <a:accent4>
        <a:srgbClr val="006DA4"/>
      </a:accent4>
      <a:accent5>
        <a:srgbClr val="005986"/>
      </a:accent5>
      <a:accent6>
        <a:srgbClr val="00486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5138</Words>
  <Application>WPS Presentation</Application>
  <PresentationFormat>On-screen Show (16:9)</PresentationFormat>
  <Paragraphs>180</Paragraphs>
  <Slides>21</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21</vt:i4>
      </vt:variant>
    </vt:vector>
  </HeadingPairs>
  <TitlesOfParts>
    <vt:vector size="36" baseType="lpstr">
      <vt:lpstr>Arial</vt:lpstr>
      <vt:lpstr>SimSun</vt:lpstr>
      <vt:lpstr>Wingdings</vt:lpstr>
      <vt:lpstr>Arial</vt:lpstr>
      <vt:lpstr>Open Sans Light</vt:lpstr>
      <vt:lpstr>Raleway</vt:lpstr>
      <vt:lpstr>Roboto</vt:lpstr>
      <vt:lpstr>Calibri</vt:lpstr>
      <vt:lpstr>Open Sans</vt:lpstr>
      <vt:lpstr>Times New Roman</vt:lpstr>
      <vt:lpstr>Open Sans Light</vt:lpstr>
      <vt:lpstr>Microsoft YaHei</vt:lpstr>
      <vt:lpstr>Arial Unicode MS</vt:lpstr>
      <vt:lpstr>Simple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Hp</dc:creator>
  <cp:lastModifiedBy>Sarwar Miral</cp:lastModifiedBy>
  <cp:revision>234</cp:revision>
  <dcterms:created xsi:type="dcterms:W3CDTF">2023-03-20T05:41:55Z</dcterms:created>
  <dcterms:modified xsi:type="dcterms:W3CDTF">2023-03-20T05:55:52Z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61AA0BBFD5F84522BB7605573EFE8FF8</vt:lpwstr>
  </property>
  <property fmtid="{D5CDD505-2E9C-101B-9397-08002B2CF9AE}" pid="3" name="KSOProductBuildVer">
    <vt:lpwstr>1033-11.2.0.11486</vt:lpwstr>
  </property>
</Properties>
</file>