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8" r:id="rId3"/>
    <p:sldId id="259" r:id="rId4"/>
    <p:sldId id="260" r:id="rId5"/>
    <p:sldId id="262" r:id="rId6"/>
    <p:sldId id="261"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m Hossain" initials="NH" lastIdx="1" clrIdx="0">
    <p:extLst>
      <p:ext uri="{19B8F6BF-5375-455C-9EA6-DF929625EA0E}">
        <p15:presenceInfo xmlns:p15="http://schemas.microsoft.com/office/powerpoint/2012/main" userId="S::naym.hossain@adplay-mobile.com::82585592-bcdb-40bb-ae29-217981412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121" d="100"/>
          <a:sy n="121"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0245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162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777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43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11/10/21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0635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27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3221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18934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399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82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68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11/10/21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521070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aeldung.com/java-pojo-class#javabea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aeldung.com/cs/clean-code-comme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baeldung.com/cs/liskov-substitution-princip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B1A8-2901-9140-ACAC-D6C23EF05758}"/>
              </a:ext>
            </a:extLst>
          </p:cNvPr>
          <p:cNvSpPr>
            <a:spLocks noGrp="1"/>
          </p:cNvSpPr>
          <p:nvPr>
            <p:ph type="ctrTitle"/>
          </p:nvPr>
        </p:nvSpPr>
        <p:spPr>
          <a:xfrm>
            <a:off x="1330598" y="1399032"/>
            <a:ext cx="8689976" cy="2509213"/>
          </a:xfrm>
        </p:spPr>
        <p:txBody>
          <a:bodyPr>
            <a:normAutofit/>
          </a:bodyPr>
          <a:lstStyle/>
          <a:p>
            <a:pPr algn="ctr"/>
            <a:r>
              <a:rPr lang="en-BD" sz="3200" dirty="0">
                <a:solidFill>
                  <a:schemeClr val="accent1"/>
                </a:solidFill>
              </a:rPr>
              <a:t>Java </a:t>
            </a:r>
            <a:br>
              <a:rPr lang="en-BD" sz="3200" dirty="0">
                <a:solidFill>
                  <a:schemeClr val="accent1"/>
                </a:solidFill>
              </a:rPr>
            </a:br>
            <a:r>
              <a:rPr lang="en-BD" sz="3200" dirty="0">
                <a:solidFill>
                  <a:schemeClr val="accent1"/>
                </a:solidFill>
              </a:rPr>
              <a:t>ESAD (Enterprise sytem analysis and design) </a:t>
            </a:r>
            <a:br>
              <a:rPr lang="en-BD" sz="3200" dirty="0">
                <a:solidFill>
                  <a:schemeClr val="accent1"/>
                </a:solidFill>
              </a:rPr>
            </a:br>
            <a:r>
              <a:rPr lang="en-BD" sz="3200" dirty="0">
                <a:solidFill>
                  <a:schemeClr val="accent1"/>
                </a:solidFill>
              </a:rPr>
              <a:t>and </a:t>
            </a:r>
            <a:br>
              <a:rPr lang="en-BD" sz="3200" dirty="0">
                <a:solidFill>
                  <a:schemeClr val="accent1"/>
                </a:solidFill>
              </a:rPr>
            </a:br>
            <a:r>
              <a:rPr lang="en-BD" sz="3200" dirty="0">
                <a:solidFill>
                  <a:schemeClr val="accent1"/>
                </a:solidFill>
              </a:rPr>
              <a:t>Clean code</a:t>
            </a:r>
          </a:p>
        </p:txBody>
      </p:sp>
      <p:sp>
        <p:nvSpPr>
          <p:cNvPr id="3" name="Subtitle 2">
            <a:extLst>
              <a:ext uri="{FF2B5EF4-FFF2-40B4-BE49-F238E27FC236}">
                <a16:creationId xmlns:a16="http://schemas.microsoft.com/office/drawing/2014/main" id="{E20E92E1-3B2E-8747-8DA5-8DA8FC955AC1}"/>
              </a:ext>
            </a:extLst>
          </p:cNvPr>
          <p:cNvSpPr>
            <a:spLocks noGrp="1"/>
          </p:cNvSpPr>
          <p:nvPr>
            <p:ph type="subTitle" idx="1"/>
          </p:nvPr>
        </p:nvSpPr>
        <p:spPr>
          <a:xfrm>
            <a:off x="4002234" y="4477407"/>
            <a:ext cx="7891272" cy="981561"/>
          </a:xfrm>
        </p:spPr>
        <p:txBody>
          <a:bodyPr/>
          <a:lstStyle/>
          <a:p>
            <a:pPr algn="ctr"/>
            <a:r>
              <a:rPr lang="en-BD" dirty="0">
                <a:solidFill>
                  <a:srgbClr val="0070C0"/>
                </a:solidFill>
              </a:rPr>
              <a:t>By</a:t>
            </a:r>
          </a:p>
          <a:p>
            <a:pPr algn="ctr"/>
            <a:r>
              <a:rPr lang="en-BD" dirty="0">
                <a:solidFill>
                  <a:srgbClr val="0070C0"/>
                </a:solidFill>
              </a:rPr>
              <a:t>Md. </a:t>
            </a:r>
            <a:r>
              <a:rPr lang="en-GB" dirty="0">
                <a:solidFill>
                  <a:srgbClr val="0070C0"/>
                </a:solidFill>
              </a:rPr>
              <a:t>N</a:t>
            </a:r>
            <a:r>
              <a:rPr lang="en-BD" dirty="0">
                <a:solidFill>
                  <a:srgbClr val="0070C0"/>
                </a:solidFill>
              </a:rPr>
              <a:t>aym Hossain</a:t>
            </a:r>
          </a:p>
        </p:txBody>
      </p:sp>
    </p:spTree>
    <p:extLst>
      <p:ext uri="{BB962C8B-B14F-4D97-AF65-F5344CB8AC3E}">
        <p14:creationId xmlns:p14="http://schemas.microsoft.com/office/powerpoint/2010/main" val="252483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component-based modeling</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2396359"/>
            <a:ext cx="10058400" cy="4330262"/>
          </a:xfrm>
        </p:spPr>
        <p:txBody>
          <a:bodyPr>
            <a:noAutofit/>
          </a:bodyPr>
          <a:lstStyle/>
          <a:p>
            <a:r>
              <a:rPr lang="en-GB" dirty="0"/>
              <a:t>ER models supporting components as system entities</a:t>
            </a:r>
          </a:p>
        </p:txBody>
      </p:sp>
    </p:spTree>
    <p:extLst>
      <p:ext uri="{BB962C8B-B14F-4D97-AF65-F5344CB8AC3E}">
        <p14:creationId xmlns:p14="http://schemas.microsoft.com/office/powerpoint/2010/main" val="219588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815E-508D-994D-8A1A-FB6B5997BE83}"/>
              </a:ext>
            </a:extLst>
          </p:cNvPr>
          <p:cNvSpPr>
            <a:spLocks noGrp="1"/>
          </p:cNvSpPr>
          <p:nvPr>
            <p:ph type="title"/>
          </p:nvPr>
        </p:nvSpPr>
        <p:spPr>
          <a:xfrm>
            <a:off x="954233" y="2466673"/>
            <a:ext cx="10058400" cy="1609344"/>
          </a:xfrm>
        </p:spPr>
        <p:txBody>
          <a:bodyPr/>
          <a:lstStyle/>
          <a:p>
            <a:pPr algn="ctr"/>
            <a:r>
              <a:rPr lang="en-GB" dirty="0">
                <a:solidFill>
                  <a:schemeClr val="accent1"/>
                </a:solidFill>
              </a:rPr>
              <a:t>Writing</a:t>
            </a:r>
            <a:br>
              <a:rPr lang="en-GB" dirty="0">
                <a:solidFill>
                  <a:schemeClr val="accent1"/>
                </a:solidFill>
              </a:rPr>
            </a:br>
            <a:r>
              <a:rPr lang="en-GB" dirty="0">
                <a:solidFill>
                  <a:schemeClr val="accent1"/>
                </a:solidFill>
              </a:rPr>
              <a:t> C</a:t>
            </a:r>
            <a:r>
              <a:rPr lang="en-BD" dirty="0">
                <a:solidFill>
                  <a:schemeClr val="accent1"/>
                </a:solidFill>
              </a:rPr>
              <a:t>lean code</a:t>
            </a:r>
          </a:p>
        </p:txBody>
      </p:sp>
    </p:spTree>
    <p:extLst>
      <p:ext uri="{BB962C8B-B14F-4D97-AF65-F5344CB8AC3E}">
        <p14:creationId xmlns:p14="http://schemas.microsoft.com/office/powerpoint/2010/main" val="107067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project structure</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4656083"/>
          </a:xfrm>
        </p:spPr>
        <p:txBody>
          <a:bodyPr>
            <a:noAutofit/>
          </a:bodyPr>
          <a:lstStyle/>
          <a:p>
            <a:pPr marL="0" indent="0">
              <a:buNone/>
            </a:pPr>
            <a:r>
              <a:rPr lang="en-GB" sz="1800" dirty="0"/>
              <a:t>Maven suggested convention</a:t>
            </a:r>
          </a:p>
          <a:p>
            <a:pPr marL="0" indent="0">
              <a:buNone/>
            </a:pPr>
            <a:endParaRPr lang="en-GB" sz="1800" dirty="0"/>
          </a:p>
          <a:p>
            <a:pPr lvl="1"/>
            <a:r>
              <a:rPr lang="en-GB" sz="1600" i="1" dirty="0" err="1"/>
              <a:t>src</a:t>
            </a:r>
            <a:r>
              <a:rPr lang="en-GB" sz="1600" i="1" dirty="0"/>
              <a:t>/main/java</a:t>
            </a:r>
            <a:r>
              <a:rPr lang="en-GB" sz="1600" dirty="0"/>
              <a:t>: For source files</a:t>
            </a:r>
          </a:p>
          <a:p>
            <a:pPr lvl="1"/>
            <a:r>
              <a:rPr lang="en-GB" sz="1600" i="1" dirty="0" err="1"/>
              <a:t>src</a:t>
            </a:r>
            <a:r>
              <a:rPr lang="en-GB" sz="1600" i="1" dirty="0"/>
              <a:t>/main/resources</a:t>
            </a:r>
            <a:r>
              <a:rPr lang="en-GB" sz="1600" dirty="0"/>
              <a:t>: For resource files, like properties</a:t>
            </a:r>
          </a:p>
          <a:p>
            <a:pPr lvl="1"/>
            <a:r>
              <a:rPr lang="en-GB" sz="1600" i="1" dirty="0" err="1"/>
              <a:t>src</a:t>
            </a:r>
            <a:r>
              <a:rPr lang="en-GB" sz="1600" i="1" dirty="0"/>
              <a:t>/test/java</a:t>
            </a:r>
            <a:r>
              <a:rPr lang="en-GB" sz="1600" dirty="0"/>
              <a:t>: For test source files</a:t>
            </a:r>
          </a:p>
          <a:p>
            <a:pPr lvl="1"/>
            <a:r>
              <a:rPr lang="en-GB" sz="1600" i="1" dirty="0" err="1"/>
              <a:t>src</a:t>
            </a:r>
            <a:r>
              <a:rPr lang="en-GB" sz="1600" i="1" dirty="0"/>
              <a:t>/test/resources</a:t>
            </a:r>
            <a:r>
              <a:rPr lang="en-GB" sz="1600" dirty="0"/>
              <a:t>: For test resource files, like properties</a:t>
            </a:r>
          </a:p>
        </p:txBody>
      </p:sp>
    </p:spTree>
    <p:extLst>
      <p:ext uri="{BB962C8B-B14F-4D97-AF65-F5344CB8AC3E}">
        <p14:creationId xmlns:p14="http://schemas.microsoft.com/office/powerpoint/2010/main" val="124678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source file structure</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4656083"/>
          </a:xfrm>
        </p:spPr>
        <p:txBody>
          <a:bodyPr>
            <a:noAutofit/>
          </a:bodyPr>
          <a:lstStyle/>
          <a:p>
            <a:pPr marL="0" indent="0">
              <a:buNone/>
            </a:pPr>
            <a:r>
              <a:rPr lang="en-GB" dirty="0"/>
              <a:t>A typical ordering of elements in a source file look:</a:t>
            </a:r>
          </a:p>
          <a:p>
            <a:pPr marL="0" indent="0">
              <a:buNone/>
            </a:pPr>
            <a:endParaRPr lang="en-GB" dirty="0"/>
          </a:p>
          <a:p>
            <a:pPr lvl="1"/>
            <a:r>
              <a:rPr lang="en-GB" dirty="0"/>
              <a:t>Package statement</a:t>
            </a:r>
          </a:p>
          <a:p>
            <a:pPr lvl="1"/>
            <a:r>
              <a:rPr lang="en-GB" dirty="0"/>
              <a:t>Import statements</a:t>
            </a:r>
          </a:p>
          <a:p>
            <a:pPr lvl="2"/>
            <a:r>
              <a:rPr lang="en-GB" dirty="0"/>
              <a:t>All static imports</a:t>
            </a:r>
          </a:p>
          <a:p>
            <a:pPr lvl="2"/>
            <a:r>
              <a:rPr lang="en-GB" dirty="0"/>
              <a:t>All non-static imports</a:t>
            </a:r>
          </a:p>
          <a:p>
            <a:pPr lvl="1"/>
            <a:r>
              <a:rPr lang="en-GB" dirty="0"/>
              <a:t>Exactly one top-level class</a:t>
            </a:r>
          </a:p>
          <a:p>
            <a:pPr lvl="2"/>
            <a:r>
              <a:rPr lang="en-GB" dirty="0"/>
              <a:t>Class variables</a:t>
            </a:r>
          </a:p>
          <a:p>
            <a:pPr lvl="2"/>
            <a:r>
              <a:rPr lang="en-GB" dirty="0"/>
              <a:t>Instance variables</a:t>
            </a:r>
          </a:p>
          <a:p>
            <a:pPr lvl="2"/>
            <a:r>
              <a:rPr lang="en-GB" dirty="0"/>
              <a:t>Constructors</a:t>
            </a:r>
          </a:p>
          <a:p>
            <a:pPr lvl="2"/>
            <a:r>
              <a:rPr lang="en-GB" dirty="0"/>
              <a:t>Methods</a:t>
            </a:r>
            <a:br>
              <a:rPr lang="en-GB" dirty="0"/>
            </a:br>
            <a:endParaRPr lang="en-GB" dirty="0"/>
          </a:p>
        </p:txBody>
      </p:sp>
    </p:spTree>
    <p:extLst>
      <p:ext uri="{BB962C8B-B14F-4D97-AF65-F5344CB8AC3E}">
        <p14:creationId xmlns:p14="http://schemas.microsoft.com/office/powerpoint/2010/main" val="36343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naming convention</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5171089"/>
          </a:xfrm>
          <a:solidFill>
            <a:schemeClr val="bg1"/>
          </a:solidFill>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GB" i="1" dirty="0"/>
              <a:t>“… if you know what something does, you got a pretty good chance guessing the name of the Spring class or interface for it …”</a:t>
            </a:r>
          </a:p>
          <a:p>
            <a:pPr marL="0" indent="0">
              <a:buNone/>
            </a:pPr>
            <a:r>
              <a:rPr lang="en-GB" i="1" dirty="0"/>
              <a:t>					</a:t>
            </a:r>
            <a:r>
              <a:rPr lang="en-GB" dirty="0">
                <a:solidFill>
                  <a:srgbClr val="FF0000"/>
                </a:solidFill>
              </a:rPr>
              <a:t>Rod Johnson, the creator of Spring</a:t>
            </a:r>
          </a:p>
          <a:p>
            <a:endParaRPr lang="en-GB" sz="1600" i="1" dirty="0"/>
          </a:p>
          <a:p>
            <a:r>
              <a:rPr lang="en-GB" sz="1600" b="1" dirty="0">
                <a:solidFill>
                  <a:schemeClr val="bg2">
                    <a:lumMod val="50000"/>
                  </a:schemeClr>
                </a:solidFill>
              </a:rPr>
              <a:t>Class</a:t>
            </a:r>
            <a:r>
              <a:rPr lang="en-GB" sz="1600" dirty="0"/>
              <a:t> in terms of object-oriented concepts is a blueprint for objects which often represent real-world objects. Hence it's meaningful to use nouns to name classes describing them sufficiently.</a:t>
            </a:r>
          </a:p>
          <a:p>
            <a:pPr marL="0" indent="0">
              <a:buNone/>
            </a:pPr>
            <a:r>
              <a:rPr lang="en-GB" sz="1600" dirty="0"/>
              <a:t>	</a:t>
            </a:r>
            <a:br>
              <a:rPr lang="en-GB" dirty="0"/>
            </a:br>
            <a:endParaRPr lang="en-GB" dirty="0"/>
          </a:p>
          <a:p>
            <a:pPr marL="0" indent="0">
              <a:buNone/>
            </a:pPr>
            <a:endParaRPr lang="en-GB" dirty="0"/>
          </a:p>
          <a:p>
            <a:r>
              <a:rPr lang="en-GB" sz="1600" b="1" dirty="0">
                <a:solidFill>
                  <a:schemeClr val="bg2">
                    <a:lumMod val="50000"/>
                  </a:schemeClr>
                </a:solidFill>
              </a:rPr>
              <a:t>Variables</a:t>
            </a:r>
            <a:r>
              <a:rPr lang="en-GB" sz="1600" dirty="0"/>
              <a:t> in Java capture the state of the object created from a class. The name of the variable should describe the intent of the variable clearly:</a:t>
            </a:r>
          </a:p>
          <a:p>
            <a:pPr marL="0" indent="0">
              <a:buNone/>
            </a:pPr>
            <a:endParaRPr lang="en-GB" sz="1600" dirty="0"/>
          </a:p>
          <a:p>
            <a:pPr marL="0" indent="0">
              <a:buNone/>
            </a:pPr>
            <a:endParaRPr lang="en-GB" dirty="0"/>
          </a:p>
        </p:txBody>
      </p:sp>
      <p:sp>
        <p:nvSpPr>
          <p:cNvPr id="6" name="TextBox 5">
            <a:extLst>
              <a:ext uri="{FF2B5EF4-FFF2-40B4-BE49-F238E27FC236}">
                <a16:creationId xmlns:a16="http://schemas.microsoft.com/office/drawing/2014/main" id="{4B187AFB-5DAC-C646-96D5-E71F05B32854}"/>
              </a:ext>
            </a:extLst>
          </p:cNvPr>
          <p:cNvSpPr txBox="1"/>
          <p:nvPr/>
        </p:nvSpPr>
        <p:spPr>
          <a:xfrm>
            <a:off x="2259724" y="3247697"/>
            <a:ext cx="6537435" cy="338554"/>
          </a:xfrm>
          <a:prstGeom prst="rect">
            <a:avLst/>
          </a:prstGeom>
          <a:solidFill>
            <a:schemeClr val="bg2"/>
          </a:solidFill>
        </p:spPr>
        <p:txBody>
          <a:bodyPr wrap="square" rtlCol="0">
            <a:spAutoFit/>
          </a:bodyPr>
          <a:lstStyle/>
          <a:p>
            <a:r>
              <a:rPr lang="en-GB" sz="1600" b="1" dirty="0">
                <a:solidFill>
                  <a:srgbClr val="63B175"/>
                </a:solidFill>
                <a:latin typeface="Source Code Pro" panose="020B0509030403020204" pitchFamily="49" charset="0"/>
              </a:rPr>
              <a:t>public</a:t>
            </a:r>
            <a:r>
              <a:rPr lang="en-GB" sz="1600"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class</a:t>
            </a:r>
            <a:r>
              <a:rPr lang="en-GB" sz="1600" dirty="0">
                <a:solidFill>
                  <a:srgbClr val="000000"/>
                </a:solidFill>
                <a:latin typeface="Source Code Pro" panose="020B0509030403020204" pitchFamily="49" charset="0"/>
              </a:rPr>
              <a:t> </a:t>
            </a:r>
            <a:r>
              <a:rPr lang="en-GB" sz="1600" b="1" dirty="0">
                <a:solidFill>
                  <a:srgbClr val="267438"/>
                </a:solidFill>
                <a:latin typeface="Source Code Pro" panose="020B0509030403020204" pitchFamily="49" charset="0"/>
              </a:rPr>
              <a:t>Customer</a:t>
            </a:r>
            <a:r>
              <a:rPr lang="en-GB" sz="1600" dirty="0">
                <a:solidFill>
                  <a:srgbClr val="000000"/>
                </a:solidFill>
                <a:latin typeface="Source Code Pro" panose="020B0509030403020204" pitchFamily="49" charset="0"/>
              </a:rPr>
              <a:t> { }</a:t>
            </a:r>
            <a:endParaRPr lang="en-BD" dirty="0"/>
          </a:p>
        </p:txBody>
      </p:sp>
      <p:sp>
        <p:nvSpPr>
          <p:cNvPr id="7" name="TextBox 6">
            <a:extLst>
              <a:ext uri="{FF2B5EF4-FFF2-40B4-BE49-F238E27FC236}">
                <a16:creationId xmlns:a16="http://schemas.microsoft.com/office/drawing/2014/main" id="{1115C4F3-085F-E04E-8C8E-EFCB7B5A7EB9}"/>
              </a:ext>
            </a:extLst>
          </p:cNvPr>
          <p:cNvSpPr txBox="1"/>
          <p:nvPr/>
        </p:nvSpPr>
        <p:spPr>
          <a:xfrm>
            <a:off x="2259723" y="4913660"/>
            <a:ext cx="6537435" cy="830997"/>
          </a:xfrm>
          <a:prstGeom prst="rect">
            <a:avLst/>
          </a:prstGeom>
          <a:solidFill>
            <a:schemeClr val="bg2"/>
          </a:solidFill>
        </p:spPr>
        <p:txBody>
          <a:bodyPr wrap="square" rtlCol="0">
            <a:spAutoFit/>
          </a:bodyPr>
          <a:lstStyle/>
          <a:p>
            <a:r>
              <a:rPr lang="en-GB" sz="1600" b="1" dirty="0">
                <a:solidFill>
                  <a:srgbClr val="63B175"/>
                </a:solidFill>
                <a:latin typeface="Source Code Pro" panose="020B0509030403020204" pitchFamily="49" charset="0"/>
              </a:rPr>
              <a:t>public</a:t>
            </a:r>
            <a:r>
              <a:rPr lang="en-GB" sz="1600"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class</a:t>
            </a:r>
            <a:r>
              <a:rPr lang="en-GB" sz="1600" dirty="0">
                <a:solidFill>
                  <a:srgbClr val="000000"/>
                </a:solidFill>
                <a:latin typeface="Source Code Pro" panose="020B0509030403020204" pitchFamily="49" charset="0"/>
              </a:rPr>
              <a:t> </a:t>
            </a:r>
            <a:r>
              <a:rPr lang="en-GB" sz="1600" b="1" dirty="0">
                <a:solidFill>
                  <a:srgbClr val="267438"/>
                </a:solidFill>
                <a:latin typeface="Source Code Pro" panose="020B0509030403020204" pitchFamily="49" charset="0"/>
              </a:rPr>
              <a:t>Customer</a:t>
            </a:r>
            <a:r>
              <a:rPr lang="en-GB" sz="1600" dirty="0">
                <a:solidFill>
                  <a:srgbClr val="000000"/>
                </a:solidFill>
                <a:latin typeface="Source Code Pro" panose="020B0509030403020204" pitchFamily="49" charset="0"/>
              </a:rPr>
              <a:t> { </a:t>
            </a:r>
          </a:p>
          <a:p>
            <a:r>
              <a:rPr lang="en-GB" sz="1600" b="1"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private</a:t>
            </a:r>
            <a:r>
              <a:rPr lang="en-GB" sz="1600" dirty="0">
                <a:solidFill>
                  <a:srgbClr val="000000"/>
                </a:solidFill>
                <a:latin typeface="Source Code Pro" panose="020B0509030403020204" pitchFamily="49" charset="0"/>
              </a:rPr>
              <a:t> String </a:t>
            </a:r>
            <a:r>
              <a:rPr lang="en-GB" sz="1600" dirty="0" err="1">
                <a:solidFill>
                  <a:srgbClr val="000000"/>
                </a:solidFill>
                <a:latin typeface="Source Code Pro" panose="020B0509030403020204" pitchFamily="49" charset="0"/>
              </a:rPr>
              <a:t>customerName</a:t>
            </a:r>
            <a:r>
              <a:rPr lang="en-GB" sz="1600" dirty="0">
                <a:solidFill>
                  <a:srgbClr val="000000"/>
                </a:solidFill>
                <a:latin typeface="Source Code Pro" panose="020B0509030403020204" pitchFamily="49" charset="0"/>
              </a:rPr>
              <a:t>; </a:t>
            </a:r>
          </a:p>
          <a:p>
            <a:r>
              <a:rPr lang="en-GB" sz="1600" dirty="0">
                <a:solidFill>
                  <a:srgbClr val="000000"/>
                </a:solidFill>
                <a:latin typeface="Source Code Pro" panose="020B0509030403020204" pitchFamily="49" charset="0"/>
              </a:rPr>
              <a:t>}</a:t>
            </a:r>
            <a:endParaRPr lang="en-BD" dirty="0"/>
          </a:p>
        </p:txBody>
      </p:sp>
    </p:spTree>
    <p:extLst>
      <p:ext uri="{BB962C8B-B14F-4D97-AF65-F5344CB8AC3E}">
        <p14:creationId xmlns:p14="http://schemas.microsoft.com/office/powerpoint/2010/main" val="175582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naming convention</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5559972"/>
          </a:xfrm>
          <a:solidFill>
            <a:schemeClr val="bg1"/>
          </a:solidFill>
        </p:spPr>
        <p:style>
          <a:lnRef idx="2">
            <a:schemeClr val="dk1"/>
          </a:lnRef>
          <a:fillRef idx="1">
            <a:schemeClr val="lt1"/>
          </a:fillRef>
          <a:effectRef idx="0">
            <a:schemeClr val="dk1"/>
          </a:effectRef>
          <a:fontRef idx="minor">
            <a:schemeClr val="dk1"/>
          </a:fontRef>
        </p:style>
        <p:txBody>
          <a:bodyPr>
            <a:noAutofit/>
          </a:bodyPr>
          <a:lstStyle/>
          <a:p>
            <a:r>
              <a:rPr lang="en-GB" sz="1600" b="1" dirty="0">
                <a:solidFill>
                  <a:schemeClr val="bg2">
                    <a:lumMod val="50000"/>
                  </a:schemeClr>
                </a:solidFill>
              </a:rPr>
              <a:t>Methods</a:t>
            </a:r>
            <a:r>
              <a:rPr lang="en-GB" sz="1600" dirty="0"/>
              <a:t> in Java are always part of classes and hence generally represent an action on the state of the object created from the class. It's hence </a:t>
            </a:r>
            <a:r>
              <a:rPr lang="en-GB" sz="1600" b="1" dirty="0">
                <a:solidFill>
                  <a:srgbClr val="00B050"/>
                </a:solidFill>
                <a:hlinkClick r:id="rId2">
                  <a:extLst>
                    <a:ext uri="{A12FA001-AC4F-418D-AE19-62706E023703}">
                      <ahyp:hlinkClr xmlns:ahyp="http://schemas.microsoft.com/office/drawing/2018/hyperlinkcolor" val="tx"/>
                    </a:ext>
                  </a:extLst>
                </a:hlinkClick>
              </a:rPr>
              <a:t>useful to name methods using verbs</a:t>
            </a:r>
            <a:r>
              <a:rPr lang="en-GB" sz="1600" dirty="0"/>
              <a:t>:</a:t>
            </a:r>
          </a:p>
          <a:p>
            <a:pPr marL="0" indent="0">
              <a:buNone/>
            </a:pPr>
            <a:br>
              <a:rPr lang="en-GB" dirty="0"/>
            </a:br>
            <a:endParaRPr lang="en-GB" dirty="0"/>
          </a:p>
          <a:p>
            <a:pPr marL="0" indent="0">
              <a:buNone/>
            </a:pPr>
            <a:endParaRPr lang="en-GB" dirty="0"/>
          </a:p>
          <a:p>
            <a:pPr marL="0" indent="0">
              <a:buNone/>
            </a:pPr>
            <a:endParaRPr lang="en-GB" dirty="0"/>
          </a:p>
          <a:p>
            <a:pPr marL="0" indent="0">
              <a:buNone/>
            </a:pPr>
            <a:endParaRPr lang="en-GB" dirty="0"/>
          </a:p>
          <a:p>
            <a:r>
              <a:rPr lang="en-GB" sz="1600" b="1" dirty="0">
                <a:solidFill>
                  <a:schemeClr val="bg2">
                    <a:lumMod val="50000"/>
                  </a:schemeClr>
                </a:solidFill>
              </a:rPr>
              <a:t>Constants</a:t>
            </a:r>
            <a:r>
              <a:rPr lang="en-GB" sz="1600" dirty="0"/>
              <a:t> should use all capital letters divided with underscore:</a:t>
            </a:r>
          </a:p>
          <a:p>
            <a:pPr marL="0" indent="0">
              <a:buNone/>
            </a:pPr>
            <a:endParaRPr lang="en-GB" dirty="0"/>
          </a:p>
          <a:p>
            <a:pPr marL="0" indent="0">
              <a:buNone/>
            </a:pPr>
            <a:endParaRPr lang="en-GB" sz="1600" dirty="0"/>
          </a:p>
          <a:p>
            <a:r>
              <a:rPr lang="en-GB" sz="1600" dirty="0">
                <a:solidFill>
                  <a:schemeClr val="accent1"/>
                </a:solidFill>
              </a:rPr>
              <a:t>Avoid</a:t>
            </a:r>
            <a:r>
              <a:rPr lang="en-GB" sz="1600" dirty="0"/>
              <a:t> special characters and numbers in </a:t>
            </a:r>
            <a:r>
              <a:rPr lang="en-GB" sz="1600" b="1" dirty="0">
                <a:solidFill>
                  <a:schemeClr val="bg2">
                    <a:lumMod val="75000"/>
                  </a:schemeClr>
                </a:solidFill>
              </a:rPr>
              <a:t>variable</a:t>
            </a:r>
            <a:r>
              <a:rPr lang="en-GB" sz="1600" dirty="0"/>
              <a:t> naming:</a:t>
            </a:r>
          </a:p>
          <a:p>
            <a:pPr marL="0" indent="0">
              <a:buNone/>
            </a:pPr>
            <a:br>
              <a:rPr lang="en-GB" dirty="0"/>
            </a:br>
            <a:br>
              <a:rPr lang="en-GB" dirty="0"/>
            </a:br>
            <a:endParaRPr lang="en-GB" dirty="0"/>
          </a:p>
        </p:txBody>
      </p:sp>
      <p:sp>
        <p:nvSpPr>
          <p:cNvPr id="7" name="TextBox 6">
            <a:extLst>
              <a:ext uri="{FF2B5EF4-FFF2-40B4-BE49-F238E27FC236}">
                <a16:creationId xmlns:a16="http://schemas.microsoft.com/office/drawing/2014/main" id="{1115C4F3-085F-E04E-8C8E-EFCB7B5A7EB9}"/>
              </a:ext>
            </a:extLst>
          </p:cNvPr>
          <p:cNvSpPr txBox="1"/>
          <p:nvPr/>
        </p:nvSpPr>
        <p:spPr>
          <a:xfrm>
            <a:off x="2364825" y="1771068"/>
            <a:ext cx="6537435" cy="1569660"/>
          </a:xfrm>
          <a:prstGeom prst="rect">
            <a:avLst/>
          </a:prstGeom>
          <a:solidFill>
            <a:schemeClr val="bg2"/>
          </a:solidFill>
        </p:spPr>
        <p:txBody>
          <a:bodyPr wrap="square" rtlCol="0">
            <a:spAutoFit/>
          </a:bodyPr>
          <a:lstStyle/>
          <a:p>
            <a:r>
              <a:rPr lang="en-GB" sz="1600" b="1" dirty="0">
                <a:solidFill>
                  <a:srgbClr val="63B175"/>
                </a:solidFill>
                <a:latin typeface="Source Code Pro" panose="020B0509030403020204" pitchFamily="49" charset="0"/>
              </a:rPr>
              <a:t>public</a:t>
            </a:r>
            <a:r>
              <a:rPr lang="en-GB" sz="1600"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class</a:t>
            </a:r>
            <a:r>
              <a:rPr lang="en-GB" sz="1600" dirty="0">
                <a:solidFill>
                  <a:srgbClr val="000000"/>
                </a:solidFill>
                <a:latin typeface="Source Code Pro" panose="020B0509030403020204" pitchFamily="49" charset="0"/>
              </a:rPr>
              <a:t> </a:t>
            </a:r>
            <a:r>
              <a:rPr lang="en-GB" sz="1600" b="1" dirty="0">
                <a:solidFill>
                  <a:srgbClr val="267438"/>
                </a:solidFill>
                <a:latin typeface="Source Code Pro" panose="020B0509030403020204" pitchFamily="49" charset="0"/>
              </a:rPr>
              <a:t>Customer</a:t>
            </a:r>
            <a:r>
              <a:rPr lang="en-GB" sz="1600" dirty="0">
                <a:solidFill>
                  <a:srgbClr val="000000"/>
                </a:solidFill>
                <a:latin typeface="Source Code Pro" panose="020B0509030403020204" pitchFamily="49" charset="0"/>
              </a:rPr>
              <a:t> { </a:t>
            </a:r>
          </a:p>
          <a:p>
            <a:r>
              <a:rPr lang="en-GB" sz="1600" b="1"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private</a:t>
            </a:r>
            <a:r>
              <a:rPr lang="en-GB" sz="1600" dirty="0">
                <a:solidFill>
                  <a:srgbClr val="000000"/>
                </a:solidFill>
                <a:latin typeface="Source Code Pro" panose="020B0509030403020204" pitchFamily="49" charset="0"/>
              </a:rPr>
              <a:t> String </a:t>
            </a:r>
            <a:r>
              <a:rPr lang="en-GB" sz="1600" dirty="0" err="1">
                <a:solidFill>
                  <a:srgbClr val="000000"/>
                </a:solidFill>
                <a:latin typeface="Source Code Pro" panose="020B0509030403020204" pitchFamily="49" charset="0"/>
              </a:rPr>
              <a:t>customerName</a:t>
            </a:r>
            <a:r>
              <a:rPr lang="en-GB" sz="1600" dirty="0">
                <a:solidFill>
                  <a:srgbClr val="000000"/>
                </a:solidFill>
                <a:latin typeface="Source Code Pro" panose="020B0509030403020204" pitchFamily="49" charset="0"/>
              </a:rPr>
              <a:t>; </a:t>
            </a:r>
          </a:p>
          <a:p>
            <a:r>
              <a:rPr lang="en-GB" sz="1600" b="1"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public</a:t>
            </a:r>
            <a:r>
              <a:rPr lang="en-GB" sz="1600" dirty="0">
                <a:solidFill>
                  <a:srgbClr val="000000"/>
                </a:solidFill>
                <a:latin typeface="Source Code Pro" panose="020B0509030403020204" pitchFamily="49" charset="0"/>
              </a:rPr>
              <a:t> String </a:t>
            </a:r>
            <a:r>
              <a:rPr lang="en-GB" sz="1600" b="1" dirty="0" err="1">
                <a:solidFill>
                  <a:srgbClr val="267438"/>
                </a:solidFill>
                <a:latin typeface="Source Code Pro" panose="020B0509030403020204" pitchFamily="49" charset="0"/>
              </a:rPr>
              <a:t>getCustomerName</a:t>
            </a:r>
            <a:r>
              <a:rPr lang="en-GB" sz="1600" dirty="0">
                <a:solidFill>
                  <a:srgbClr val="000000"/>
                </a:solidFill>
                <a:latin typeface="Source Code Pro" panose="020B0509030403020204" pitchFamily="49" charset="0"/>
              </a:rPr>
              <a:t>() { </a:t>
            </a:r>
          </a:p>
          <a:p>
            <a:r>
              <a:rPr lang="en-GB" sz="1600" b="1" dirty="0">
                <a:solidFill>
                  <a:srgbClr val="000000"/>
                </a:solidFill>
                <a:latin typeface="Source Code Pro" panose="020B0509030403020204" pitchFamily="49" charset="0"/>
              </a:rPr>
              <a:t>		</a:t>
            </a:r>
            <a:r>
              <a:rPr lang="en-GB" sz="1600" b="1" dirty="0">
                <a:solidFill>
                  <a:srgbClr val="63B175"/>
                </a:solidFill>
                <a:latin typeface="Source Code Pro" panose="020B0509030403020204" pitchFamily="49" charset="0"/>
              </a:rPr>
              <a:t>return</a:t>
            </a:r>
            <a:r>
              <a:rPr lang="en-GB" sz="1600" dirty="0">
                <a:solidFill>
                  <a:srgbClr val="000000"/>
                </a:solidFill>
                <a:latin typeface="Source Code Pro" panose="020B0509030403020204" pitchFamily="49" charset="0"/>
              </a:rPr>
              <a:t> </a:t>
            </a:r>
            <a:r>
              <a:rPr lang="en-GB" sz="1600" b="1" dirty="0" err="1">
                <a:solidFill>
                  <a:srgbClr val="63B175"/>
                </a:solidFill>
                <a:latin typeface="Source Code Pro" panose="020B0509030403020204" pitchFamily="49" charset="0"/>
              </a:rPr>
              <a:t>this</a:t>
            </a:r>
            <a:r>
              <a:rPr lang="en-GB" sz="1600" dirty="0" err="1">
                <a:solidFill>
                  <a:srgbClr val="000000"/>
                </a:solidFill>
                <a:latin typeface="Source Code Pro" panose="020B0509030403020204" pitchFamily="49" charset="0"/>
              </a:rPr>
              <a:t>.customerName</a:t>
            </a:r>
            <a:r>
              <a:rPr lang="en-GB" sz="1600" dirty="0">
                <a:solidFill>
                  <a:srgbClr val="000000"/>
                </a:solidFill>
                <a:latin typeface="Source Code Pro" panose="020B0509030403020204" pitchFamily="49" charset="0"/>
              </a:rPr>
              <a:t>; </a:t>
            </a:r>
          </a:p>
          <a:p>
            <a:r>
              <a:rPr lang="en-GB" sz="1600" dirty="0">
                <a:solidFill>
                  <a:srgbClr val="000000"/>
                </a:solidFill>
                <a:latin typeface="Source Code Pro" panose="020B0509030403020204" pitchFamily="49" charset="0"/>
              </a:rPr>
              <a:t>	} </a:t>
            </a:r>
          </a:p>
          <a:p>
            <a:r>
              <a:rPr lang="en-GB" sz="1600" dirty="0">
                <a:solidFill>
                  <a:srgbClr val="000000"/>
                </a:solidFill>
                <a:latin typeface="Source Code Pro" panose="020B0509030403020204" pitchFamily="49" charset="0"/>
              </a:rPr>
              <a:t>}</a:t>
            </a:r>
            <a:endParaRPr lang="en-BD" dirty="0"/>
          </a:p>
        </p:txBody>
      </p:sp>
      <p:sp>
        <p:nvSpPr>
          <p:cNvPr id="8" name="TextBox 7">
            <a:extLst>
              <a:ext uri="{FF2B5EF4-FFF2-40B4-BE49-F238E27FC236}">
                <a16:creationId xmlns:a16="http://schemas.microsoft.com/office/drawing/2014/main" id="{3155A8D3-2102-B442-A51C-3CF1095EDBEA}"/>
              </a:ext>
            </a:extLst>
          </p:cNvPr>
          <p:cNvSpPr txBox="1"/>
          <p:nvPr/>
        </p:nvSpPr>
        <p:spPr>
          <a:xfrm>
            <a:off x="2364824" y="4092291"/>
            <a:ext cx="6537435" cy="338554"/>
          </a:xfrm>
          <a:prstGeom prst="rect">
            <a:avLst/>
          </a:prstGeom>
          <a:solidFill>
            <a:schemeClr val="bg2"/>
          </a:solidFill>
        </p:spPr>
        <p:txBody>
          <a:bodyPr wrap="square" rtlCol="0">
            <a:spAutoFit/>
          </a:bodyPr>
          <a:lstStyle/>
          <a:p>
            <a:r>
              <a:rPr lang="en-GB" sz="1600" dirty="0">
                <a:solidFill>
                  <a:srgbClr val="292929"/>
                </a:solidFill>
                <a:latin typeface="Menlo" panose="020B0609030804020204" pitchFamily="49" charset="0"/>
              </a:rPr>
              <a:t>final int MAX_AGE = 20;</a:t>
            </a:r>
            <a:endParaRPr lang="en-GB" sz="1600" dirty="0"/>
          </a:p>
        </p:txBody>
      </p:sp>
      <p:sp>
        <p:nvSpPr>
          <p:cNvPr id="9" name="TextBox 8">
            <a:extLst>
              <a:ext uri="{FF2B5EF4-FFF2-40B4-BE49-F238E27FC236}">
                <a16:creationId xmlns:a16="http://schemas.microsoft.com/office/drawing/2014/main" id="{A26EC4E1-2B6E-E24A-81D8-FE56022DB2DA}"/>
              </a:ext>
            </a:extLst>
          </p:cNvPr>
          <p:cNvSpPr txBox="1"/>
          <p:nvPr/>
        </p:nvSpPr>
        <p:spPr>
          <a:xfrm>
            <a:off x="2364824" y="5182408"/>
            <a:ext cx="6537435" cy="1354217"/>
          </a:xfrm>
          <a:prstGeom prst="rect">
            <a:avLst/>
          </a:prstGeom>
          <a:solidFill>
            <a:schemeClr val="bg2"/>
          </a:solidFill>
        </p:spPr>
        <p:txBody>
          <a:bodyPr wrap="square" rtlCol="0">
            <a:spAutoFit/>
          </a:bodyPr>
          <a:lstStyle/>
          <a:p>
            <a:r>
              <a:rPr lang="en-BD" sz="1600" dirty="0">
                <a:solidFill>
                  <a:schemeClr val="accent1"/>
                </a:solidFill>
              </a:rPr>
              <a:t>// Bad practice</a:t>
            </a:r>
          </a:p>
          <a:p>
            <a:endParaRPr lang="en-BD" sz="1600" dirty="0">
              <a:solidFill>
                <a:schemeClr val="accent1"/>
              </a:solidFill>
            </a:endParaRPr>
          </a:p>
          <a:p>
            <a:r>
              <a:rPr lang="en-BD" sz="1600" dirty="0"/>
              <a:t>User user1 = new User();</a:t>
            </a:r>
          </a:p>
          <a:p>
            <a:r>
              <a:rPr lang="en-BD" sz="1600" dirty="0"/>
              <a:t>User user2$ = new User();</a:t>
            </a:r>
          </a:p>
          <a:p>
            <a:endParaRPr lang="en-BD" dirty="0"/>
          </a:p>
        </p:txBody>
      </p:sp>
    </p:spTree>
    <p:extLst>
      <p:ext uri="{BB962C8B-B14F-4D97-AF65-F5344CB8AC3E}">
        <p14:creationId xmlns:p14="http://schemas.microsoft.com/office/powerpoint/2010/main" val="168149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avoid magic numbers</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4656083"/>
          </a:xfrm>
        </p:spPr>
        <p:txBody>
          <a:bodyPr>
            <a:noAutofit/>
          </a:bodyPr>
          <a:lstStyle/>
          <a:p>
            <a:pPr marL="0" indent="0">
              <a:buNone/>
            </a:pPr>
            <a:r>
              <a:rPr lang="en-GB" sz="1800" dirty="0"/>
              <a:t>A</a:t>
            </a:r>
            <a:r>
              <a:rPr lang="en-GB" sz="1800" i="1" dirty="0"/>
              <a:t> magic number</a:t>
            </a:r>
            <a:r>
              <a:rPr lang="en-GB" sz="1800" dirty="0"/>
              <a:t> means we are assigning a number with no clear meaning. Sometimes we use a value for a specific purpose, and we don't assign the value in a meaningful variable. The problem is that when someone works with your code, then the person doesn't know the meaning of that direct value.</a:t>
            </a:r>
          </a:p>
          <a:p>
            <a:pPr marL="0" indent="0">
              <a:buNone/>
            </a:pPr>
            <a:br>
              <a:rPr lang="en-GB" sz="1800" dirty="0"/>
            </a:br>
            <a:endParaRPr lang="en-GB" sz="1800" dirty="0"/>
          </a:p>
        </p:txBody>
      </p:sp>
      <p:sp>
        <p:nvSpPr>
          <p:cNvPr id="4" name="TextBox 3">
            <a:extLst>
              <a:ext uri="{FF2B5EF4-FFF2-40B4-BE49-F238E27FC236}">
                <a16:creationId xmlns:a16="http://schemas.microsoft.com/office/drawing/2014/main" id="{C835FDCB-9BB7-D24C-952D-518853C7D77B}"/>
              </a:ext>
            </a:extLst>
          </p:cNvPr>
          <p:cNvSpPr txBox="1"/>
          <p:nvPr/>
        </p:nvSpPr>
        <p:spPr>
          <a:xfrm>
            <a:off x="2259722" y="2370157"/>
            <a:ext cx="7672555" cy="3293209"/>
          </a:xfrm>
          <a:prstGeom prst="rect">
            <a:avLst/>
          </a:prstGeom>
          <a:solidFill>
            <a:schemeClr val="bg2"/>
          </a:solidFill>
        </p:spPr>
        <p:txBody>
          <a:bodyPr wrap="square" rtlCol="0">
            <a:spAutoFit/>
          </a:bodyPr>
          <a:lstStyle/>
          <a:p>
            <a:r>
              <a:rPr lang="en-GB" sz="1600" b="1" dirty="0">
                <a:solidFill>
                  <a:schemeClr val="accent1"/>
                </a:solidFill>
                <a:latin typeface="Menlo" panose="020B0609030804020204" pitchFamily="49" charset="0"/>
              </a:rPr>
              <a:t>// Bad practice</a:t>
            </a:r>
          </a:p>
          <a:p>
            <a:endParaRPr lang="en-GB" sz="1600" b="1" dirty="0">
              <a:solidFill>
                <a:schemeClr val="accent1"/>
              </a:solidFill>
              <a:latin typeface="Menlo" panose="020B0609030804020204" pitchFamily="49" charset="0"/>
            </a:endParaRPr>
          </a:p>
          <a:p>
            <a:r>
              <a:rPr lang="en-GB" sz="1600" b="1" dirty="0">
                <a:solidFill>
                  <a:srgbClr val="7F0055"/>
                </a:solidFill>
                <a:latin typeface="Menlo" panose="020B0609030804020204" pitchFamily="49" charset="0"/>
              </a:rPr>
              <a:t>for</a:t>
            </a:r>
            <a:r>
              <a:rPr lang="en-GB" sz="1600" dirty="0">
                <a:latin typeface="Menlo" panose="020B0609030804020204" pitchFamily="49" charset="0"/>
              </a:rPr>
              <a:t>( </a:t>
            </a:r>
            <a:r>
              <a:rPr lang="en-GB" sz="1600" b="1" dirty="0">
                <a:solidFill>
                  <a:srgbClr val="7F0055"/>
                </a:solidFill>
                <a:latin typeface="Menlo" panose="020B0609030804020204" pitchFamily="49" charset="0"/>
              </a:rPr>
              <a:t>int</a:t>
            </a:r>
            <a:r>
              <a:rPr lang="en-GB" sz="1600" dirty="0">
                <a:latin typeface="Menlo" panose="020B0609030804020204" pitchFamily="49" charset="0"/>
              </a:rPr>
              <a:t> </a:t>
            </a:r>
            <a:r>
              <a:rPr lang="en-GB" sz="1600" dirty="0" err="1">
                <a:solidFill>
                  <a:srgbClr val="6A3E3E"/>
                </a:solidFill>
                <a:latin typeface="Menlo" panose="020B0609030804020204" pitchFamily="49" charset="0"/>
              </a:rPr>
              <a:t>i</a:t>
            </a:r>
            <a:r>
              <a:rPr lang="en-GB" sz="1600" dirty="0">
                <a:latin typeface="Menlo" panose="020B0609030804020204" pitchFamily="49" charset="0"/>
              </a:rPr>
              <a:t>=0; </a:t>
            </a:r>
            <a:r>
              <a:rPr lang="en-GB" sz="1600" dirty="0" err="1">
                <a:solidFill>
                  <a:srgbClr val="6A3E3E"/>
                </a:solidFill>
                <a:latin typeface="Menlo" panose="020B0609030804020204" pitchFamily="49" charset="0"/>
              </a:rPr>
              <a:t>i</a:t>
            </a:r>
            <a:r>
              <a:rPr lang="en-GB" sz="1600" dirty="0">
                <a:latin typeface="Menlo" panose="020B0609030804020204" pitchFamily="49" charset="0"/>
              </a:rPr>
              <a:t>&lt;50; </a:t>
            </a:r>
            <a:r>
              <a:rPr lang="en-GB" sz="1600" dirty="0" err="1">
                <a:solidFill>
                  <a:srgbClr val="6A3E3E"/>
                </a:solidFill>
                <a:latin typeface="Menlo" panose="020B0609030804020204" pitchFamily="49" charset="0"/>
              </a:rPr>
              <a:t>i</a:t>
            </a:r>
            <a:r>
              <a:rPr lang="en-GB" sz="1600" dirty="0">
                <a:latin typeface="Menlo" panose="020B0609030804020204" pitchFamily="49" charset="0"/>
              </a:rPr>
              <a:t>++) {</a:t>
            </a:r>
          </a:p>
          <a:p>
            <a:r>
              <a:rPr lang="en-GB" sz="1600" dirty="0">
                <a:solidFill>
                  <a:srgbClr val="3F7F5F"/>
                </a:solidFill>
                <a:latin typeface="Menlo" panose="020B0609030804020204" pitchFamily="49" charset="0"/>
              </a:rPr>
              <a:t>	//do something</a:t>
            </a:r>
          </a:p>
          <a:p>
            <a:r>
              <a:rPr lang="en-GB" sz="1600" dirty="0">
                <a:latin typeface="Menlo" panose="020B0609030804020204" pitchFamily="49" charset="0"/>
              </a:rPr>
              <a:t>}</a:t>
            </a:r>
          </a:p>
          <a:p>
            <a:endParaRPr lang="en-GB" sz="1600" dirty="0">
              <a:latin typeface="Menlo" panose="020B0609030804020204" pitchFamily="49" charset="0"/>
            </a:endParaRPr>
          </a:p>
          <a:p>
            <a:r>
              <a:rPr lang="en-GB" sz="1600" b="1" dirty="0">
                <a:solidFill>
                  <a:schemeClr val="accent1"/>
                </a:solidFill>
                <a:latin typeface="Menlo" panose="020B0609030804020204" pitchFamily="49" charset="0"/>
              </a:rPr>
              <a:t>// Good practice</a:t>
            </a:r>
          </a:p>
          <a:p>
            <a:endParaRPr lang="en-GB" sz="1600" b="1" dirty="0">
              <a:solidFill>
                <a:schemeClr val="accent1"/>
              </a:solidFill>
              <a:latin typeface="Menlo" panose="020B0609030804020204" pitchFamily="49" charset="0"/>
            </a:endParaRPr>
          </a:p>
          <a:p>
            <a:r>
              <a:rPr lang="en-GB" sz="1600" b="1" dirty="0">
                <a:solidFill>
                  <a:srgbClr val="7F0055"/>
                </a:solidFill>
                <a:latin typeface="Menlo" panose="020B0609030804020204" pitchFamily="49" charset="0"/>
              </a:rPr>
              <a:t>int</a:t>
            </a:r>
            <a:r>
              <a:rPr lang="en-GB" sz="1600" dirty="0">
                <a:solidFill>
                  <a:srgbClr val="000000"/>
                </a:solidFill>
                <a:latin typeface="Menlo" panose="020B0609030804020204" pitchFamily="49" charset="0"/>
              </a:rPr>
              <a:t> </a:t>
            </a:r>
            <a:r>
              <a:rPr lang="en-GB" sz="1600" dirty="0">
                <a:solidFill>
                  <a:srgbClr val="6A3E3E"/>
                </a:solidFill>
                <a:latin typeface="Menlo" panose="020B0609030804020204" pitchFamily="49" charset="0"/>
              </a:rPr>
              <a:t>NUMBER_OF_STUDENTS</a:t>
            </a:r>
            <a:r>
              <a:rPr lang="en-GB" sz="1600" dirty="0">
                <a:solidFill>
                  <a:srgbClr val="000000"/>
                </a:solidFill>
                <a:latin typeface="Menlo" panose="020B0609030804020204" pitchFamily="49" charset="0"/>
              </a:rPr>
              <a:t> = 50;</a:t>
            </a:r>
          </a:p>
          <a:p>
            <a:r>
              <a:rPr lang="en-GB" sz="1600" b="1" dirty="0">
                <a:solidFill>
                  <a:srgbClr val="7F0055"/>
                </a:solidFill>
                <a:latin typeface="Menlo" panose="020B0609030804020204" pitchFamily="49" charset="0"/>
              </a:rPr>
              <a:t>for</a:t>
            </a:r>
            <a:r>
              <a:rPr lang="en-GB" sz="1600" dirty="0">
                <a:latin typeface="Menlo" panose="020B0609030804020204" pitchFamily="49" charset="0"/>
              </a:rPr>
              <a:t>( </a:t>
            </a:r>
            <a:r>
              <a:rPr lang="en-GB" sz="1600" b="1" dirty="0">
                <a:solidFill>
                  <a:srgbClr val="7F0055"/>
                </a:solidFill>
                <a:latin typeface="Menlo" panose="020B0609030804020204" pitchFamily="49" charset="0"/>
              </a:rPr>
              <a:t>int</a:t>
            </a:r>
            <a:r>
              <a:rPr lang="en-GB" sz="1600" dirty="0">
                <a:latin typeface="Menlo" panose="020B0609030804020204" pitchFamily="49" charset="0"/>
              </a:rPr>
              <a:t> </a:t>
            </a:r>
            <a:r>
              <a:rPr lang="en-GB" sz="1600" dirty="0" err="1">
                <a:solidFill>
                  <a:srgbClr val="6A3E3E"/>
                </a:solidFill>
                <a:latin typeface="Menlo" panose="020B0609030804020204" pitchFamily="49" charset="0"/>
              </a:rPr>
              <a:t>i</a:t>
            </a:r>
            <a:r>
              <a:rPr lang="en-GB" sz="1600" dirty="0">
                <a:latin typeface="Menlo" panose="020B0609030804020204" pitchFamily="49" charset="0"/>
              </a:rPr>
              <a:t>=0; </a:t>
            </a:r>
            <a:r>
              <a:rPr lang="en-GB" sz="1600" dirty="0" err="1">
                <a:solidFill>
                  <a:srgbClr val="6A3E3E"/>
                </a:solidFill>
                <a:latin typeface="Menlo" panose="020B0609030804020204" pitchFamily="49" charset="0"/>
              </a:rPr>
              <a:t>i</a:t>
            </a:r>
            <a:r>
              <a:rPr lang="en-GB" sz="1600" dirty="0">
                <a:latin typeface="Menlo" panose="020B0609030804020204" pitchFamily="49" charset="0"/>
              </a:rPr>
              <a:t>&lt;</a:t>
            </a:r>
            <a:r>
              <a:rPr lang="en-GB" sz="1600" dirty="0">
                <a:solidFill>
                  <a:srgbClr val="6A3E3E"/>
                </a:solidFill>
                <a:latin typeface="Menlo" panose="020B0609030804020204" pitchFamily="49" charset="0"/>
              </a:rPr>
              <a:t>NUMBER_OF_STUDENTS</a:t>
            </a:r>
            <a:r>
              <a:rPr lang="en-GB" sz="1600" dirty="0">
                <a:latin typeface="Menlo" panose="020B0609030804020204" pitchFamily="49" charset="0"/>
              </a:rPr>
              <a:t>; </a:t>
            </a:r>
            <a:r>
              <a:rPr lang="en-GB" sz="1600" dirty="0" err="1">
                <a:solidFill>
                  <a:srgbClr val="6A3E3E"/>
                </a:solidFill>
                <a:latin typeface="Menlo" panose="020B0609030804020204" pitchFamily="49" charset="0"/>
              </a:rPr>
              <a:t>i</a:t>
            </a:r>
            <a:r>
              <a:rPr lang="en-GB" sz="1600" dirty="0">
                <a:latin typeface="Menlo" panose="020B0609030804020204" pitchFamily="49" charset="0"/>
              </a:rPr>
              <a:t>++) {</a:t>
            </a:r>
          </a:p>
          <a:p>
            <a:r>
              <a:rPr lang="en-GB" sz="1600" dirty="0">
                <a:solidFill>
                  <a:srgbClr val="3F7F5F"/>
                </a:solidFill>
                <a:latin typeface="Menlo" panose="020B0609030804020204" pitchFamily="49" charset="0"/>
              </a:rPr>
              <a:t>	//do something</a:t>
            </a:r>
          </a:p>
          <a:p>
            <a:r>
              <a:rPr lang="en-GB" sz="1600" dirty="0">
                <a:latin typeface="Menlo" panose="020B0609030804020204" pitchFamily="49" charset="0"/>
              </a:rPr>
              <a:t>}</a:t>
            </a:r>
          </a:p>
          <a:p>
            <a:endParaRPr lang="en-GB" sz="1600" dirty="0">
              <a:solidFill>
                <a:srgbClr val="6A3E3E"/>
              </a:solidFill>
              <a:latin typeface="Menlo" panose="020B0609030804020204" pitchFamily="49" charset="0"/>
            </a:endParaRPr>
          </a:p>
        </p:txBody>
      </p:sp>
    </p:spTree>
    <p:extLst>
      <p:ext uri="{BB962C8B-B14F-4D97-AF65-F5344CB8AC3E}">
        <p14:creationId xmlns:p14="http://schemas.microsoft.com/office/powerpoint/2010/main" val="278723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avoid Large method</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830318"/>
            <a:ext cx="10058400" cy="4908332"/>
          </a:xfrm>
        </p:spPr>
        <p:txBody>
          <a:bodyPr>
            <a:noAutofit/>
          </a:bodyPr>
          <a:lstStyle/>
          <a:p>
            <a:pPr marL="0" indent="0">
              <a:buNone/>
            </a:pPr>
            <a:r>
              <a:rPr lang="en-GB" dirty="0"/>
              <a:t>When a function or a class is much larger, then it is suggested to separate it into multiples. This will make our code easier, clean, easy to understand, and also reusable.</a:t>
            </a:r>
            <a:br>
              <a:rPr lang="en-GB" sz="1800" dirty="0"/>
            </a:br>
            <a:endParaRPr lang="en-GB" sz="1800" dirty="0"/>
          </a:p>
        </p:txBody>
      </p:sp>
      <p:sp>
        <p:nvSpPr>
          <p:cNvPr id="4" name="TextBox 3">
            <a:extLst>
              <a:ext uri="{FF2B5EF4-FFF2-40B4-BE49-F238E27FC236}">
                <a16:creationId xmlns:a16="http://schemas.microsoft.com/office/drawing/2014/main" id="{C835FDCB-9BB7-D24C-952D-518853C7D77B}"/>
              </a:ext>
            </a:extLst>
          </p:cNvPr>
          <p:cNvSpPr txBox="1"/>
          <p:nvPr/>
        </p:nvSpPr>
        <p:spPr>
          <a:xfrm>
            <a:off x="880665" y="1994286"/>
            <a:ext cx="5089214" cy="2185214"/>
          </a:xfrm>
          <a:prstGeom prst="rect">
            <a:avLst/>
          </a:prstGeom>
          <a:solidFill>
            <a:schemeClr val="bg2"/>
          </a:solidFill>
        </p:spPr>
        <p:txBody>
          <a:bodyPr wrap="square" rtlCol="0">
            <a:spAutoFit/>
          </a:bodyPr>
          <a:lstStyle/>
          <a:p>
            <a:r>
              <a:rPr lang="en-GB" sz="1200" b="1" dirty="0">
                <a:solidFill>
                  <a:schemeClr val="accent1"/>
                </a:solidFill>
                <a:latin typeface="Menlo" panose="020B0609030804020204" pitchFamily="49" charset="0"/>
              </a:rPr>
              <a:t>// Bad practice</a:t>
            </a: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String </a:t>
            </a:r>
            <a:r>
              <a:rPr lang="en-GB" sz="1200" dirty="0" err="1">
                <a:latin typeface="Menlo" panose="020B0609030804020204" pitchFamily="49" charset="0"/>
              </a:rPr>
              <a:t>getCustomerName</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for</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 0; </a:t>
            </a:r>
            <a:r>
              <a:rPr lang="en-GB" sz="1200" dirty="0" err="1">
                <a:latin typeface="Menlo" panose="020B0609030804020204" pitchFamily="49" charset="0"/>
              </a:rPr>
              <a:t>i</a:t>
            </a:r>
            <a:r>
              <a:rPr lang="en-GB" sz="1200" dirty="0">
                <a:latin typeface="Menlo" panose="020B0609030804020204" pitchFamily="49" charset="0"/>
              </a:rPr>
              <a:t> &lt; </a:t>
            </a:r>
            <a:r>
              <a:rPr lang="en-GB" sz="1200" dirty="0" err="1">
                <a:latin typeface="Menlo" panose="020B0609030804020204" pitchFamily="49" charset="0"/>
              </a:rPr>
              <a:t>rentals.size</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a:t>
            </a:r>
          </a:p>
          <a:p>
            <a:r>
              <a:rPr lang="en-GB" sz="1200" dirty="0">
                <a:latin typeface="Menlo" panose="020B0609030804020204" pitchFamily="49" charset="0"/>
              </a:rPr>
              <a:t>              </a:t>
            </a:r>
            <a:r>
              <a:rPr lang="en-GB" sz="1200" dirty="0" err="1">
                <a:latin typeface="Menlo" panose="020B0609030804020204" pitchFamily="49" charset="0"/>
              </a:rPr>
              <a:t>BookRental</a:t>
            </a:r>
            <a:r>
              <a:rPr lang="en-GB" sz="1200" dirty="0">
                <a:latin typeface="Menlo" panose="020B0609030804020204" pitchFamily="49" charset="0"/>
              </a:rPr>
              <a:t> rental = </a:t>
            </a:r>
            <a:r>
              <a:rPr lang="en-GB" sz="1200" dirty="0" err="1">
                <a:latin typeface="Menlo" panose="020B0609030804020204" pitchFamily="49" charset="0"/>
              </a:rPr>
              <a:t>rentals.get</a:t>
            </a:r>
            <a:r>
              <a:rPr lang="en-GB" sz="1200" dirty="0">
                <a:latin typeface="Menlo" panose="020B0609030804020204" pitchFamily="49" charset="0"/>
              </a:rPr>
              <a:t>(</a:t>
            </a:r>
            <a:r>
              <a:rPr lang="en-GB" sz="1200" dirty="0" err="1">
                <a:latin typeface="Menlo" panose="020B0609030804020204" pitchFamily="49" charset="0"/>
              </a:rPr>
              <a:t>i</a:t>
            </a:r>
            <a:r>
              <a:rPr lang="en-GB" sz="1200" dirty="0">
                <a:latin typeface="Menlo" panose="020B0609030804020204" pitchFamily="49" charset="0"/>
              </a:rPr>
              <a:t>);</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if</a:t>
            </a:r>
            <a:r>
              <a:rPr lang="en-GB" sz="1200" dirty="0">
                <a:latin typeface="Menlo" panose="020B0609030804020204" pitchFamily="49" charset="0"/>
              </a:rPr>
              <a:t> (</a:t>
            </a:r>
            <a:r>
              <a:rPr lang="en-GB" sz="1200" dirty="0" err="1">
                <a:latin typeface="Menlo" panose="020B0609030804020204" pitchFamily="49" charset="0"/>
              </a:rPr>
              <a:t>rental.getId</a:t>
            </a:r>
            <a:r>
              <a:rPr lang="en-GB" sz="1200" dirty="0">
                <a:latin typeface="Menlo" panose="020B0609030804020204" pitchFamily="49" charset="0"/>
              </a:rPr>
              <a:t>().equals(</a:t>
            </a:r>
            <a:r>
              <a:rPr lang="en-GB" sz="1200" dirty="0" err="1">
                <a:latin typeface="Menlo" panose="020B0609030804020204" pitchFamily="49" charset="0"/>
              </a:rPr>
              <a:t>rentalId</a:t>
            </a:r>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return</a:t>
            </a:r>
            <a:r>
              <a:rPr lang="en-GB" sz="1200" dirty="0">
                <a:latin typeface="Menlo" panose="020B0609030804020204" pitchFamily="49" charset="0"/>
              </a:rPr>
              <a:t> </a:t>
            </a:r>
            <a:r>
              <a:rPr lang="en-GB" sz="1200" dirty="0" err="1">
                <a:latin typeface="Menlo" panose="020B0609030804020204" pitchFamily="49" charset="0"/>
              </a:rPr>
              <a:t>rental.getCustomerName</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throw</a:t>
            </a:r>
            <a:r>
              <a:rPr lang="en-GB" sz="1200" dirty="0">
                <a:latin typeface="Menlo" panose="020B0609030804020204" pitchFamily="49" charset="0"/>
              </a:rPr>
              <a:t> </a:t>
            </a:r>
            <a:r>
              <a:rPr lang="en-GB" sz="1200" b="1" dirty="0">
                <a:solidFill>
                  <a:srgbClr val="7F0055"/>
                </a:solidFill>
                <a:latin typeface="Menlo" panose="020B0609030804020204" pitchFamily="49" charset="0"/>
              </a:rPr>
              <a:t>new</a:t>
            </a:r>
            <a:r>
              <a:rPr lang="en-GB" sz="1200" dirty="0">
                <a:latin typeface="Menlo" panose="020B0609030804020204" pitchFamily="49" charset="0"/>
              </a:rPr>
              <a:t> </a:t>
            </a:r>
            <a:r>
              <a:rPr lang="en-GB" sz="1200" dirty="0" err="1">
                <a:latin typeface="Menlo" panose="020B0609030804020204" pitchFamily="49" charset="0"/>
              </a:rPr>
              <a:t>RentalNotFoundException</a:t>
            </a:r>
            <a:r>
              <a:rPr lang="en-GB" sz="1200" dirty="0">
                <a:latin typeface="Menlo" panose="020B0609030804020204" pitchFamily="49" charset="0"/>
              </a:rPr>
              <a:t>();</a:t>
            </a:r>
          </a:p>
          <a:p>
            <a:r>
              <a:rPr lang="en-GB" sz="1200" dirty="0">
                <a:latin typeface="Menlo" panose="020B0609030804020204" pitchFamily="49" charset="0"/>
              </a:rPr>
              <a:t>}</a:t>
            </a:r>
          </a:p>
          <a:p>
            <a:endParaRPr lang="en-GB" sz="1600" dirty="0">
              <a:solidFill>
                <a:srgbClr val="6A3E3E"/>
              </a:solidFill>
              <a:latin typeface="Menlo" panose="020B0609030804020204" pitchFamily="49" charset="0"/>
            </a:endParaRPr>
          </a:p>
        </p:txBody>
      </p:sp>
      <p:sp>
        <p:nvSpPr>
          <p:cNvPr id="5" name="TextBox 4">
            <a:extLst>
              <a:ext uri="{FF2B5EF4-FFF2-40B4-BE49-F238E27FC236}">
                <a16:creationId xmlns:a16="http://schemas.microsoft.com/office/drawing/2014/main" id="{840B8D8F-94CC-B140-B4E0-E60C289D159C}"/>
              </a:ext>
            </a:extLst>
          </p:cNvPr>
          <p:cNvSpPr txBox="1"/>
          <p:nvPr/>
        </p:nvSpPr>
        <p:spPr>
          <a:xfrm>
            <a:off x="6085489" y="1779696"/>
            <a:ext cx="5454869" cy="3539430"/>
          </a:xfrm>
          <a:prstGeom prst="rect">
            <a:avLst/>
          </a:prstGeom>
          <a:solidFill>
            <a:schemeClr val="bg2"/>
          </a:solidFill>
        </p:spPr>
        <p:txBody>
          <a:bodyPr wrap="square" rtlCol="0">
            <a:spAutoFit/>
          </a:bodyPr>
          <a:lstStyle/>
          <a:p>
            <a:r>
              <a:rPr lang="en-GB" sz="1200" b="1" dirty="0">
                <a:solidFill>
                  <a:schemeClr val="accent1"/>
                </a:solidFill>
                <a:latin typeface="Menlo" panose="020B0609030804020204" pitchFamily="49" charset="0"/>
              </a:rPr>
              <a:t>// Good practice</a:t>
            </a: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String </a:t>
            </a:r>
            <a:r>
              <a:rPr lang="en-GB" sz="1200" dirty="0" err="1">
                <a:latin typeface="Menlo" panose="020B0609030804020204" pitchFamily="49" charset="0"/>
              </a:rPr>
              <a:t>getCustomerName</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r>
              <a:rPr lang="en-GB" sz="1200" b="1" dirty="0">
                <a:solidFill>
                  <a:srgbClr val="7F0055"/>
                </a:solidFill>
                <a:latin typeface="Menlo" panose="020B0609030804020204" pitchFamily="49" charset="0"/>
              </a:rPr>
              <a:t>	int</a:t>
            </a:r>
            <a:r>
              <a:rPr lang="en-GB" sz="1200" dirty="0">
                <a:latin typeface="Menlo" panose="020B0609030804020204" pitchFamily="49" charset="0"/>
              </a:rPr>
              <a:t> </a:t>
            </a:r>
            <a:r>
              <a:rPr lang="en-GB" sz="1200" dirty="0" err="1">
                <a:latin typeface="Menlo" panose="020B0609030804020204" pitchFamily="49" charset="0"/>
              </a:rPr>
              <a:t>rentalIdx</a:t>
            </a:r>
            <a:r>
              <a:rPr lang="en-GB" sz="1200" dirty="0">
                <a:latin typeface="Menlo" panose="020B0609030804020204" pitchFamily="49" charset="0"/>
              </a:rPr>
              <a:t> = </a:t>
            </a:r>
            <a:r>
              <a:rPr lang="en-GB" sz="1200" dirty="0" err="1">
                <a:latin typeface="Menlo" panose="020B0609030804020204" pitchFamily="49" charset="0"/>
              </a:rPr>
              <a:t>getRentalIdxById</a:t>
            </a:r>
            <a:r>
              <a:rPr lang="en-GB" sz="1200" dirty="0">
                <a:latin typeface="Menlo" panose="020B0609030804020204" pitchFamily="49" charset="0"/>
              </a:rPr>
              <a:t>(</a:t>
            </a:r>
            <a:r>
              <a:rPr lang="en-GB" sz="1200" dirty="0" err="1">
                <a:latin typeface="Menlo" panose="020B0609030804020204" pitchFamily="49" charset="0"/>
              </a:rPr>
              <a:t>rentalId</a:t>
            </a:r>
            <a:r>
              <a:rPr lang="en-GB" sz="1200" dirty="0">
                <a:latin typeface="Menlo" panose="020B0609030804020204" pitchFamily="49" charset="0"/>
              </a:rPr>
              <a:t>);</a:t>
            </a:r>
          </a:p>
          <a:p>
            <a:r>
              <a:rPr lang="en-GB" sz="1200" b="1" dirty="0">
                <a:solidFill>
                  <a:srgbClr val="7F0055"/>
                </a:solidFill>
                <a:latin typeface="Menlo" panose="020B0609030804020204" pitchFamily="49" charset="0"/>
              </a:rPr>
              <a:t>	return </a:t>
            </a:r>
            <a:r>
              <a:rPr lang="en-GB" sz="1200" dirty="0">
                <a:latin typeface="Menlo" panose="020B0609030804020204" pitchFamily="49" charset="0"/>
              </a:rPr>
              <a:t>rentals</a:t>
            </a:r>
          </a:p>
          <a:p>
            <a:r>
              <a:rPr lang="en-GB" sz="1200" dirty="0">
                <a:latin typeface="Menlo" panose="020B0609030804020204" pitchFamily="49" charset="0"/>
              </a:rPr>
              <a:t>		.get(</a:t>
            </a:r>
            <a:r>
              <a:rPr lang="en-GB" sz="1200" dirty="0" err="1">
                <a:latin typeface="Menlo" panose="020B0609030804020204" pitchFamily="49" charset="0"/>
              </a:rPr>
              <a:t>rentalIdx</a:t>
            </a:r>
            <a:r>
              <a:rPr lang="en-GB" sz="1200" dirty="0">
                <a:latin typeface="Menlo" panose="020B0609030804020204" pitchFamily="49" charset="0"/>
              </a:rPr>
              <a:t>).</a:t>
            </a:r>
            <a:r>
              <a:rPr lang="en-GB" sz="1200" dirty="0" err="1">
                <a:latin typeface="Menlo" panose="020B0609030804020204" pitchFamily="49" charset="0"/>
              </a:rPr>
              <a:t>getCustomerName</a:t>
            </a:r>
            <a:r>
              <a:rPr lang="en-GB" sz="1200" dirty="0">
                <a:latin typeface="Menlo" panose="020B0609030804020204" pitchFamily="49" charset="0"/>
              </a:rPr>
              <a:t>();</a:t>
            </a:r>
          </a:p>
          <a:p>
            <a:r>
              <a:rPr lang="en-GB" sz="1200" dirty="0">
                <a:latin typeface="Menlo" panose="020B0609030804020204" pitchFamily="49" charset="0"/>
              </a:rPr>
              <a:t>}</a:t>
            </a:r>
          </a:p>
          <a:p>
            <a:endParaRPr lang="en-GB" sz="1200" dirty="0">
              <a:latin typeface="Menlo" panose="020B0609030804020204" pitchFamily="49" charset="0"/>
            </a:endParaRPr>
          </a:p>
          <a:p>
            <a:r>
              <a:rPr lang="en-GB" sz="1200" b="1" dirty="0">
                <a:solidFill>
                  <a:srgbClr val="7F0055"/>
                </a:solidFill>
                <a:latin typeface="Menlo" panose="020B0609030804020204" pitchFamily="49" charset="0"/>
              </a:rPr>
              <a:t>private</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getRentalIdxById</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pPr lvl="1"/>
            <a:r>
              <a:rPr lang="en-GB" sz="1200" b="1" dirty="0">
                <a:solidFill>
                  <a:srgbClr val="7F0055"/>
                </a:solidFill>
                <a:latin typeface="Menlo" panose="020B0609030804020204" pitchFamily="49" charset="0"/>
              </a:rPr>
              <a:t>for</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 0; </a:t>
            </a:r>
            <a:r>
              <a:rPr lang="en-GB" sz="1200" dirty="0" err="1">
                <a:latin typeface="Menlo" panose="020B0609030804020204" pitchFamily="49" charset="0"/>
              </a:rPr>
              <a:t>i</a:t>
            </a:r>
            <a:r>
              <a:rPr lang="en-GB" sz="1200" dirty="0">
                <a:latin typeface="Menlo" panose="020B0609030804020204" pitchFamily="49" charset="0"/>
              </a:rPr>
              <a:t> &lt; </a:t>
            </a:r>
            <a:r>
              <a:rPr lang="en-GB" sz="1200" dirty="0" err="1">
                <a:latin typeface="Menlo" panose="020B0609030804020204" pitchFamily="49" charset="0"/>
              </a:rPr>
              <a:t>rentals.size</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a:t>
            </a:r>
          </a:p>
          <a:p>
            <a:pPr lvl="2"/>
            <a:r>
              <a:rPr lang="en-GB" sz="1200" dirty="0" err="1">
                <a:latin typeface="Menlo" panose="020B0609030804020204" pitchFamily="49" charset="0"/>
              </a:rPr>
              <a:t>BookRental</a:t>
            </a:r>
            <a:r>
              <a:rPr lang="en-GB" sz="1200" dirty="0">
                <a:latin typeface="Menlo" panose="020B0609030804020204" pitchFamily="49" charset="0"/>
              </a:rPr>
              <a:t> rental = </a:t>
            </a:r>
            <a:r>
              <a:rPr lang="en-GB" sz="1200" dirty="0" err="1">
                <a:latin typeface="Menlo" panose="020B0609030804020204" pitchFamily="49" charset="0"/>
              </a:rPr>
              <a:t>rentals.get</a:t>
            </a:r>
            <a:r>
              <a:rPr lang="en-GB" sz="1200" dirty="0">
                <a:latin typeface="Menlo" panose="020B0609030804020204" pitchFamily="49" charset="0"/>
              </a:rPr>
              <a:t>(</a:t>
            </a:r>
            <a:r>
              <a:rPr lang="en-GB" sz="1200" dirty="0" err="1">
                <a:latin typeface="Menlo" panose="020B0609030804020204" pitchFamily="49" charset="0"/>
              </a:rPr>
              <a:t>i</a:t>
            </a:r>
            <a:r>
              <a:rPr lang="en-GB" sz="1200" dirty="0">
                <a:latin typeface="Menlo" panose="020B0609030804020204" pitchFamily="49" charset="0"/>
              </a:rPr>
              <a:t>);</a:t>
            </a:r>
          </a:p>
          <a:p>
            <a:pPr lvl="2"/>
            <a:r>
              <a:rPr lang="en-GB" sz="1200" b="1" dirty="0">
                <a:solidFill>
                  <a:srgbClr val="7F0055"/>
                </a:solidFill>
                <a:latin typeface="Menlo" panose="020B0609030804020204" pitchFamily="49" charset="0"/>
              </a:rPr>
              <a:t>if</a:t>
            </a:r>
            <a:r>
              <a:rPr lang="en-GB" sz="1200" dirty="0">
                <a:latin typeface="Menlo" panose="020B0609030804020204" pitchFamily="49" charset="0"/>
              </a:rPr>
              <a:t> (</a:t>
            </a:r>
            <a:r>
              <a:rPr lang="en-GB" sz="1200" dirty="0" err="1">
                <a:latin typeface="Menlo" panose="020B0609030804020204" pitchFamily="49" charset="0"/>
              </a:rPr>
              <a:t>rental.getId</a:t>
            </a:r>
            <a:r>
              <a:rPr lang="en-GB" sz="1200" dirty="0">
                <a:latin typeface="Menlo" panose="020B0609030804020204" pitchFamily="49" charset="0"/>
              </a:rPr>
              <a:t>().equals(</a:t>
            </a:r>
            <a:r>
              <a:rPr lang="en-GB" sz="1200" dirty="0" err="1">
                <a:latin typeface="Menlo" panose="020B0609030804020204" pitchFamily="49" charset="0"/>
              </a:rPr>
              <a:t>rentalId</a:t>
            </a:r>
            <a:r>
              <a:rPr lang="en-GB" sz="1200" dirty="0">
                <a:latin typeface="Menlo" panose="020B0609030804020204" pitchFamily="49" charset="0"/>
              </a:rPr>
              <a:t>)) {</a:t>
            </a:r>
          </a:p>
          <a:p>
            <a:pPr lvl="2"/>
            <a:r>
              <a:rPr lang="en-GB" sz="1200" b="1" dirty="0">
                <a:solidFill>
                  <a:srgbClr val="7F0055"/>
                </a:solidFill>
                <a:latin typeface="Menlo" panose="020B0609030804020204" pitchFamily="49" charset="0"/>
              </a:rPr>
              <a:t>	return</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a:t>
            </a:r>
          </a:p>
          <a:p>
            <a:pPr lvl="2"/>
            <a:r>
              <a:rPr lang="en-GB" sz="1200" dirty="0">
                <a:latin typeface="Menlo" panose="020B0609030804020204" pitchFamily="49" charset="0"/>
              </a:rPr>
              <a:t>}</a:t>
            </a:r>
          </a:p>
          <a:p>
            <a:pPr lvl="1"/>
            <a:r>
              <a:rPr lang="en-GB" sz="1200" dirty="0">
                <a:latin typeface="Menlo" panose="020B0609030804020204" pitchFamily="49" charset="0"/>
              </a:rPr>
              <a:t>}</a:t>
            </a:r>
          </a:p>
          <a:p>
            <a:pPr lvl="1"/>
            <a:r>
              <a:rPr lang="en-GB" sz="1200" b="1" dirty="0">
                <a:solidFill>
                  <a:srgbClr val="7F0055"/>
                </a:solidFill>
                <a:latin typeface="Menlo" panose="020B0609030804020204" pitchFamily="49" charset="0"/>
              </a:rPr>
              <a:t>throw</a:t>
            </a:r>
            <a:r>
              <a:rPr lang="en-GB" sz="1200" dirty="0">
                <a:latin typeface="Menlo" panose="020B0609030804020204" pitchFamily="49" charset="0"/>
              </a:rPr>
              <a:t> </a:t>
            </a:r>
            <a:r>
              <a:rPr lang="en-GB" sz="1200" b="1" dirty="0">
                <a:solidFill>
                  <a:srgbClr val="7F0055"/>
                </a:solidFill>
                <a:latin typeface="Menlo" panose="020B0609030804020204" pitchFamily="49" charset="0"/>
              </a:rPr>
              <a:t>new</a:t>
            </a:r>
            <a:r>
              <a:rPr lang="en-GB" sz="1200" dirty="0">
                <a:latin typeface="Menlo" panose="020B0609030804020204" pitchFamily="49" charset="0"/>
              </a:rPr>
              <a:t> </a:t>
            </a:r>
            <a:r>
              <a:rPr lang="en-GB" sz="1200" dirty="0" err="1">
                <a:latin typeface="Menlo" panose="020B0609030804020204" pitchFamily="49" charset="0"/>
              </a:rPr>
              <a:t>RentalNotFoundException</a:t>
            </a:r>
            <a:r>
              <a:rPr lang="en-GB" sz="1200" dirty="0">
                <a:latin typeface="Menlo" panose="020B0609030804020204" pitchFamily="49" charset="0"/>
              </a:rPr>
              <a:t>();</a:t>
            </a:r>
          </a:p>
          <a:p>
            <a:r>
              <a:rPr lang="en-GB" sz="1200" dirty="0">
                <a:latin typeface="Menlo" panose="020B0609030804020204" pitchFamily="49" charset="0"/>
              </a:rPr>
              <a:t>}</a:t>
            </a:r>
          </a:p>
          <a:p>
            <a:endParaRPr lang="en-GB" sz="1600" dirty="0">
              <a:latin typeface="Menlo" panose="020B0609030804020204" pitchFamily="49" charset="0"/>
            </a:endParaRPr>
          </a:p>
          <a:p>
            <a:endParaRPr lang="en-GB" sz="1600" dirty="0">
              <a:solidFill>
                <a:srgbClr val="6A3E3E"/>
              </a:solidFill>
              <a:latin typeface="Menlo" panose="020B0609030804020204" pitchFamily="49" charset="0"/>
            </a:endParaRPr>
          </a:p>
        </p:txBody>
      </p:sp>
    </p:spTree>
    <p:extLst>
      <p:ext uri="{BB962C8B-B14F-4D97-AF65-F5344CB8AC3E}">
        <p14:creationId xmlns:p14="http://schemas.microsoft.com/office/powerpoint/2010/main" val="279070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avoid Too many method params</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830318"/>
            <a:ext cx="10058400" cy="4908332"/>
          </a:xfrm>
        </p:spPr>
        <p:txBody>
          <a:bodyPr>
            <a:noAutofit/>
          </a:bodyPr>
          <a:lstStyle/>
          <a:p>
            <a:pPr marL="0" indent="0">
              <a:buNone/>
            </a:pPr>
            <a:r>
              <a:rPr lang="en-GB" sz="1600" dirty="0"/>
              <a:t>Parameters are essential for methods to work as per specification. But, </a:t>
            </a:r>
            <a:r>
              <a:rPr lang="en-GB" sz="1600" b="1" dirty="0"/>
              <a:t>a long list of parameters can make it difficult for someone to read and understand the code</a:t>
            </a:r>
            <a:r>
              <a:rPr lang="en-GB" sz="1600" dirty="0"/>
              <a:t>.</a:t>
            </a:r>
            <a:r>
              <a:rPr lang="en-GB" dirty="0"/>
              <a:t> </a:t>
            </a:r>
          </a:p>
          <a:p>
            <a:pPr marL="0" indent="0">
              <a:buNone/>
            </a:pPr>
            <a:r>
              <a:rPr lang="en-GB" sz="1600" dirty="0"/>
              <a:t>We may consider bundling parameters into custom-types but must be careful not to dump unrelated parameters into a single type</a:t>
            </a:r>
          </a:p>
          <a:p>
            <a:pPr marL="0" indent="0">
              <a:buNone/>
            </a:pPr>
            <a:br>
              <a:rPr lang="en-GB" sz="1800" dirty="0"/>
            </a:br>
            <a:endParaRPr lang="en-GB" sz="1800" dirty="0"/>
          </a:p>
        </p:txBody>
      </p:sp>
      <p:sp>
        <p:nvSpPr>
          <p:cNvPr id="4" name="TextBox 3">
            <a:extLst>
              <a:ext uri="{FF2B5EF4-FFF2-40B4-BE49-F238E27FC236}">
                <a16:creationId xmlns:a16="http://schemas.microsoft.com/office/drawing/2014/main" id="{C835FDCB-9BB7-D24C-952D-518853C7D77B}"/>
              </a:ext>
            </a:extLst>
          </p:cNvPr>
          <p:cNvSpPr txBox="1"/>
          <p:nvPr/>
        </p:nvSpPr>
        <p:spPr>
          <a:xfrm>
            <a:off x="1942210" y="2992769"/>
            <a:ext cx="8168742" cy="2308324"/>
          </a:xfrm>
          <a:prstGeom prst="rect">
            <a:avLst/>
          </a:prstGeom>
          <a:solidFill>
            <a:schemeClr val="bg2"/>
          </a:solidFill>
        </p:spPr>
        <p:txBody>
          <a:bodyPr wrap="square" rtlCol="0">
            <a:spAutoFit/>
          </a:bodyPr>
          <a:lstStyle/>
          <a:p>
            <a:r>
              <a:rPr lang="en-GB" sz="1200" b="1" dirty="0">
                <a:solidFill>
                  <a:srgbClr val="7F0055"/>
                </a:solidFill>
                <a:latin typeface="Menlo" panose="020B0609030804020204" pitchFamily="49" charset="0"/>
              </a:rPr>
              <a:t>public</a:t>
            </a:r>
            <a:r>
              <a:rPr lang="en-GB" sz="1200" dirty="0">
                <a:latin typeface="Menlo" panose="020B0609030804020204" pitchFamily="49" charset="0"/>
              </a:rPr>
              <a:t> </a:t>
            </a:r>
            <a:r>
              <a:rPr lang="en-GB" sz="1200" b="1" dirty="0" err="1">
                <a:solidFill>
                  <a:srgbClr val="7F0055"/>
                </a:solidFill>
                <a:latin typeface="Menlo" panose="020B0609030804020204" pitchFamily="49" charset="0"/>
              </a:rPr>
              <a:t>boolean</a:t>
            </a:r>
            <a:r>
              <a:rPr lang="en-GB" sz="1200" dirty="0">
                <a:latin typeface="Menlo" panose="020B0609030804020204" pitchFamily="49" charset="0"/>
              </a:rPr>
              <a:t> </a:t>
            </a:r>
            <a:r>
              <a:rPr lang="en-GB" sz="1200" dirty="0" err="1">
                <a:latin typeface="Menlo" panose="020B0609030804020204" pitchFamily="49" charset="0"/>
              </a:rPr>
              <a:t>setCustomerAddress</a:t>
            </a:r>
            <a:r>
              <a:rPr lang="en-GB" sz="1200" dirty="0">
                <a:latin typeface="Menlo" panose="020B0609030804020204" pitchFamily="49" charset="0"/>
              </a:rPr>
              <a:t>(String </a:t>
            </a:r>
            <a:r>
              <a:rPr lang="en-GB" sz="1200" dirty="0" err="1">
                <a:solidFill>
                  <a:srgbClr val="6A3E3E"/>
                </a:solidFill>
                <a:latin typeface="Menlo" panose="020B0609030804020204" pitchFamily="49" charset="0"/>
              </a:rPr>
              <a:t>firstName</a:t>
            </a:r>
            <a:r>
              <a:rPr lang="en-GB" sz="1200" dirty="0">
                <a:latin typeface="Menlo" panose="020B0609030804020204" pitchFamily="49" charset="0"/>
              </a:rPr>
              <a:t>, String </a:t>
            </a:r>
            <a:r>
              <a:rPr lang="en-GB" sz="1200" dirty="0" err="1">
                <a:solidFill>
                  <a:srgbClr val="6A3E3E"/>
                </a:solidFill>
                <a:latin typeface="Menlo" panose="020B0609030804020204" pitchFamily="49" charset="0"/>
              </a:rPr>
              <a:t>lastName</a:t>
            </a:r>
            <a:r>
              <a:rPr lang="en-GB" sz="1200" dirty="0">
                <a:latin typeface="Menlo" panose="020B0609030804020204" pitchFamily="49" charset="0"/>
              </a:rPr>
              <a:t>, </a:t>
            </a:r>
          </a:p>
          <a:p>
            <a:r>
              <a:rPr lang="en-GB" sz="1200" dirty="0">
                <a:latin typeface="Menlo" panose="020B0609030804020204" pitchFamily="49" charset="0"/>
              </a:rPr>
              <a:t>			    String </a:t>
            </a:r>
            <a:r>
              <a:rPr lang="en-GB" sz="1200" dirty="0" err="1">
                <a:solidFill>
                  <a:srgbClr val="6A3E3E"/>
                </a:solidFill>
                <a:latin typeface="Menlo" panose="020B0609030804020204" pitchFamily="49" charset="0"/>
              </a:rPr>
              <a:t>streetAddress</a:t>
            </a:r>
            <a:r>
              <a:rPr lang="en-GB" sz="1200" dirty="0">
                <a:latin typeface="Menlo" panose="020B0609030804020204" pitchFamily="49" charset="0"/>
              </a:rPr>
              <a:t>, String </a:t>
            </a:r>
            <a:r>
              <a:rPr lang="en-GB" sz="1200" dirty="0">
                <a:solidFill>
                  <a:srgbClr val="6A3E3E"/>
                </a:solidFill>
                <a:latin typeface="Menlo" panose="020B0609030804020204" pitchFamily="49" charset="0"/>
              </a:rPr>
              <a:t>city</a:t>
            </a:r>
            <a:r>
              <a:rPr lang="en-GB" sz="1200" dirty="0">
                <a:latin typeface="Menlo" panose="020B0609030804020204" pitchFamily="49" charset="0"/>
              </a:rPr>
              <a:t>, </a:t>
            </a:r>
          </a:p>
          <a:p>
            <a:r>
              <a:rPr lang="en-GB" sz="1200" dirty="0">
                <a:latin typeface="Menlo" panose="020B0609030804020204" pitchFamily="49" charset="0"/>
              </a:rPr>
              <a:t>			    String </a:t>
            </a:r>
            <a:r>
              <a:rPr lang="en-GB" sz="1200" dirty="0" err="1">
                <a:solidFill>
                  <a:srgbClr val="6A3E3E"/>
                </a:solidFill>
                <a:latin typeface="Menlo" panose="020B0609030804020204" pitchFamily="49" charset="0"/>
              </a:rPr>
              <a:t>zipCode</a:t>
            </a:r>
            <a:r>
              <a:rPr lang="en-GB" sz="1200" dirty="0">
                <a:latin typeface="Menlo" panose="020B0609030804020204" pitchFamily="49" charset="0"/>
              </a:rPr>
              <a:t>, String </a:t>
            </a:r>
            <a:r>
              <a:rPr lang="en-GB" sz="1200" dirty="0">
                <a:solidFill>
                  <a:srgbClr val="6A3E3E"/>
                </a:solidFill>
                <a:latin typeface="Menlo" panose="020B0609030804020204" pitchFamily="49" charset="0"/>
              </a:rPr>
              <a:t>state</a:t>
            </a:r>
            <a:r>
              <a:rPr lang="en-GB" sz="1200" dirty="0">
                <a:latin typeface="Menlo" panose="020B0609030804020204" pitchFamily="49" charset="0"/>
              </a:rPr>
              <a:t>, </a:t>
            </a:r>
          </a:p>
          <a:p>
            <a:r>
              <a:rPr lang="en-GB" sz="1200" dirty="0">
                <a:latin typeface="Menlo" panose="020B0609030804020204" pitchFamily="49" charset="0"/>
              </a:rPr>
              <a:t>			    String </a:t>
            </a:r>
            <a:r>
              <a:rPr lang="en-GB" sz="1200" dirty="0">
                <a:solidFill>
                  <a:srgbClr val="6A3E3E"/>
                </a:solidFill>
                <a:latin typeface="Menlo" panose="020B0609030804020204" pitchFamily="49" charset="0"/>
              </a:rPr>
              <a:t>country</a:t>
            </a:r>
            <a:r>
              <a:rPr lang="en-GB" sz="1200" dirty="0">
                <a:latin typeface="Menlo" panose="020B0609030804020204" pitchFamily="49" charset="0"/>
              </a:rPr>
              <a:t>, String </a:t>
            </a:r>
            <a:r>
              <a:rPr lang="en-GB" sz="1200" dirty="0" err="1">
                <a:solidFill>
                  <a:srgbClr val="6A3E3E"/>
                </a:solidFill>
                <a:latin typeface="Menlo" panose="020B0609030804020204" pitchFamily="49" charset="0"/>
              </a:rPr>
              <a:t>phoneNumber</a:t>
            </a:r>
            <a:r>
              <a:rPr lang="en-GB" sz="1200" dirty="0">
                <a:latin typeface="Menlo" panose="020B0609030804020204" pitchFamily="49" charset="0"/>
              </a:rPr>
              <a:t>) {</a:t>
            </a:r>
          </a:p>
          <a:p>
            <a:r>
              <a:rPr lang="en-GB" sz="1200" dirty="0">
                <a:latin typeface="Menlo" panose="020B0609030804020204" pitchFamily="49" charset="0"/>
              </a:rPr>
              <a:t>}</a:t>
            </a:r>
          </a:p>
          <a:p>
            <a:br>
              <a:rPr lang="en-GB" sz="1200" dirty="0">
                <a:latin typeface="Menlo" panose="020B0609030804020204" pitchFamily="49" charset="0"/>
              </a:rPr>
            </a:br>
            <a:endParaRPr lang="en-GB" sz="1200" dirty="0">
              <a:latin typeface="Menlo" panose="020B0609030804020204" pitchFamily="49" charset="0"/>
            </a:endParaRPr>
          </a:p>
          <a:p>
            <a:r>
              <a:rPr lang="en-GB" sz="1200" dirty="0">
                <a:solidFill>
                  <a:srgbClr val="3F7F5F"/>
                </a:solidFill>
                <a:latin typeface="Menlo" panose="020B0609030804020204" pitchFamily="49" charset="0"/>
              </a:rPr>
              <a:t>// This can be </a:t>
            </a:r>
            <a:r>
              <a:rPr lang="en-GB" sz="1200" u="sng" dirty="0">
                <a:solidFill>
                  <a:srgbClr val="3F7F5F"/>
                </a:solidFill>
                <a:latin typeface="Menlo" panose="020B0609030804020204" pitchFamily="49" charset="0"/>
              </a:rPr>
              <a:t>refactored</a:t>
            </a:r>
            <a:r>
              <a:rPr lang="en-GB" sz="1200" dirty="0">
                <a:solidFill>
                  <a:srgbClr val="3F7F5F"/>
                </a:solidFill>
                <a:latin typeface="Menlo" panose="020B0609030804020204" pitchFamily="49" charset="0"/>
              </a:rPr>
              <a:t> as below to increase readability</a:t>
            </a:r>
          </a:p>
          <a:p>
            <a:br>
              <a:rPr lang="en-GB" sz="1200" dirty="0">
                <a:latin typeface="Menlo" panose="020B0609030804020204" pitchFamily="49" charset="0"/>
              </a:rPr>
            </a:br>
            <a:endParaRPr lang="en-GB" sz="1200" dirty="0">
              <a:latin typeface="Menlo" panose="020B0609030804020204" pitchFamily="49" charset="0"/>
            </a:endParaRP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a:t>
            </a:r>
            <a:r>
              <a:rPr lang="en-GB" sz="1200" b="1" dirty="0" err="1">
                <a:solidFill>
                  <a:srgbClr val="7F0055"/>
                </a:solidFill>
                <a:latin typeface="Menlo" panose="020B0609030804020204" pitchFamily="49" charset="0"/>
              </a:rPr>
              <a:t>boolean</a:t>
            </a:r>
            <a:r>
              <a:rPr lang="en-GB" sz="1200" dirty="0">
                <a:latin typeface="Menlo" panose="020B0609030804020204" pitchFamily="49" charset="0"/>
              </a:rPr>
              <a:t> </a:t>
            </a:r>
            <a:r>
              <a:rPr lang="en-GB" sz="1200" dirty="0" err="1">
                <a:latin typeface="Menlo" panose="020B0609030804020204" pitchFamily="49" charset="0"/>
              </a:rPr>
              <a:t>setCustomerAddress</a:t>
            </a:r>
            <a:r>
              <a:rPr lang="en-GB" sz="1200" dirty="0">
                <a:latin typeface="Menlo" panose="020B0609030804020204" pitchFamily="49" charset="0"/>
              </a:rPr>
              <a:t>(</a:t>
            </a:r>
            <a:r>
              <a:rPr lang="en-GB" sz="1200" u="sng" dirty="0">
                <a:latin typeface="Menlo" panose="020B0609030804020204" pitchFamily="49" charset="0"/>
              </a:rPr>
              <a:t>Address</a:t>
            </a:r>
            <a:r>
              <a:rPr lang="en-GB" sz="1200" dirty="0">
                <a:latin typeface="Menlo" panose="020B0609030804020204" pitchFamily="49" charset="0"/>
              </a:rPr>
              <a:t> </a:t>
            </a:r>
            <a:r>
              <a:rPr lang="en-GB" sz="1200" dirty="0">
                <a:solidFill>
                  <a:srgbClr val="6A3E3E"/>
                </a:solidFill>
                <a:latin typeface="Menlo" panose="020B0609030804020204" pitchFamily="49" charset="0"/>
              </a:rPr>
              <a:t>address</a:t>
            </a:r>
            <a:r>
              <a:rPr lang="en-GB" sz="1200" dirty="0">
                <a:latin typeface="Menlo" panose="020B0609030804020204" pitchFamily="49" charset="0"/>
              </a:rPr>
              <a:t>) {</a:t>
            </a:r>
          </a:p>
          <a:p>
            <a:r>
              <a:rPr lang="en-GB" sz="1200" dirty="0">
                <a:latin typeface="Menlo" panose="020B0609030804020204" pitchFamily="49" charset="0"/>
              </a:rPr>
              <a:t>}</a:t>
            </a:r>
          </a:p>
        </p:txBody>
      </p:sp>
    </p:spTree>
    <p:extLst>
      <p:ext uri="{BB962C8B-B14F-4D97-AF65-F5344CB8AC3E}">
        <p14:creationId xmlns:p14="http://schemas.microsoft.com/office/powerpoint/2010/main" val="139013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avoid code repetition </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830318"/>
            <a:ext cx="10058400" cy="4908332"/>
          </a:xfrm>
        </p:spPr>
        <p:txBody>
          <a:bodyPr>
            <a:noAutofit/>
          </a:bodyPr>
          <a:lstStyle/>
          <a:p>
            <a:pPr marL="0" indent="0">
              <a:buNone/>
            </a:pPr>
            <a:r>
              <a:rPr lang="en-GB" sz="1600" i="1" dirty="0"/>
              <a:t>Repeated code</a:t>
            </a:r>
            <a:r>
              <a:rPr lang="en-GB" sz="1600" dirty="0"/>
              <a:t> means a code block that is repeated in your code more than once. This means your code portion needs to be extracted into a function.</a:t>
            </a:r>
            <a:br>
              <a:rPr lang="en-GB" sz="1600" dirty="0"/>
            </a:br>
            <a:endParaRPr lang="en-GB" sz="1600" dirty="0"/>
          </a:p>
        </p:txBody>
      </p:sp>
      <p:sp>
        <p:nvSpPr>
          <p:cNvPr id="4" name="TextBox 3">
            <a:extLst>
              <a:ext uri="{FF2B5EF4-FFF2-40B4-BE49-F238E27FC236}">
                <a16:creationId xmlns:a16="http://schemas.microsoft.com/office/drawing/2014/main" id="{C835FDCB-9BB7-D24C-952D-518853C7D77B}"/>
              </a:ext>
            </a:extLst>
          </p:cNvPr>
          <p:cNvSpPr txBox="1"/>
          <p:nvPr/>
        </p:nvSpPr>
        <p:spPr>
          <a:xfrm>
            <a:off x="880665" y="1994286"/>
            <a:ext cx="5089214" cy="2185214"/>
          </a:xfrm>
          <a:prstGeom prst="rect">
            <a:avLst/>
          </a:prstGeom>
          <a:solidFill>
            <a:schemeClr val="bg2"/>
          </a:solidFill>
        </p:spPr>
        <p:txBody>
          <a:bodyPr wrap="square" rtlCol="0">
            <a:spAutoFit/>
          </a:bodyPr>
          <a:lstStyle/>
          <a:p>
            <a:r>
              <a:rPr lang="en-GB" sz="1200" b="1" dirty="0">
                <a:solidFill>
                  <a:schemeClr val="accent1"/>
                </a:solidFill>
                <a:latin typeface="Menlo" panose="020B0609030804020204" pitchFamily="49" charset="0"/>
              </a:rPr>
              <a:t>// Bad practice</a:t>
            </a: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String </a:t>
            </a:r>
            <a:r>
              <a:rPr lang="en-GB" sz="1200" dirty="0" err="1">
                <a:latin typeface="Menlo" panose="020B0609030804020204" pitchFamily="49" charset="0"/>
              </a:rPr>
              <a:t>getCustomerName</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for</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 0; </a:t>
            </a:r>
            <a:r>
              <a:rPr lang="en-GB" sz="1200" dirty="0" err="1">
                <a:latin typeface="Menlo" panose="020B0609030804020204" pitchFamily="49" charset="0"/>
              </a:rPr>
              <a:t>i</a:t>
            </a:r>
            <a:r>
              <a:rPr lang="en-GB" sz="1200" dirty="0">
                <a:latin typeface="Menlo" panose="020B0609030804020204" pitchFamily="49" charset="0"/>
              </a:rPr>
              <a:t> &lt; </a:t>
            </a:r>
            <a:r>
              <a:rPr lang="en-GB" sz="1200" dirty="0" err="1">
                <a:latin typeface="Menlo" panose="020B0609030804020204" pitchFamily="49" charset="0"/>
              </a:rPr>
              <a:t>rentals.size</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a:t>
            </a:r>
          </a:p>
          <a:p>
            <a:r>
              <a:rPr lang="en-GB" sz="1200" dirty="0">
                <a:latin typeface="Menlo" panose="020B0609030804020204" pitchFamily="49" charset="0"/>
              </a:rPr>
              <a:t>              </a:t>
            </a:r>
            <a:r>
              <a:rPr lang="en-GB" sz="1200" dirty="0" err="1">
                <a:latin typeface="Menlo" panose="020B0609030804020204" pitchFamily="49" charset="0"/>
              </a:rPr>
              <a:t>BookRental</a:t>
            </a:r>
            <a:r>
              <a:rPr lang="en-GB" sz="1200" dirty="0">
                <a:latin typeface="Menlo" panose="020B0609030804020204" pitchFamily="49" charset="0"/>
              </a:rPr>
              <a:t> rental = </a:t>
            </a:r>
            <a:r>
              <a:rPr lang="en-GB" sz="1200" dirty="0" err="1">
                <a:latin typeface="Menlo" panose="020B0609030804020204" pitchFamily="49" charset="0"/>
              </a:rPr>
              <a:t>rentals.get</a:t>
            </a:r>
            <a:r>
              <a:rPr lang="en-GB" sz="1200" dirty="0">
                <a:latin typeface="Menlo" panose="020B0609030804020204" pitchFamily="49" charset="0"/>
              </a:rPr>
              <a:t>(</a:t>
            </a:r>
            <a:r>
              <a:rPr lang="en-GB" sz="1200" dirty="0" err="1">
                <a:latin typeface="Menlo" panose="020B0609030804020204" pitchFamily="49" charset="0"/>
              </a:rPr>
              <a:t>i</a:t>
            </a:r>
            <a:r>
              <a:rPr lang="en-GB" sz="1200" dirty="0">
                <a:latin typeface="Menlo" panose="020B0609030804020204" pitchFamily="49" charset="0"/>
              </a:rPr>
              <a:t>);</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if</a:t>
            </a:r>
            <a:r>
              <a:rPr lang="en-GB" sz="1200" dirty="0">
                <a:latin typeface="Menlo" panose="020B0609030804020204" pitchFamily="49" charset="0"/>
              </a:rPr>
              <a:t> (</a:t>
            </a:r>
            <a:r>
              <a:rPr lang="en-GB" sz="1200" dirty="0" err="1">
                <a:latin typeface="Menlo" panose="020B0609030804020204" pitchFamily="49" charset="0"/>
              </a:rPr>
              <a:t>rental.getId</a:t>
            </a:r>
            <a:r>
              <a:rPr lang="en-GB" sz="1200" dirty="0">
                <a:latin typeface="Menlo" panose="020B0609030804020204" pitchFamily="49" charset="0"/>
              </a:rPr>
              <a:t>().equals(</a:t>
            </a:r>
            <a:r>
              <a:rPr lang="en-GB" sz="1200" dirty="0" err="1">
                <a:latin typeface="Menlo" panose="020B0609030804020204" pitchFamily="49" charset="0"/>
              </a:rPr>
              <a:t>rentalId</a:t>
            </a:r>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return</a:t>
            </a:r>
            <a:r>
              <a:rPr lang="en-GB" sz="1200" dirty="0">
                <a:latin typeface="Menlo" panose="020B0609030804020204" pitchFamily="49" charset="0"/>
              </a:rPr>
              <a:t> </a:t>
            </a:r>
            <a:r>
              <a:rPr lang="en-GB" sz="1200" dirty="0" err="1">
                <a:latin typeface="Menlo" panose="020B0609030804020204" pitchFamily="49" charset="0"/>
              </a:rPr>
              <a:t>rental.getCustomerName</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a:t>
            </a:r>
          </a:p>
          <a:p>
            <a:r>
              <a:rPr lang="en-GB" sz="1200" dirty="0">
                <a:latin typeface="Menlo" panose="020B0609030804020204" pitchFamily="49" charset="0"/>
              </a:rPr>
              <a:t>        </a:t>
            </a:r>
            <a:r>
              <a:rPr lang="en-GB" sz="1200" b="1" dirty="0">
                <a:solidFill>
                  <a:srgbClr val="7F0055"/>
                </a:solidFill>
                <a:latin typeface="Menlo" panose="020B0609030804020204" pitchFamily="49" charset="0"/>
              </a:rPr>
              <a:t>throw</a:t>
            </a:r>
            <a:r>
              <a:rPr lang="en-GB" sz="1200" dirty="0">
                <a:latin typeface="Menlo" panose="020B0609030804020204" pitchFamily="49" charset="0"/>
              </a:rPr>
              <a:t> </a:t>
            </a:r>
            <a:r>
              <a:rPr lang="en-GB" sz="1200" b="1" dirty="0">
                <a:solidFill>
                  <a:srgbClr val="7F0055"/>
                </a:solidFill>
                <a:latin typeface="Menlo" panose="020B0609030804020204" pitchFamily="49" charset="0"/>
              </a:rPr>
              <a:t>new</a:t>
            </a:r>
            <a:r>
              <a:rPr lang="en-GB" sz="1200" dirty="0">
                <a:latin typeface="Menlo" panose="020B0609030804020204" pitchFamily="49" charset="0"/>
              </a:rPr>
              <a:t> </a:t>
            </a:r>
            <a:r>
              <a:rPr lang="en-GB" sz="1200" dirty="0" err="1">
                <a:latin typeface="Menlo" panose="020B0609030804020204" pitchFamily="49" charset="0"/>
              </a:rPr>
              <a:t>RentalNotFoundException</a:t>
            </a:r>
            <a:r>
              <a:rPr lang="en-GB" sz="1200" dirty="0">
                <a:latin typeface="Menlo" panose="020B0609030804020204" pitchFamily="49" charset="0"/>
              </a:rPr>
              <a:t>();</a:t>
            </a:r>
          </a:p>
          <a:p>
            <a:r>
              <a:rPr lang="en-GB" sz="1200" dirty="0">
                <a:latin typeface="Menlo" panose="020B0609030804020204" pitchFamily="49" charset="0"/>
              </a:rPr>
              <a:t>}</a:t>
            </a:r>
          </a:p>
          <a:p>
            <a:endParaRPr lang="en-GB" sz="1600" dirty="0">
              <a:solidFill>
                <a:srgbClr val="6A3E3E"/>
              </a:solidFill>
              <a:latin typeface="Menlo" panose="020B0609030804020204" pitchFamily="49" charset="0"/>
            </a:endParaRPr>
          </a:p>
        </p:txBody>
      </p:sp>
      <p:sp>
        <p:nvSpPr>
          <p:cNvPr id="5" name="TextBox 4">
            <a:extLst>
              <a:ext uri="{FF2B5EF4-FFF2-40B4-BE49-F238E27FC236}">
                <a16:creationId xmlns:a16="http://schemas.microsoft.com/office/drawing/2014/main" id="{840B8D8F-94CC-B140-B4E0-E60C289D159C}"/>
              </a:ext>
            </a:extLst>
          </p:cNvPr>
          <p:cNvSpPr txBox="1"/>
          <p:nvPr/>
        </p:nvSpPr>
        <p:spPr>
          <a:xfrm>
            <a:off x="6085489" y="1779696"/>
            <a:ext cx="5454869" cy="4462760"/>
          </a:xfrm>
          <a:prstGeom prst="rect">
            <a:avLst/>
          </a:prstGeom>
          <a:solidFill>
            <a:schemeClr val="bg2"/>
          </a:solidFill>
        </p:spPr>
        <p:txBody>
          <a:bodyPr wrap="square" rtlCol="0">
            <a:spAutoFit/>
          </a:bodyPr>
          <a:lstStyle/>
          <a:p>
            <a:r>
              <a:rPr lang="en-GB" sz="1200" b="1" dirty="0">
                <a:solidFill>
                  <a:schemeClr val="accent1"/>
                </a:solidFill>
                <a:latin typeface="Menlo" panose="020B0609030804020204" pitchFamily="49" charset="0"/>
              </a:rPr>
              <a:t>// Good practice</a:t>
            </a: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String </a:t>
            </a:r>
            <a:r>
              <a:rPr lang="en-GB" sz="1200" dirty="0" err="1">
                <a:latin typeface="Menlo" panose="020B0609030804020204" pitchFamily="49" charset="0"/>
              </a:rPr>
              <a:t>getCustomerName</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r>
              <a:rPr lang="en-GB" sz="1200" b="1" dirty="0">
                <a:solidFill>
                  <a:srgbClr val="7F0055"/>
                </a:solidFill>
                <a:latin typeface="Menlo" panose="020B0609030804020204" pitchFamily="49" charset="0"/>
              </a:rPr>
              <a:t>	int</a:t>
            </a:r>
            <a:r>
              <a:rPr lang="en-GB" sz="1200" dirty="0">
                <a:latin typeface="Menlo" panose="020B0609030804020204" pitchFamily="49" charset="0"/>
              </a:rPr>
              <a:t> </a:t>
            </a:r>
            <a:r>
              <a:rPr lang="en-GB" sz="1200" dirty="0" err="1">
                <a:latin typeface="Menlo" panose="020B0609030804020204" pitchFamily="49" charset="0"/>
              </a:rPr>
              <a:t>rentalIdx</a:t>
            </a:r>
            <a:r>
              <a:rPr lang="en-GB" sz="1200" dirty="0">
                <a:latin typeface="Menlo" panose="020B0609030804020204" pitchFamily="49" charset="0"/>
              </a:rPr>
              <a:t> = </a:t>
            </a:r>
            <a:r>
              <a:rPr lang="en-GB" sz="1200" dirty="0" err="1">
                <a:latin typeface="Menlo" panose="020B0609030804020204" pitchFamily="49" charset="0"/>
              </a:rPr>
              <a:t>getRentalIdxById</a:t>
            </a:r>
            <a:r>
              <a:rPr lang="en-GB" sz="1200" dirty="0">
                <a:latin typeface="Menlo" panose="020B0609030804020204" pitchFamily="49" charset="0"/>
              </a:rPr>
              <a:t>(</a:t>
            </a:r>
            <a:r>
              <a:rPr lang="en-GB" sz="1200" dirty="0" err="1">
                <a:latin typeface="Menlo" panose="020B0609030804020204" pitchFamily="49" charset="0"/>
              </a:rPr>
              <a:t>rentalId</a:t>
            </a:r>
            <a:r>
              <a:rPr lang="en-GB" sz="1200" dirty="0">
                <a:latin typeface="Menlo" panose="020B0609030804020204" pitchFamily="49" charset="0"/>
              </a:rPr>
              <a:t>);</a:t>
            </a:r>
          </a:p>
          <a:p>
            <a:r>
              <a:rPr lang="en-GB" sz="1200" b="1" dirty="0">
                <a:solidFill>
                  <a:srgbClr val="7F0055"/>
                </a:solidFill>
                <a:latin typeface="Menlo" panose="020B0609030804020204" pitchFamily="49" charset="0"/>
              </a:rPr>
              <a:t>	return </a:t>
            </a:r>
            <a:r>
              <a:rPr lang="en-GB" sz="1200" dirty="0">
                <a:latin typeface="Menlo" panose="020B0609030804020204" pitchFamily="49" charset="0"/>
              </a:rPr>
              <a:t>rentals</a:t>
            </a:r>
          </a:p>
          <a:p>
            <a:r>
              <a:rPr lang="en-GB" sz="1200" dirty="0">
                <a:latin typeface="Menlo" panose="020B0609030804020204" pitchFamily="49" charset="0"/>
              </a:rPr>
              <a:t>		.get(</a:t>
            </a:r>
            <a:r>
              <a:rPr lang="en-GB" sz="1200" dirty="0" err="1">
                <a:latin typeface="Menlo" panose="020B0609030804020204" pitchFamily="49" charset="0"/>
              </a:rPr>
              <a:t>rentalIdx</a:t>
            </a:r>
            <a:r>
              <a:rPr lang="en-GB" sz="1200" dirty="0">
                <a:latin typeface="Menlo" panose="020B0609030804020204" pitchFamily="49" charset="0"/>
              </a:rPr>
              <a:t>).</a:t>
            </a:r>
            <a:r>
              <a:rPr lang="en-GB" sz="1200" dirty="0" err="1">
                <a:latin typeface="Menlo" panose="020B0609030804020204" pitchFamily="49" charset="0"/>
              </a:rPr>
              <a:t>getCustomerName</a:t>
            </a:r>
            <a:r>
              <a:rPr lang="en-GB" sz="1200" dirty="0">
                <a:latin typeface="Menlo" panose="020B0609030804020204" pitchFamily="49" charset="0"/>
              </a:rPr>
              <a:t>();</a:t>
            </a:r>
          </a:p>
          <a:p>
            <a:r>
              <a:rPr lang="en-GB" sz="1200" dirty="0">
                <a:latin typeface="Menlo" panose="020B0609030804020204" pitchFamily="49" charset="0"/>
              </a:rPr>
              <a:t>}</a:t>
            </a:r>
          </a:p>
          <a:p>
            <a:endParaRPr lang="en-GB" sz="1200" dirty="0">
              <a:latin typeface="Menlo" panose="020B0609030804020204" pitchFamily="49" charset="0"/>
            </a:endParaRPr>
          </a:p>
          <a:p>
            <a:r>
              <a:rPr lang="en-GB" sz="1200" b="1" dirty="0">
                <a:solidFill>
                  <a:srgbClr val="7F0055"/>
                </a:solidFill>
                <a:latin typeface="Menlo" panose="020B0609030804020204" pitchFamily="49" charset="0"/>
              </a:rPr>
              <a:t>public</a:t>
            </a:r>
            <a:r>
              <a:rPr lang="en-GB" sz="1200" dirty="0">
                <a:latin typeface="Menlo" panose="020B0609030804020204" pitchFamily="49" charset="0"/>
              </a:rPr>
              <a:t> </a:t>
            </a:r>
            <a:r>
              <a:rPr lang="en-GB" sz="1200" b="1" dirty="0">
                <a:solidFill>
                  <a:srgbClr val="7F0055"/>
                </a:solidFill>
                <a:latin typeface="Menlo" panose="020B0609030804020204" pitchFamily="49" charset="0"/>
              </a:rPr>
              <a:t>void</a:t>
            </a:r>
            <a:r>
              <a:rPr lang="en-GB" sz="1200" dirty="0">
                <a:latin typeface="Menlo" panose="020B0609030804020204" pitchFamily="49" charset="0"/>
              </a:rPr>
              <a:t> </a:t>
            </a:r>
            <a:r>
              <a:rPr lang="en-GB" sz="1200" dirty="0" err="1">
                <a:latin typeface="Menlo" panose="020B0609030804020204" pitchFamily="49" charset="0"/>
              </a:rPr>
              <a:t>deleteRental</a:t>
            </a:r>
            <a:r>
              <a:rPr lang="en-GB" sz="1200" dirty="0">
                <a:latin typeface="Menlo" panose="020B0609030804020204" pitchFamily="49" charset="0"/>
              </a:rPr>
              <a:t>(String </a:t>
            </a:r>
            <a:r>
              <a:rPr lang="en-GB" sz="1200" dirty="0" err="1">
                <a:solidFill>
                  <a:srgbClr val="6A3E3E"/>
                </a:solidFill>
                <a:latin typeface="Menlo" panose="020B0609030804020204" pitchFamily="49" charset="0"/>
              </a:rPr>
              <a:t>rentalId</a:t>
            </a:r>
            <a:r>
              <a:rPr lang="en-GB" sz="1200" dirty="0">
                <a:latin typeface="Menlo" panose="020B0609030804020204" pitchFamily="49" charset="0"/>
              </a:rPr>
              <a:t>) {</a:t>
            </a:r>
          </a:p>
          <a:p>
            <a:r>
              <a:rPr lang="en-GB" sz="1200" dirty="0">
                <a:latin typeface="Menlo" panose="020B0609030804020204" pitchFamily="49" charset="0"/>
              </a:rPr>
              <a:t>	</a:t>
            </a:r>
            <a:r>
              <a:rPr lang="en-GB" sz="1200" dirty="0" err="1">
                <a:latin typeface="Menlo" panose="020B0609030804020204" pitchFamily="49" charset="0"/>
              </a:rPr>
              <a:t>rentals.remove</a:t>
            </a:r>
            <a:r>
              <a:rPr lang="en-GB" sz="1200" dirty="0">
                <a:latin typeface="Menlo" panose="020B0609030804020204" pitchFamily="49" charset="0"/>
              </a:rPr>
              <a:t>(</a:t>
            </a:r>
            <a:r>
              <a:rPr lang="en-GB" sz="1200" dirty="0" err="1">
                <a:latin typeface="Menlo" panose="020B0609030804020204" pitchFamily="49" charset="0"/>
              </a:rPr>
              <a:t>getRentalIdxById</a:t>
            </a:r>
            <a:r>
              <a:rPr lang="en-GB" sz="1200" dirty="0">
                <a:latin typeface="Menlo" panose="020B0609030804020204" pitchFamily="49" charset="0"/>
              </a:rPr>
              <a:t>(</a:t>
            </a:r>
            <a:r>
              <a:rPr lang="en-GB" sz="1200" dirty="0" err="1">
                <a:solidFill>
                  <a:srgbClr val="6A3E3E"/>
                </a:solidFill>
                <a:latin typeface="Menlo" panose="020B0609030804020204" pitchFamily="49" charset="0"/>
              </a:rPr>
              <a:t>rentalId</a:t>
            </a:r>
            <a:r>
              <a:rPr lang="en-GB" sz="1200" dirty="0">
                <a:latin typeface="Menlo" panose="020B0609030804020204" pitchFamily="49" charset="0"/>
              </a:rPr>
              <a:t>));</a:t>
            </a:r>
          </a:p>
          <a:p>
            <a:r>
              <a:rPr lang="en-GB" sz="1200" dirty="0">
                <a:latin typeface="Menlo" panose="020B0609030804020204" pitchFamily="49" charset="0"/>
              </a:rPr>
              <a:t>}</a:t>
            </a:r>
          </a:p>
          <a:p>
            <a:endParaRPr lang="en-GB" sz="1200" dirty="0">
              <a:latin typeface="Menlo" panose="020B0609030804020204" pitchFamily="49" charset="0"/>
            </a:endParaRPr>
          </a:p>
          <a:p>
            <a:endParaRPr lang="en-GB" sz="1200" dirty="0">
              <a:latin typeface="Menlo" panose="020B0609030804020204" pitchFamily="49" charset="0"/>
            </a:endParaRPr>
          </a:p>
          <a:p>
            <a:r>
              <a:rPr lang="en-GB" sz="1200" b="1" dirty="0">
                <a:solidFill>
                  <a:srgbClr val="7F0055"/>
                </a:solidFill>
                <a:latin typeface="Menlo" panose="020B0609030804020204" pitchFamily="49" charset="0"/>
              </a:rPr>
              <a:t>private</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getRentalIdxById</a:t>
            </a:r>
            <a:r>
              <a:rPr lang="en-GB" sz="1200" u="sng" dirty="0">
                <a:latin typeface="Menlo" panose="020B0609030804020204" pitchFamily="49" charset="0"/>
              </a:rPr>
              <a:t>(</a:t>
            </a:r>
            <a:r>
              <a:rPr lang="en-GB" sz="1200" dirty="0">
                <a:latin typeface="Menlo" panose="020B0609030804020204" pitchFamily="49" charset="0"/>
              </a:rPr>
              <a:t>String </a:t>
            </a:r>
            <a:r>
              <a:rPr lang="en-GB" sz="1200" dirty="0" err="1">
                <a:latin typeface="Menlo" panose="020B0609030804020204" pitchFamily="49" charset="0"/>
              </a:rPr>
              <a:t>rentalId</a:t>
            </a:r>
            <a:r>
              <a:rPr lang="en-GB" sz="1200" u="sng" dirty="0">
                <a:latin typeface="Menlo" panose="020B0609030804020204" pitchFamily="49" charset="0"/>
              </a:rPr>
              <a:t>)</a:t>
            </a:r>
            <a:r>
              <a:rPr lang="en-GB" sz="1200" dirty="0">
                <a:latin typeface="Menlo" panose="020B0609030804020204" pitchFamily="49" charset="0"/>
              </a:rPr>
              <a:t> {</a:t>
            </a:r>
          </a:p>
          <a:p>
            <a:pPr lvl="1"/>
            <a:r>
              <a:rPr lang="en-GB" sz="1200" b="1" dirty="0">
                <a:solidFill>
                  <a:srgbClr val="7F0055"/>
                </a:solidFill>
                <a:latin typeface="Menlo" panose="020B0609030804020204" pitchFamily="49" charset="0"/>
              </a:rPr>
              <a:t>for</a:t>
            </a:r>
            <a:r>
              <a:rPr lang="en-GB" sz="1200" dirty="0">
                <a:latin typeface="Menlo" panose="020B0609030804020204" pitchFamily="49" charset="0"/>
              </a:rPr>
              <a:t> (</a:t>
            </a:r>
            <a:r>
              <a:rPr lang="en-GB" sz="1200" b="1" dirty="0">
                <a:solidFill>
                  <a:srgbClr val="7F0055"/>
                </a:solidFill>
                <a:latin typeface="Menlo" panose="020B0609030804020204" pitchFamily="49" charset="0"/>
              </a:rPr>
              <a:t>int</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 0; </a:t>
            </a:r>
            <a:r>
              <a:rPr lang="en-GB" sz="1200" dirty="0" err="1">
                <a:latin typeface="Menlo" panose="020B0609030804020204" pitchFamily="49" charset="0"/>
              </a:rPr>
              <a:t>i</a:t>
            </a:r>
            <a:r>
              <a:rPr lang="en-GB" sz="1200" dirty="0">
                <a:latin typeface="Menlo" panose="020B0609030804020204" pitchFamily="49" charset="0"/>
              </a:rPr>
              <a:t> &lt; </a:t>
            </a:r>
            <a:r>
              <a:rPr lang="en-GB" sz="1200" dirty="0" err="1">
                <a:latin typeface="Menlo" panose="020B0609030804020204" pitchFamily="49" charset="0"/>
              </a:rPr>
              <a:t>rentals.size</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 {</a:t>
            </a:r>
          </a:p>
          <a:p>
            <a:pPr lvl="2"/>
            <a:r>
              <a:rPr lang="en-GB" sz="1200" dirty="0" err="1">
                <a:latin typeface="Menlo" panose="020B0609030804020204" pitchFamily="49" charset="0"/>
              </a:rPr>
              <a:t>BookRental</a:t>
            </a:r>
            <a:r>
              <a:rPr lang="en-GB" sz="1200" dirty="0">
                <a:latin typeface="Menlo" panose="020B0609030804020204" pitchFamily="49" charset="0"/>
              </a:rPr>
              <a:t> rental = </a:t>
            </a:r>
            <a:r>
              <a:rPr lang="en-GB" sz="1200" dirty="0" err="1">
                <a:latin typeface="Menlo" panose="020B0609030804020204" pitchFamily="49" charset="0"/>
              </a:rPr>
              <a:t>rentals.get</a:t>
            </a:r>
            <a:r>
              <a:rPr lang="en-GB" sz="1200" dirty="0">
                <a:latin typeface="Menlo" panose="020B0609030804020204" pitchFamily="49" charset="0"/>
              </a:rPr>
              <a:t>(</a:t>
            </a:r>
            <a:r>
              <a:rPr lang="en-GB" sz="1200" dirty="0" err="1">
                <a:latin typeface="Menlo" panose="020B0609030804020204" pitchFamily="49" charset="0"/>
              </a:rPr>
              <a:t>i</a:t>
            </a:r>
            <a:r>
              <a:rPr lang="en-GB" sz="1200" dirty="0">
                <a:latin typeface="Menlo" panose="020B0609030804020204" pitchFamily="49" charset="0"/>
              </a:rPr>
              <a:t>);</a:t>
            </a:r>
          </a:p>
          <a:p>
            <a:pPr lvl="2"/>
            <a:r>
              <a:rPr lang="en-GB" sz="1200" b="1" dirty="0">
                <a:solidFill>
                  <a:srgbClr val="7F0055"/>
                </a:solidFill>
                <a:latin typeface="Menlo" panose="020B0609030804020204" pitchFamily="49" charset="0"/>
              </a:rPr>
              <a:t>if</a:t>
            </a:r>
            <a:r>
              <a:rPr lang="en-GB" sz="1200" dirty="0">
                <a:latin typeface="Menlo" panose="020B0609030804020204" pitchFamily="49" charset="0"/>
              </a:rPr>
              <a:t> (</a:t>
            </a:r>
            <a:r>
              <a:rPr lang="en-GB" sz="1200" dirty="0" err="1">
                <a:latin typeface="Menlo" panose="020B0609030804020204" pitchFamily="49" charset="0"/>
              </a:rPr>
              <a:t>rental.getId</a:t>
            </a:r>
            <a:r>
              <a:rPr lang="en-GB" sz="1200" dirty="0">
                <a:latin typeface="Menlo" panose="020B0609030804020204" pitchFamily="49" charset="0"/>
              </a:rPr>
              <a:t>().equals(</a:t>
            </a:r>
            <a:r>
              <a:rPr lang="en-GB" sz="1200" dirty="0" err="1">
                <a:latin typeface="Menlo" panose="020B0609030804020204" pitchFamily="49" charset="0"/>
              </a:rPr>
              <a:t>rentalId</a:t>
            </a:r>
            <a:r>
              <a:rPr lang="en-GB" sz="1200" dirty="0">
                <a:latin typeface="Menlo" panose="020B0609030804020204" pitchFamily="49" charset="0"/>
              </a:rPr>
              <a:t>)) {</a:t>
            </a:r>
          </a:p>
          <a:p>
            <a:pPr lvl="2"/>
            <a:r>
              <a:rPr lang="en-GB" sz="1200" b="1" dirty="0">
                <a:solidFill>
                  <a:srgbClr val="7F0055"/>
                </a:solidFill>
                <a:latin typeface="Menlo" panose="020B0609030804020204" pitchFamily="49" charset="0"/>
              </a:rPr>
              <a:t>	return</a:t>
            </a:r>
            <a:r>
              <a:rPr lang="en-GB" sz="1200" dirty="0">
                <a:latin typeface="Menlo" panose="020B0609030804020204" pitchFamily="49" charset="0"/>
              </a:rPr>
              <a:t> </a:t>
            </a:r>
            <a:r>
              <a:rPr lang="en-GB" sz="1200" dirty="0" err="1">
                <a:latin typeface="Menlo" panose="020B0609030804020204" pitchFamily="49" charset="0"/>
              </a:rPr>
              <a:t>i</a:t>
            </a:r>
            <a:r>
              <a:rPr lang="en-GB" sz="1200" dirty="0">
                <a:latin typeface="Menlo" panose="020B0609030804020204" pitchFamily="49" charset="0"/>
              </a:rPr>
              <a:t>;</a:t>
            </a:r>
          </a:p>
          <a:p>
            <a:pPr lvl="2"/>
            <a:r>
              <a:rPr lang="en-GB" sz="1200" dirty="0">
                <a:latin typeface="Menlo" panose="020B0609030804020204" pitchFamily="49" charset="0"/>
              </a:rPr>
              <a:t>}</a:t>
            </a:r>
          </a:p>
          <a:p>
            <a:pPr lvl="1"/>
            <a:r>
              <a:rPr lang="en-GB" sz="1200" dirty="0">
                <a:latin typeface="Menlo" panose="020B0609030804020204" pitchFamily="49" charset="0"/>
              </a:rPr>
              <a:t>}</a:t>
            </a:r>
          </a:p>
          <a:p>
            <a:pPr lvl="1"/>
            <a:r>
              <a:rPr lang="en-GB" sz="1200" b="1" dirty="0">
                <a:solidFill>
                  <a:srgbClr val="7F0055"/>
                </a:solidFill>
                <a:latin typeface="Menlo" panose="020B0609030804020204" pitchFamily="49" charset="0"/>
              </a:rPr>
              <a:t>throw</a:t>
            </a:r>
            <a:r>
              <a:rPr lang="en-GB" sz="1200" dirty="0">
                <a:latin typeface="Menlo" panose="020B0609030804020204" pitchFamily="49" charset="0"/>
              </a:rPr>
              <a:t> </a:t>
            </a:r>
            <a:r>
              <a:rPr lang="en-GB" sz="1200" b="1" dirty="0">
                <a:solidFill>
                  <a:srgbClr val="7F0055"/>
                </a:solidFill>
                <a:latin typeface="Menlo" panose="020B0609030804020204" pitchFamily="49" charset="0"/>
              </a:rPr>
              <a:t>new</a:t>
            </a:r>
            <a:r>
              <a:rPr lang="en-GB" sz="1200" dirty="0">
                <a:latin typeface="Menlo" panose="020B0609030804020204" pitchFamily="49" charset="0"/>
              </a:rPr>
              <a:t> </a:t>
            </a:r>
            <a:r>
              <a:rPr lang="en-GB" sz="1200" dirty="0" err="1">
                <a:latin typeface="Menlo" panose="020B0609030804020204" pitchFamily="49" charset="0"/>
              </a:rPr>
              <a:t>RentalNotFoundException</a:t>
            </a:r>
            <a:r>
              <a:rPr lang="en-GB" sz="1200" dirty="0">
                <a:latin typeface="Menlo" panose="020B0609030804020204" pitchFamily="49" charset="0"/>
              </a:rPr>
              <a:t>();</a:t>
            </a:r>
          </a:p>
          <a:p>
            <a:r>
              <a:rPr lang="en-GB" sz="1200" dirty="0">
                <a:latin typeface="Menlo" panose="020B0609030804020204" pitchFamily="49" charset="0"/>
              </a:rPr>
              <a:t>}</a:t>
            </a:r>
          </a:p>
          <a:p>
            <a:endParaRPr lang="en-GB" sz="1600" dirty="0">
              <a:latin typeface="Menlo" panose="020B0609030804020204" pitchFamily="49" charset="0"/>
            </a:endParaRPr>
          </a:p>
          <a:p>
            <a:endParaRPr lang="en-GB" sz="1600" dirty="0">
              <a:solidFill>
                <a:srgbClr val="6A3E3E"/>
              </a:solidFill>
              <a:latin typeface="Menlo" panose="020B0609030804020204" pitchFamily="49" charset="0"/>
            </a:endParaRPr>
          </a:p>
        </p:txBody>
      </p:sp>
    </p:spTree>
    <p:extLst>
      <p:ext uri="{BB962C8B-B14F-4D97-AF65-F5344CB8AC3E}">
        <p14:creationId xmlns:p14="http://schemas.microsoft.com/office/powerpoint/2010/main" val="204968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815E-508D-994D-8A1A-FB6B5997BE83}"/>
              </a:ext>
            </a:extLst>
          </p:cNvPr>
          <p:cNvSpPr>
            <a:spLocks noGrp="1"/>
          </p:cNvSpPr>
          <p:nvPr>
            <p:ph type="title"/>
          </p:nvPr>
        </p:nvSpPr>
        <p:spPr>
          <a:xfrm>
            <a:off x="1066800" y="2624328"/>
            <a:ext cx="10058400" cy="1609344"/>
          </a:xfrm>
        </p:spPr>
        <p:txBody>
          <a:bodyPr>
            <a:normAutofit fontScale="90000"/>
          </a:bodyPr>
          <a:lstStyle/>
          <a:p>
            <a:pPr algn="ctr"/>
            <a:r>
              <a:rPr lang="en-BD" dirty="0">
                <a:solidFill>
                  <a:schemeClr val="accent1"/>
                </a:solidFill>
              </a:rPr>
              <a:t>ESAD </a:t>
            </a:r>
            <a:br>
              <a:rPr lang="en-BD" dirty="0">
                <a:solidFill>
                  <a:schemeClr val="accent1"/>
                </a:solidFill>
              </a:rPr>
            </a:br>
            <a:r>
              <a:rPr lang="en-BD" dirty="0">
                <a:solidFill>
                  <a:schemeClr val="accent1"/>
                </a:solidFill>
              </a:rPr>
              <a:t>(Enterprise System Analysis and design)</a:t>
            </a:r>
          </a:p>
        </p:txBody>
      </p:sp>
    </p:spTree>
    <p:extLst>
      <p:ext uri="{BB962C8B-B14F-4D97-AF65-F5344CB8AC3E}">
        <p14:creationId xmlns:p14="http://schemas.microsoft.com/office/powerpoint/2010/main" val="179217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Optimize code</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5097517"/>
          </a:xfrm>
        </p:spPr>
        <p:txBody>
          <a:bodyPr anchor="t">
            <a:noAutofit/>
          </a:bodyPr>
          <a:lstStyle/>
          <a:p>
            <a:pPr marL="0" indent="0">
              <a:buNone/>
            </a:pPr>
            <a:r>
              <a:rPr lang="en-GB" sz="1600" dirty="0"/>
              <a:t>Don’t write three lines of code if the same thing can be done with only one line. It means that before adding some block of code you need to think about the best approach you can apply to this piece of code.</a:t>
            </a:r>
          </a:p>
        </p:txBody>
      </p:sp>
      <p:sp>
        <p:nvSpPr>
          <p:cNvPr id="4" name="TextBox 3">
            <a:extLst>
              <a:ext uri="{FF2B5EF4-FFF2-40B4-BE49-F238E27FC236}">
                <a16:creationId xmlns:a16="http://schemas.microsoft.com/office/drawing/2014/main" id="{6BBEAD26-2974-2048-8466-37C8C9B877B8}"/>
              </a:ext>
            </a:extLst>
          </p:cNvPr>
          <p:cNvSpPr txBox="1"/>
          <p:nvPr/>
        </p:nvSpPr>
        <p:spPr>
          <a:xfrm>
            <a:off x="2259722" y="2054847"/>
            <a:ext cx="7672555" cy="3631763"/>
          </a:xfrm>
          <a:prstGeom prst="rect">
            <a:avLst/>
          </a:prstGeom>
          <a:solidFill>
            <a:schemeClr val="bg2"/>
          </a:solidFill>
        </p:spPr>
        <p:txBody>
          <a:bodyPr wrap="square" rtlCol="0">
            <a:spAutoFit/>
          </a:bodyPr>
          <a:lstStyle/>
          <a:p>
            <a:r>
              <a:rPr lang="en-GB" sz="1600" b="1" dirty="0" err="1">
                <a:solidFill>
                  <a:srgbClr val="7F0055"/>
                </a:solidFill>
                <a:latin typeface="Menlo" panose="020B0609030804020204" pitchFamily="49" charset="0"/>
              </a:rPr>
              <a:t>boolean</a:t>
            </a:r>
            <a:r>
              <a:rPr lang="en-GB" sz="1600" dirty="0">
                <a:latin typeface="Menlo" panose="020B0609030804020204" pitchFamily="49" charset="0"/>
              </a:rPr>
              <a:t> </a:t>
            </a:r>
            <a:r>
              <a:rPr lang="en-GB" sz="1600" dirty="0" err="1">
                <a:latin typeface="Menlo" panose="020B0609030804020204" pitchFamily="49" charset="0"/>
              </a:rPr>
              <a:t>hasCreditCard</a:t>
            </a:r>
            <a:r>
              <a:rPr lang="en-GB" sz="1600" dirty="0">
                <a:latin typeface="Menlo" panose="020B0609030804020204" pitchFamily="49" charset="0"/>
              </a:rPr>
              <a:t>(</a:t>
            </a:r>
            <a:r>
              <a:rPr lang="en-GB" sz="1600" u="sng" dirty="0">
                <a:latin typeface="Menlo" panose="020B0609030804020204" pitchFamily="49" charset="0"/>
              </a:rPr>
              <a:t>User</a:t>
            </a:r>
            <a:r>
              <a:rPr lang="en-GB" sz="1600" dirty="0">
                <a:latin typeface="Menlo" panose="020B0609030804020204" pitchFamily="49" charset="0"/>
              </a:rPr>
              <a:t> </a:t>
            </a:r>
            <a:r>
              <a:rPr lang="en-GB" sz="1600" dirty="0">
                <a:solidFill>
                  <a:srgbClr val="6A3E3E"/>
                </a:solidFill>
                <a:latin typeface="Menlo" panose="020B0609030804020204" pitchFamily="49" charset="0"/>
              </a:rPr>
              <a:t>user</a:t>
            </a:r>
            <a:r>
              <a:rPr lang="en-GB" sz="1600" dirty="0">
                <a:latin typeface="Menlo" panose="020B0609030804020204" pitchFamily="49" charset="0"/>
              </a:rPr>
              <a:t>) {</a:t>
            </a:r>
          </a:p>
          <a:p>
            <a:r>
              <a:rPr lang="en-GB" sz="1600" dirty="0">
                <a:latin typeface="Menlo" panose="020B0609030804020204" pitchFamily="49" charset="0"/>
              </a:rPr>
              <a:t>    </a:t>
            </a:r>
            <a:r>
              <a:rPr lang="en-GB" sz="1600" b="1" dirty="0">
                <a:solidFill>
                  <a:srgbClr val="7F0055"/>
                </a:solidFill>
                <a:latin typeface="Menlo" panose="020B0609030804020204" pitchFamily="49" charset="0"/>
              </a:rPr>
              <a:t>if</a:t>
            </a:r>
            <a:r>
              <a:rPr lang="en-GB" sz="1600" dirty="0">
                <a:latin typeface="Menlo" panose="020B0609030804020204" pitchFamily="49" charset="0"/>
              </a:rPr>
              <a:t> (</a:t>
            </a:r>
            <a:r>
              <a:rPr lang="en-GB" sz="1600" dirty="0" err="1">
                <a:solidFill>
                  <a:srgbClr val="6A3E3E"/>
                </a:solidFill>
                <a:latin typeface="Menlo" panose="020B0609030804020204" pitchFamily="49" charset="0"/>
              </a:rPr>
              <a:t>user</a:t>
            </a:r>
            <a:r>
              <a:rPr lang="en-GB" sz="1600" dirty="0" err="1">
                <a:latin typeface="Menlo" panose="020B0609030804020204" pitchFamily="49" charset="0"/>
              </a:rPr>
              <a:t>.hasCard</a:t>
            </a:r>
            <a:r>
              <a:rPr lang="en-GB" sz="1600" dirty="0">
                <a:latin typeface="Menlo" panose="020B0609030804020204" pitchFamily="49" charset="0"/>
              </a:rPr>
              <a:t>) {</a:t>
            </a:r>
          </a:p>
          <a:p>
            <a:r>
              <a:rPr lang="en-GB" sz="1600" dirty="0">
                <a:latin typeface="Menlo" panose="020B0609030804020204" pitchFamily="49" charset="0"/>
              </a:rPr>
              <a:t>        </a:t>
            </a:r>
            <a:r>
              <a:rPr lang="en-GB" sz="1600" b="1" dirty="0">
                <a:solidFill>
                  <a:srgbClr val="7F0055"/>
                </a:solidFill>
                <a:latin typeface="Menlo" panose="020B0609030804020204" pitchFamily="49" charset="0"/>
              </a:rPr>
              <a:t>return</a:t>
            </a:r>
            <a:r>
              <a:rPr lang="en-GB" sz="1600" dirty="0">
                <a:latin typeface="Menlo" panose="020B0609030804020204" pitchFamily="49" charset="0"/>
              </a:rPr>
              <a:t> </a:t>
            </a:r>
            <a:r>
              <a:rPr lang="en-GB" sz="1600" b="1" dirty="0">
                <a:solidFill>
                  <a:srgbClr val="7F0055"/>
                </a:solidFill>
                <a:latin typeface="Menlo" panose="020B0609030804020204" pitchFamily="49" charset="0"/>
              </a:rPr>
              <a:t>true</a:t>
            </a:r>
            <a:r>
              <a:rPr lang="en-GB" sz="1600" dirty="0">
                <a:latin typeface="Menlo" panose="020B0609030804020204" pitchFamily="49" charset="0"/>
              </a:rPr>
              <a:t>;</a:t>
            </a:r>
          </a:p>
          <a:p>
            <a:r>
              <a:rPr lang="en-GB" sz="1600" dirty="0">
                <a:latin typeface="Menlo" panose="020B0609030804020204" pitchFamily="49" charset="0"/>
              </a:rPr>
              <a:t>    } </a:t>
            </a:r>
            <a:r>
              <a:rPr lang="en-GB" sz="1600" b="1" dirty="0">
                <a:solidFill>
                  <a:srgbClr val="7F0055"/>
                </a:solidFill>
                <a:latin typeface="Menlo" panose="020B0609030804020204" pitchFamily="49" charset="0"/>
              </a:rPr>
              <a:t>else</a:t>
            </a:r>
            <a:r>
              <a:rPr lang="en-GB" sz="1600" dirty="0">
                <a:latin typeface="Menlo" panose="020B0609030804020204" pitchFamily="49" charset="0"/>
              </a:rPr>
              <a:t> {</a:t>
            </a:r>
          </a:p>
          <a:p>
            <a:r>
              <a:rPr lang="en-GB" sz="1600" dirty="0">
                <a:latin typeface="Menlo" panose="020B0609030804020204" pitchFamily="49" charset="0"/>
              </a:rPr>
              <a:t>        </a:t>
            </a:r>
            <a:r>
              <a:rPr lang="en-GB" sz="1600" b="1" dirty="0">
                <a:solidFill>
                  <a:srgbClr val="7F0055"/>
                </a:solidFill>
                <a:latin typeface="Menlo" panose="020B0609030804020204" pitchFamily="49" charset="0"/>
              </a:rPr>
              <a:t>return</a:t>
            </a:r>
            <a:r>
              <a:rPr lang="en-GB" sz="1600" dirty="0">
                <a:latin typeface="Menlo" panose="020B0609030804020204" pitchFamily="49" charset="0"/>
              </a:rPr>
              <a:t> </a:t>
            </a:r>
            <a:r>
              <a:rPr lang="en-GB" sz="1600" b="1" dirty="0">
                <a:solidFill>
                  <a:srgbClr val="7F0055"/>
                </a:solidFill>
                <a:latin typeface="Menlo" panose="020B0609030804020204" pitchFamily="49" charset="0"/>
              </a:rPr>
              <a:t>false</a:t>
            </a:r>
            <a:r>
              <a:rPr lang="en-GB" sz="1600" dirty="0">
                <a:latin typeface="Menlo" panose="020B0609030804020204" pitchFamily="49" charset="0"/>
              </a:rPr>
              <a:t>;</a:t>
            </a:r>
          </a:p>
          <a:p>
            <a:r>
              <a:rPr lang="en-GB" sz="1600" dirty="0">
                <a:latin typeface="Menlo" panose="020B0609030804020204" pitchFamily="49" charset="0"/>
              </a:rPr>
              <a:t>    }</a:t>
            </a:r>
          </a:p>
          <a:p>
            <a:r>
              <a:rPr lang="en-GB" sz="1600" dirty="0">
                <a:latin typeface="Menlo" panose="020B0609030804020204" pitchFamily="49" charset="0"/>
              </a:rPr>
              <a:t>}</a:t>
            </a:r>
          </a:p>
          <a:p>
            <a:endParaRPr lang="en-GB" sz="1600" dirty="0">
              <a:latin typeface="Menlo" panose="020B0609030804020204" pitchFamily="49" charset="0"/>
            </a:endParaRPr>
          </a:p>
          <a:p>
            <a:r>
              <a:rPr lang="en-GB" sz="1600" b="1" dirty="0">
                <a:solidFill>
                  <a:schemeClr val="accent1"/>
                </a:solidFill>
                <a:latin typeface="Menlo" panose="020B0609030804020204" pitchFamily="49" charset="0"/>
              </a:rPr>
              <a:t>// Optimised</a:t>
            </a:r>
          </a:p>
          <a:p>
            <a:endParaRPr lang="en-GB" sz="1600" b="1" dirty="0">
              <a:solidFill>
                <a:schemeClr val="accent1"/>
              </a:solidFill>
              <a:latin typeface="Menlo" panose="020B0609030804020204" pitchFamily="49" charset="0"/>
            </a:endParaRPr>
          </a:p>
          <a:p>
            <a:r>
              <a:rPr lang="en-GB" sz="1600" b="1" dirty="0" err="1">
                <a:solidFill>
                  <a:srgbClr val="7F0055"/>
                </a:solidFill>
                <a:latin typeface="Menlo" panose="020B0609030804020204" pitchFamily="49" charset="0"/>
              </a:rPr>
              <a:t>boolean</a:t>
            </a:r>
            <a:r>
              <a:rPr lang="en-GB" sz="1600" dirty="0">
                <a:latin typeface="Menlo" panose="020B0609030804020204" pitchFamily="49" charset="0"/>
              </a:rPr>
              <a:t> </a:t>
            </a:r>
            <a:r>
              <a:rPr lang="en-GB" sz="1600" dirty="0" err="1">
                <a:latin typeface="Menlo" panose="020B0609030804020204" pitchFamily="49" charset="0"/>
              </a:rPr>
              <a:t>hasCreditCard</a:t>
            </a:r>
            <a:r>
              <a:rPr lang="en-GB" sz="1600" dirty="0">
                <a:latin typeface="Menlo" panose="020B0609030804020204" pitchFamily="49" charset="0"/>
              </a:rPr>
              <a:t>(</a:t>
            </a:r>
            <a:r>
              <a:rPr lang="en-GB" sz="1600" u="sng" dirty="0">
                <a:latin typeface="Menlo" panose="020B0609030804020204" pitchFamily="49" charset="0"/>
              </a:rPr>
              <a:t>User</a:t>
            </a:r>
            <a:r>
              <a:rPr lang="en-GB" sz="1600" dirty="0">
                <a:latin typeface="Menlo" panose="020B0609030804020204" pitchFamily="49" charset="0"/>
              </a:rPr>
              <a:t> </a:t>
            </a:r>
            <a:r>
              <a:rPr lang="en-GB" sz="1600" dirty="0">
                <a:solidFill>
                  <a:srgbClr val="6A3E3E"/>
                </a:solidFill>
                <a:latin typeface="Menlo" panose="020B0609030804020204" pitchFamily="49" charset="0"/>
              </a:rPr>
              <a:t>user</a:t>
            </a:r>
            <a:r>
              <a:rPr lang="en-GB" sz="1600" dirty="0">
                <a:latin typeface="Menlo" panose="020B0609030804020204" pitchFamily="49" charset="0"/>
              </a:rPr>
              <a:t>) {</a:t>
            </a:r>
          </a:p>
          <a:p>
            <a:r>
              <a:rPr lang="en-GB" sz="1600" dirty="0">
                <a:latin typeface="Menlo" panose="020B0609030804020204" pitchFamily="49" charset="0"/>
              </a:rPr>
              <a:t>    </a:t>
            </a:r>
            <a:r>
              <a:rPr lang="en-GB" sz="1600" b="1" dirty="0">
                <a:solidFill>
                  <a:srgbClr val="7F0055"/>
                </a:solidFill>
                <a:latin typeface="Menlo" panose="020B0609030804020204" pitchFamily="49" charset="0"/>
              </a:rPr>
              <a:t>return</a:t>
            </a:r>
            <a:r>
              <a:rPr lang="en-GB" sz="1600" dirty="0">
                <a:latin typeface="Menlo" panose="020B0609030804020204" pitchFamily="49" charset="0"/>
              </a:rPr>
              <a:t> </a:t>
            </a:r>
            <a:r>
              <a:rPr lang="en-GB" sz="1600" dirty="0" err="1">
                <a:solidFill>
                  <a:srgbClr val="6A3E3E"/>
                </a:solidFill>
                <a:latin typeface="Menlo" panose="020B0609030804020204" pitchFamily="49" charset="0"/>
              </a:rPr>
              <a:t>user</a:t>
            </a:r>
            <a:r>
              <a:rPr lang="en-GB" sz="1600" dirty="0" err="1">
                <a:latin typeface="Menlo" panose="020B0609030804020204" pitchFamily="49" charset="0"/>
              </a:rPr>
              <a:t>.hasCard</a:t>
            </a:r>
            <a:r>
              <a:rPr lang="en-GB" sz="1600" dirty="0">
                <a:latin typeface="Menlo" panose="020B0609030804020204" pitchFamily="49" charset="0"/>
              </a:rPr>
              <a:t>;</a:t>
            </a:r>
          </a:p>
          <a:p>
            <a:r>
              <a:rPr lang="en-GB" sz="1600" dirty="0">
                <a:latin typeface="Menlo" panose="020B0609030804020204" pitchFamily="49" charset="0"/>
              </a:rPr>
              <a:t>}</a:t>
            </a:r>
          </a:p>
          <a:p>
            <a:endParaRPr lang="en-GB" sz="1600" dirty="0">
              <a:solidFill>
                <a:srgbClr val="6A3E3E"/>
              </a:solidFill>
              <a:latin typeface="Menlo" panose="020B0609030804020204" pitchFamily="49" charset="0"/>
            </a:endParaRPr>
          </a:p>
        </p:txBody>
      </p:sp>
    </p:spTree>
    <p:extLst>
      <p:ext uri="{BB962C8B-B14F-4D97-AF65-F5344CB8AC3E}">
        <p14:creationId xmlns:p14="http://schemas.microsoft.com/office/powerpoint/2010/main" val="119465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code comments</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4656083"/>
          </a:xfrm>
        </p:spPr>
        <p:txBody>
          <a:bodyPr anchor="ctr">
            <a:noAutofit/>
          </a:bodyPr>
          <a:lstStyle/>
          <a:p>
            <a:pPr marL="0" indent="0">
              <a:buNone/>
            </a:pPr>
            <a:r>
              <a:rPr lang="en-GB" sz="1600" dirty="0">
                <a:hlinkClick r:id="rId2"/>
              </a:rPr>
              <a:t>Code comments</a:t>
            </a:r>
            <a:r>
              <a:rPr lang="en-GB" sz="1600" dirty="0"/>
              <a:t> can be </a:t>
            </a:r>
            <a:r>
              <a:rPr lang="en-GB" sz="1600" b="1" dirty="0"/>
              <a:t>beneficial while reading code to understand the non-trivial aspects</a:t>
            </a:r>
            <a:r>
              <a:rPr lang="en-GB" sz="1600" dirty="0"/>
              <a:t>. At the same time, care should be taken to </a:t>
            </a:r>
            <a:r>
              <a:rPr lang="en-GB" sz="1600" b="1" dirty="0"/>
              <a:t>not include obvious things in the comments</a:t>
            </a:r>
            <a:r>
              <a:rPr lang="en-GB" sz="1600" dirty="0"/>
              <a:t>. This can bloat comments making it difficult to read the relevant parts.</a:t>
            </a:r>
          </a:p>
        </p:txBody>
      </p:sp>
    </p:spTree>
    <p:extLst>
      <p:ext uri="{BB962C8B-B14F-4D97-AF65-F5344CB8AC3E}">
        <p14:creationId xmlns:p14="http://schemas.microsoft.com/office/powerpoint/2010/main" val="72511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follow sOLID PRINciple</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082566"/>
            <a:ext cx="10058400" cy="4656083"/>
          </a:xfrm>
        </p:spPr>
        <p:txBody>
          <a:bodyPr anchor="ctr">
            <a:noAutofit/>
          </a:bodyPr>
          <a:lstStyle/>
          <a:p>
            <a:r>
              <a:rPr lang="en-GB" sz="1400" b="1" i="1" dirty="0"/>
              <a:t>Single Responsibility Principle</a:t>
            </a:r>
            <a:r>
              <a:rPr lang="en-GB" sz="1400" dirty="0"/>
              <a:t>: Every </a:t>
            </a:r>
            <a:r>
              <a:rPr lang="en-GB" sz="1400" b="1" dirty="0"/>
              <a:t>interface, class, or method we define should have a clearly defined goal</a:t>
            </a:r>
            <a:r>
              <a:rPr lang="en-GB" sz="1400" dirty="0"/>
              <a:t>. In essence, it should ideally do one thing and do that well. This effectively leads to smaller methods and classes which are also testable.</a:t>
            </a:r>
          </a:p>
          <a:p>
            <a:r>
              <a:rPr lang="en-GB" sz="1400" b="1" i="1" dirty="0"/>
              <a:t>Open-Closed Principle</a:t>
            </a:r>
            <a:r>
              <a:rPr lang="en-GB" sz="1400" dirty="0"/>
              <a:t>: The code that we write should ideally be </a:t>
            </a:r>
            <a:r>
              <a:rPr lang="en-GB" sz="1400" b="1" dirty="0"/>
              <a:t>open for extension but closed for modification</a:t>
            </a:r>
            <a:r>
              <a:rPr lang="en-GB" sz="1400" dirty="0"/>
              <a:t>. What this effectively means is that a class should be written in a manner that there should not be any need to modify it. However, it should allow for changes through inheritance or composition.</a:t>
            </a:r>
          </a:p>
          <a:p>
            <a:r>
              <a:rPr lang="en-GB" sz="1400" b="1" i="1" dirty="0">
                <a:hlinkClick r:id="rId2">
                  <a:extLst>
                    <a:ext uri="{A12FA001-AC4F-418D-AE19-62706E023703}">
                      <ahyp:hlinkClr xmlns:ahyp="http://schemas.microsoft.com/office/drawing/2018/hyperlinkcolor" val="tx"/>
                    </a:ext>
                  </a:extLst>
                </a:hlinkClick>
              </a:rPr>
              <a:t>Liskov Substitution Principle</a:t>
            </a:r>
            <a:r>
              <a:rPr lang="en-GB" sz="1400" dirty="0"/>
              <a:t>: What this principle states is that </a:t>
            </a:r>
            <a:r>
              <a:rPr lang="en-GB" sz="1400" b="1" dirty="0"/>
              <a:t>every subclass or derived class should be substitutable for their parent or base class</a:t>
            </a:r>
            <a:r>
              <a:rPr lang="en-GB" sz="1400" dirty="0"/>
              <a:t>. This helps in reducing coupling in the codebase and hence improve reusability across.</a:t>
            </a:r>
          </a:p>
          <a:p>
            <a:r>
              <a:rPr lang="en-GB" sz="1400" b="1" i="1" dirty="0"/>
              <a:t>Interface Segregation Principle</a:t>
            </a:r>
            <a:r>
              <a:rPr lang="en-GB" sz="1400" dirty="0"/>
              <a:t>: Implementing an interface is a way to provide a specific </a:t>
            </a:r>
            <a:r>
              <a:rPr lang="en-GB" sz="1400" dirty="0" err="1"/>
              <a:t>behavior</a:t>
            </a:r>
            <a:r>
              <a:rPr lang="en-GB" sz="1400" dirty="0"/>
              <a:t> to our class. However, </a:t>
            </a:r>
            <a:r>
              <a:rPr lang="en-GB" sz="1400" b="1" dirty="0"/>
              <a:t>a class must not need to implement methods that it does not require</a:t>
            </a:r>
            <a:r>
              <a:rPr lang="en-GB" sz="1400" dirty="0"/>
              <a:t>. What this requires us to do is to define smaller, more focussed interfaces.</a:t>
            </a:r>
          </a:p>
          <a:p>
            <a:r>
              <a:rPr lang="en-GB" sz="1400" b="1" i="1" dirty="0"/>
              <a:t>Dependency Inversion Principle</a:t>
            </a:r>
            <a:r>
              <a:rPr lang="en-GB" sz="1400" dirty="0"/>
              <a:t>: According to this principle, </a:t>
            </a:r>
            <a:r>
              <a:rPr lang="en-GB" sz="1400" b="1" dirty="0"/>
              <a:t>classes should only depend on abstractions and not on their concrete implementations</a:t>
            </a:r>
            <a:r>
              <a:rPr lang="en-GB" sz="1400" dirty="0"/>
              <a:t>. This effectively means that a class should not be responsible for creating instances for their dependencies. Rather, such dependencies should be injected into the class.</a:t>
            </a:r>
          </a:p>
        </p:txBody>
      </p:sp>
    </p:spTree>
    <p:extLst>
      <p:ext uri="{BB962C8B-B14F-4D97-AF65-F5344CB8AC3E}">
        <p14:creationId xmlns:p14="http://schemas.microsoft.com/office/powerpoint/2010/main" val="341027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2D41-0760-5449-8C9A-1BB21D59797B}"/>
              </a:ext>
            </a:extLst>
          </p:cNvPr>
          <p:cNvSpPr>
            <a:spLocks noGrp="1"/>
          </p:cNvSpPr>
          <p:nvPr>
            <p:ph type="title"/>
          </p:nvPr>
        </p:nvSpPr>
        <p:spPr>
          <a:xfrm>
            <a:off x="1195972" y="2418536"/>
            <a:ext cx="10058400" cy="1609344"/>
          </a:xfrm>
        </p:spPr>
        <p:txBody>
          <a:bodyPr/>
          <a:lstStyle/>
          <a:p>
            <a:pPr algn="ctr"/>
            <a:r>
              <a:rPr lang="en-GB" dirty="0"/>
              <a:t>A</a:t>
            </a:r>
            <a:r>
              <a:rPr lang="en-BD" dirty="0"/>
              <a:t>ny question</a:t>
            </a:r>
            <a:r>
              <a:rPr lang="en-BD" dirty="0">
                <a:solidFill>
                  <a:srgbClr val="FF0000"/>
                </a:solidFill>
              </a:rPr>
              <a:t>?</a:t>
            </a:r>
          </a:p>
        </p:txBody>
      </p:sp>
    </p:spTree>
    <p:extLst>
      <p:ext uri="{BB962C8B-B14F-4D97-AF65-F5344CB8AC3E}">
        <p14:creationId xmlns:p14="http://schemas.microsoft.com/office/powerpoint/2010/main" val="126295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2D41-0760-5449-8C9A-1BB21D59797B}"/>
              </a:ext>
            </a:extLst>
          </p:cNvPr>
          <p:cNvSpPr>
            <a:spLocks noGrp="1"/>
          </p:cNvSpPr>
          <p:nvPr>
            <p:ph type="title"/>
          </p:nvPr>
        </p:nvSpPr>
        <p:spPr>
          <a:xfrm>
            <a:off x="1195972" y="2418536"/>
            <a:ext cx="10058400" cy="1609344"/>
          </a:xfrm>
        </p:spPr>
        <p:txBody>
          <a:bodyPr/>
          <a:lstStyle/>
          <a:p>
            <a:pPr algn="ctr"/>
            <a:r>
              <a:rPr lang="en-US" dirty="0"/>
              <a:t>Thank you</a:t>
            </a:r>
            <a:r>
              <a:rPr lang="en-US" dirty="0">
                <a:solidFill>
                  <a:srgbClr val="FF0000"/>
                </a:solidFill>
              </a:rPr>
              <a:t>!</a:t>
            </a:r>
            <a:endParaRPr lang="en-BD" dirty="0">
              <a:solidFill>
                <a:srgbClr val="FF0000"/>
              </a:solidFill>
            </a:endParaRPr>
          </a:p>
        </p:txBody>
      </p:sp>
    </p:spTree>
    <p:extLst>
      <p:ext uri="{BB962C8B-B14F-4D97-AF65-F5344CB8AC3E}">
        <p14:creationId xmlns:p14="http://schemas.microsoft.com/office/powerpoint/2010/main" val="357252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System Analysis and design</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1069848" y="1313793"/>
            <a:ext cx="10058400" cy="4858408"/>
          </a:xfrm>
        </p:spPr>
        <p:txBody>
          <a:bodyPr>
            <a:normAutofit/>
          </a:bodyPr>
          <a:lstStyle/>
          <a:p>
            <a:r>
              <a:rPr lang="en-GB" sz="1600" b="1" dirty="0"/>
              <a:t>Preparing System Specification from System Requirements</a:t>
            </a:r>
            <a:endParaRPr lang="en-GB" sz="1600" dirty="0"/>
          </a:p>
          <a:p>
            <a:r>
              <a:rPr lang="en-GB" sz="1600" dirty="0"/>
              <a:t>Use Cases and Rich Pictures identify many system elements and dependencies</a:t>
            </a:r>
          </a:p>
          <a:p>
            <a:pPr lvl="1"/>
            <a:r>
              <a:rPr lang="en-GB" sz="1600" dirty="0"/>
              <a:t>Use Cases help identify user-system interactions, transactions or processes</a:t>
            </a:r>
          </a:p>
          <a:p>
            <a:pPr lvl="1"/>
            <a:r>
              <a:rPr lang="en-GB" sz="1600" dirty="0"/>
              <a:t>Rich Pictures help identify different roles people play, their concerns, overall process flow dependencies, and scope of overall problem domain.</a:t>
            </a:r>
          </a:p>
          <a:p>
            <a:r>
              <a:rPr lang="en-GB" sz="1600" dirty="0"/>
              <a:t>Overall, system analysis serves as the bridge between the requirements of the problem domain and the (architectural) design of a solution.</a:t>
            </a:r>
          </a:p>
          <a:p>
            <a:r>
              <a:rPr lang="en-GB" sz="1600" b="1" dirty="0"/>
              <a:t>Fundamental assumption</a:t>
            </a:r>
          </a:p>
          <a:p>
            <a:r>
              <a:rPr lang="en-GB" sz="1600" dirty="0"/>
              <a:t>System analysis focuses on </a:t>
            </a:r>
            <a:r>
              <a:rPr lang="en-GB" sz="1600" b="1" i="1" dirty="0"/>
              <a:t>what</a:t>
            </a:r>
            <a:r>
              <a:rPr lang="en-GB" sz="1600" dirty="0"/>
              <a:t> the enterprise system is suppose to do, </a:t>
            </a:r>
            <a:r>
              <a:rPr lang="en-GB" sz="1600" b="1" i="1" dirty="0"/>
              <a:t>not how</a:t>
            </a:r>
            <a:r>
              <a:rPr lang="en-GB" sz="1600" dirty="0"/>
              <a:t> the system should be implemented.</a:t>
            </a:r>
          </a:p>
          <a:p>
            <a:pPr lvl="1"/>
            <a:r>
              <a:rPr lang="en-GB" sz="1600" dirty="0"/>
              <a:t>System specification captures the "what"</a:t>
            </a:r>
          </a:p>
          <a:p>
            <a:pPr lvl="1"/>
            <a:r>
              <a:rPr lang="en-GB" sz="1600" dirty="0"/>
              <a:t>System design captures the "how"</a:t>
            </a:r>
          </a:p>
          <a:p>
            <a:pPr lvl="1"/>
            <a:r>
              <a:rPr lang="en-GB" sz="1600" dirty="0"/>
              <a:t>System specification and modelling represents the solution to the problems described by the system's requirements!</a:t>
            </a:r>
          </a:p>
          <a:p>
            <a:pPr marL="0" indent="0">
              <a:buNone/>
            </a:pPr>
            <a:endParaRPr lang="en-BD" sz="1600" dirty="0"/>
          </a:p>
        </p:txBody>
      </p:sp>
    </p:spTree>
    <p:extLst>
      <p:ext uri="{BB962C8B-B14F-4D97-AF65-F5344CB8AC3E}">
        <p14:creationId xmlns:p14="http://schemas.microsoft.com/office/powerpoint/2010/main" val="163099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What do system specification Specify?</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1066800" y="1093077"/>
            <a:ext cx="10058400" cy="5496910"/>
          </a:xfrm>
        </p:spPr>
        <p:txBody>
          <a:bodyPr>
            <a:normAutofit/>
          </a:bodyPr>
          <a:lstStyle/>
          <a:p>
            <a:r>
              <a:rPr lang="en-GB" sz="1600" dirty="0"/>
              <a:t>Specifications require identification of:</a:t>
            </a:r>
          </a:p>
          <a:p>
            <a:pPr lvl="1"/>
            <a:r>
              <a:rPr lang="en-GB" sz="1600" dirty="0"/>
              <a:t>enterprise system </a:t>
            </a:r>
            <a:r>
              <a:rPr lang="en-GB" sz="1600" i="1" dirty="0"/>
              <a:t>components</a:t>
            </a:r>
            <a:r>
              <a:rPr lang="en-GB" sz="1600" dirty="0"/>
              <a:t>,</a:t>
            </a:r>
          </a:p>
          <a:p>
            <a:pPr lvl="1"/>
            <a:r>
              <a:rPr lang="en-GB" sz="1600" dirty="0"/>
              <a:t>user-system </a:t>
            </a:r>
            <a:r>
              <a:rPr lang="en-GB" sz="1600" i="1" dirty="0"/>
              <a:t>interfaces </a:t>
            </a:r>
            <a:r>
              <a:rPr lang="en-GB" sz="1600" dirty="0"/>
              <a:t>(and associated input devices</a:t>
            </a:r>
            <a:r>
              <a:rPr lang="en-GB" sz="1600" i="1" dirty="0"/>
              <a:t>)</a:t>
            </a:r>
            <a:r>
              <a:rPr lang="en-GB" sz="1600" dirty="0"/>
              <a:t>,</a:t>
            </a:r>
          </a:p>
          <a:p>
            <a:pPr lvl="2"/>
            <a:r>
              <a:rPr lang="en-GB" dirty="0"/>
              <a:t>display or navigation screens, data entry forms, printed reports</a:t>
            </a:r>
          </a:p>
          <a:p>
            <a:pPr lvl="1"/>
            <a:r>
              <a:rPr lang="en-GB" sz="1600" i="1" dirty="0"/>
              <a:t>user processes</a:t>
            </a:r>
            <a:r>
              <a:rPr lang="en-GB" sz="1600" dirty="0"/>
              <a:t> for interacting with the system,</a:t>
            </a:r>
          </a:p>
          <a:p>
            <a:pPr lvl="1"/>
            <a:r>
              <a:rPr lang="en-GB" sz="1600" i="1" dirty="0"/>
              <a:t>information processes</a:t>
            </a:r>
            <a:r>
              <a:rPr lang="en-GB" sz="1600" dirty="0"/>
              <a:t> performed within the information system (technology),</a:t>
            </a:r>
          </a:p>
          <a:p>
            <a:pPr lvl="1"/>
            <a:r>
              <a:rPr lang="en-GB" sz="1600" dirty="0"/>
              <a:t>user </a:t>
            </a:r>
            <a:r>
              <a:rPr lang="en-GB" sz="1600" i="1" dirty="0"/>
              <a:t>inputs</a:t>
            </a:r>
            <a:r>
              <a:rPr lang="en-GB" sz="1600" dirty="0"/>
              <a:t> and system </a:t>
            </a:r>
            <a:r>
              <a:rPr lang="en-GB" sz="1600" i="1" dirty="0"/>
              <a:t>outputs</a:t>
            </a:r>
            <a:r>
              <a:rPr lang="en-GB" sz="1600" dirty="0"/>
              <a:t>,</a:t>
            </a:r>
          </a:p>
          <a:p>
            <a:pPr lvl="1"/>
            <a:r>
              <a:rPr lang="en-GB" sz="1600" dirty="0"/>
              <a:t>internal system inputs and outputs between system components,</a:t>
            </a:r>
          </a:p>
          <a:p>
            <a:pPr lvl="1"/>
            <a:r>
              <a:rPr lang="en-GB" sz="1600" dirty="0"/>
              <a:t>process </a:t>
            </a:r>
            <a:r>
              <a:rPr lang="en-GB" sz="1600" i="1" dirty="0"/>
              <a:t>control guid</a:t>
            </a:r>
            <a:r>
              <a:rPr lang="en-GB" sz="1600" dirty="0"/>
              <a:t>ance or </a:t>
            </a:r>
            <a:r>
              <a:rPr lang="en-GB" sz="1600" i="1" dirty="0"/>
              <a:t>decision-making constraints</a:t>
            </a:r>
            <a:r>
              <a:rPr lang="en-GB" sz="1600" dirty="0"/>
              <a:t>,</a:t>
            </a:r>
          </a:p>
          <a:p>
            <a:pPr lvl="1"/>
            <a:r>
              <a:rPr lang="en-GB" sz="1600" i="1" dirty="0"/>
              <a:t>human roles</a:t>
            </a:r>
            <a:r>
              <a:rPr lang="en-GB" sz="1600" dirty="0"/>
              <a:t> or </a:t>
            </a:r>
            <a:r>
              <a:rPr lang="en-GB" sz="1600" i="1" dirty="0"/>
              <a:t>automated system components</a:t>
            </a:r>
            <a:r>
              <a:rPr lang="en-GB" sz="1600" dirty="0"/>
              <a:t> that enables processing steps,</a:t>
            </a:r>
          </a:p>
          <a:p>
            <a:pPr lvl="1"/>
            <a:r>
              <a:rPr lang="en-GB" sz="1600" i="1" dirty="0"/>
              <a:t>error conditions, error handling/</a:t>
            </a:r>
            <a:r>
              <a:rPr lang="en-GB" sz="1600" i="1" dirty="0" err="1"/>
              <a:t>signaling</a:t>
            </a:r>
            <a:endParaRPr lang="en-GB" sz="1600" dirty="0"/>
          </a:p>
          <a:p>
            <a:pPr lvl="2"/>
            <a:r>
              <a:rPr lang="en-GB" dirty="0"/>
              <a:t>erroneous user input</a:t>
            </a:r>
          </a:p>
          <a:p>
            <a:pPr lvl="2"/>
            <a:r>
              <a:rPr lang="en-GB" dirty="0"/>
              <a:t>erroneous system output</a:t>
            </a:r>
          </a:p>
          <a:p>
            <a:pPr lvl="2"/>
            <a:r>
              <a:rPr lang="en-GB" dirty="0"/>
              <a:t>erroneous internal system inputs/outputs</a:t>
            </a:r>
          </a:p>
          <a:p>
            <a:pPr lvl="1"/>
            <a:r>
              <a:rPr lang="en-GB" sz="1600" i="1" dirty="0"/>
              <a:t>boundary values</a:t>
            </a:r>
            <a:r>
              <a:rPr lang="en-GB" sz="1600" dirty="0"/>
              <a:t> or </a:t>
            </a:r>
            <a:r>
              <a:rPr lang="en-GB" sz="1600" i="1" dirty="0"/>
              <a:t>anomalous values</a:t>
            </a:r>
            <a:r>
              <a:rPr lang="en-GB" sz="1600" dirty="0"/>
              <a:t> in inputs or outputs that require special handling</a:t>
            </a:r>
          </a:p>
        </p:txBody>
      </p:sp>
    </p:spTree>
    <p:extLst>
      <p:ext uri="{BB962C8B-B14F-4D97-AF65-F5344CB8AC3E}">
        <p14:creationId xmlns:p14="http://schemas.microsoft.com/office/powerpoint/2010/main" val="339032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What do system specification Specify?</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1066800" y="1208691"/>
            <a:ext cx="10058400" cy="5381296"/>
          </a:xfrm>
        </p:spPr>
        <p:txBody>
          <a:bodyPr>
            <a:normAutofit lnSpcReduction="10000"/>
          </a:bodyPr>
          <a:lstStyle/>
          <a:p>
            <a:r>
              <a:rPr lang="en-GB" sz="1600" dirty="0"/>
              <a:t>Specified elements and dependencies need to be organized as abstractions:</a:t>
            </a:r>
          </a:p>
          <a:p>
            <a:pPr lvl="1"/>
            <a:r>
              <a:rPr lang="en-GB" sz="1600" i="1" dirty="0"/>
              <a:t>Hierarchical</a:t>
            </a:r>
            <a:r>
              <a:rPr lang="en-GB" sz="1600" dirty="0"/>
              <a:t> abstraction:</a:t>
            </a:r>
          </a:p>
          <a:p>
            <a:pPr lvl="2"/>
            <a:r>
              <a:rPr lang="en-GB" dirty="0"/>
              <a:t>Top-level: the Big picture of the system</a:t>
            </a:r>
          </a:p>
          <a:p>
            <a:pPr lvl="2"/>
            <a:r>
              <a:rPr lang="en-GB" dirty="0"/>
              <a:t>Middle-levels: sub-systems (a configured collection of components or internal sub-systems), sub-sub-systems, etc.</a:t>
            </a:r>
          </a:p>
          <a:p>
            <a:pPr lvl="2"/>
            <a:r>
              <a:rPr lang="en-GB" dirty="0"/>
              <a:t>Lowest-level: where system/software mechanisms operate</a:t>
            </a:r>
          </a:p>
          <a:p>
            <a:pPr lvl="2"/>
            <a:r>
              <a:rPr lang="en-GB" dirty="0"/>
              <a:t>Two kinds of hierarchical system abstractions of interest:</a:t>
            </a:r>
          </a:p>
          <a:p>
            <a:pPr lvl="3"/>
            <a:r>
              <a:rPr lang="en-GB" dirty="0"/>
              <a:t>Generic: from most general (domain-independent) to most specific (domain-specific)</a:t>
            </a:r>
          </a:p>
          <a:p>
            <a:pPr lvl="3"/>
            <a:r>
              <a:rPr lang="en-GB" dirty="0"/>
              <a:t>Taxonomic: from whole to part</a:t>
            </a:r>
          </a:p>
          <a:p>
            <a:pPr lvl="3"/>
            <a:r>
              <a:rPr lang="en-GB" dirty="0"/>
              <a:t>Each is </a:t>
            </a:r>
            <a:r>
              <a:rPr lang="en-GB" i="1" dirty="0"/>
              <a:t>orthogonal</a:t>
            </a:r>
            <a:r>
              <a:rPr lang="en-GB" dirty="0"/>
              <a:t> to the other</a:t>
            </a:r>
          </a:p>
          <a:p>
            <a:pPr lvl="1"/>
            <a:r>
              <a:rPr lang="en-GB" sz="1600" i="1" dirty="0"/>
              <a:t>Generic</a:t>
            </a:r>
            <a:r>
              <a:rPr lang="en-GB" sz="1600" dirty="0"/>
              <a:t> and </a:t>
            </a:r>
            <a:r>
              <a:rPr lang="en-GB" sz="1600" i="1" dirty="0"/>
              <a:t>domain-specific</a:t>
            </a:r>
            <a:r>
              <a:rPr lang="en-GB" sz="1600" dirty="0"/>
              <a:t> component abstraction:</a:t>
            </a:r>
          </a:p>
          <a:p>
            <a:pPr lvl="2"/>
            <a:r>
              <a:rPr lang="en-GB" dirty="0"/>
              <a:t>Components are to be parts of the implemented information system</a:t>
            </a:r>
          </a:p>
          <a:p>
            <a:pPr lvl="2"/>
            <a:r>
              <a:rPr lang="en-GB" dirty="0"/>
              <a:t>Components have interfaces through which inputs and outputs pass</a:t>
            </a:r>
          </a:p>
          <a:p>
            <a:pPr lvl="3"/>
            <a:r>
              <a:rPr lang="en-GB" dirty="0"/>
              <a:t>User-system interface</a:t>
            </a:r>
          </a:p>
          <a:p>
            <a:pPr lvl="3"/>
            <a:r>
              <a:rPr lang="en-GB" dirty="0"/>
              <a:t>Sub-system to sub-system interface</a:t>
            </a:r>
          </a:p>
          <a:p>
            <a:pPr lvl="3"/>
            <a:r>
              <a:rPr lang="en-GB" dirty="0"/>
              <a:t>Component to component</a:t>
            </a:r>
          </a:p>
          <a:p>
            <a:pPr lvl="1"/>
            <a:r>
              <a:rPr lang="en-GB" sz="1600" i="1" dirty="0"/>
              <a:t>Taxonomic classification</a:t>
            </a:r>
            <a:r>
              <a:rPr lang="en-GB" sz="1600" dirty="0"/>
              <a:t>:</a:t>
            </a:r>
          </a:p>
          <a:p>
            <a:pPr lvl="2"/>
            <a:r>
              <a:rPr lang="en-GB" dirty="0"/>
              <a:t>System to sub-system, sub-system to sub-sub-system, etc. to component.</a:t>
            </a:r>
          </a:p>
          <a:p>
            <a:pPr lvl="2"/>
            <a:r>
              <a:rPr lang="en-GB" dirty="0"/>
              <a:t>How the parts compose the whole; how the whole is decomposed into parts</a:t>
            </a:r>
          </a:p>
        </p:txBody>
      </p:sp>
    </p:spTree>
    <p:extLst>
      <p:ext uri="{BB962C8B-B14F-4D97-AF65-F5344CB8AC3E}">
        <p14:creationId xmlns:p14="http://schemas.microsoft.com/office/powerpoint/2010/main" val="201811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System modeling</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1069848" y="2070537"/>
            <a:ext cx="10058400" cy="4101663"/>
          </a:xfrm>
        </p:spPr>
        <p:txBody>
          <a:bodyPr>
            <a:noAutofit/>
          </a:bodyPr>
          <a:lstStyle/>
          <a:p>
            <a:r>
              <a:rPr lang="en-GB" dirty="0"/>
              <a:t>All system specification models require some sort of data dictionary, lexicon, or meta-model that identifies and defines (provides a model schema)</a:t>
            </a:r>
          </a:p>
          <a:p>
            <a:pPr lvl="1"/>
            <a:r>
              <a:rPr lang="en-GB" dirty="0"/>
              <a:t>people (roles): e.g., an enterprise organizational chart or roles, skills, or process assignments,</a:t>
            </a:r>
          </a:p>
          <a:p>
            <a:pPr lvl="1"/>
            <a:r>
              <a:rPr lang="en-GB" dirty="0"/>
              <a:t>business strategies and rules,</a:t>
            </a:r>
          </a:p>
          <a:p>
            <a:pPr lvl="1"/>
            <a:r>
              <a:rPr lang="en-GB" dirty="0"/>
              <a:t>information technology components</a:t>
            </a:r>
          </a:p>
          <a:p>
            <a:pPr lvl="1"/>
            <a:r>
              <a:rPr lang="en-GB" dirty="0"/>
              <a:t>and how they are interrelated into an enterprise system configuration.</a:t>
            </a:r>
          </a:p>
          <a:p>
            <a:pPr lvl="1"/>
            <a:r>
              <a:rPr lang="en-GB" dirty="0"/>
              <a:t>each of these requires a separate model</a:t>
            </a:r>
          </a:p>
          <a:p>
            <a:pPr marL="0" indent="0">
              <a:buNone/>
            </a:pPr>
            <a:endParaRPr lang="en-GB" dirty="0"/>
          </a:p>
        </p:txBody>
      </p:sp>
    </p:spTree>
    <p:extLst>
      <p:ext uri="{BB962C8B-B14F-4D97-AF65-F5344CB8AC3E}">
        <p14:creationId xmlns:p14="http://schemas.microsoft.com/office/powerpoint/2010/main" val="73473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Entity-relation (er) data modeling</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608081"/>
            <a:ext cx="10058400" cy="5118539"/>
          </a:xfrm>
        </p:spPr>
        <p:txBody>
          <a:bodyPr>
            <a:noAutofit/>
          </a:bodyPr>
          <a:lstStyle/>
          <a:p>
            <a:r>
              <a:rPr lang="en-GB" sz="1600" dirty="0"/>
              <a:t>Entities are essentially </a:t>
            </a:r>
            <a:r>
              <a:rPr lang="en-GB" sz="1600" i="1" dirty="0"/>
              <a:t>objects</a:t>
            </a:r>
            <a:endParaRPr lang="en-GB" sz="1600" dirty="0"/>
          </a:p>
          <a:p>
            <a:pPr lvl="1"/>
            <a:r>
              <a:rPr lang="en-GB" sz="1600" dirty="0"/>
              <a:t>ER can be viewed as object-based, but NOT object-oriented!</a:t>
            </a:r>
          </a:p>
          <a:p>
            <a:r>
              <a:rPr lang="en-GB" sz="1600" dirty="0"/>
              <a:t>Entities have </a:t>
            </a:r>
            <a:r>
              <a:rPr lang="en-GB" sz="1600" i="1" dirty="0"/>
              <a:t>attributes</a:t>
            </a:r>
            <a:r>
              <a:rPr lang="en-GB" sz="1600" dirty="0"/>
              <a:t>, attributes have </a:t>
            </a:r>
            <a:r>
              <a:rPr lang="en-GB" sz="1600" i="1" dirty="0"/>
              <a:t>values</a:t>
            </a:r>
            <a:r>
              <a:rPr lang="en-GB" sz="1600" dirty="0"/>
              <a:t>, values have </a:t>
            </a:r>
            <a:r>
              <a:rPr lang="en-GB" sz="1600" i="1" dirty="0"/>
              <a:t>instances</a:t>
            </a:r>
            <a:r>
              <a:rPr lang="en-GB" sz="1600" dirty="0"/>
              <a:t>, etc., as in System Specifications</a:t>
            </a:r>
          </a:p>
          <a:p>
            <a:pPr lvl="1"/>
            <a:r>
              <a:rPr lang="en-GB" sz="1600" dirty="0"/>
              <a:t>ER data models sometimes also called ERA (entity-relation-attribute) or OAR (object-attribute-relation).</a:t>
            </a:r>
          </a:p>
          <a:p>
            <a:pPr lvl="1"/>
            <a:r>
              <a:rPr lang="en-GB" sz="1600"/>
              <a:t>Entity </a:t>
            </a:r>
            <a:r>
              <a:rPr lang="en-GB" sz="1600" dirty="0"/>
              <a:t>data sets are often represented as </a:t>
            </a:r>
            <a:r>
              <a:rPr lang="en-GB" sz="1600" i="1" dirty="0"/>
              <a:t>tables</a:t>
            </a:r>
            <a:r>
              <a:rPr lang="en-GB" sz="1600" dirty="0"/>
              <a:t>,</a:t>
            </a:r>
          </a:p>
          <a:p>
            <a:pPr lvl="2"/>
            <a:r>
              <a:rPr lang="en-GB" dirty="0"/>
              <a:t>the table (relational) </a:t>
            </a:r>
            <a:r>
              <a:rPr lang="en-GB" i="1" dirty="0"/>
              <a:t>schema</a:t>
            </a:r>
            <a:r>
              <a:rPr lang="en-GB" dirty="0"/>
              <a:t> defines its application data model (or application meta-data) as a collection of entity attributes (and their primitive data types, e.g., string, integer, real, timestamp, currency, etc.)</a:t>
            </a:r>
          </a:p>
          <a:p>
            <a:pPr lvl="2"/>
            <a:r>
              <a:rPr lang="en-GB" dirty="0"/>
              <a:t>table </a:t>
            </a:r>
            <a:r>
              <a:rPr lang="en-GB" i="1" dirty="0"/>
              <a:t>columns</a:t>
            </a:r>
            <a:r>
              <a:rPr lang="en-GB" dirty="0"/>
              <a:t> denote the entity's attributes,</a:t>
            </a:r>
          </a:p>
          <a:p>
            <a:pPr lvl="2"/>
            <a:r>
              <a:rPr lang="en-GB" dirty="0"/>
              <a:t>table</a:t>
            </a:r>
            <a:r>
              <a:rPr lang="en-GB" i="1" dirty="0"/>
              <a:t> rows</a:t>
            </a:r>
            <a:r>
              <a:rPr lang="en-GB" dirty="0"/>
              <a:t> denote the entity's instances.</a:t>
            </a:r>
          </a:p>
          <a:p>
            <a:pPr lvl="2"/>
            <a:r>
              <a:rPr lang="en-GB" dirty="0"/>
              <a:t>ER data sets (e.g., a relational database) generally have a </a:t>
            </a:r>
            <a:r>
              <a:rPr lang="en-GB" i="1" dirty="0"/>
              <a:t>flat structure and many instances</a:t>
            </a:r>
            <a:r>
              <a:rPr lang="en-GB" dirty="0"/>
              <a:t> of each entity</a:t>
            </a:r>
          </a:p>
        </p:txBody>
      </p:sp>
    </p:spTree>
    <p:extLst>
      <p:ext uri="{BB962C8B-B14F-4D97-AF65-F5344CB8AC3E}">
        <p14:creationId xmlns:p14="http://schemas.microsoft.com/office/powerpoint/2010/main" val="146967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Entity-relation (er) data modeling</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1608081"/>
            <a:ext cx="10058400" cy="5118539"/>
          </a:xfrm>
        </p:spPr>
        <p:txBody>
          <a:bodyPr>
            <a:noAutofit/>
          </a:bodyPr>
          <a:lstStyle/>
          <a:p>
            <a:r>
              <a:rPr lang="en-GB" dirty="0"/>
              <a:t>ER data models are visualized using ER Diagrams</a:t>
            </a:r>
          </a:p>
          <a:p>
            <a:endParaRPr lang="en-GB" dirty="0"/>
          </a:p>
        </p:txBody>
      </p:sp>
      <p:pic>
        <p:nvPicPr>
          <p:cNvPr id="5" name="Picture 4">
            <a:extLst>
              <a:ext uri="{FF2B5EF4-FFF2-40B4-BE49-F238E27FC236}">
                <a16:creationId xmlns:a16="http://schemas.microsoft.com/office/drawing/2014/main" id="{4C687A17-9AD0-334F-82DE-EBC51A151D6F}"/>
              </a:ext>
            </a:extLst>
          </p:cNvPr>
          <p:cNvPicPr>
            <a:picLocks noChangeAspect="1"/>
          </p:cNvPicPr>
          <p:nvPr/>
        </p:nvPicPr>
        <p:blipFill>
          <a:blip r:embed="rId2"/>
          <a:stretch>
            <a:fillRect/>
          </a:stretch>
        </p:blipFill>
        <p:spPr>
          <a:xfrm>
            <a:off x="1923392" y="2187400"/>
            <a:ext cx="7323521" cy="3959900"/>
          </a:xfrm>
          <a:prstGeom prst="rect">
            <a:avLst/>
          </a:prstGeom>
        </p:spPr>
      </p:pic>
    </p:spTree>
    <p:extLst>
      <p:ext uri="{BB962C8B-B14F-4D97-AF65-F5344CB8AC3E}">
        <p14:creationId xmlns:p14="http://schemas.microsoft.com/office/powerpoint/2010/main" val="115853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D41-1391-694D-B645-B775C20515E9}"/>
              </a:ext>
            </a:extLst>
          </p:cNvPr>
          <p:cNvSpPr>
            <a:spLocks noGrp="1"/>
          </p:cNvSpPr>
          <p:nvPr>
            <p:ph type="title"/>
          </p:nvPr>
        </p:nvSpPr>
        <p:spPr>
          <a:xfrm>
            <a:off x="985766" y="19339"/>
            <a:ext cx="10058400" cy="666461"/>
          </a:xfrm>
          <a:solidFill>
            <a:srgbClr val="002060"/>
          </a:solidFill>
        </p:spPr>
        <p:txBody>
          <a:bodyPr>
            <a:normAutofit/>
          </a:bodyPr>
          <a:lstStyle/>
          <a:p>
            <a:r>
              <a:rPr lang="en-BD" sz="2400" dirty="0"/>
              <a:t> </a:t>
            </a:r>
            <a:r>
              <a:rPr lang="en-BD" sz="2400" dirty="0">
                <a:solidFill>
                  <a:schemeClr val="accent1"/>
                </a:solidFill>
              </a:rPr>
              <a:t>object-oriented (oo) data modeling</a:t>
            </a:r>
          </a:p>
        </p:txBody>
      </p:sp>
      <p:sp>
        <p:nvSpPr>
          <p:cNvPr id="3" name="Content Placeholder 2">
            <a:extLst>
              <a:ext uri="{FF2B5EF4-FFF2-40B4-BE49-F238E27FC236}">
                <a16:creationId xmlns:a16="http://schemas.microsoft.com/office/drawing/2014/main" id="{B15F0BA4-7A8D-0C4F-8C2E-9379F2C9BD3C}"/>
              </a:ext>
            </a:extLst>
          </p:cNvPr>
          <p:cNvSpPr>
            <a:spLocks noGrp="1"/>
          </p:cNvSpPr>
          <p:nvPr>
            <p:ph idx="1"/>
          </p:nvPr>
        </p:nvSpPr>
        <p:spPr>
          <a:xfrm>
            <a:off x="985766" y="987973"/>
            <a:ext cx="10058400" cy="5738648"/>
          </a:xfrm>
        </p:spPr>
        <p:txBody>
          <a:bodyPr>
            <a:noAutofit/>
          </a:bodyPr>
          <a:lstStyle/>
          <a:p>
            <a:r>
              <a:rPr lang="en-GB" sz="1600" dirty="0"/>
              <a:t>ER models supporting inheritance!</a:t>
            </a:r>
          </a:p>
          <a:p>
            <a:r>
              <a:rPr lang="en-GB" sz="1600" dirty="0"/>
              <a:t>OO models are usually </a:t>
            </a:r>
            <a:r>
              <a:rPr lang="en-GB" sz="1600" dirty="0" err="1"/>
              <a:t>modeled</a:t>
            </a:r>
            <a:r>
              <a:rPr lang="en-GB" sz="1600" dirty="0"/>
              <a:t> as object hierarchies</a:t>
            </a:r>
          </a:p>
          <a:p>
            <a:pPr lvl="1"/>
            <a:r>
              <a:rPr lang="en-GB" sz="1600" dirty="0"/>
              <a:t>Processes, workflow and messages are usually hidden within object methods</a:t>
            </a:r>
          </a:p>
          <a:p>
            <a:r>
              <a:rPr lang="en-GB" sz="1600" dirty="0"/>
              <a:t>OO models can be visualized using the Unified </a:t>
            </a:r>
            <a:r>
              <a:rPr lang="en-GB" sz="1600" dirty="0" err="1"/>
              <a:t>Modeling</a:t>
            </a:r>
            <a:r>
              <a:rPr lang="en-GB" sz="1600" dirty="0"/>
              <a:t> Language</a:t>
            </a:r>
          </a:p>
        </p:txBody>
      </p:sp>
      <p:pic>
        <p:nvPicPr>
          <p:cNvPr id="5" name="Picture 4">
            <a:extLst>
              <a:ext uri="{FF2B5EF4-FFF2-40B4-BE49-F238E27FC236}">
                <a16:creationId xmlns:a16="http://schemas.microsoft.com/office/drawing/2014/main" id="{D1537970-6B54-9944-B4D1-4377DD4B0910}"/>
              </a:ext>
            </a:extLst>
          </p:cNvPr>
          <p:cNvPicPr>
            <a:picLocks noChangeAspect="1"/>
          </p:cNvPicPr>
          <p:nvPr/>
        </p:nvPicPr>
        <p:blipFill>
          <a:blip r:embed="rId2"/>
          <a:stretch>
            <a:fillRect/>
          </a:stretch>
        </p:blipFill>
        <p:spPr>
          <a:xfrm>
            <a:off x="1781503" y="2680576"/>
            <a:ext cx="7620000" cy="3683000"/>
          </a:xfrm>
          <a:prstGeom prst="rect">
            <a:avLst/>
          </a:prstGeom>
        </p:spPr>
      </p:pic>
    </p:spTree>
    <p:extLst>
      <p:ext uri="{BB962C8B-B14F-4D97-AF65-F5344CB8AC3E}">
        <p14:creationId xmlns:p14="http://schemas.microsoft.com/office/powerpoint/2010/main" val="979327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{E15914F1-22A0-9845-92BF-65DA22088B70}tf10001070_mac</Template>
  <TotalTime>685</TotalTime>
  <Words>2073</Words>
  <Application>Microsoft Macintosh PowerPoint</Application>
  <PresentationFormat>Widescreen</PresentationFormat>
  <Paragraphs>245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Menlo</vt:lpstr>
      <vt:lpstr>Rockwell</vt:lpstr>
      <vt:lpstr>Rockwell Condensed</vt:lpstr>
      <vt:lpstr>Rockwell Extra Bold</vt:lpstr>
      <vt:lpstr>Source Code Pro</vt:lpstr>
      <vt:lpstr>Wingdings</vt:lpstr>
      <vt:lpstr>Wood Type</vt:lpstr>
      <vt:lpstr>Java  ESAD (Enterprise sytem analysis and design)  and  Clean code</vt:lpstr>
      <vt:lpstr>ESAD  (Enterprise System Analysis and design)</vt:lpstr>
      <vt:lpstr> System Analysis and design</vt:lpstr>
      <vt:lpstr> What do system specification Specify?</vt:lpstr>
      <vt:lpstr> What do system specification Specify?</vt:lpstr>
      <vt:lpstr> System modeling</vt:lpstr>
      <vt:lpstr> Entity-relation (er) data modeling</vt:lpstr>
      <vt:lpstr> Entity-relation (er) data modeling</vt:lpstr>
      <vt:lpstr> object-oriented (oo) data modeling</vt:lpstr>
      <vt:lpstr> component-based modeling</vt:lpstr>
      <vt:lpstr>Writing  Clean code</vt:lpstr>
      <vt:lpstr> project structure</vt:lpstr>
      <vt:lpstr> source file structure</vt:lpstr>
      <vt:lpstr> naming convention</vt:lpstr>
      <vt:lpstr> naming convention</vt:lpstr>
      <vt:lpstr> avoid magic numbers</vt:lpstr>
      <vt:lpstr> avoid Large method</vt:lpstr>
      <vt:lpstr> avoid Too many method params</vt:lpstr>
      <vt:lpstr> avoid code repetition </vt:lpstr>
      <vt:lpstr> Optimize code</vt:lpstr>
      <vt:lpstr> code comments</vt:lpstr>
      <vt:lpstr> follow sOLID PRINciple</vt:lpstr>
      <vt:lpstr>Any 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ESAD (Enterprise sytem analysis and design)  and  Clean code</dc:title>
  <dc:creator>Naym Hossain</dc:creator>
  <cp:lastModifiedBy>Naym Hossain</cp:lastModifiedBy>
  <cp:revision>15</cp:revision>
  <dcterms:created xsi:type="dcterms:W3CDTF">2021-11-09T16:11:13Z</dcterms:created>
  <dcterms:modified xsi:type="dcterms:W3CDTF">2021-11-10T05:51:44Z</dcterms:modified>
</cp:coreProperties>
</file>