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25.fntdata" ContentType="application/x-fontdata"/>
  <Override PartName="/ppt/fonts/font26.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trictFirstAndLastChars="0" embedTrueTypeFonts="1" saveSubsetFonts="1" autoCompressPictures="0">
  <p:sldMasterIdLst>
    <p:sldMasterId id="2147483648" r:id="rId1"/>
    <p:sldMasterId id="2147483660" r:id="rId3"/>
  </p:sldMasterIdLst>
  <p:notesMasterIdLst>
    <p:notesMasterId r:id="rId32"/>
  </p:notesMasterIdLst>
  <p:sldIdLst>
    <p:sldId id="380" r:id="rId4"/>
    <p:sldId id="1173" r:id="rId5"/>
    <p:sldId id="1174" r:id="rId6"/>
    <p:sldId id="1183" r:id="rId7"/>
    <p:sldId id="1184" r:id="rId8"/>
    <p:sldId id="1185" r:id="rId9"/>
    <p:sldId id="1175" r:id="rId10"/>
    <p:sldId id="1176" r:id="rId11"/>
    <p:sldId id="1187" r:id="rId12"/>
    <p:sldId id="1188" r:id="rId13"/>
    <p:sldId id="1189" r:id="rId14"/>
    <p:sldId id="1186" r:id="rId15"/>
    <p:sldId id="1094" r:id="rId16"/>
    <p:sldId id="1139" r:id="rId17"/>
    <p:sldId id="1140" r:id="rId18"/>
    <p:sldId id="1148" r:id="rId19"/>
    <p:sldId id="1149" r:id="rId20"/>
    <p:sldId id="1141" r:id="rId21"/>
    <p:sldId id="1142" r:id="rId22"/>
    <p:sldId id="1143" r:id="rId23"/>
    <p:sldId id="1144" r:id="rId24"/>
    <p:sldId id="1145" r:id="rId25"/>
    <p:sldId id="1146" r:id="rId26"/>
    <p:sldId id="1147" r:id="rId27"/>
    <p:sldId id="1150" r:id="rId28"/>
    <p:sldId id="1151" r:id="rId29"/>
    <p:sldId id="1152" r:id="rId30"/>
    <p:sldId id="1092" r:id="rId31"/>
    <p:sldId id="1093" r:id="rId33"/>
  </p:sldIdLst>
  <p:sldSz cx="9144000" cy="5143500" type="screen16x9"/>
  <p:notesSz cx="6858000" cy="9144000"/>
  <p:embeddedFontLst>
    <p:embeddedFont>
      <p:font typeface="Open Sans Light" panose="020B0306030504020204"/>
      <p:regular r:id="rId38"/>
      <p:bold r:id="rId39"/>
      <p:italic r:id="rId40"/>
      <p:boldItalic r:id="rId41"/>
    </p:embeddedFont>
    <p:embeddedFont>
      <p:font typeface="Raleway"/>
      <p:regular r:id="rId42"/>
    </p:embeddedFont>
    <p:embeddedFont>
      <p:font typeface="Open Sans" panose="020B0606030504020204" pitchFamily="34" charset="0"/>
      <p:regular r:id="rId43"/>
      <p:bold r:id="rId44"/>
      <p:italic r:id="rId45"/>
      <p:boldItalic r:id="rId46"/>
    </p:embeddedFont>
    <p:embeddedFont>
      <p:font typeface="Open Sans Light" panose="020B0306030504020204" pitchFamily="34" charset="0"/>
      <p:regular r:id="rId47"/>
      <p:bold r:id="rId48"/>
      <p:italic r:id="rId49"/>
      <p:boldItalic r:id="rId50"/>
    </p:embeddedFont>
    <p:embeddedFont>
      <p:font typeface="Poppins" panose="00000500000000000000" pitchFamily="2" charset="0"/>
      <p:regular r:id="rId51"/>
      <p:bold r:id="rId52"/>
      <p:italic r:id="rId53"/>
      <p:boldItalic r:id="rId54"/>
    </p:embeddedFont>
    <p:embeddedFont>
      <p:font typeface="Raleway" pitchFamily="2" charset="0"/>
      <p:regular r:id="rId55"/>
      <p:bold r:id="rId56"/>
      <p:italic r:id="rId57"/>
      <p:boldItalic r:id="rId58"/>
    </p:embeddedFont>
    <p:embeddedFont>
      <p:font typeface="Source Code Pro" panose="020B0509030403020204" pitchFamily="49" charset="0"/>
      <p:regular r:id="rId59"/>
      <p:bold r:id="rId60"/>
      <p:italic r:id="rId61"/>
      <p:boldItalic r:id="rId62"/>
    </p:embeddedFont>
    <p:embeddedFont>
      <p:font typeface="Bradley Hand ITC" panose="03070402050302030203" pitchFamily="66"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ba Alam"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0A19"/>
    <a:srgbClr val="FFFFCC"/>
    <a:srgbClr val="047ABA"/>
    <a:srgbClr val="CCFFCC"/>
    <a:srgbClr val="A6A6A6"/>
    <a:srgbClr val="FFCCFF"/>
    <a:srgbClr val="D9D9D9"/>
    <a:srgbClr val="FFFFFF"/>
    <a:srgbClr val="FF7C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0643" autoAdjust="0"/>
  </p:normalViewPr>
  <p:slideViewPr>
    <p:cSldViewPr snapToGrid="0">
      <p:cViewPr varScale="1">
        <p:scale>
          <a:sx n="137" d="100"/>
          <a:sy n="137" d="100"/>
        </p:scale>
        <p:origin x="972" y="114"/>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font" Target="fonts/font26.fntdata"/><Relationship Id="rId62" Type="http://schemas.openxmlformats.org/officeDocument/2006/relationships/font" Target="fonts/font25.fntdata"/><Relationship Id="rId61" Type="http://schemas.openxmlformats.org/officeDocument/2006/relationships/font" Target="fonts/font24.fntdata"/><Relationship Id="rId60" Type="http://schemas.openxmlformats.org/officeDocument/2006/relationships/font" Target="fonts/font23.fntdata"/><Relationship Id="rId6" Type="http://schemas.openxmlformats.org/officeDocument/2006/relationships/slide" Target="slides/slide3.xml"/><Relationship Id="rId59" Type="http://schemas.openxmlformats.org/officeDocument/2006/relationships/font" Target="fonts/font22.fntdata"/><Relationship Id="rId58" Type="http://schemas.openxmlformats.org/officeDocument/2006/relationships/font" Target="fonts/font21.fntdata"/><Relationship Id="rId57" Type="http://schemas.openxmlformats.org/officeDocument/2006/relationships/font" Target="fonts/font20.fntdata"/><Relationship Id="rId56" Type="http://schemas.openxmlformats.org/officeDocument/2006/relationships/font" Target="fonts/font19.fntdata"/><Relationship Id="rId55" Type="http://schemas.openxmlformats.org/officeDocument/2006/relationships/font" Target="fonts/font18.fntdata"/><Relationship Id="rId54" Type="http://schemas.openxmlformats.org/officeDocument/2006/relationships/font" Target="fonts/font17.fntdata"/><Relationship Id="rId53" Type="http://schemas.openxmlformats.org/officeDocument/2006/relationships/font" Target="fonts/font16.fntdata"/><Relationship Id="rId52" Type="http://schemas.openxmlformats.org/officeDocument/2006/relationships/font" Target="fonts/font15.fntdata"/><Relationship Id="rId51" Type="http://schemas.openxmlformats.org/officeDocument/2006/relationships/font" Target="fonts/font14.fntdata"/><Relationship Id="rId50" Type="http://schemas.openxmlformats.org/officeDocument/2006/relationships/font" Target="fonts/font13.fntdata"/><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fld>
            <a:endParaRPr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dirty="0">
                <a:solidFill>
                  <a:schemeClr val="accent5"/>
                </a:solidFill>
                <a:latin typeface="Raleway"/>
                <a:ea typeface="Raleway"/>
                <a:cs typeface="Raleway"/>
                <a:sym typeface="Raleway"/>
              </a:rPr>
              <a:t>BJIT </a:t>
            </a:r>
            <a:r>
              <a:rPr lang="en-US" altLang="en-US" sz="800" dirty="0">
                <a:solidFill>
                  <a:schemeClr val="accent5"/>
                </a:solidFill>
                <a:latin typeface="Raleway"/>
                <a:ea typeface="Raleway"/>
                <a:cs typeface="Raleway"/>
                <a:sym typeface="Raleway"/>
              </a:rPr>
              <a:t>Group</a:t>
            </a:r>
            <a:endParaRPr sz="800" i="0" u="none" strike="noStrike" cap="none" dirty="0">
              <a:solidFill>
                <a:schemeClr val="accent5"/>
              </a:solidFill>
              <a:latin typeface="Raleway"/>
              <a:ea typeface="Raleway"/>
              <a:cs typeface="Raleway"/>
              <a:sym typeface="Raleway"/>
            </a:endParaRPr>
          </a:p>
        </p:txBody>
      </p:sp>
      <p:pic>
        <p:nvPicPr>
          <p:cNvPr id="8" name="Google Shape;234;p114" descr="BJIT"/>
          <p:cNvPicPr preferRelativeResize="0"/>
          <p:nvPr userDrawn="1"/>
        </p:nvPicPr>
        <p:blipFill>
          <a:blip r:embed="rId2"/>
          <a:stretch>
            <a:fillRect/>
          </a:stretch>
        </p:blipFill>
        <p:spPr>
          <a:xfrm>
            <a:off x="8045218" y="65734"/>
            <a:ext cx="992652" cy="802544"/>
          </a:xfrm>
          <a:prstGeom prst="rect">
            <a:avLst/>
          </a:prstGeom>
          <a:noFill/>
          <a:ln>
            <a:noFill/>
          </a:ln>
        </p:spPr>
      </p:pic>
      <p:sp>
        <p:nvSpPr>
          <p:cNvPr id="9" name="正方形/長方形 8"/>
          <p:cNvSpPr/>
          <p:nvPr userDrawn="1"/>
        </p:nvSpPr>
        <p:spPr>
          <a:xfrm>
            <a:off x="3524985" y="4869517"/>
            <a:ext cx="253146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@2019, BJIT Group. All Rights Reserved</a:t>
            </a:r>
            <a:endPar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13.wdp"/><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jpeg"/><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1932254" y="1926105"/>
            <a:ext cx="5272818"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1967230" y="2015490"/>
            <a:ext cx="5233035" cy="894080"/>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Java Generics and Wrapper Classes</a:t>
            </a:r>
            <a:endPar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
        <p:nvSpPr>
          <p:cNvPr id="4" name="Text Box 3"/>
          <p:cNvSpPr txBox="1"/>
          <p:nvPr/>
        </p:nvSpPr>
        <p:spPr>
          <a:xfrm>
            <a:off x="628650" y="701040"/>
            <a:ext cx="7886700" cy="1414780"/>
          </a:xfrm>
          <a:prstGeom prst="rect">
            <a:avLst/>
          </a:prstGeom>
          <a:solidFill>
            <a:schemeClr val="accent5">
              <a:lumMod val="20000"/>
              <a:lumOff val="80000"/>
            </a:schemeClr>
          </a:solidFill>
        </p:spPr>
        <p:txBody>
          <a:bodyPr wrap="square" rtlCol="0" anchor="t">
            <a:spAutoFit/>
          </a:bodyPr>
          <a:p>
            <a:r>
              <a:rPr lang="en-US" sz="1600" b="1"/>
              <a:t>Why String is Immutable or Final in Java</a:t>
            </a:r>
            <a:endParaRPr lang="en-US" sz="1600" b="1"/>
          </a:p>
          <a:p>
            <a:r>
              <a:rPr lang="en-US"/>
              <a:t>In object-oriented programming, the immutable string or objects that cannot be modified once it is created. But we can only change the reference to the object. We restrict to change the object itself. The String is immutable in Java because of the security, synchronization and concurrency, caching, and class loading. The reason of making string final is to destroy the immutability and to not allow others to extend it.</a:t>
            </a:r>
            <a:endParaRPr lang="en-US"/>
          </a:p>
        </p:txBody>
      </p:sp>
      <p:pic>
        <p:nvPicPr>
          <p:cNvPr id="5" name="Picture 4"/>
          <p:cNvPicPr>
            <a:picLocks noChangeAspect="1"/>
          </p:cNvPicPr>
          <p:nvPr/>
        </p:nvPicPr>
        <p:blipFill>
          <a:blip r:embed="rId1"/>
          <a:stretch>
            <a:fillRect/>
          </a:stretch>
        </p:blipFill>
        <p:spPr>
          <a:xfrm>
            <a:off x="2555240" y="2131695"/>
            <a:ext cx="4162425" cy="2642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8650" y="867410"/>
            <a:ext cx="7886700" cy="1168400"/>
          </a:xfrm>
          <a:prstGeom prst="rect">
            <a:avLst/>
          </a:prstGeom>
          <a:solidFill>
            <a:schemeClr val="accent5">
              <a:lumMod val="20000"/>
              <a:lumOff val="80000"/>
            </a:schemeClr>
          </a:solidFill>
        </p:spPr>
        <p:txBody>
          <a:bodyPr wrap="square" rtlCol="0" anchor="t">
            <a:spAutoFit/>
          </a:bodyPr>
          <a:p>
            <a:r>
              <a:rPr lang="en-US"/>
              <a:t>In the string constant pool, the Hello remains unchanged, and a new string object is created with HelloWorld. It shows that the strings are immutable. The reference variable points to the Hello not to the HelloWorld.</a:t>
            </a:r>
            <a:endParaRPr lang="en-US"/>
          </a:p>
          <a:p>
            <a:r>
              <a:rPr lang="en-US"/>
              <a:t>If we want that it refers to the HelloWorld, we have to explicitly assign it to that variable. For example:</a:t>
            </a:r>
            <a:endParaRPr lang="en-US"/>
          </a:p>
        </p:txBody>
      </p:sp>
      <p:pic>
        <p:nvPicPr>
          <p:cNvPr id="5" name="Picture 4"/>
          <p:cNvPicPr>
            <a:picLocks noChangeAspect="1"/>
          </p:cNvPicPr>
          <p:nvPr/>
        </p:nvPicPr>
        <p:blipFill>
          <a:blip r:embed="rId1"/>
          <a:stretch>
            <a:fillRect/>
          </a:stretch>
        </p:blipFill>
        <p:spPr>
          <a:xfrm>
            <a:off x="2381250" y="2035810"/>
            <a:ext cx="4220845" cy="2747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47765" y="205097"/>
            <a:ext cx="264848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3" name="Group 12"/>
          <p:cNvGrpSpPr/>
          <p:nvPr/>
        </p:nvGrpSpPr>
        <p:grpSpPr>
          <a:xfrm>
            <a:off x="1803291" y="1954472"/>
            <a:ext cx="5537413" cy="1707605"/>
            <a:chOff x="2127717" y="1347199"/>
            <a:chExt cx="5196373" cy="1707605"/>
          </a:xfrm>
        </p:grpSpPr>
        <p:sp>
          <p:nvSpPr>
            <p:cNvPr id="11" name="TextBox 10"/>
            <p:cNvSpPr txBox="1"/>
            <p:nvPr/>
          </p:nvSpPr>
          <p:spPr>
            <a:xfrm>
              <a:off x="2169282" y="1570992"/>
              <a:ext cx="5113241" cy="1384995"/>
            </a:xfrm>
            <a:prstGeom prst="rect">
              <a:avLst/>
            </a:prstGeom>
            <a:noFill/>
          </p:spPr>
          <p:txBody>
            <a:bodyPr wrap="square">
              <a:spAutoFit/>
            </a:bodyPr>
            <a:lstStyle/>
            <a:p>
              <a:pPr algn="ctr"/>
              <a:r>
                <a:rPr lang="en-US" b="0" i="0" dirty="0">
                  <a:solidFill>
                    <a:srgbClr val="4E4242"/>
                  </a:solidFill>
                  <a:effectLst/>
                  <a:latin typeface="Poppins" panose="00000500000000000000" pitchFamily="2" charset="0"/>
                  <a:cs typeface="Poppins" panose="00000500000000000000" pitchFamily="2" charset="0"/>
                </a:rPr>
                <a:t>Java Generics is a powerful addition to the Java language because it makes the programmer's job easier and less error-prone. Generics enforce type correctness at compile time and, most importantly, enable implementing generic algorithms without causing any extra overhead to our applications.</a:t>
              </a:r>
              <a:endParaRPr lang="en-US" dirty="0">
                <a:latin typeface="Poppins" panose="00000500000000000000" pitchFamily="2" charset="0"/>
                <a:cs typeface="Poppins" panose="00000500000000000000" pitchFamily="2" charset="0"/>
              </a:endParaRPr>
            </a:p>
          </p:txBody>
        </p:sp>
        <p:sp>
          <p:nvSpPr>
            <p:cNvPr id="7" name="Double Bracket 6"/>
            <p:cNvSpPr/>
            <p:nvPr/>
          </p:nvSpPr>
          <p:spPr>
            <a:xfrm>
              <a:off x="2127717" y="1347199"/>
              <a:ext cx="5196373" cy="1707605"/>
            </a:xfrm>
            <a:prstGeom prst="bracketPair">
              <a:avLst/>
            </a:prstGeom>
            <a:ln w="38100">
              <a:solidFill>
                <a:schemeClr val="bg2">
                  <a:lumMod val="10000"/>
                  <a:lumOff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2" name="Picture 11"/>
          <p:cNvPicPr>
            <a:picLocks noChangeAspect="1"/>
          </p:cNvPicPr>
          <p:nvPr/>
        </p:nvPicPr>
        <p:blipFill rotWithShape="1">
          <a:blip r:embed="rId1"/>
          <a:srcRect r="66418"/>
          <a:stretch>
            <a:fillRect/>
          </a:stretch>
        </p:blipFill>
        <p:spPr>
          <a:xfrm>
            <a:off x="4257892" y="965247"/>
            <a:ext cx="628214" cy="7409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Rectangle 1"/>
          <p:cNvSpPr>
            <a:spLocks noChangeArrowheads="1"/>
          </p:cNvSpPr>
          <p:nvPr/>
        </p:nvSpPr>
        <p:spPr bwMode="auto">
          <a:xfrm>
            <a:off x="1918069" y="1100872"/>
            <a:ext cx="530392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dirty="0">
                <a:solidFill>
                  <a:srgbClr val="4A4A4A"/>
                </a:solidFill>
                <a:latin typeface="Poppins" panose="00000500000000000000" pitchFamily="2" charset="0"/>
                <a:cs typeface="Poppins" panose="00000500000000000000" pitchFamily="2" charset="0"/>
              </a:rPr>
              <a:t>I</a:t>
            </a:r>
            <a:r>
              <a:rPr kumimoji="0" lang="en-US" altLang="en-US" b="0" i="0" u="none" strike="noStrike" cap="none" normalizeH="0" baseline="0" dirty="0">
                <a:ln>
                  <a:noFill/>
                </a:ln>
                <a:solidFill>
                  <a:srgbClr val="4A4A4A"/>
                </a:solidFill>
                <a:effectLst/>
                <a:latin typeface="Poppins" panose="00000500000000000000" pitchFamily="2" charset="0"/>
                <a:cs typeface="Poppins" panose="00000500000000000000" pitchFamily="2" charset="0"/>
              </a:rPr>
              <a:t>magine a scenario where you would want to create a list in Java to store Integer. You might try to write the following:</a:t>
            </a: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
        <p:nvSpPr>
          <p:cNvPr id="13" name="TextBox 12"/>
          <p:cNvSpPr txBox="1"/>
          <p:nvPr/>
        </p:nvSpPr>
        <p:spPr>
          <a:xfrm>
            <a:off x="2284030" y="1871664"/>
            <a:ext cx="4572000" cy="738664"/>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r>
              <a:rPr lang="en-US" b="1" i="0" dirty="0">
                <a:solidFill>
                  <a:srgbClr val="4E9359"/>
                </a:solidFill>
                <a:effectLst/>
                <a:latin typeface="Poppins" panose="00000500000000000000" pitchFamily="2" charset="0"/>
                <a:cs typeface="Poppins" panose="00000500000000000000" pitchFamily="2" charset="0"/>
              </a:rPr>
              <a:t>List</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BC6060"/>
                </a:solidFill>
                <a:effectLst/>
                <a:latin typeface="Poppins" panose="00000500000000000000" pitchFamily="2" charset="0"/>
                <a:cs typeface="Poppins" panose="00000500000000000000" pitchFamily="2" charset="0"/>
              </a:rPr>
              <a:t>list</a:t>
            </a:r>
            <a:r>
              <a:rPr lang="en-US" b="0" i="0" dirty="0">
                <a:solidFill>
                  <a:srgbClr val="000000"/>
                </a:solidFill>
                <a:effectLst/>
                <a:latin typeface="Poppins" panose="00000500000000000000" pitchFamily="2" charset="0"/>
                <a:cs typeface="Poppins" panose="00000500000000000000" pitchFamily="2" charset="0"/>
              </a:rPr>
              <a:t> = </a:t>
            </a:r>
            <a:r>
              <a:rPr lang="en-US" b="1" i="0" dirty="0">
                <a:solidFill>
                  <a:srgbClr val="63B175"/>
                </a:solidFill>
                <a:effectLst/>
                <a:latin typeface="Poppins" panose="00000500000000000000" pitchFamily="2" charset="0"/>
                <a:cs typeface="Poppins" panose="00000500000000000000" pitchFamily="2" charset="0"/>
              </a:rPr>
              <a:t>new</a:t>
            </a:r>
            <a:r>
              <a:rPr lang="en-US" b="0" i="0" dirty="0">
                <a:solidFill>
                  <a:srgbClr val="000000"/>
                </a:solidFill>
                <a:effectLst/>
                <a:latin typeface="Poppins" panose="00000500000000000000" pitchFamily="2" charset="0"/>
                <a:cs typeface="Poppins" panose="00000500000000000000" pitchFamily="2" charset="0"/>
              </a:rPr>
              <a:t> </a:t>
            </a:r>
            <a:r>
              <a:rPr lang="en-US" b="1" i="0" dirty="0">
                <a:solidFill>
                  <a:srgbClr val="267438"/>
                </a:solidFill>
                <a:effectLst/>
                <a:latin typeface="Poppins" panose="00000500000000000000" pitchFamily="2" charset="0"/>
                <a:cs typeface="Poppins" panose="00000500000000000000" pitchFamily="2" charset="0"/>
              </a:rPr>
              <a:t>LinkedList</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000000"/>
                </a:solidFill>
                <a:effectLst/>
                <a:latin typeface="Poppins" panose="00000500000000000000" pitchFamily="2" charset="0"/>
                <a:cs typeface="Poppins" panose="00000500000000000000" pitchFamily="2" charset="0"/>
              </a:rPr>
              <a:t>list.add</a:t>
            </a:r>
            <a:r>
              <a:rPr lang="en-US" b="0" i="0" dirty="0">
                <a:solidFill>
                  <a:srgbClr val="000000"/>
                </a:solidFill>
                <a:effectLst/>
                <a:latin typeface="Poppins" panose="00000500000000000000" pitchFamily="2" charset="0"/>
                <a:cs typeface="Poppins" panose="00000500000000000000" pitchFamily="2" charset="0"/>
              </a:rPr>
              <a:t>(</a:t>
            </a:r>
            <a:r>
              <a:rPr lang="en-US" b="1" i="0" dirty="0">
                <a:solidFill>
                  <a:srgbClr val="63B175"/>
                </a:solidFill>
                <a:effectLst/>
                <a:latin typeface="Poppins" panose="00000500000000000000" pitchFamily="2" charset="0"/>
                <a:cs typeface="Poppins" panose="00000500000000000000" pitchFamily="2" charset="0"/>
              </a:rPr>
              <a:t>new</a:t>
            </a:r>
            <a:r>
              <a:rPr lang="en-US" b="0" i="0" dirty="0">
                <a:solidFill>
                  <a:srgbClr val="000000"/>
                </a:solidFill>
                <a:effectLst/>
                <a:latin typeface="Poppins" panose="00000500000000000000" pitchFamily="2" charset="0"/>
                <a:cs typeface="Poppins" panose="00000500000000000000" pitchFamily="2" charset="0"/>
              </a:rPr>
              <a:t> </a:t>
            </a:r>
            <a:r>
              <a:rPr lang="en-US" b="1" i="0" dirty="0">
                <a:solidFill>
                  <a:srgbClr val="267438"/>
                </a:solidFill>
                <a:effectLst/>
                <a:latin typeface="Poppins" panose="00000500000000000000" pitchFamily="2" charset="0"/>
                <a:cs typeface="Poppins" panose="00000500000000000000" pitchFamily="2" charset="0"/>
              </a:rPr>
              <a:t>Integer</a:t>
            </a:r>
            <a:r>
              <a:rPr lang="en-US" b="0" i="0" dirty="0">
                <a:solidFill>
                  <a:srgbClr val="000000"/>
                </a:solidFill>
                <a:effectLst/>
                <a:latin typeface="Poppins" panose="00000500000000000000" pitchFamily="2" charset="0"/>
                <a:cs typeface="Poppins" panose="00000500000000000000" pitchFamily="2" charset="0"/>
              </a:rPr>
              <a:t>(</a:t>
            </a:r>
            <a:r>
              <a:rPr lang="en-US" b="0" i="0" dirty="0">
                <a:solidFill>
                  <a:srgbClr val="4E9359"/>
                </a:solidFill>
                <a:effectLst/>
                <a:latin typeface="Poppins" panose="00000500000000000000" pitchFamily="2" charset="0"/>
                <a:cs typeface="Poppins" panose="00000500000000000000" pitchFamily="2" charset="0"/>
              </a:rPr>
              <a:t>1</a:t>
            </a:r>
            <a:r>
              <a:rPr lang="en-US" b="0" i="0" dirty="0">
                <a:solidFill>
                  <a:srgbClr val="000000"/>
                </a:solidFill>
                <a:effectLst/>
                <a:latin typeface="Poppins" panose="00000500000000000000" pitchFamily="2" charset="0"/>
                <a:cs typeface="Poppins" panose="00000500000000000000" pitchFamily="2" charset="0"/>
              </a:rPr>
              <a:t>)); </a:t>
            </a:r>
            <a:endParaRPr lang="en-US" b="0" i="0" dirty="0">
              <a:solidFill>
                <a:srgbClr val="000000"/>
              </a:solidFill>
              <a:effectLst/>
              <a:latin typeface="Poppins" panose="00000500000000000000" pitchFamily="2" charset="0"/>
              <a:cs typeface="Poppins" panose="00000500000000000000" pitchFamily="2" charset="0"/>
            </a:endParaRPr>
          </a:p>
          <a:p>
            <a:r>
              <a:rPr lang="en-US" b="1" i="0" dirty="0">
                <a:solidFill>
                  <a:srgbClr val="4E9359"/>
                </a:solidFill>
                <a:effectLst/>
                <a:latin typeface="Poppins" panose="00000500000000000000" pitchFamily="2" charset="0"/>
                <a:cs typeface="Poppins" panose="00000500000000000000" pitchFamily="2" charset="0"/>
              </a:rPr>
              <a:t>Integer</a:t>
            </a:r>
            <a:r>
              <a:rPr lang="en-US" b="0" i="0" dirty="0">
                <a:solidFill>
                  <a:srgbClr val="000000"/>
                </a:solidFill>
                <a:effectLst/>
                <a:latin typeface="Poppins" panose="00000500000000000000" pitchFamily="2" charset="0"/>
                <a:cs typeface="Poppins" panose="00000500000000000000" pitchFamily="2" charset="0"/>
              </a:rPr>
              <a:t> </a:t>
            </a:r>
            <a:r>
              <a:rPr lang="en-US" b="0" i="0" dirty="0" err="1">
                <a:solidFill>
                  <a:srgbClr val="BC6060"/>
                </a:solidFill>
                <a:effectLst/>
                <a:latin typeface="Poppins" panose="00000500000000000000" pitchFamily="2" charset="0"/>
                <a:cs typeface="Poppins" panose="00000500000000000000" pitchFamily="2" charset="0"/>
              </a:rPr>
              <a:t>i</a:t>
            </a:r>
            <a:r>
              <a:rPr lang="en-US" b="0" i="0" dirty="0">
                <a:solidFill>
                  <a:srgbClr val="000000"/>
                </a:solidFill>
                <a:effectLst/>
                <a:latin typeface="Poppins" panose="00000500000000000000" pitchFamily="2" charset="0"/>
                <a:cs typeface="Poppins" panose="00000500000000000000" pitchFamily="2" charset="0"/>
              </a:rPr>
              <a:t> = </a:t>
            </a:r>
            <a:r>
              <a:rPr lang="en-US" b="0" i="0" dirty="0" err="1">
                <a:solidFill>
                  <a:srgbClr val="000000"/>
                </a:solidFill>
                <a:effectLst/>
                <a:latin typeface="Poppins" panose="00000500000000000000" pitchFamily="2" charset="0"/>
                <a:cs typeface="Poppins" panose="00000500000000000000" pitchFamily="2" charset="0"/>
              </a:rPr>
              <a:t>list.iterator</a:t>
            </a:r>
            <a:r>
              <a:rPr lang="en-US" b="0" i="0" dirty="0">
                <a:solidFill>
                  <a:srgbClr val="000000"/>
                </a:solidFill>
                <a:effectLst/>
                <a:latin typeface="Poppins" panose="00000500000000000000" pitchFamily="2" charset="0"/>
                <a:cs typeface="Poppins" panose="00000500000000000000" pitchFamily="2" charset="0"/>
              </a:rPr>
              <a:t>().next();</a:t>
            </a:r>
            <a:endParaRPr lang="en-US" dirty="0">
              <a:latin typeface="Poppins" panose="00000500000000000000" pitchFamily="2" charset="0"/>
              <a:cs typeface="Poppins" panose="00000500000000000000" pitchFamily="2" charset="0"/>
            </a:endParaRPr>
          </a:p>
        </p:txBody>
      </p:sp>
      <p:sp>
        <p:nvSpPr>
          <p:cNvPr id="17" name="Rectangle 16"/>
          <p:cNvSpPr>
            <a:spLocks noChangeArrowheads="1"/>
          </p:cNvSpPr>
          <p:nvPr/>
        </p:nvSpPr>
        <p:spPr bwMode="auto">
          <a:xfrm>
            <a:off x="1918069" y="2950233"/>
            <a:ext cx="530392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dirty="0">
                <a:solidFill>
                  <a:srgbClr val="4A4A4A"/>
                </a:solidFill>
                <a:latin typeface="Poppins" panose="00000500000000000000" pitchFamily="2" charset="0"/>
                <a:cs typeface="Poppins" panose="00000500000000000000" pitchFamily="2" charset="0"/>
              </a:rPr>
              <a:t>The compiler will complain about the last line! It does not know what data type is actually returned. The compiler will require an explicit casting as written below:</a:t>
            </a:r>
            <a:endParaRPr lang="en-US" altLang="en-US" dirty="0">
              <a:solidFill>
                <a:srgbClr val="4A4A4A"/>
              </a:solidFill>
              <a:latin typeface="Poppins" panose="00000500000000000000" pitchFamily="2" charset="0"/>
              <a:cs typeface="Poppins" panose="00000500000000000000" pitchFamily="2" charset="0"/>
            </a:endParaRPr>
          </a:p>
        </p:txBody>
      </p:sp>
      <p:sp>
        <p:nvSpPr>
          <p:cNvPr id="22" name="TextBox 21"/>
          <p:cNvSpPr txBox="1"/>
          <p:nvPr/>
        </p:nvSpPr>
        <p:spPr>
          <a:xfrm>
            <a:off x="2284030" y="3881612"/>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r>
              <a:rPr lang="sv-SE" b="1" i="0" dirty="0">
                <a:solidFill>
                  <a:srgbClr val="4E9359"/>
                </a:solidFill>
                <a:effectLst/>
                <a:latin typeface="Poppins" panose="00000500000000000000" pitchFamily="2" charset="0"/>
                <a:cs typeface="Poppins" panose="00000500000000000000" pitchFamily="2" charset="0"/>
              </a:rPr>
              <a:t>Integer i = (Integer) list.iterator.next();</a:t>
            </a:r>
            <a:endParaRPr lang="en-US" b="1" dirty="0">
              <a:latin typeface="Poppins" panose="00000500000000000000" pitchFamily="2" charset="0"/>
              <a:cs typeface="Poppins"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Rectangle 16"/>
          <p:cNvSpPr>
            <a:spLocks noChangeArrowheads="1"/>
          </p:cNvSpPr>
          <p:nvPr/>
        </p:nvSpPr>
        <p:spPr bwMode="auto">
          <a:xfrm>
            <a:off x="635194" y="1770575"/>
            <a:ext cx="3664581" cy="1846659"/>
          </a:xfrm>
          <a:prstGeom prst="rect">
            <a:avLst/>
          </a:prstGeom>
          <a:solidFill>
            <a:schemeClr val="accent1">
              <a:lumMod val="20000"/>
              <a:lumOff val="80000"/>
            </a:schemeClr>
          </a:solidFill>
          <a:ln>
            <a:noFill/>
          </a:ln>
          <a:effec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There is nothing that could guarantee that the return type of the list is an Integer. The defined list could hold any object. We only know that we are retrieving a list by inspecting the context. When looking at types, it can only guarantee that it is an Object &amp; therefore </a:t>
            </a: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requires an explicit cast to ensure that the type is safe.</a:t>
            </a: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p:txBody>
      </p:sp>
      <p:sp>
        <p:nvSpPr>
          <p:cNvPr id="22" name="TextBox 21"/>
          <p:cNvSpPr txBox="1"/>
          <p:nvPr/>
        </p:nvSpPr>
        <p:spPr>
          <a:xfrm>
            <a:off x="2284029" y="1084454"/>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pPr algn="ctr"/>
            <a:r>
              <a:rPr lang="sv-SE" b="1" i="0" dirty="0">
                <a:solidFill>
                  <a:srgbClr val="4E9359"/>
                </a:solidFill>
                <a:effectLst/>
                <a:latin typeface="Poppins" panose="00000500000000000000" pitchFamily="2" charset="0"/>
                <a:cs typeface="Poppins" panose="00000500000000000000" pitchFamily="2" charset="0"/>
              </a:rPr>
              <a:t>Integer i = (Integer) list.iterator.next();</a:t>
            </a:r>
            <a:endParaRPr lang="en-US" b="1" dirty="0">
              <a:latin typeface="Poppins" panose="00000500000000000000" pitchFamily="2" charset="0"/>
              <a:cs typeface="Poppins" panose="00000500000000000000" pitchFamily="2" charset="0"/>
            </a:endParaRPr>
          </a:p>
        </p:txBody>
      </p:sp>
      <p:sp>
        <p:nvSpPr>
          <p:cNvPr id="7" name="Rectangle 6"/>
          <p:cNvSpPr>
            <a:spLocks noChangeArrowheads="1"/>
          </p:cNvSpPr>
          <p:nvPr/>
        </p:nvSpPr>
        <p:spPr bwMode="auto">
          <a:xfrm>
            <a:off x="4738049" y="1770574"/>
            <a:ext cx="3770757" cy="1846659"/>
          </a:xfrm>
          <a:prstGeom prst="rect">
            <a:avLst/>
          </a:prstGeom>
          <a:solidFill>
            <a:schemeClr val="accent1">
              <a:lumMod val="20000"/>
              <a:lumOff val="80000"/>
            </a:schemeClr>
          </a:solidFill>
          <a:ln>
            <a:noFill/>
          </a:ln>
          <a:effec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solidFill>
                  <a:srgbClr val="4A4A4A"/>
                </a:solidFill>
                <a:latin typeface="Poppins" panose="00000500000000000000" pitchFamily="2" charset="0"/>
                <a:cs typeface="Poppins" panose="00000500000000000000" pitchFamily="2" charset="0"/>
              </a:rPr>
              <a:t>This cast can be annoying as well. We know that the data type in this list is an Integer. The cast is also cluttering our code. It can cause type-related runtime errors if a programmer makes a mistake with the explicit casting. It would be easier if programmers could express their intention to use specific types &amp; the compiler ensured the correctness of such types. </a:t>
            </a:r>
            <a:endParaRPr lang="en-US" altLang="en-US" sz="1200" dirty="0">
              <a:solidFill>
                <a:srgbClr val="4A4A4A"/>
              </a:solidFill>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4A4A4A"/>
              </a:solidFill>
              <a:latin typeface="Poppins" panose="00000500000000000000" pitchFamily="2" charset="0"/>
              <a:cs typeface="Poppins" panose="00000500000000000000" pitchFamily="2" charset="0"/>
            </a:endParaRPr>
          </a:p>
        </p:txBody>
      </p:sp>
      <p:cxnSp>
        <p:nvCxnSpPr>
          <p:cNvPr id="8" name="Straight Arrow Connector 7"/>
          <p:cNvCxnSpPr/>
          <p:nvPr/>
        </p:nvCxnSpPr>
        <p:spPr>
          <a:xfrm flipV="1">
            <a:off x="6590000" y="3522997"/>
            <a:ext cx="0" cy="553412"/>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57857" y="4162700"/>
            <a:ext cx="3064286" cy="276999"/>
          </a:xfrm>
          <a:prstGeom prst="rect">
            <a:avLst/>
          </a:prstGeom>
          <a:solidFill>
            <a:schemeClr val="tx2">
              <a:lumMod val="95000"/>
            </a:schemeClr>
          </a:solidFill>
          <a:ln w="28575">
            <a:solidFill>
              <a:schemeClr val="bg2"/>
            </a:solidFill>
          </a:ln>
        </p:spPr>
        <p:txBody>
          <a:bodyPr wrap="square">
            <a:spAutoFit/>
          </a:bodyPr>
          <a:lstStyle/>
          <a:p>
            <a:pPr algn="ctr"/>
            <a:r>
              <a:rPr lang="sv-SE" sz="1200" i="0" dirty="0">
                <a:solidFill>
                  <a:schemeClr val="bg2"/>
                </a:solidFill>
                <a:effectLst/>
                <a:latin typeface="Poppins" panose="00000500000000000000" pitchFamily="2" charset="0"/>
                <a:cs typeface="Poppins" panose="00000500000000000000" pitchFamily="2" charset="0"/>
              </a:rPr>
              <a:t>This is the core idea behind Generics</a:t>
            </a:r>
            <a:endParaRPr lang="en-US" sz="1200"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8069" y="121335"/>
            <a:ext cx="5307863"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Why do you need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21"/>
          <p:cNvSpPr txBox="1"/>
          <p:nvPr/>
        </p:nvSpPr>
        <p:spPr>
          <a:xfrm>
            <a:off x="2284029" y="1131783"/>
            <a:ext cx="4572000" cy="307777"/>
          </a:xfrm>
          <a:prstGeom prst="rect">
            <a:avLst/>
          </a:prstGeom>
          <a:solidFill>
            <a:schemeClr val="accent2">
              <a:lumMod val="20000"/>
              <a:lumOff val="80000"/>
            </a:schemeClr>
          </a:solidFill>
          <a:ln w="28575">
            <a:solidFill>
              <a:schemeClr val="accent1">
                <a:lumMod val="50000"/>
              </a:schemeClr>
            </a:solidFill>
          </a:ln>
        </p:spPr>
        <p:txBody>
          <a:bodyPr wrap="square">
            <a:spAutoFit/>
          </a:bodyPr>
          <a:lstStyle/>
          <a:p>
            <a:pPr algn="ctr"/>
            <a:r>
              <a:rPr lang="sv-SE" b="1" i="0" dirty="0">
                <a:solidFill>
                  <a:srgbClr val="4E9359"/>
                </a:solidFill>
                <a:effectLst/>
                <a:latin typeface="Poppins" panose="00000500000000000000" pitchFamily="2" charset="0"/>
                <a:cs typeface="Poppins" panose="00000500000000000000" pitchFamily="2" charset="0"/>
              </a:rPr>
              <a:t>List&lt;Integer&gt; list = new LinkedList&lt;&gt;();</a:t>
            </a:r>
            <a:endParaRPr lang="en-US" b="1" dirty="0">
              <a:latin typeface="Poppins" panose="00000500000000000000" pitchFamily="2" charset="0"/>
              <a:cs typeface="Poppins" panose="00000500000000000000" pitchFamily="2" charset="0"/>
            </a:endParaRPr>
          </a:p>
        </p:txBody>
      </p:sp>
      <p:cxnSp>
        <p:nvCxnSpPr>
          <p:cNvPr id="8" name="Straight Arrow Connector 7"/>
          <p:cNvCxnSpPr/>
          <p:nvPr/>
        </p:nvCxnSpPr>
        <p:spPr>
          <a:xfrm flipV="1">
            <a:off x="3539674" y="1514810"/>
            <a:ext cx="0" cy="553412"/>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4029" y="2143964"/>
            <a:ext cx="3772037" cy="1384995"/>
          </a:xfrm>
          <a:prstGeom prst="rect">
            <a:avLst/>
          </a:prstGeom>
          <a:solidFill>
            <a:schemeClr val="tx2">
              <a:lumMod val="95000"/>
            </a:schemeClr>
          </a:solidFill>
          <a:ln w="28575">
            <a:noFill/>
          </a:ln>
        </p:spPr>
        <p:txBody>
          <a:bodyPr wrap="square">
            <a:spAutoFit/>
          </a:bodyPr>
          <a:lstStyle/>
          <a:p>
            <a:pPr algn="ctr"/>
            <a:r>
              <a:rPr lang="sv-SE" sz="1200" i="0" dirty="0">
                <a:solidFill>
                  <a:schemeClr val="bg2"/>
                </a:solidFill>
                <a:effectLst/>
                <a:latin typeface="Poppins" panose="00000500000000000000" pitchFamily="2" charset="0"/>
                <a:cs typeface="Poppins" panose="00000500000000000000" pitchFamily="2" charset="0"/>
              </a:rPr>
              <a:t>In this example, by adding the diamond operator &lt;&gt; containing the type, we narrow the specialization of this list to only </a:t>
            </a:r>
            <a:r>
              <a:rPr lang="sv-SE" sz="1200" b="1" i="0" dirty="0">
                <a:solidFill>
                  <a:schemeClr val="bg2"/>
                </a:solidFill>
                <a:effectLst/>
                <a:latin typeface="Poppins" panose="00000500000000000000" pitchFamily="2" charset="0"/>
                <a:cs typeface="Poppins" panose="00000500000000000000" pitchFamily="2" charset="0"/>
              </a:rPr>
              <a:t>Integer </a:t>
            </a:r>
            <a:r>
              <a:rPr lang="sv-SE" sz="1200" i="0" dirty="0">
                <a:solidFill>
                  <a:schemeClr val="bg2"/>
                </a:solidFill>
                <a:effectLst/>
                <a:latin typeface="Poppins" panose="00000500000000000000" pitchFamily="2" charset="0"/>
                <a:cs typeface="Poppins" panose="00000500000000000000" pitchFamily="2" charset="0"/>
              </a:rPr>
              <a:t>type. </a:t>
            </a:r>
            <a:endParaRPr lang="sv-SE" sz="1200" i="0" dirty="0">
              <a:solidFill>
                <a:schemeClr val="bg2"/>
              </a:solidFill>
              <a:effectLst/>
              <a:latin typeface="Poppins" panose="00000500000000000000" pitchFamily="2" charset="0"/>
              <a:cs typeface="Poppins" panose="00000500000000000000" pitchFamily="2" charset="0"/>
            </a:endParaRPr>
          </a:p>
          <a:p>
            <a:pPr algn="ctr"/>
            <a:endParaRPr lang="sv-SE" sz="1200" dirty="0">
              <a:solidFill>
                <a:schemeClr val="bg2"/>
              </a:solidFill>
              <a:latin typeface="Poppins" panose="00000500000000000000" pitchFamily="2" charset="0"/>
              <a:cs typeface="Poppins" panose="00000500000000000000" pitchFamily="2" charset="0"/>
            </a:endParaRPr>
          </a:p>
          <a:p>
            <a:pPr algn="ctr"/>
            <a:r>
              <a:rPr lang="sv-SE" sz="1200" dirty="0">
                <a:solidFill>
                  <a:schemeClr val="bg2"/>
                </a:solidFill>
                <a:latin typeface="Poppins" panose="00000500000000000000" pitchFamily="2" charset="0"/>
                <a:cs typeface="Poppins" panose="00000500000000000000" pitchFamily="2" charset="0"/>
              </a:rPr>
              <a:t>Simply said, we </a:t>
            </a:r>
            <a:r>
              <a:rPr lang="sv-SE" sz="1200" b="1" dirty="0">
                <a:solidFill>
                  <a:schemeClr val="bg2"/>
                </a:solidFill>
                <a:latin typeface="Poppins" panose="00000500000000000000" pitchFamily="2" charset="0"/>
                <a:cs typeface="Poppins" panose="00000500000000000000" pitchFamily="2" charset="0"/>
              </a:rPr>
              <a:t>specify </a:t>
            </a:r>
            <a:r>
              <a:rPr lang="sv-SE" sz="1200" dirty="0">
                <a:solidFill>
                  <a:schemeClr val="bg2"/>
                </a:solidFill>
                <a:latin typeface="Poppins" panose="00000500000000000000" pitchFamily="2" charset="0"/>
                <a:cs typeface="Poppins" panose="00000500000000000000" pitchFamily="2" charset="0"/>
              </a:rPr>
              <a:t>the type held inside the list. The compiler can enforce the type at compile time. </a:t>
            </a:r>
            <a:endParaRPr lang="en-US" sz="1200" dirty="0">
              <a:solidFill>
                <a:schemeClr val="bg2"/>
              </a:solidFill>
              <a:latin typeface="Poppins" panose="00000500000000000000" pitchFamily="2" charset="0"/>
              <a:cs typeface="Poppins" panose="00000500000000000000" pitchFamily="2" charset="0"/>
            </a:endParaRPr>
          </a:p>
        </p:txBody>
      </p:sp>
      <p:sp>
        <p:nvSpPr>
          <p:cNvPr id="9" name="TextBox 8"/>
          <p:cNvSpPr txBox="1"/>
          <p:nvPr/>
        </p:nvSpPr>
        <p:spPr>
          <a:xfrm>
            <a:off x="6056066" y="2137952"/>
            <a:ext cx="2819982" cy="1384995"/>
          </a:xfrm>
          <a:prstGeom prst="rect">
            <a:avLst/>
          </a:prstGeom>
          <a:noFill/>
        </p:spPr>
        <p:txBody>
          <a:bodyPr wrap="square">
            <a:spAutoFit/>
          </a:bodyPr>
          <a:lstStyle/>
          <a:p>
            <a:pPr algn="ctr"/>
            <a:r>
              <a:rPr lang="sv-SE" dirty="0">
                <a:solidFill>
                  <a:schemeClr val="bg2"/>
                </a:solidFill>
                <a:latin typeface="Poppins" panose="00000500000000000000" pitchFamily="2" charset="0"/>
                <a:cs typeface="Poppins" panose="00000500000000000000" pitchFamily="2" charset="0"/>
              </a:rPr>
              <a:t>In small programs, this might seem like a minor thing. But in larger programs, this can add robustness &amp; make the program much easier to read!</a:t>
            </a:r>
            <a:endParaRPr lang="en-US" dirty="0"/>
          </a:p>
        </p:txBody>
      </p:sp>
      <p:pic>
        <p:nvPicPr>
          <p:cNvPr id="4" name="Picture 3"/>
          <p:cNvPicPr>
            <a:picLocks noChangeAspect="1"/>
          </p:cNvPicPr>
          <p:nvPr/>
        </p:nvPicPr>
        <p:blipFill>
          <a:blip r:embed="rId1"/>
          <a:stretch>
            <a:fillRect/>
          </a:stretch>
        </p:blipFill>
        <p:spPr>
          <a:xfrm>
            <a:off x="934594" y="2282870"/>
            <a:ext cx="1095157" cy="10951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412318" y="212077"/>
            <a:ext cx="631935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Type Parameters in Java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3647824" y="2308222"/>
            <a:ext cx="1848346" cy="1323439"/>
          </a:xfrm>
          <a:prstGeom prst="rect">
            <a:avLst/>
          </a:prstGeom>
          <a:solidFill>
            <a:schemeClr val="accent1">
              <a:lumMod val="20000"/>
              <a:lumOff val="80000"/>
            </a:schemeClr>
          </a:solidFill>
          <a:ln w="28575">
            <a:solidFill>
              <a:schemeClr val="bg2"/>
            </a:solidFill>
          </a:ln>
        </p:spPr>
        <p:txBody>
          <a:bodyPr wrap="square">
            <a:spAutoFit/>
          </a:bodyPr>
          <a:lstStyle/>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T – Type</a:t>
            </a:r>
            <a:endParaRPr lang="en-US" sz="1600" i="0" dirty="0">
              <a:solidFill>
                <a:schemeClr val="bg2"/>
              </a:solidFill>
              <a:effectLst/>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E – Element</a:t>
            </a:r>
            <a:endParaRPr lang="en-US" sz="1600" i="0" dirty="0">
              <a:solidFill>
                <a:schemeClr val="bg2"/>
              </a:solidFill>
              <a:effectLst/>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K – Key</a:t>
            </a:r>
            <a:endParaRPr lang="en-US" sz="1600" i="0" dirty="0">
              <a:solidFill>
                <a:schemeClr val="bg2"/>
              </a:solidFill>
              <a:effectLst/>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N – Number</a:t>
            </a:r>
            <a:endParaRPr lang="en-US" sz="1600" i="0" dirty="0">
              <a:solidFill>
                <a:schemeClr val="bg2"/>
              </a:solidFill>
              <a:effectLst/>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600" i="0" dirty="0">
                <a:solidFill>
                  <a:schemeClr val="bg2"/>
                </a:solidFill>
                <a:effectLst/>
                <a:latin typeface="Poppins" panose="00000500000000000000" pitchFamily="2" charset="0"/>
                <a:cs typeface="Poppins" panose="00000500000000000000" pitchFamily="2" charset="0"/>
              </a:rPr>
              <a:t>V – Value</a:t>
            </a:r>
            <a:endParaRPr lang="en-US" sz="1600" dirty="0">
              <a:solidFill>
                <a:schemeClr val="bg2"/>
              </a:solidFill>
              <a:latin typeface="Poppins" panose="00000500000000000000" pitchFamily="2" charset="0"/>
              <a:cs typeface="Poppins" panose="00000500000000000000" pitchFamily="2" charset="0"/>
            </a:endParaRPr>
          </a:p>
        </p:txBody>
      </p:sp>
      <p:sp>
        <p:nvSpPr>
          <p:cNvPr id="9" name="TextBox 8"/>
          <p:cNvSpPr txBox="1"/>
          <p:nvPr/>
        </p:nvSpPr>
        <p:spPr>
          <a:xfrm>
            <a:off x="1636843" y="1183205"/>
            <a:ext cx="5870308" cy="738664"/>
          </a:xfrm>
          <a:prstGeom prst="rect">
            <a:avLst/>
          </a:prstGeom>
          <a:noFill/>
        </p:spPr>
        <p:txBody>
          <a:bodyPr wrap="square">
            <a:spAutoFit/>
          </a:bodyPr>
          <a:lstStyle/>
          <a:p>
            <a:pPr algn="ctr"/>
            <a:r>
              <a:rPr lang="en-US" dirty="0">
                <a:solidFill>
                  <a:schemeClr val="bg2"/>
                </a:solidFill>
                <a:latin typeface="Poppins" panose="00000500000000000000" pitchFamily="2" charset="0"/>
                <a:cs typeface="Poppins" panose="00000500000000000000" pitchFamily="2" charset="0"/>
              </a:rPr>
              <a:t>The type parameters naming conventions are important to learn generics thoroughly. The common type parameters are as follows: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311608" y="212077"/>
            <a:ext cx="452078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Advantages of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8"/>
          <p:cNvSpPr txBox="1"/>
          <p:nvPr/>
        </p:nvSpPr>
        <p:spPr>
          <a:xfrm>
            <a:off x="1636846" y="1121808"/>
            <a:ext cx="5870308" cy="523220"/>
          </a:xfrm>
          <a:prstGeom prst="rect">
            <a:avLst/>
          </a:prstGeom>
          <a:noFill/>
        </p:spPr>
        <p:txBody>
          <a:bodyPr wrap="square">
            <a:spAutoFit/>
          </a:bodyPr>
          <a:lstStyle/>
          <a:p>
            <a:pPr algn="ctr"/>
            <a:r>
              <a:rPr lang="en-US" dirty="0">
                <a:solidFill>
                  <a:schemeClr val="bg2"/>
                </a:solidFill>
                <a:latin typeface="Poppins" panose="00000500000000000000" pitchFamily="2" charset="0"/>
                <a:cs typeface="Poppins" panose="00000500000000000000" pitchFamily="2" charset="0"/>
              </a:rPr>
              <a:t>Programs that use Generics has got many benefits over </a:t>
            </a:r>
            <a:br>
              <a:rPr lang="en-US" dirty="0">
                <a:solidFill>
                  <a:schemeClr val="bg2"/>
                </a:solidFill>
                <a:latin typeface="Poppins" panose="00000500000000000000" pitchFamily="2" charset="0"/>
                <a:cs typeface="Poppins" panose="00000500000000000000" pitchFamily="2" charset="0"/>
              </a:rPr>
            </a:br>
            <a:r>
              <a:rPr lang="en-US" dirty="0">
                <a:solidFill>
                  <a:schemeClr val="bg2"/>
                </a:solidFill>
                <a:latin typeface="Poppins" panose="00000500000000000000" pitchFamily="2" charset="0"/>
                <a:cs typeface="Poppins" panose="00000500000000000000" pitchFamily="2" charset="0"/>
              </a:rPr>
              <a:t>non-generic code. </a:t>
            </a:r>
            <a:endParaRPr lang="en-US" dirty="0"/>
          </a:p>
        </p:txBody>
      </p:sp>
      <p:grpSp>
        <p:nvGrpSpPr>
          <p:cNvPr id="5" name="Group 4"/>
          <p:cNvGrpSpPr/>
          <p:nvPr/>
        </p:nvGrpSpPr>
        <p:grpSpPr>
          <a:xfrm>
            <a:off x="1958659" y="2035194"/>
            <a:ext cx="5226675" cy="1770075"/>
            <a:chOff x="1296880" y="1086744"/>
            <a:chExt cx="4938682" cy="1770075"/>
          </a:xfrm>
        </p:grpSpPr>
        <p:sp>
          <p:nvSpPr>
            <p:cNvPr id="6" name="TextBox 5"/>
            <p:cNvSpPr txBox="1"/>
            <p:nvPr/>
          </p:nvSpPr>
          <p:spPr>
            <a:xfrm>
              <a:off x="1719841" y="1086744"/>
              <a:ext cx="4515721" cy="523220"/>
            </a:xfrm>
            <a:prstGeom prst="rect">
              <a:avLst/>
            </a:prstGeom>
            <a:solidFill>
              <a:schemeClr val="accent1">
                <a:lumMod val="20000"/>
                <a:lumOff val="80000"/>
              </a:schemeClr>
            </a:solidFill>
          </p:spPr>
          <p:txBody>
            <a:bodyPr wrap="square">
              <a:spAutoFit/>
            </a:bodyPr>
            <a:lstStyle/>
            <a:p>
              <a:r>
                <a:rPr lang="en-US" b="1" i="0" dirty="0">
                  <a:solidFill>
                    <a:srgbClr val="273239"/>
                  </a:solidFill>
                  <a:effectLst/>
                  <a:latin typeface="urw-din"/>
                </a:rPr>
                <a:t>Code Reuse:</a:t>
              </a:r>
              <a:r>
                <a:rPr lang="en-US" b="0" i="0" dirty="0">
                  <a:solidFill>
                    <a:srgbClr val="273239"/>
                  </a:solidFill>
                  <a:effectLst/>
                  <a:latin typeface="urw-din"/>
                </a:rPr>
                <a:t> We can write a method/class/interface once and use it for any type we want.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19841" y="2118155"/>
              <a:ext cx="4515720" cy="738664"/>
            </a:xfrm>
            <a:prstGeom prst="rect">
              <a:avLst/>
            </a:prstGeom>
            <a:solidFill>
              <a:schemeClr val="accent1">
                <a:lumMod val="20000"/>
                <a:lumOff val="80000"/>
              </a:schemeClr>
            </a:solidFill>
          </p:spPr>
          <p:txBody>
            <a:bodyPr wrap="square">
              <a:spAutoFit/>
            </a:bodyPr>
            <a:lstStyle/>
            <a:p>
              <a:r>
                <a:rPr lang="en-US" b="1" i="0" dirty="0">
                  <a:solidFill>
                    <a:srgbClr val="273239"/>
                  </a:solidFill>
                  <a:effectLst/>
                  <a:latin typeface="urw-din"/>
                </a:rPr>
                <a:t>Type Safety:</a:t>
              </a:r>
              <a:r>
                <a:rPr lang="en-US" b="0" i="0" dirty="0">
                  <a:solidFill>
                    <a:srgbClr val="273239"/>
                  </a:solidFill>
                  <a:effectLst/>
                  <a:latin typeface="urw-din"/>
                </a:rPr>
                <a:t> Generics make errors to appear compile time than at run time (It’s always better to know problems in your code at compile time rather than making your code fail at run time). </a:t>
              </a:r>
              <a:endParaRPr lang="en-US" b="1" dirty="0">
                <a:latin typeface="Times New Roman" panose="02020603050405020304" pitchFamily="18" charset="0"/>
                <a:cs typeface="Times New Roman" panose="02020603050405020304" pitchFamily="18" charset="0"/>
              </a:endParaRPr>
            </a:p>
          </p:txBody>
        </p:sp>
        <p:sp>
          <p:nvSpPr>
            <p:cNvPr id="11" name="Oval 10"/>
            <p:cNvSpPr/>
            <p:nvPr/>
          </p:nvSpPr>
          <p:spPr>
            <a:xfrm>
              <a:off x="1296881" y="1111553"/>
              <a:ext cx="469128" cy="473602"/>
            </a:xfrm>
            <a:prstGeom prst="ellipse">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2"/>
                  </a:solidFill>
                </a:rPr>
                <a:t>1</a:t>
              </a:r>
              <a:endParaRPr lang="en-US" sz="1800" b="1" dirty="0">
                <a:solidFill>
                  <a:schemeClr val="bg2"/>
                </a:solidFill>
              </a:endParaRPr>
            </a:p>
          </p:txBody>
        </p:sp>
        <p:sp>
          <p:nvSpPr>
            <p:cNvPr id="12" name="Oval 11"/>
            <p:cNvSpPr/>
            <p:nvPr/>
          </p:nvSpPr>
          <p:spPr>
            <a:xfrm>
              <a:off x="1296880" y="2236931"/>
              <a:ext cx="469128" cy="473603"/>
            </a:xfrm>
            <a:prstGeom prst="ellipse">
              <a:avLst/>
            </a:prstGeom>
            <a:solidFill>
              <a:schemeClr val="tx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2"/>
                  </a:solidFill>
                </a:rPr>
                <a:t>2</a:t>
              </a:r>
              <a:endParaRPr lang="en-US" sz="1800" b="1" dirty="0">
                <a:solidFill>
                  <a:schemeClr val="bg2"/>
                </a:solidFill>
              </a:endParaRPr>
            </a:p>
          </p:txBody>
        </p:sp>
      </p:grpSp>
      <p:pic>
        <p:nvPicPr>
          <p:cNvPr id="3" name="Picture 2"/>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Lst>
          </a:blip>
          <a:stretch>
            <a:fillRect/>
          </a:stretch>
        </p:blipFill>
        <p:spPr>
          <a:xfrm>
            <a:off x="815205" y="2446731"/>
            <a:ext cx="821641" cy="8402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39942" y="68482"/>
            <a:ext cx="586410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Properties of Generic Methods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1936297" y="1849684"/>
            <a:ext cx="5271395" cy="2677656"/>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marL="285750" indent="-285750" algn="l">
              <a:buFont typeface="Wingdings" panose="05000000000000000000" pitchFamily="2" charset="2"/>
              <a:buChar char="§"/>
            </a:pPr>
            <a:r>
              <a:rPr lang="en-US" b="0" i="0" dirty="0">
                <a:solidFill>
                  <a:srgbClr val="000000"/>
                </a:solidFill>
                <a:effectLst/>
                <a:latin typeface="Raleway" pitchFamily="2" charset="0"/>
              </a:rPr>
              <a:t>Generic methods have a type parameter (the diamond operator enclosing the type) before the return type of the method declaration.</a:t>
            </a: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Type parameters can be bounded (we explain bounds later in this article).</a:t>
            </a: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Generic methods can have different type parameters separated by commas in the method signature.</a:t>
            </a: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endParaRPr lang="en-US" b="0" i="0" dirty="0">
              <a:solidFill>
                <a:srgbClr val="000000"/>
              </a:solidFill>
              <a:effectLst/>
              <a:latin typeface="Raleway" pitchFamily="2" charset="0"/>
            </a:endParaRPr>
          </a:p>
          <a:p>
            <a:pPr marL="285750" indent="-285750" algn="l">
              <a:buFont typeface="Wingdings" panose="05000000000000000000" pitchFamily="2" charset="2"/>
              <a:buChar char="§"/>
            </a:pPr>
            <a:r>
              <a:rPr lang="en-US" b="0" i="0" dirty="0">
                <a:solidFill>
                  <a:srgbClr val="000000"/>
                </a:solidFill>
                <a:effectLst/>
                <a:latin typeface="Raleway" pitchFamily="2" charset="0"/>
              </a:rPr>
              <a:t>Method body for a generic method is just like a normal method.</a:t>
            </a:r>
            <a:endParaRPr lang="en-US" b="0" i="0" dirty="0">
              <a:solidFill>
                <a:srgbClr val="000000"/>
              </a:solidFill>
              <a:effectLst/>
              <a:latin typeface="Raleway" pitchFamily="2" charset="0"/>
            </a:endParaRPr>
          </a:p>
        </p:txBody>
      </p:sp>
      <p:sp>
        <p:nvSpPr>
          <p:cNvPr id="9" name="TextBox 8"/>
          <p:cNvSpPr txBox="1"/>
          <p:nvPr/>
        </p:nvSpPr>
        <p:spPr>
          <a:xfrm>
            <a:off x="1492533" y="774417"/>
            <a:ext cx="6158921" cy="954107"/>
          </a:xfrm>
          <a:prstGeom prst="rect">
            <a:avLst/>
          </a:prstGeom>
          <a:noFill/>
        </p:spPr>
        <p:txBody>
          <a:bodyPr wrap="square">
            <a:spAutoFit/>
          </a:bodyPr>
          <a:lstStyle/>
          <a:p>
            <a:pPr algn="ctr"/>
            <a:r>
              <a:rPr lang="en-US" b="0" i="0" dirty="0">
                <a:solidFill>
                  <a:srgbClr val="000000"/>
                </a:solidFill>
                <a:effectLst/>
                <a:latin typeface="Raleway" pitchFamily="2" charset="0"/>
              </a:rPr>
              <a:t>We write generic methods with a single method declaration, and we can call them with </a:t>
            </a:r>
            <a:r>
              <a:rPr lang="en-US" b="1" i="0" dirty="0">
                <a:solidFill>
                  <a:srgbClr val="000000"/>
                </a:solidFill>
                <a:effectLst/>
                <a:latin typeface="Raleway" pitchFamily="2" charset="0"/>
              </a:rPr>
              <a:t>arguments of different types</a:t>
            </a:r>
            <a:r>
              <a:rPr lang="en-US" b="0" i="0" dirty="0">
                <a:solidFill>
                  <a:srgbClr val="000000"/>
                </a:solidFill>
                <a:effectLst/>
                <a:latin typeface="Raleway" pitchFamily="2" charset="0"/>
              </a:rPr>
              <a:t>. The compiler will ensure the correctness of whichever type we use. The following are some properties of generic methods:</a:t>
            </a:r>
            <a:endParaRPr lang="en-US" dirty="0"/>
          </a:p>
        </p:txBody>
      </p:sp>
      <p:pic>
        <p:nvPicPr>
          <p:cNvPr id="4" name="Picture 3"/>
          <p:cNvPicPr>
            <a:picLocks noChangeAspect="1"/>
          </p:cNvPicPr>
          <p:nvPr/>
        </p:nvPicPr>
        <p:blipFill>
          <a:blip r:embed="rId1"/>
          <a:stretch>
            <a:fillRect/>
          </a:stretch>
        </p:blipFill>
        <p:spPr>
          <a:xfrm>
            <a:off x="599546" y="2557172"/>
            <a:ext cx="1095157" cy="10951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762845" y="131476"/>
            <a:ext cx="361829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Bounded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1442792" y="2471043"/>
            <a:ext cx="6258404" cy="954107"/>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algn="l"/>
            <a:r>
              <a:rPr lang="fr-FR" b="1" i="0" dirty="0">
                <a:solidFill>
                  <a:srgbClr val="63B175"/>
                </a:solidFill>
                <a:effectLst/>
                <a:latin typeface="Source Code Pro" panose="020B0509030403020204" pitchFamily="49" charset="0"/>
              </a:rPr>
              <a:t>public</a:t>
            </a:r>
            <a:r>
              <a:rPr lang="fr-FR" b="0" i="0" dirty="0">
                <a:solidFill>
                  <a:srgbClr val="000000"/>
                </a:solidFill>
                <a:effectLst/>
                <a:latin typeface="Source Code Pro" panose="020B0509030403020204" pitchFamily="49" charset="0"/>
              </a:rPr>
              <a:t> &lt;T </a:t>
            </a:r>
            <a:r>
              <a:rPr lang="fr-FR" b="1" i="0" dirty="0" err="1">
                <a:solidFill>
                  <a:srgbClr val="63B175"/>
                </a:solidFill>
                <a:effectLst/>
                <a:latin typeface="Source Code Pro" panose="020B0509030403020204" pitchFamily="49" charset="0"/>
              </a:rPr>
              <a:t>extends</a:t>
            </a:r>
            <a:r>
              <a:rPr lang="fr-FR" b="0" i="0" dirty="0">
                <a:solidFill>
                  <a:srgbClr val="000000"/>
                </a:solidFill>
                <a:effectLst/>
                <a:latin typeface="Source Code Pro" panose="020B0509030403020204" pitchFamily="49" charset="0"/>
              </a:rPr>
              <a:t> </a:t>
            </a:r>
            <a:r>
              <a:rPr lang="fr-FR" b="1" i="0" dirty="0" err="1">
                <a:solidFill>
                  <a:srgbClr val="267438"/>
                </a:solidFill>
                <a:effectLst/>
                <a:latin typeface="Source Code Pro" panose="020B0509030403020204" pitchFamily="49" charset="0"/>
              </a:rPr>
              <a:t>Number</a:t>
            </a:r>
            <a:r>
              <a:rPr lang="fr-FR" b="0" i="0" dirty="0">
                <a:solidFill>
                  <a:srgbClr val="000000"/>
                </a:solidFill>
                <a:effectLst/>
                <a:latin typeface="Source Code Pro" panose="020B0509030403020204" pitchFamily="49" charset="0"/>
              </a:rPr>
              <a:t>&gt; List&lt;T&gt;</a:t>
            </a:r>
            <a:r>
              <a:rPr lang="fr-FR" b="1" i="0" dirty="0" err="1">
                <a:solidFill>
                  <a:srgbClr val="267438"/>
                </a:solidFill>
                <a:effectLst/>
                <a:latin typeface="Source Code Pro" panose="020B0509030403020204" pitchFamily="49" charset="0"/>
              </a:rPr>
              <a:t>fromArrayToList</a:t>
            </a:r>
            <a:r>
              <a:rPr lang="fr-FR" b="0" i="0" dirty="0">
                <a:solidFill>
                  <a:srgbClr val="000000"/>
                </a:solidFill>
                <a:effectLst/>
                <a:latin typeface="Source Code Pro" panose="020B0509030403020204" pitchFamily="49" charset="0"/>
              </a:rPr>
              <a:t>(T[] a) { ... </a:t>
            </a:r>
            <a:endParaRPr lang="fr-FR" b="0" i="0" dirty="0">
              <a:solidFill>
                <a:srgbClr val="000000"/>
              </a:solidFill>
              <a:effectLst/>
              <a:latin typeface="Source Code Pro" panose="020B0509030403020204" pitchFamily="49" charset="0"/>
            </a:endParaRPr>
          </a:p>
          <a:p>
            <a:pPr algn="l"/>
            <a:endParaRPr lang="fr-FR" dirty="0">
              <a:latin typeface="Source Code Pro" panose="020B0509030403020204" pitchFamily="49" charset="0"/>
            </a:endParaRPr>
          </a:p>
          <a:p>
            <a:pPr algn="l"/>
            <a:r>
              <a:rPr lang="fr-FR" b="0" i="0" dirty="0">
                <a:solidFill>
                  <a:srgbClr val="000000"/>
                </a:solidFill>
                <a:effectLst/>
                <a:latin typeface="Source Code Pro" panose="020B0509030403020204" pitchFamily="49" charset="0"/>
              </a:rPr>
              <a:t>}</a:t>
            </a:r>
            <a:endParaRPr lang="en-US" b="0" i="0" dirty="0">
              <a:solidFill>
                <a:srgbClr val="000000"/>
              </a:solidFill>
              <a:effectLst/>
              <a:latin typeface="Raleway" pitchFamily="2" charset="0"/>
            </a:endParaRPr>
          </a:p>
        </p:txBody>
      </p:sp>
      <p:sp>
        <p:nvSpPr>
          <p:cNvPr id="9" name="TextBox 8"/>
          <p:cNvSpPr txBox="1"/>
          <p:nvPr/>
        </p:nvSpPr>
        <p:spPr>
          <a:xfrm>
            <a:off x="1381556" y="1076014"/>
            <a:ext cx="6380878" cy="1384995"/>
          </a:xfrm>
          <a:prstGeom prst="rect">
            <a:avLst/>
          </a:prstGeom>
          <a:noFill/>
        </p:spPr>
        <p:txBody>
          <a:bodyPr wrap="square">
            <a:spAutoFit/>
          </a:bodyPr>
          <a:lstStyle/>
          <a:p>
            <a:pPr algn="ctr"/>
            <a:r>
              <a:rPr lang="en-US" b="0" i="0" dirty="0">
                <a:solidFill>
                  <a:srgbClr val="000000"/>
                </a:solidFill>
                <a:effectLst/>
                <a:latin typeface="Raleway" pitchFamily="2" charset="0"/>
              </a:rPr>
              <a:t>Remember that type parameters can be bounded. Bounded means “restricted,” and we can restrict the types that a method accepts.</a:t>
            </a:r>
            <a:endParaRPr lang="en-US" b="0" i="0" dirty="0">
              <a:solidFill>
                <a:srgbClr val="000000"/>
              </a:solidFill>
              <a:effectLst/>
              <a:latin typeface="Raleway" pitchFamily="2" charset="0"/>
            </a:endParaRPr>
          </a:p>
          <a:p>
            <a:pPr algn="ct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For example, we can specify that a method accepts a type and all its subclasses (upper bound) or a type and all its super classes (lower bound).</a:t>
            </a:r>
            <a:endParaRPr lang="en-US" b="0" i="0" dirty="0">
              <a:solidFill>
                <a:srgbClr val="000000"/>
              </a:solidFill>
              <a:effectLst/>
              <a:latin typeface="Raleway" pitchFamily="2" charset="0"/>
            </a:endParaRPr>
          </a:p>
          <a:p>
            <a:pPr algn="ctr"/>
            <a:endParaRPr lang="en-US" b="0" i="0" dirty="0">
              <a:solidFill>
                <a:srgbClr val="000000"/>
              </a:solidFill>
              <a:effectLst/>
              <a:latin typeface="Raleway" pitchFamily="2" charset="0"/>
            </a:endParaRPr>
          </a:p>
        </p:txBody>
      </p:sp>
      <p:sp>
        <p:nvSpPr>
          <p:cNvPr id="7" name="TextBox 6"/>
          <p:cNvSpPr txBox="1"/>
          <p:nvPr/>
        </p:nvSpPr>
        <p:spPr>
          <a:xfrm>
            <a:off x="2285994" y="3698154"/>
            <a:ext cx="4572000" cy="738664"/>
          </a:xfrm>
          <a:prstGeom prst="rect">
            <a:avLst/>
          </a:prstGeom>
          <a:solidFill>
            <a:schemeClr val="tx2">
              <a:lumMod val="95000"/>
            </a:schemeClr>
          </a:solidFill>
        </p:spPr>
        <p:txBody>
          <a:bodyPr wrap="square">
            <a:spAutoFit/>
          </a:bodyPr>
          <a:lstStyle/>
          <a:p>
            <a:r>
              <a:rPr lang="en-US" b="0" i="0" dirty="0">
                <a:solidFill>
                  <a:srgbClr val="000000"/>
                </a:solidFill>
                <a:effectLst/>
                <a:latin typeface="Raleway" pitchFamily="2" charset="0"/>
              </a:rPr>
              <a:t>We use the keyword </a:t>
            </a:r>
            <a:r>
              <a:rPr lang="en-US" b="1" i="0" dirty="0">
                <a:solidFill>
                  <a:srgbClr val="000000"/>
                </a:solidFill>
                <a:effectLst/>
                <a:latin typeface="Raleway" pitchFamily="2" charset="0"/>
              </a:rPr>
              <a:t>extends</a:t>
            </a:r>
            <a:r>
              <a:rPr lang="en-US" b="0" i="0" dirty="0">
                <a:solidFill>
                  <a:srgbClr val="000000"/>
                </a:solidFill>
                <a:effectLst/>
                <a:latin typeface="Raleway" pitchFamily="2" charset="0"/>
              </a:rPr>
              <a:t> here to mean that the type T extends the upper bound in case of a class or implements an upper bound in case of an interface.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Wrapper Classes in JAVA</a:t>
            </a:r>
            <a:endParaRPr lang="en-US"/>
          </a:p>
        </p:txBody>
      </p:sp>
      <p:sp>
        <p:nvSpPr>
          <p:cNvPr id="4" name="Text Box 3"/>
          <p:cNvSpPr txBox="1"/>
          <p:nvPr/>
        </p:nvSpPr>
        <p:spPr>
          <a:xfrm>
            <a:off x="628650" y="1017905"/>
            <a:ext cx="7886700" cy="1845310"/>
          </a:xfrm>
          <a:prstGeom prst="rect">
            <a:avLst/>
          </a:prstGeom>
          <a:solidFill>
            <a:schemeClr val="accent5">
              <a:lumMod val="20000"/>
              <a:lumOff val="80000"/>
            </a:schemeClr>
          </a:solidFill>
        </p:spPr>
        <p:txBody>
          <a:bodyPr wrap="square" rtlCol="0" anchor="t">
            <a:spAutoFit/>
          </a:bodyPr>
          <a:p>
            <a:pPr marL="285750" indent="-285750">
              <a:lnSpc>
                <a:spcPct val="150000"/>
              </a:lnSpc>
              <a:buFont typeface="Arial" panose="020B0604020202020204" pitchFamily="34" charset="0"/>
              <a:buChar char="•"/>
            </a:pPr>
            <a:r>
              <a:rPr lang="en-US" altLang="en-US" b="1" dirty="0">
                <a:ln>
                  <a:noFill/>
                </a:ln>
                <a:solidFill>
                  <a:schemeClr val="bg2"/>
                </a:solidFill>
                <a:effectLst/>
                <a:latin typeface="Poppins" panose="00000500000000000000" pitchFamily="2" charset="0"/>
                <a:cs typeface="Poppins" panose="00000500000000000000" pitchFamily="2" charset="0"/>
              </a:rPr>
              <a:t>The wrapper class in Java provides the mechanism to convert primitive into object and object into primitive.</a:t>
            </a:r>
            <a:endParaRPr lang="en-US" altLang="en-US" b="1" dirty="0">
              <a:ln>
                <a:noFill/>
              </a:ln>
              <a:solidFill>
                <a:schemeClr val="bg2"/>
              </a:solidFill>
              <a:effectLst/>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endParaRPr lang="en-US" altLang="en-US" sz="1200" dirty="0">
              <a:ln>
                <a:noFill/>
              </a:ln>
              <a:solidFill>
                <a:schemeClr val="bg2"/>
              </a:solidFill>
              <a:effectLst/>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r>
              <a:rPr lang="en-US" altLang="en-US" sz="1200" dirty="0">
                <a:ln>
                  <a:noFill/>
                </a:ln>
                <a:solidFill>
                  <a:schemeClr val="bg2"/>
                </a:solidFill>
                <a:effectLst/>
                <a:latin typeface="Poppins" panose="00000500000000000000" pitchFamily="2" charset="0"/>
                <a:cs typeface="Poppins" panose="00000500000000000000" pitchFamily="2" charset="0"/>
              </a:rPr>
              <a:t>Since J2SE 5.0, autoboxing and unboxing feature convert primitives into objects and objects into primitives automatically. The automatic conversion of primitive into an object is known as autoboxing and vice-versa unboxing.</a:t>
            </a:r>
            <a:endParaRPr lang="en-US" altLang="en-US" sz="1200" dirty="0">
              <a:ln>
                <a:noFill/>
              </a:ln>
              <a:solidFill>
                <a:schemeClr val="bg2"/>
              </a:solidFill>
              <a:effectLst/>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76044" y="201277"/>
            <a:ext cx="3191899"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Multiple Bounds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2787515" y="1468887"/>
            <a:ext cx="3568958" cy="307777"/>
          </a:xfrm>
          <a:prstGeom prst="rect">
            <a:avLst/>
          </a:prstGeom>
          <a:solidFill>
            <a:schemeClr val="tx2">
              <a:lumMod val="95000"/>
            </a:schemeClr>
          </a:solidFill>
          <a:ln w="38100">
            <a:solidFill>
              <a:schemeClr val="accent1">
                <a:lumMod val="20000"/>
                <a:lumOff val="80000"/>
              </a:schemeClr>
            </a:solidFill>
          </a:ln>
        </p:spPr>
        <p:txBody>
          <a:bodyPr wrap="square">
            <a:spAutoFit/>
          </a:bodyPr>
          <a:lstStyle/>
          <a:p>
            <a:pPr algn="l"/>
            <a:r>
              <a:rPr lang="en-US" b="0" i="0" dirty="0">
                <a:solidFill>
                  <a:srgbClr val="000000"/>
                </a:solidFill>
                <a:effectLst/>
                <a:latin typeface="Source Code Pro" panose="020B0509030403020204" pitchFamily="49" charset="0"/>
              </a:rPr>
              <a:t>&lt;T </a:t>
            </a:r>
            <a:r>
              <a:rPr lang="en-US" b="1" i="0" dirty="0">
                <a:solidFill>
                  <a:srgbClr val="63B175"/>
                </a:solidFill>
                <a:effectLst/>
                <a:latin typeface="Source Code Pro" panose="020B0509030403020204" pitchFamily="49" charset="0"/>
              </a:rPr>
              <a:t>extends</a:t>
            </a:r>
            <a:r>
              <a:rPr lang="en-US" b="0" i="0" dirty="0">
                <a:solidFill>
                  <a:srgbClr val="000000"/>
                </a:solidFill>
                <a:effectLst/>
                <a:latin typeface="Source Code Pro" panose="020B0509030403020204" pitchFamily="49" charset="0"/>
              </a:rPr>
              <a:t> </a:t>
            </a:r>
            <a:r>
              <a:rPr lang="en-US" b="1" i="0" dirty="0">
                <a:solidFill>
                  <a:srgbClr val="267438"/>
                </a:solidFill>
                <a:effectLst/>
                <a:latin typeface="Source Code Pro" panose="020B0509030403020204" pitchFamily="49" charset="0"/>
              </a:rPr>
              <a:t>Number</a:t>
            </a:r>
            <a:r>
              <a:rPr lang="en-US" b="0" i="0" dirty="0">
                <a:solidFill>
                  <a:srgbClr val="000000"/>
                </a:solidFill>
                <a:effectLst/>
                <a:latin typeface="Source Code Pro" panose="020B0509030403020204" pitchFamily="49" charset="0"/>
              </a:rPr>
              <a:t> &amp; Comparable&gt;</a:t>
            </a:r>
            <a:endParaRPr lang="en-US" b="0" i="0" dirty="0">
              <a:solidFill>
                <a:srgbClr val="000000"/>
              </a:solidFill>
              <a:effectLst/>
              <a:latin typeface="Raleway" pitchFamily="2" charset="0"/>
            </a:endParaRPr>
          </a:p>
        </p:txBody>
      </p:sp>
      <p:sp>
        <p:nvSpPr>
          <p:cNvPr id="7" name="TextBox 6"/>
          <p:cNvSpPr txBox="1"/>
          <p:nvPr/>
        </p:nvSpPr>
        <p:spPr>
          <a:xfrm>
            <a:off x="2285994" y="2278014"/>
            <a:ext cx="4572000" cy="954107"/>
          </a:xfrm>
          <a:prstGeom prst="rect">
            <a:avLst/>
          </a:prstGeom>
          <a:solidFill>
            <a:schemeClr val="tx2">
              <a:lumMod val="95000"/>
            </a:schemeClr>
          </a:solidFill>
        </p:spPr>
        <p:txBody>
          <a:bodyPr wrap="square">
            <a:spAutoFit/>
          </a:bodyPr>
          <a:lstStyle/>
          <a:p>
            <a:pPr algn="ctr"/>
            <a:r>
              <a:rPr lang="en-US" b="0" i="0" dirty="0">
                <a:solidFill>
                  <a:srgbClr val="000000"/>
                </a:solidFill>
                <a:effectLst/>
                <a:latin typeface="Raleway" pitchFamily="2" charset="0"/>
              </a:rPr>
              <a:t>A type can also have multiple upper bounds. If one of the types that are extended by T is a class (e.g. Number), we have to put it first in the list of bounds. Otherwise, it will cause a compile-time error.</a:t>
            </a:r>
            <a:endParaRPr lang="en-US" dirty="0"/>
          </a:p>
        </p:txBody>
      </p:sp>
      <p:pic>
        <p:nvPicPr>
          <p:cNvPr id="3" name="Picture 2"/>
          <p:cNvPicPr>
            <a:picLocks noChangeAspect="1"/>
          </p:cNvPicPr>
          <p:nvPr/>
        </p:nvPicPr>
        <p:blipFill>
          <a:blip r:embed="rId1"/>
          <a:stretch>
            <a:fillRect/>
          </a:stretch>
        </p:blipFill>
        <p:spPr>
          <a:xfrm>
            <a:off x="1102866" y="2278014"/>
            <a:ext cx="1033062" cy="10330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l="4427" t="892"/>
          <a:stretch>
            <a:fillRect/>
          </a:stretch>
        </p:blipFill>
        <p:spPr>
          <a:xfrm>
            <a:off x="636066" y="2125385"/>
            <a:ext cx="860885" cy="892730"/>
          </a:xfrm>
          <a:prstGeom prst="rect">
            <a:avLst/>
          </a:prstGeom>
        </p:spPr>
      </p:pic>
      <p:sp>
        <p:nvSpPr>
          <p:cNvPr id="16" name="Rectangle 15"/>
          <p:cNvSpPr/>
          <p:nvPr/>
        </p:nvSpPr>
        <p:spPr>
          <a:xfrm>
            <a:off x="2270729" y="143645"/>
            <a:ext cx="460254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Wildcards with Generics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1736313" y="923865"/>
            <a:ext cx="5671374" cy="2246769"/>
          </a:xfrm>
          <a:prstGeom prst="rect">
            <a:avLst/>
          </a:prstGeom>
          <a:solidFill>
            <a:schemeClr val="tx2">
              <a:lumMod val="95000"/>
            </a:schemeClr>
          </a:solidFill>
        </p:spPr>
        <p:txBody>
          <a:bodyPr wrap="square">
            <a:spAutoFit/>
          </a:bodyPr>
          <a:lstStyle/>
          <a:p>
            <a:pPr algn="ctr"/>
            <a:r>
              <a:rPr lang="en-US" b="0" i="0" dirty="0">
                <a:solidFill>
                  <a:srgbClr val="000000"/>
                </a:solidFill>
                <a:effectLst/>
                <a:latin typeface="Raleway" pitchFamily="2" charset="0"/>
              </a:rPr>
              <a:t>Wildcards are represented by the question mark</a:t>
            </a:r>
            <a:r>
              <a:rPr lang="en-US" b="0" i="1" dirty="0">
                <a:solidFill>
                  <a:srgbClr val="000000"/>
                </a:solidFill>
                <a:effectLst/>
                <a:latin typeface="Raleway" pitchFamily="2" charset="0"/>
              </a:rPr>
              <a:t> </a:t>
            </a:r>
            <a:r>
              <a:rPr lang="en-US" b="1" i="1" dirty="0">
                <a:solidFill>
                  <a:srgbClr val="000000"/>
                </a:solidFill>
                <a:effectLst/>
                <a:latin typeface="Raleway" pitchFamily="2" charset="0"/>
              </a:rPr>
              <a:t>(</a:t>
            </a:r>
            <a:r>
              <a:rPr lang="en-US" b="1" i="1" dirty="0">
                <a:latin typeface="Raleway" pitchFamily="2" charset="0"/>
              </a:rPr>
              <a:t>?) </a:t>
            </a:r>
            <a:r>
              <a:rPr lang="en-US" b="0" i="0" dirty="0">
                <a:solidFill>
                  <a:srgbClr val="000000"/>
                </a:solidFill>
                <a:effectLst/>
                <a:latin typeface="Raleway" pitchFamily="2" charset="0"/>
              </a:rPr>
              <a:t>in Java, and we use them to </a:t>
            </a:r>
            <a:r>
              <a:rPr lang="en-US" b="1" i="0" dirty="0">
                <a:solidFill>
                  <a:srgbClr val="000000"/>
                </a:solidFill>
                <a:effectLst/>
                <a:latin typeface="Raleway" pitchFamily="2" charset="0"/>
              </a:rPr>
              <a:t>refer to an unknown type</a:t>
            </a:r>
            <a:r>
              <a:rPr lang="en-US" b="0" i="0" dirty="0">
                <a:solidFill>
                  <a:srgbClr val="000000"/>
                </a:solidFill>
                <a:effectLst/>
                <a:latin typeface="Raleway" pitchFamily="2" charset="0"/>
              </a:rPr>
              <a:t>. Wildcards are particularly useful with generics and can be used as a parameter type.</a:t>
            </a:r>
            <a:endParaRPr lang="en-US" b="0" i="0" dirty="0">
              <a:solidFill>
                <a:srgbClr val="000000"/>
              </a:solidFill>
              <a:effectLst/>
              <a:latin typeface="Raleway" pitchFamily="2" charset="0"/>
            </a:endParaRPr>
          </a:p>
          <a:p>
            <a:pPr algn="ct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But first, there is an important note to consider. </a:t>
            </a:r>
            <a:r>
              <a:rPr lang="en-US" b="1" i="0" dirty="0">
                <a:solidFill>
                  <a:srgbClr val="000000"/>
                </a:solidFill>
                <a:effectLst/>
                <a:latin typeface="Raleway" pitchFamily="2" charset="0"/>
              </a:rPr>
              <a:t>We know that </a:t>
            </a:r>
            <a:r>
              <a:rPr lang="en-US" b="1" i="1" dirty="0">
                <a:solidFill>
                  <a:srgbClr val="000000"/>
                </a:solidFill>
                <a:effectLst/>
                <a:latin typeface="Raleway" pitchFamily="2" charset="0"/>
              </a:rPr>
              <a:t>Object</a:t>
            </a:r>
            <a:r>
              <a:rPr lang="en-US" b="1" i="0" dirty="0">
                <a:solidFill>
                  <a:srgbClr val="000000"/>
                </a:solidFill>
                <a:effectLst/>
                <a:latin typeface="Raleway" pitchFamily="2" charset="0"/>
              </a:rPr>
              <a:t> is the supertype of all Java classes.</a:t>
            </a:r>
            <a:r>
              <a:rPr lang="en-US" b="0" i="0" dirty="0">
                <a:solidFill>
                  <a:srgbClr val="000000"/>
                </a:solidFill>
                <a:effectLst/>
                <a:latin typeface="Raleway" pitchFamily="2" charset="0"/>
              </a:rPr>
              <a:t> </a:t>
            </a:r>
            <a:endParaRPr lang="en-US" b="0" i="0" dirty="0">
              <a:solidFill>
                <a:srgbClr val="000000"/>
              </a:solidFill>
              <a:effectLst/>
              <a:latin typeface="Raleway" pitchFamily="2" charset="0"/>
            </a:endParaRPr>
          </a:p>
          <a:p>
            <a:pPr algn="ctr"/>
            <a:endParaRPr lang="en-US" dirty="0">
              <a:latin typeface="Raleway" pitchFamily="2" charset="0"/>
            </a:endParaRPr>
          </a:p>
          <a:p>
            <a:pPr algn="ctr"/>
            <a:r>
              <a:rPr lang="en-US" b="0" i="0" dirty="0">
                <a:solidFill>
                  <a:srgbClr val="000000"/>
                </a:solidFill>
                <a:effectLst/>
                <a:latin typeface="Raleway" pitchFamily="2" charset="0"/>
              </a:rPr>
              <a:t>However, a collection of </a:t>
            </a:r>
            <a:r>
              <a:rPr lang="en-US" b="0" i="1" dirty="0">
                <a:solidFill>
                  <a:srgbClr val="000000"/>
                </a:solidFill>
                <a:effectLst/>
                <a:latin typeface="Raleway" pitchFamily="2" charset="0"/>
              </a:rPr>
              <a:t>Object</a:t>
            </a:r>
            <a:r>
              <a:rPr lang="en-US" b="0" i="0" dirty="0">
                <a:solidFill>
                  <a:srgbClr val="000000"/>
                </a:solidFill>
                <a:effectLst/>
                <a:latin typeface="Raleway" pitchFamily="2" charset="0"/>
              </a:rPr>
              <a:t> is not the supertype of any collection.</a:t>
            </a:r>
            <a:endParaRPr lang="en-US" b="0" i="0" dirty="0">
              <a:solidFill>
                <a:srgbClr val="000000"/>
              </a:solidFill>
              <a:effectLst/>
              <a:latin typeface="Raleway" pitchFamily="2" charset="0"/>
            </a:endParaRPr>
          </a:p>
        </p:txBody>
      </p:sp>
      <p:sp>
        <p:nvSpPr>
          <p:cNvPr id="8" name="TextBox 7"/>
          <p:cNvSpPr txBox="1"/>
          <p:nvPr/>
        </p:nvSpPr>
        <p:spPr>
          <a:xfrm>
            <a:off x="1855848" y="3366079"/>
            <a:ext cx="5432304" cy="1169551"/>
          </a:xfrm>
          <a:prstGeom prst="rect">
            <a:avLst/>
          </a:prstGeom>
          <a:noFill/>
        </p:spPr>
        <p:txBody>
          <a:bodyPr wrap="square">
            <a:spAutoFit/>
          </a:bodyPr>
          <a:lstStyle/>
          <a:p>
            <a:pPr algn="ctr"/>
            <a:r>
              <a:rPr lang="en-US" b="0" i="0" dirty="0">
                <a:solidFill>
                  <a:srgbClr val="000000"/>
                </a:solidFill>
                <a:effectLst/>
                <a:latin typeface="Raleway" pitchFamily="2" charset="0"/>
              </a:rPr>
              <a:t>For example, a </a:t>
            </a:r>
            <a:r>
              <a:rPr lang="en-US" b="0" i="1" dirty="0">
                <a:solidFill>
                  <a:srgbClr val="000000"/>
                </a:solidFill>
                <a:effectLst/>
                <a:latin typeface="Raleway" pitchFamily="2" charset="0"/>
              </a:rPr>
              <a:t>List</a:t>
            </a:r>
            <a:r>
              <a:rPr lang="en-US" b="1" i="1" dirty="0">
                <a:solidFill>
                  <a:srgbClr val="000000"/>
                </a:solidFill>
                <a:effectLst/>
                <a:latin typeface="Raleway" pitchFamily="2" charset="0"/>
              </a:rPr>
              <a:t>&lt;Object&gt;</a:t>
            </a:r>
            <a:r>
              <a:rPr lang="en-US" b="0" i="0" dirty="0">
                <a:solidFill>
                  <a:srgbClr val="000000"/>
                </a:solidFill>
                <a:effectLst/>
                <a:latin typeface="Raleway" pitchFamily="2" charset="0"/>
              </a:rPr>
              <a:t> is not the supertype of </a:t>
            </a:r>
            <a:r>
              <a:rPr lang="en-US" b="1" i="1" dirty="0">
                <a:solidFill>
                  <a:srgbClr val="000000"/>
                </a:solidFill>
                <a:effectLst/>
                <a:latin typeface="Raleway" pitchFamily="2" charset="0"/>
              </a:rPr>
              <a:t>List&lt;String&gt;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and assigning a variable of type </a:t>
            </a:r>
            <a:r>
              <a:rPr lang="en-US" b="1" i="1" dirty="0">
                <a:solidFill>
                  <a:srgbClr val="000000"/>
                </a:solidFill>
                <a:effectLst/>
                <a:latin typeface="Raleway" pitchFamily="2" charset="0"/>
              </a:rPr>
              <a:t>List&lt;Object&gt;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to a variable of type </a:t>
            </a:r>
            <a:r>
              <a:rPr lang="en-US" b="1" i="1" dirty="0">
                <a:solidFill>
                  <a:srgbClr val="000000"/>
                </a:solidFill>
                <a:effectLst/>
                <a:latin typeface="Raleway" pitchFamily="2" charset="0"/>
              </a:rPr>
              <a:t>List&lt;String&gt;</a:t>
            </a:r>
            <a:r>
              <a:rPr lang="en-US" b="1" i="0" dirty="0">
                <a:solidFill>
                  <a:srgbClr val="000000"/>
                </a:solidFill>
                <a:effectLst/>
                <a:latin typeface="Raleway" pitchFamily="2" charset="0"/>
              </a:rPr>
              <a:t> </a:t>
            </a:r>
            <a:r>
              <a:rPr lang="en-US" b="0" i="0" dirty="0">
                <a:solidFill>
                  <a:srgbClr val="000000"/>
                </a:solidFill>
                <a:effectLst/>
                <a:latin typeface="Raleway" pitchFamily="2" charset="0"/>
              </a:rPr>
              <a:t>will cause a compiler error. This is to prevent possible conflicts that can happen if we add heterogeneous types to the same collection.</a:t>
            </a:r>
            <a:endParaRPr lang="en-US" b="0" i="0" dirty="0">
              <a:solidFill>
                <a:srgbClr val="000000"/>
              </a:solidFill>
              <a:effectLst/>
              <a:latin typeface="Raleway"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277416" y="143645"/>
            <a:ext cx="2589171"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Type Erasure</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1736313" y="1340643"/>
            <a:ext cx="5671374" cy="2462213"/>
          </a:xfrm>
          <a:prstGeom prst="rect">
            <a:avLst/>
          </a:prstGeom>
          <a:solidFill>
            <a:schemeClr val="tx2">
              <a:lumMod val="95000"/>
            </a:schemeClr>
          </a:solidFill>
        </p:spPr>
        <p:txBody>
          <a:bodyPr wrap="square">
            <a:spAutoFit/>
          </a:bodyPr>
          <a:lstStyle/>
          <a:p>
            <a:pPr algn="ctr"/>
            <a:r>
              <a:rPr lang="en-US" b="1" i="0" dirty="0">
                <a:solidFill>
                  <a:srgbClr val="000000"/>
                </a:solidFill>
                <a:effectLst/>
                <a:latin typeface="Raleway" pitchFamily="2" charset="0"/>
              </a:rPr>
              <a:t>Generics</a:t>
            </a:r>
            <a:r>
              <a:rPr lang="en-US" b="0" i="0" dirty="0">
                <a:solidFill>
                  <a:srgbClr val="000000"/>
                </a:solidFill>
                <a:effectLst/>
                <a:latin typeface="Raleway" pitchFamily="2" charset="0"/>
              </a:rPr>
              <a:t> were added to Java to </a:t>
            </a:r>
            <a:r>
              <a:rPr lang="en-US" b="1" i="0" dirty="0">
                <a:solidFill>
                  <a:srgbClr val="000000"/>
                </a:solidFill>
                <a:effectLst/>
                <a:latin typeface="Raleway" pitchFamily="2" charset="0"/>
              </a:rPr>
              <a:t>ensure type safety</a:t>
            </a:r>
            <a:r>
              <a:rPr lang="en-US" b="0" i="0" dirty="0">
                <a:solidFill>
                  <a:srgbClr val="000000"/>
                </a:solidFill>
                <a:effectLst/>
                <a:latin typeface="Raleway" pitchFamily="2" charset="0"/>
              </a:rPr>
              <a:t>. And to </a:t>
            </a:r>
            <a:r>
              <a:rPr lang="en-US" b="1" i="0" dirty="0">
                <a:solidFill>
                  <a:srgbClr val="000000"/>
                </a:solidFill>
                <a:effectLst/>
                <a:latin typeface="Raleway" pitchFamily="2" charset="0"/>
              </a:rPr>
              <a:t>ensure </a:t>
            </a:r>
            <a:r>
              <a:rPr lang="en-US" b="0" i="0" dirty="0">
                <a:solidFill>
                  <a:srgbClr val="000000"/>
                </a:solidFill>
                <a:effectLst/>
                <a:latin typeface="Raleway" pitchFamily="2" charset="0"/>
              </a:rPr>
              <a:t>that generics </a:t>
            </a:r>
            <a:r>
              <a:rPr lang="en-US" b="1" i="0" dirty="0">
                <a:solidFill>
                  <a:srgbClr val="000000"/>
                </a:solidFill>
                <a:effectLst/>
                <a:latin typeface="Raleway" pitchFamily="2" charset="0"/>
              </a:rPr>
              <a:t>won't cause overhead </a:t>
            </a:r>
            <a:r>
              <a:rPr lang="en-US" b="0" i="0" dirty="0">
                <a:solidFill>
                  <a:srgbClr val="000000"/>
                </a:solidFill>
                <a:effectLst/>
                <a:latin typeface="Raleway" pitchFamily="2" charset="0"/>
              </a:rPr>
              <a:t>at runtime, the compiler applies a process called </a:t>
            </a:r>
            <a:r>
              <a:rPr lang="en-US" b="1" i="0" dirty="0">
                <a:solidFill>
                  <a:srgbClr val="000000"/>
                </a:solidFill>
                <a:effectLst/>
                <a:latin typeface="Raleway" pitchFamily="2" charset="0"/>
              </a:rPr>
              <a:t>type erasure </a:t>
            </a:r>
            <a:r>
              <a:rPr lang="en-US" b="0" i="0" dirty="0">
                <a:solidFill>
                  <a:srgbClr val="000000"/>
                </a:solidFill>
                <a:effectLst/>
                <a:latin typeface="Raleway" pitchFamily="2" charset="0"/>
              </a:rPr>
              <a:t>on generics at </a:t>
            </a:r>
            <a:r>
              <a:rPr lang="en-US" b="1" i="0" dirty="0">
                <a:solidFill>
                  <a:srgbClr val="000000"/>
                </a:solidFill>
                <a:effectLst/>
                <a:latin typeface="Raleway" pitchFamily="2" charset="0"/>
              </a:rPr>
              <a:t>compile</a:t>
            </a:r>
            <a:r>
              <a:rPr lang="en-US" b="0" i="0" dirty="0">
                <a:solidFill>
                  <a:srgbClr val="000000"/>
                </a:solidFill>
                <a:effectLst/>
                <a:latin typeface="Raleway" pitchFamily="2" charset="0"/>
              </a:rPr>
              <a:t> time.</a:t>
            </a:r>
            <a:endParaRPr lang="en-US" b="0" i="0" dirty="0">
              <a:solidFill>
                <a:srgbClr val="000000"/>
              </a:solidFill>
              <a:effectLst/>
              <a:latin typeface="Raleway" pitchFamily="2" charset="0"/>
            </a:endParaRPr>
          </a:p>
          <a:p>
            <a:pPr algn="ctr"/>
            <a:endParaRPr lang="en-US" b="0" i="0" dirty="0">
              <a:solidFill>
                <a:srgbClr val="000000"/>
              </a:solidFill>
              <a:effectLst/>
              <a:latin typeface="Raleway" pitchFamily="2" charset="0"/>
            </a:endParaRPr>
          </a:p>
          <a:p>
            <a:pPr algn="ctr"/>
            <a:r>
              <a:rPr lang="en-US" b="1" i="0" dirty="0">
                <a:solidFill>
                  <a:srgbClr val="000000"/>
                </a:solidFill>
                <a:effectLst/>
                <a:latin typeface="Raleway" pitchFamily="2" charset="0"/>
              </a:rPr>
              <a:t>Type erasure removes all type parameters and replaces them with their bounds</a:t>
            </a:r>
            <a:r>
              <a:rPr lang="en-US" b="0" i="0" dirty="0">
                <a:solidFill>
                  <a:srgbClr val="000000"/>
                </a:solidFill>
                <a:effectLst/>
                <a:latin typeface="Raleway" pitchFamily="2" charset="0"/>
              </a:rPr>
              <a:t> or with Object if the type parameter is unbounded. This way, the bytecode after compilation contains only normal classes, interfaces and methods, ensuring that no new types are produced. Proper casting is applied as well to the Object type at compile time.</a:t>
            </a:r>
            <a:endParaRPr lang="en-US" b="0" i="0" dirty="0">
              <a:solidFill>
                <a:srgbClr val="000000"/>
              </a:solidFill>
              <a:effectLst/>
              <a:latin typeface="Raleway" pitchFamily="2" charset="0"/>
            </a:endParaRPr>
          </a:p>
        </p:txBody>
      </p:sp>
      <p:pic>
        <p:nvPicPr>
          <p:cNvPr id="3" name="Picture 2"/>
          <p:cNvPicPr>
            <a:picLocks noChangeAspect="1"/>
          </p:cNvPicPr>
          <p:nvPr/>
        </p:nvPicPr>
        <p:blipFill rotWithShape="1">
          <a:blip r:embed="rId1"/>
          <a:srcRect l="832" t="2791" r="1407" b="7583"/>
          <a:stretch>
            <a:fillRect/>
          </a:stretch>
        </p:blipFill>
        <p:spPr>
          <a:xfrm>
            <a:off x="600292" y="2440115"/>
            <a:ext cx="914401" cy="8854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1372" y="143645"/>
            <a:ext cx="606127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Generics &amp; Primitive Data Types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1541361" y="807742"/>
            <a:ext cx="6061275"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One restriction of generics in Java is that the type parameter cannot be a primitive type.</a:t>
            </a:r>
            <a:endParaRPr lang="en-US" i="0" dirty="0">
              <a:solidFill>
                <a:srgbClr val="000000"/>
              </a:solidFill>
              <a:effectLst/>
              <a:latin typeface="Raleway" pitchFamily="2" charset="0"/>
            </a:endParaRPr>
          </a:p>
        </p:txBody>
      </p:sp>
      <p:sp>
        <p:nvSpPr>
          <p:cNvPr id="6" name="TextBox 5"/>
          <p:cNvSpPr txBox="1"/>
          <p:nvPr/>
        </p:nvSpPr>
        <p:spPr>
          <a:xfrm>
            <a:off x="2285998" y="1420587"/>
            <a:ext cx="4572000" cy="307777"/>
          </a:xfrm>
          <a:prstGeom prst="rect">
            <a:avLst/>
          </a:prstGeom>
          <a:noFill/>
        </p:spPr>
        <p:txBody>
          <a:bodyPr wrap="square">
            <a:spAutoFit/>
          </a:bodyPr>
          <a:lstStyle/>
          <a:p>
            <a:pPr algn="ctr"/>
            <a:r>
              <a:rPr lang="en-US" b="1" i="0" dirty="0">
                <a:solidFill>
                  <a:srgbClr val="000000"/>
                </a:solidFill>
                <a:effectLst/>
                <a:latin typeface="Raleway" pitchFamily="2" charset="0"/>
              </a:rPr>
              <a:t>For example, the following doesn't compile:</a:t>
            </a:r>
            <a:endParaRPr lang="en-US" b="0" i="0" dirty="0">
              <a:solidFill>
                <a:srgbClr val="000000"/>
              </a:solidFill>
              <a:effectLst/>
              <a:latin typeface="Raleway" pitchFamily="2" charset="0"/>
            </a:endParaRPr>
          </a:p>
        </p:txBody>
      </p:sp>
      <p:sp>
        <p:nvSpPr>
          <p:cNvPr id="8" name="TextBox 7"/>
          <p:cNvSpPr txBox="1"/>
          <p:nvPr/>
        </p:nvSpPr>
        <p:spPr>
          <a:xfrm>
            <a:off x="673583" y="1917481"/>
            <a:ext cx="3947277"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a:t>
            </a:r>
            <a:r>
              <a:rPr lang="en-US" b="1" i="0" dirty="0">
                <a:solidFill>
                  <a:srgbClr val="4E9359"/>
                </a:solidFill>
                <a:effectLst/>
                <a:latin typeface="Source Code Pro" panose="020B0509030403020204" pitchFamily="49" charset="0"/>
              </a:rPr>
              <a:t>int</a:t>
            </a:r>
            <a:r>
              <a:rPr lang="en-US" b="0" i="0" dirty="0">
                <a:solidFill>
                  <a:srgbClr val="000000"/>
                </a:solidFill>
                <a:effectLst/>
                <a:latin typeface="Source Code Pro" panose="020B0509030403020204" pitchFamily="49" charset="0"/>
              </a:rPr>
              <a:t>&gt;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endParaRPr lang="en-US" b="0" i="0" dirty="0">
              <a:solidFill>
                <a:srgbClr val="000000"/>
              </a:solidFill>
              <a:effectLst/>
              <a:latin typeface="Source Code Pro" panose="020B0509030403020204" pitchFamily="49" charset="0"/>
            </a:endParaRPr>
          </a:p>
          <a:p>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9" name="TextBox 8"/>
          <p:cNvSpPr txBox="1"/>
          <p:nvPr/>
        </p:nvSpPr>
        <p:spPr>
          <a:xfrm>
            <a:off x="673582" y="2571750"/>
            <a:ext cx="3947277" cy="1384995"/>
          </a:xfrm>
          <a:prstGeom prst="rect">
            <a:avLst/>
          </a:prstGeom>
          <a:solidFill>
            <a:schemeClr val="tx2">
              <a:lumMod val="95000"/>
            </a:schemeClr>
          </a:solidFill>
          <a:ln w="12700">
            <a:solidFill>
              <a:schemeClr val="bg2"/>
            </a:solidFill>
          </a:ln>
        </p:spPr>
        <p:txBody>
          <a:bodyPr wrap="square">
            <a:spAutoFit/>
          </a:bodyPr>
          <a:lstStyle/>
          <a:p>
            <a:pPr algn="ctr"/>
            <a:r>
              <a:rPr lang="en-US" b="0" i="0" dirty="0">
                <a:solidFill>
                  <a:srgbClr val="000000"/>
                </a:solidFill>
                <a:effectLst/>
                <a:latin typeface="Raleway" pitchFamily="2" charset="0"/>
              </a:rPr>
              <a:t>To understand why primitive data types don't work, let's remember that </a:t>
            </a:r>
            <a:r>
              <a:rPr lang="en-US" b="1" i="0" dirty="0">
                <a:solidFill>
                  <a:srgbClr val="000000"/>
                </a:solidFill>
                <a:effectLst/>
                <a:latin typeface="Raleway" pitchFamily="2" charset="0"/>
              </a:rPr>
              <a:t>generics are a compile-time feature</a:t>
            </a:r>
            <a:r>
              <a:rPr lang="en-US" b="0" i="0" dirty="0">
                <a:solidFill>
                  <a:srgbClr val="000000"/>
                </a:solidFill>
                <a:effectLst/>
                <a:latin typeface="Raleway" pitchFamily="2" charset="0"/>
              </a:rPr>
              <a:t>, meaning the type parameter is erased and all generic types are implemented as type </a:t>
            </a:r>
            <a:r>
              <a:rPr lang="en-US" b="1" i="1" dirty="0">
                <a:solidFill>
                  <a:srgbClr val="000000"/>
                </a:solidFill>
                <a:effectLst/>
                <a:latin typeface="Raleway" pitchFamily="2" charset="0"/>
              </a:rPr>
              <a:t>Object</a:t>
            </a:r>
            <a:r>
              <a:rPr lang="en-US" b="0" i="0" dirty="0">
                <a:solidFill>
                  <a:srgbClr val="000000"/>
                </a:solidFill>
                <a:effectLst/>
                <a:latin typeface="Raleway" pitchFamily="2" charset="0"/>
              </a:rPr>
              <a:t>.</a:t>
            </a: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Let's look at the </a:t>
            </a:r>
            <a:r>
              <a:rPr lang="en-US" b="1" i="1" dirty="0">
                <a:solidFill>
                  <a:srgbClr val="000000"/>
                </a:solidFill>
                <a:effectLst/>
                <a:latin typeface="Raleway" pitchFamily="2" charset="0"/>
              </a:rPr>
              <a:t>add</a:t>
            </a:r>
            <a:r>
              <a:rPr lang="en-US" b="0" i="0" dirty="0">
                <a:solidFill>
                  <a:srgbClr val="000000"/>
                </a:solidFill>
                <a:effectLst/>
                <a:latin typeface="Raleway" pitchFamily="2" charset="0"/>
              </a:rPr>
              <a:t> method of a list:</a:t>
            </a:r>
            <a:endParaRPr lang="en-US" b="0" i="0" dirty="0">
              <a:solidFill>
                <a:srgbClr val="000000"/>
              </a:solidFill>
              <a:effectLst/>
              <a:latin typeface="Raleway" pitchFamily="2" charset="0"/>
            </a:endParaRPr>
          </a:p>
        </p:txBody>
      </p:sp>
      <p:cxnSp>
        <p:nvCxnSpPr>
          <p:cNvPr id="10" name="Straight Arrow Connector 9"/>
          <p:cNvCxnSpPr/>
          <p:nvPr/>
        </p:nvCxnSpPr>
        <p:spPr>
          <a:xfrm>
            <a:off x="4620859" y="317399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31772" y="2912380"/>
            <a:ext cx="3287651"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List&lt;Integer&gt;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15" name="TextBox 14"/>
          <p:cNvSpPr txBox="1"/>
          <p:nvPr/>
        </p:nvSpPr>
        <p:spPr>
          <a:xfrm>
            <a:off x="5570161" y="3514922"/>
            <a:ext cx="3210871" cy="954107"/>
          </a:xfrm>
          <a:prstGeom prst="rect">
            <a:avLst/>
          </a:prstGeom>
          <a:noFill/>
        </p:spPr>
        <p:txBody>
          <a:bodyPr wrap="square">
            <a:spAutoFit/>
          </a:bodyPr>
          <a:lstStyle/>
          <a:p>
            <a:pPr algn="ctr"/>
            <a:r>
              <a:rPr lang="en-US" b="0" i="0" dirty="0">
                <a:solidFill>
                  <a:srgbClr val="000000"/>
                </a:solidFill>
                <a:effectLst/>
                <a:latin typeface="Raleway" pitchFamily="2" charset="0"/>
              </a:rPr>
              <a:t>The signature of the </a:t>
            </a:r>
            <a:r>
              <a:rPr lang="en-US" b="1" i="0" dirty="0">
                <a:solidFill>
                  <a:srgbClr val="000000"/>
                </a:solidFill>
                <a:effectLst/>
                <a:latin typeface="Raleway" pitchFamily="2" charset="0"/>
              </a:rPr>
              <a:t>add </a:t>
            </a:r>
            <a:r>
              <a:rPr lang="en-US" i="0" dirty="0">
                <a:solidFill>
                  <a:srgbClr val="000000"/>
                </a:solidFill>
                <a:effectLst/>
                <a:latin typeface="Raleway" pitchFamily="2" charset="0"/>
              </a:rPr>
              <a:t>method is: </a:t>
            </a:r>
            <a:endParaRPr lang="en-US" i="0" dirty="0">
              <a:solidFill>
                <a:srgbClr val="000000"/>
              </a:solidFill>
              <a:effectLst/>
              <a:latin typeface="Raleway" pitchFamily="2" charset="0"/>
            </a:endParaRP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(E e); </a:t>
            </a:r>
            <a:endParaRPr lang="en-US" dirty="0">
              <a:solidFill>
                <a:schemeClr val="bg2"/>
              </a:solidFill>
              <a:latin typeface="Raleway" pitchFamily="2" charset="0"/>
            </a:endParaRPr>
          </a:p>
          <a:p>
            <a:pPr algn="ctr"/>
            <a:r>
              <a:rPr lang="en-US" dirty="0">
                <a:solidFill>
                  <a:schemeClr val="bg2"/>
                </a:solidFill>
                <a:latin typeface="Raleway" pitchFamily="2" charset="0"/>
              </a:rPr>
              <a:t>And will be compiled to </a:t>
            </a:r>
            <a:endParaRPr lang="en-US" dirty="0">
              <a:solidFill>
                <a:schemeClr val="bg2"/>
              </a:solidFill>
              <a:latin typeface="Raleway" pitchFamily="2" charset="0"/>
            </a:endParaRP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a:t>
            </a:r>
            <a:r>
              <a:rPr lang="en-US" dirty="0">
                <a:solidFill>
                  <a:schemeClr val="bg2"/>
                </a:solidFill>
                <a:latin typeface="Raleway" pitchFamily="2" charset="0"/>
              </a:rPr>
              <a:t>(Object e); </a:t>
            </a:r>
            <a:endParaRPr lang="en-US" dirty="0">
              <a:solidFill>
                <a:schemeClr val="bg2"/>
              </a:solidFill>
              <a:latin typeface="Raleway" pitchFamily="2" charset="0"/>
            </a:endParaRPr>
          </a:p>
        </p:txBody>
      </p:sp>
      <p:sp>
        <p:nvSpPr>
          <p:cNvPr id="17" name="TextBox 16"/>
          <p:cNvSpPr txBox="1"/>
          <p:nvPr/>
        </p:nvSpPr>
        <p:spPr>
          <a:xfrm>
            <a:off x="673582" y="4168889"/>
            <a:ext cx="3947277"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Therefore, type parameters must be convertible to </a:t>
            </a:r>
            <a:r>
              <a:rPr lang="en-US" b="1" i="1" dirty="0">
                <a:solidFill>
                  <a:srgbClr val="000000"/>
                </a:solidFill>
                <a:effectLst/>
                <a:latin typeface="Raleway" pitchFamily="2" charset="0"/>
              </a:rPr>
              <a:t>Object</a:t>
            </a:r>
            <a:r>
              <a:rPr lang="en-US" i="0" dirty="0">
                <a:solidFill>
                  <a:srgbClr val="000000"/>
                </a:solidFill>
                <a:effectLst/>
                <a:latin typeface="Raleway" pitchFamily="2" charset="0"/>
              </a:rPr>
              <a:t>.</a:t>
            </a:r>
            <a:endParaRPr lang="en-US" i="0" dirty="0">
              <a:solidFill>
                <a:srgbClr val="000000"/>
              </a:solidFill>
              <a:effectLst/>
              <a:latin typeface="Raleway"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1372" y="143645"/>
            <a:ext cx="6061275"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Generics &amp; Primitive Data Types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1541361" y="807742"/>
            <a:ext cx="6061275"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One restriction of generics in Java is that the type parameter cannot be a primitive type.</a:t>
            </a:r>
            <a:endParaRPr lang="en-US" i="0" dirty="0">
              <a:solidFill>
                <a:srgbClr val="000000"/>
              </a:solidFill>
              <a:effectLst/>
              <a:latin typeface="Raleway" pitchFamily="2" charset="0"/>
            </a:endParaRPr>
          </a:p>
        </p:txBody>
      </p:sp>
      <p:sp>
        <p:nvSpPr>
          <p:cNvPr id="6" name="TextBox 5"/>
          <p:cNvSpPr txBox="1"/>
          <p:nvPr/>
        </p:nvSpPr>
        <p:spPr>
          <a:xfrm>
            <a:off x="2285998" y="1420587"/>
            <a:ext cx="4572000" cy="307777"/>
          </a:xfrm>
          <a:prstGeom prst="rect">
            <a:avLst/>
          </a:prstGeom>
          <a:noFill/>
        </p:spPr>
        <p:txBody>
          <a:bodyPr wrap="square">
            <a:spAutoFit/>
          </a:bodyPr>
          <a:lstStyle/>
          <a:p>
            <a:pPr algn="ctr"/>
            <a:r>
              <a:rPr lang="en-US" b="1" i="0" dirty="0">
                <a:solidFill>
                  <a:srgbClr val="000000"/>
                </a:solidFill>
                <a:effectLst/>
                <a:latin typeface="Raleway" pitchFamily="2" charset="0"/>
              </a:rPr>
              <a:t>For example, the following doesn't compile:</a:t>
            </a:r>
            <a:endParaRPr lang="en-US" b="0" i="0" dirty="0">
              <a:solidFill>
                <a:srgbClr val="000000"/>
              </a:solidFill>
              <a:effectLst/>
              <a:latin typeface="Raleway" pitchFamily="2" charset="0"/>
            </a:endParaRPr>
          </a:p>
        </p:txBody>
      </p:sp>
      <p:sp>
        <p:nvSpPr>
          <p:cNvPr id="8" name="TextBox 7"/>
          <p:cNvSpPr txBox="1"/>
          <p:nvPr/>
        </p:nvSpPr>
        <p:spPr>
          <a:xfrm>
            <a:off x="673583" y="1917481"/>
            <a:ext cx="3947277"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a:t>
            </a:r>
            <a:r>
              <a:rPr lang="en-US" b="1" i="0" dirty="0">
                <a:solidFill>
                  <a:srgbClr val="4E9359"/>
                </a:solidFill>
                <a:effectLst/>
                <a:latin typeface="Source Code Pro" panose="020B0509030403020204" pitchFamily="49" charset="0"/>
              </a:rPr>
              <a:t>int</a:t>
            </a:r>
            <a:r>
              <a:rPr lang="en-US" b="0" i="0" dirty="0">
                <a:solidFill>
                  <a:srgbClr val="000000"/>
                </a:solidFill>
                <a:effectLst/>
                <a:latin typeface="Source Code Pro" panose="020B0509030403020204" pitchFamily="49" charset="0"/>
              </a:rPr>
              <a:t>&gt;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endParaRPr lang="en-US" b="0" i="0" dirty="0">
              <a:solidFill>
                <a:srgbClr val="000000"/>
              </a:solidFill>
              <a:effectLst/>
              <a:latin typeface="Source Code Pro" panose="020B0509030403020204" pitchFamily="49" charset="0"/>
            </a:endParaRPr>
          </a:p>
          <a:p>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9" name="TextBox 8"/>
          <p:cNvSpPr txBox="1"/>
          <p:nvPr/>
        </p:nvSpPr>
        <p:spPr>
          <a:xfrm>
            <a:off x="673582" y="2571750"/>
            <a:ext cx="3947277" cy="1384995"/>
          </a:xfrm>
          <a:prstGeom prst="rect">
            <a:avLst/>
          </a:prstGeom>
          <a:solidFill>
            <a:schemeClr val="tx2">
              <a:lumMod val="95000"/>
            </a:schemeClr>
          </a:solidFill>
          <a:ln w="12700">
            <a:solidFill>
              <a:schemeClr val="bg2"/>
            </a:solidFill>
          </a:ln>
        </p:spPr>
        <p:txBody>
          <a:bodyPr wrap="square">
            <a:spAutoFit/>
          </a:bodyPr>
          <a:lstStyle/>
          <a:p>
            <a:pPr algn="ctr"/>
            <a:r>
              <a:rPr lang="en-US" b="0" i="0" dirty="0">
                <a:solidFill>
                  <a:srgbClr val="000000"/>
                </a:solidFill>
                <a:effectLst/>
                <a:latin typeface="Raleway" pitchFamily="2" charset="0"/>
              </a:rPr>
              <a:t>To understand why primitive data types don't work, let's remember that </a:t>
            </a:r>
            <a:r>
              <a:rPr lang="en-US" b="1" i="0" dirty="0">
                <a:solidFill>
                  <a:srgbClr val="000000"/>
                </a:solidFill>
                <a:effectLst/>
                <a:latin typeface="Raleway" pitchFamily="2" charset="0"/>
              </a:rPr>
              <a:t>generics are a compile-time feature</a:t>
            </a:r>
            <a:r>
              <a:rPr lang="en-US" b="0" i="0" dirty="0">
                <a:solidFill>
                  <a:srgbClr val="000000"/>
                </a:solidFill>
                <a:effectLst/>
                <a:latin typeface="Raleway" pitchFamily="2" charset="0"/>
              </a:rPr>
              <a:t>, meaning the type parameter is erased and all generic types are implemented as type </a:t>
            </a:r>
            <a:r>
              <a:rPr lang="en-US" b="1" i="1" dirty="0">
                <a:solidFill>
                  <a:srgbClr val="000000"/>
                </a:solidFill>
                <a:effectLst/>
                <a:latin typeface="Raleway" pitchFamily="2" charset="0"/>
              </a:rPr>
              <a:t>Object</a:t>
            </a:r>
            <a:r>
              <a:rPr lang="en-US" b="0" i="0" dirty="0">
                <a:solidFill>
                  <a:srgbClr val="000000"/>
                </a:solidFill>
                <a:effectLst/>
                <a:latin typeface="Raleway" pitchFamily="2" charset="0"/>
              </a:rPr>
              <a:t>.</a:t>
            </a:r>
            <a:endParaRPr lang="en-US" b="0" i="0" dirty="0">
              <a:solidFill>
                <a:srgbClr val="000000"/>
              </a:solidFill>
              <a:effectLst/>
              <a:latin typeface="Raleway" pitchFamily="2" charset="0"/>
            </a:endParaRPr>
          </a:p>
          <a:p>
            <a:pPr algn="ctr"/>
            <a:r>
              <a:rPr lang="en-US" b="0" i="0" dirty="0">
                <a:solidFill>
                  <a:srgbClr val="000000"/>
                </a:solidFill>
                <a:effectLst/>
                <a:latin typeface="Raleway" pitchFamily="2" charset="0"/>
              </a:rPr>
              <a:t>Let's look at the </a:t>
            </a:r>
            <a:r>
              <a:rPr lang="en-US" b="1" i="1" dirty="0">
                <a:solidFill>
                  <a:srgbClr val="000000"/>
                </a:solidFill>
                <a:effectLst/>
                <a:latin typeface="Raleway" pitchFamily="2" charset="0"/>
              </a:rPr>
              <a:t>add</a:t>
            </a:r>
            <a:r>
              <a:rPr lang="en-US" b="0" i="0" dirty="0">
                <a:solidFill>
                  <a:srgbClr val="000000"/>
                </a:solidFill>
                <a:effectLst/>
                <a:latin typeface="Raleway" pitchFamily="2" charset="0"/>
              </a:rPr>
              <a:t> method of a list:</a:t>
            </a:r>
            <a:endParaRPr lang="en-US" b="0" i="0" dirty="0">
              <a:solidFill>
                <a:srgbClr val="000000"/>
              </a:solidFill>
              <a:effectLst/>
              <a:latin typeface="Raleway" pitchFamily="2" charset="0"/>
            </a:endParaRPr>
          </a:p>
        </p:txBody>
      </p:sp>
      <p:cxnSp>
        <p:nvCxnSpPr>
          <p:cNvPr id="10" name="Straight Arrow Connector 9"/>
          <p:cNvCxnSpPr/>
          <p:nvPr/>
        </p:nvCxnSpPr>
        <p:spPr>
          <a:xfrm>
            <a:off x="4620859" y="317399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31772" y="2912380"/>
            <a:ext cx="3287651" cy="523220"/>
          </a:xfrm>
          <a:prstGeom prst="rect">
            <a:avLst/>
          </a:prstGeom>
          <a:solidFill>
            <a:schemeClr val="accent1">
              <a:lumMod val="20000"/>
              <a:lumOff val="80000"/>
            </a:schemeClr>
          </a:solidFill>
        </p:spPr>
        <p:txBody>
          <a:bodyPr wrap="square">
            <a:spAutoFit/>
          </a:bodyPr>
          <a:lstStyle/>
          <a:p>
            <a:r>
              <a:rPr lang="en-US" b="0" i="0" dirty="0">
                <a:solidFill>
                  <a:srgbClr val="000000"/>
                </a:solidFill>
                <a:effectLst/>
                <a:latin typeface="Source Code Pro" panose="020B0509030403020204" pitchFamily="49" charset="0"/>
              </a:rPr>
              <a:t>List&lt;Integer&gt; list = </a:t>
            </a:r>
            <a:r>
              <a:rPr lang="en-US" b="1" i="0" dirty="0">
                <a:solidFill>
                  <a:srgbClr val="63B175"/>
                </a:solidFill>
                <a:effectLst/>
                <a:latin typeface="Source Code Pro" panose="020B0509030403020204" pitchFamily="49" charset="0"/>
              </a:rPr>
              <a:t>new</a:t>
            </a:r>
            <a:r>
              <a:rPr lang="en-US" b="0" i="0" dirty="0">
                <a:solidFill>
                  <a:srgbClr val="000000"/>
                </a:solidFill>
                <a:effectLst/>
                <a:latin typeface="Source Code Pro" panose="020B0509030403020204" pitchFamily="49" charset="0"/>
              </a:rPr>
              <a:t> </a:t>
            </a:r>
            <a:r>
              <a:rPr lang="en-US" b="1" i="0" dirty="0" err="1">
                <a:solidFill>
                  <a:srgbClr val="267438"/>
                </a:solidFill>
                <a:effectLst/>
                <a:latin typeface="Source Code Pro" panose="020B0509030403020204" pitchFamily="49" charset="0"/>
              </a:rPr>
              <a:t>ArrayList</a:t>
            </a:r>
            <a:r>
              <a:rPr lang="en-US" b="0" i="0" dirty="0">
                <a:solidFill>
                  <a:srgbClr val="000000"/>
                </a:solidFill>
                <a:effectLst/>
                <a:latin typeface="Source Code Pro" panose="020B0509030403020204" pitchFamily="49" charset="0"/>
              </a:rPr>
              <a:t>&lt;&gt;(); </a:t>
            </a:r>
            <a:r>
              <a:rPr lang="en-US" b="0" i="0" dirty="0" err="1">
                <a:solidFill>
                  <a:srgbClr val="000000"/>
                </a:solidFill>
                <a:effectLst/>
                <a:latin typeface="Source Code Pro" panose="020B0509030403020204" pitchFamily="49" charset="0"/>
              </a:rPr>
              <a:t>list.add</a:t>
            </a:r>
            <a:r>
              <a:rPr lang="en-US" b="0" i="0" dirty="0">
                <a:solidFill>
                  <a:srgbClr val="000000"/>
                </a:solidFill>
                <a:effectLst/>
                <a:latin typeface="Source Code Pro" panose="020B0509030403020204" pitchFamily="49" charset="0"/>
              </a:rPr>
              <a:t>(</a:t>
            </a:r>
            <a:r>
              <a:rPr lang="en-US" b="0" i="0" dirty="0">
                <a:solidFill>
                  <a:srgbClr val="4E9359"/>
                </a:solidFill>
                <a:effectLst/>
                <a:latin typeface="Source Code Pro" panose="020B0509030403020204" pitchFamily="49" charset="0"/>
              </a:rPr>
              <a:t>17</a:t>
            </a:r>
            <a:r>
              <a:rPr lang="en-US" b="0" i="0" dirty="0">
                <a:solidFill>
                  <a:srgbClr val="000000"/>
                </a:solidFill>
                <a:effectLst/>
                <a:latin typeface="Source Code Pro" panose="020B0509030403020204" pitchFamily="49" charset="0"/>
              </a:rPr>
              <a:t>);</a:t>
            </a:r>
            <a:endParaRPr lang="en-US" i="0" dirty="0">
              <a:solidFill>
                <a:srgbClr val="000000"/>
              </a:solidFill>
              <a:effectLst/>
              <a:latin typeface="Raleway" pitchFamily="2" charset="0"/>
            </a:endParaRPr>
          </a:p>
        </p:txBody>
      </p:sp>
      <p:sp>
        <p:nvSpPr>
          <p:cNvPr id="15" name="TextBox 14"/>
          <p:cNvSpPr txBox="1"/>
          <p:nvPr/>
        </p:nvSpPr>
        <p:spPr>
          <a:xfrm>
            <a:off x="5570161" y="3514922"/>
            <a:ext cx="3210871" cy="954107"/>
          </a:xfrm>
          <a:prstGeom prst="rect">
            <a:avLst/>
          </a:prstGeom>
          <a:noFill/>
        </p:spPr>
        <p:txBody>
          <a:bodyPr wrap="square">
            <a:spAutoFit/>
          </a:bodyPr>
          <a:lstStyle/>
          <a:p>
            <a:pPr algn="ctr"/>
            <a:r>
              <a:rPr lang="en-US" b="0" i="0" dirty="0">
                <a:solidFill>
                  <a:srgbClr val="000000"/>
                </a:solidFill>
                <a:effectLst/>
                <a:latin typeface="Raleway" pitchFamily="2" charset="0"/>
              </a:rPr>
              <a:t>The signature of the </a:t>
            </a:r>
            <a:r>
              <a:rPr lang="en-US" b="1" i="0" dirty="0">
                <a:solidFill>
                  <a:srgbClr val="000000"/>
                </a:solidFill>
                <a:effectLst/>
                <a:latin typeface="Raleway" pitchFamily="2" charset="0"/>
              </a:rPr>
              <a:t>add </a:t>
            </a:r>
            <a:r>
              <a:rPr lang="en-US" i="0" dirty="0">
                <a:solidFill>
                  <a:srgbClr val="000000"/>
                </a:solidFill>
                <a:effectLst/>
                <a:latin typeface="Raleway" pitchFamily="2" charset="0"/>
              </a:rPr>
              <a:t>method is: </a:t>
            </a:r>
            <a:endParaRPr lang="en-US" i="0" dirty="0">
              <a:solidFill>
                <a:srgbClr val="000000"/>
              </a:solidFill>
              <a:effectLst/>
              <a:latin typeface="Raleway" pitchFamily="2" charset="0"/>
            </a:endParaRP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(E e); </a:t>
            </a:r>
            <a:endParaRPr lang="en-US" dirty="0">
              <a:solidFill>
                <a:schemeClr val="bg2"/>
              </a:solidFill>
              <a:latin typeface="Raleway" pitchFamily="2" charset="0"/>
            </a:endParaRPr>
          </a:p>
          <a:p>
            <a:pPr algn="ctr"/>
            <a:r>
              <a:rPr lang="en-US" dirty="0">
                <a:solidFill>
                  <a:schemeClr val="bg2"/>
                </a:solidFill>
                <a:latin typeface="Raleway" pitchFamily="2" charset="0"/>
              </a:rPr>
              <a:t>And will be compiled to </a:t>
            </a:r>
            <a:endParaRPr lang="en-US" dirty="0">
              <a:solidFill>
                <a:schemeClr val="bg2"/>
              </a:solidFill>
              <a:latin typeface="Raleway" pitchFamily="2" charset="0"/>
            </a:endParaRPr>
          </a:p>
          <a:p>
            <a:pPr algn="ctr"/>
            <a:r>
              <a:rPr lang="en-US" b="1" dirty="0" err="1">
                <a:solidFill>
                  <a:srgbClr val="00B050"/>
                </a:solidFill>
                <a:latin typeface="Raleway" pitchFamily="2" charset="0"/>
              </a:rPr>
              <a:t>boolean</a:t>
            </a:r>
            <a:r>
              <a:rPr lang="en-US" b="1" dirty="0">
                <a:solidFill>
                  <a:srgbClr val="00B050"/>
                </a:solidFill>
                <a:latin typeface="Raleway" pitchFamily="2" charset="0"/>
              </a:rPr>
              <a:t> add </a:t>
            </a:r>
            <a:r>
              <a:rPr lang="en-US" dirty="0">
                <a:solidFill>
                  <a:schemeClr val="bg2"/>
                </a:solidFill>
                <a:latin typeface="Raleway" pitchFamily="2" charset="0"/>
              </a:rPr>
              <a:t>(Object e); </a:t>
            </a:r>
            <a:endParaRPr lang="en-US" dirty="0">
              <a:solidFill>
                <a:schemeClr val="bg2"/>
              </a:solidFill>
              <a:latin typeface="Raleway" pitchFamily="2" charset="0"/>
            </a:endParaRPr>
          </a:p>
        </p:txBody>
      </p:sp>
      <p:sp>
        <p:nvSpPr>
          <p:cNvPr id="17" name="TextBox 16"/>
          <p:cNvSpPr txBox="1"/>
          <p:nvPr/>
        </p:nvSpPr>
        <p:spPr>
          <a:xfrm>
            <a:off x="673582" y="4168889"/>
            <a:ext cx="3947277" cy="523220"/>
          </a:xfrm>
          <a:prstGeom prst="rect">
            <a:avLst/>
          </a:prstGeom>
          <a:solidFill>
            <a:schemeClr val="tx2">
              <a:lumMod val="95000"/>
            </a:schemeClr>
          </a:solidFill>
        </p:spPr>
        <p:txBody>
          <a:bodyPr wrap="square">
            <a:spAutoFit/>
          </a:bodyPr>
          <a:lstStyle/>
          <a:p>
            <a:pPr algn="ctr"/>
            <a:r>
              <a:rPr lang="en-US" i="0" dirty="0">
                <a:solidFill>
                  <a:srgbClr val="000000"/>
                </a:solidFill>
                <a:effectLst/>
                <a:latin typeface="Raleway" pitchFamily="2" charset="0"/>
              </a:rPr>
              <a:t>Therefore, type parameters must be convertible to </a:t>
            </a:r>
            <a:r>
              <a:rPr lang="en-US" b="1" i="1" dirty="0">
                <a:solidFill>
                  <a:srgbClr val="000000"/>
                </a:solidFill>
                <a:effectLst/>
                <a:latin typeface="Raleway" pitchFamily="2" charset="0"/>
              </a:rPr>
              <a:t>Object</a:t>
            </a:r>
            <a:r>
              <a:rPr lang="en-US" i="0" dirty="0">
                <a:solidFill>
                  <a:srgbClr val="000000"/>
                </a:solidFill>
                <a:effectLst/>
                <a:latin typeface="Raleway" pitchFamily="2" charset="0"/>
              </a:rPr>
              <a:t>.</a:t>
            </a:r>
            <a:endParaRPr lang="en-US" i="0" dirty="0">
              <a:solidFill>
                <a:srgbClr val="000000"/>
              </a:solidFill>
              <a:effectLst/>
              <a:latin typeface="Raleway"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1"/>
          <a:stretch>
            <a:fillRect/>
          </a:stretch>
        </p:blipFill>
        <p:spPr>
          <a:xfrm>
            <a:off x="2502644" y="830637"/>
            <a:ext cx="4138712" cy="369250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1"/>
          <a:stretch>
            <a:fillRect/>
          </a:stretch>
        </p:blipFill>
        <p:spPr>
          <a:xfrm>
            <a:off x="345777" y="802717"/>
            <a:ext cx="4138712" cy="3762303"/>
          </a:xfrm>
          <a:prstGeom prst="rect">
            <a:avLst/>
          </a:prstGeom>
        </p:spPr>
      </p:pic>
      <p:cxnSp>
        <p:nvCxnSpPr>
          <p:cNvPr id="4" name="Straight Arrow Connector 3"/>
          <p:cNvCxnSpPr/>
          <p:nvPr/>
        </p:nvCxnSpPr>
        <p:spPr>
          <a:xfrm>
            <a:off x="4484489" y="257175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srcRect t="21291" r="41490"/>
          <a:stretch>
            <a:fillRect/>
          </a:stretch>
        </p:blipFill>
        <p:spPr>
          <a:xfrm>
            <a:off x="5405869" y="2184353"/>
            <a:ext cx="2872592" cy="774794"/>
          </a:xfrm>
          <a:prstGeom prst="rect">
            <a:avLst/>
          </a:prstGeom>
        </p:spPr>
      </p:pic>
      <p:sp>
        <p:nvSpPr>
          <p:cNvPr id="7" name="TextBox 6"/>
          <p:cNvSpPr txBox="1"/>
          <p:nvPr/>
        </p:nvSpPr>
        <p:spPr>
          <a:xfrm>
            <a:off x="5461710" y="1876576"/>
            <a:ext cx="2760910" cy="307777"/>
          </a:xfrm>
          <a:prstGeom prst="rect">
            <a:avLst/>
          </a:prstGeom>
          <a:solidFill>
            <a:schemeClr val="bg2">
              <a:lumMod val="10000"/>
              <a:lumOff val="90000"/>
            </a:schemeClr>
          </a:solidFill>
        </p:spPr>
        <p:txBody>
          <a:bodyPr wrap="square">
            <a:spAutoFit/>
          </a:bodyPr>
          <a:lstStyle/>
          <a:p>
            <a:pPr algn="ctr"/>
            <a:r>
              <a:rPr lang="en-US" b="1" i="0" dirty="0">
                <a:solidFill>
                  <a:srgbClr val="000000"/>
                </a:solidFill>
                <a:effectLst/>
                <a:latin typeface="Raleway" pitchFamily="2" charset="0"/>
              </a:rPr>
              <a:t>OUTPUT</a:t>
            </a:r>
            <a:endParaRPr lang="en-US" b="1" i="0" dirty="0">
              <a:solidFill>
                <a:srgbClr val="000000"/>
              </a:solidFill>
              <a:effectLst/>
              <a:latin typeface="Raleway"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14929" y="143645"/>
            <a:ext cx="611417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Create a Generic Class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1"/>
          <a:stretch>
            <a:fillRect/>
          </a:stretch>
        </p:blipFill>
        <p:spPr>
          <a:xfrm>
            <a:off x="345777" y="802717"/>
            <a:ext cx="4138712" cy="3762303"/>
          </a:xfrm>
          <a:prstGeom prst="rect">
            <a:avLst/>
          </a:prstGeom>
        </p:spPr>
      </p:pic>
      <p:cxnSp>
        <p:nvCxnSpPr>
          <p:cNvPr id="4" name="Straight Arrow Connector 3"/>
          <p:cNvCxnSpPr/>
          <p:nvPr/>
        </p:nvCxnSpPr>
        <p:spPr>
          <a:xfrm>
            <a:off x="4484489" y="2571750"/>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3789" y="1183457"/>
            <a:ext cx="3364434" cy="3000821"/>
          </a:xfrm>
          <a:prstGeom prst="rect">
            <a:avLst/>
          </a:prstGeom>
          <a:solidFill>
            <a:schemeClr val="bg2">
              <a:lumMod val="10000"/>
              <a:lumOff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2"/>
                </a:solidFill>
                <a:effectLst/>
                <a:latin typeface="Raleway" pitchFamily="2" charset="0"/>
              </a:rPr>
              <a:t>Here, </a:t>
            </a:r>
            <a:r>
              <a:rPr kumimoji="0" lang="en-US" altLang="en-US" sz="1050" b="1"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used inside the angle bracket </a:t>
            </a:r>
            <a:r>
              <a:rPr kumimoji="0" lang="en-US" altLang="en-US" sz="1050" b="0" i="0" u="none" strike="noStrike" cap="none" normalizeH="0" baseline="0" dirty="0">
                <a:ln>
                  <a:noFill/>
                </a:ln>
                <a:solidFill>
                  <a:schemeClr val="bg2"/>
                </a:solidFill>
                <a:effectLst/>
                <a:latin typeface="Raleway" pitchFamily="2" charset="0"/>
              </a:rPr>
              <a:t>&lt;&gt;</a:t>
            </a:r>
            <a:r>
              <a:rPr kumimoji="0" lang="en-US" altLang="en-US" sz="1400" b="0" i="0" u="none" strike="noStrike" cap="none" normalizeH="0" baseline="0" dirty="0">
                <a:ln>
                  <a:noFill/>
                </a:ln>
                <a:solidFill>
                  <a:schemeClr val="bg2"/>
                </a:solidFill>
                <a:effectLst/>
                <a:latin typeface="Raleway" pitchFamily="2" charset="0"/>
              </a:rPr>
              <a:t> indicates the </a:t>
            </a:r>
            <a:r>
              <a:rPr kumimoji="0" lang="en-US" altLang="en-US" sz="1400" b="1" i="0" u="none" strike="noStrike" cap="none" normalizeH="0" baseline="0" dirty="0">
                <a:ln>
                  <a:noFill/>
                </a:ln>
                <a:solidFill>
                  <a:schemeClr val="bg2"/>
                </a:solidFill>
                <a:effectLst/>
                <a:latin typeface="Raleway" pitchFamily="2" charset="0"/>
              </a:rPr>
              <a:t>type parameter</a:t>
            </a:r>
            <a:r>
              <a:rPr kumimoji="0" lang="en-US" altLang="en-US" sz="1400" b="0" i="0" u="none" strike="noStrike" cap="none" normalizeH="0" baseline="0" dirty="0">
                <a:ln>
                  <a:noFill/>
                </a:ln>
                <a:solidFill>
                  <a:schemeClr val="bg2"/>
                </a:solidFill>
                <a:effectLst/>
                <a:latin typeface="Raleway" pitchFamily="2" charset="0"/>
              </a:rPr>
              <a:t>. Inside the </a:t>
            </a:r>
            <a:r>
              <a:rPr kumimoji="0" lang="en-US" altLang="en-US" sz="1050" b="0" i="0" u="none" strike="noStrike" cap="none" normalizeH="0" baseline="0" dirty="0">
                <a:ln>
                  <a:noFill/>
                </a:ln>
                <a:solidFill>
                  <a:schemeClr val="bg2"/>
                </a:solidFill>
                <a:effectLst/>
                <a:latin typeface="Raleway" pitchFamily="2" charset="0"/>
              </a:rPr>
              <a:t>Main</a:t>
            </a:r>
            <a:r>
              <a:rPr kumimoji="0" lang="en-US" altLang="en-US" sz="1400" b="0" i="0" u="none" strike="noStrike" cap="none" normalizeH="0" baseline="0" dirty="0">
                <a:ln>
                  <a:noFill/>
                </a:ln>
                <a:solidFill>
                  <a:schemeClr val="bg2"/>
                </a:solidFill>
                <a:effectLst/>
                <a:latin typeface="Raleway" pitchFamily="2" charset="0"/>
              </a:rPr>
              <a:t> class, we have created two objects of </a:t>
            </a:r>
            <a:r>
              <a:rPr kumimoji="0" lang="en-US" altLang="en-US" sz="1050" b="0" i="0" u="none" strike="noStrike" cap="none" normalizeH="0" baseline="0" dirty="0" err="1">
                <a:ln>
                  <a:noFill/>
                </a:ln>
                <a:solidFill>
                  <a:schemeClr val="bg2"/>
                </a:solidFill>
                <a:effectLst/>
                <a:latin typeface="Raleway" pitchFamily="2" charset="0"/>
              </a:rPr>
              <a:t>GenericsClass</a:t>
            </a:r>
            <a:endParaRPr kumimoji="0" lang="en-US" altLang="en-US" sz="1050" b="0" i="0" u="none" strike="noStrike" cap="none" normalizeH="0" baseline="0" dirty="0">
              <a:ln>
                <a:noFill/>
              </a:ln>
              <a:solidFill>
                <a:schemeClr val="bg2"/>
              </a:solidFill>
              <a:effectLst/>
              <a:latin typeface="Raleway"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700" b="0" i="0" u="none" strike="noStrike" cap="none" normalizeH="0" baseline="0" dirty="0">
              <a:ln>
                <a:noFill/>
              </a:ln>
              <a:solidFill>
                <a:schemeClr val="bg2"/>
              </a:solidFill>
              <a:effectLst/>
              <a:latin typeface="Raleway"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050" b="0" i="0" u="none" strike="noStrike" cap="none" normalizeH="0" baseline="0" dirty="0" err="1">
                <a:ln>
                  <a:noFill/>
                </a:ln>
                <a:solidFill>
                  <a:schemeClr val="bg2"/>
                </a:solidFill>
                <a:effectLst/>
                <a:latin typeface="Raleway" pitchFamily="2" charset="0"/>
              </a:rPr>
              <a:t>intObj</a:t>
            </a:r>
            <a:r>
              <a:rPr kumimoji="0" lang="en-US" altLang="en-US" sz="1400" b="0" i="0" u="none" strike="noStrike" cap="none" normalizeH="0" baseline="0" dirty="0">
                <a:ln>
                  <a:noFill/>
                </a:ln>
                <a:solidFill>
                  <a:schemeClr val="bg2"/>
                </a:solidFill>
                <a:effectLst/>
                <a:latin typeface="Raleway" pitchFamily="2" charset="0"/>
              </a:rPr>
              <a:t> - Here, the type parameter </a:t>
            </a:r>
            <a:r>
              <a:rPr kumimoji="0" lang="en-US" altLang="en-US" sz="1050" b="0"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is replaced by </a:t>
            </a:r>
            <a:r>
              <a:rPr kumimoji="0" lang="en-US" altLang="en-US" sz="1050" b="0" i="0" u="none" strike="noStrike" cap="none" normalizeH="0" baseline="0" dirty="0">
                <a:ln>
                  <a:noFill/>
                </a:ln>
                <a:solidFill>
                  <a:schemeClr val="bg2"/>
                </a:solidFill>
                <a:effectLst/>
                <a:latin typeface="Raleway" pitchFamily="2" charset="0"/>
              </a:rPr>
              <a:t>Integer</a:t>
            </a:r>
            <a:r>
              <a:rPr kumimoji="0" lang="en-US" altLang="en-US" sz="1400" b="0" i="0" u="none" strike="noStrike" cap="none" normalizeH="0" baseline="0" dirty="0">
                <a:ln>
                  <a:noFill/>
                </a:ln>
                <a:solidFill>
                  <a:schemeClr val="bg2"/>
                </a:solidFill>
                <a:effectLst/>
                <a:latin typeface="Raleway" pitchFamily="2" charset="0"/>
              </a:rPr>
              <a:t>. Now, the </a:t>
            </a:r>
            <a:r>
              <a:rPr kumimoji="0" lang="en-US" altLang="en-US" sz="1050" b="0" i="0" u="none" strike="noStrike" cap="none" normalizeH="0" baseline="0" dirty="0" err="1">
                <a:ln>
                  <a:noFill/>
                </a:ln>
                <a:solidFill>
                  <a:schemeClr val="bg2"/>
                </a:solidFill>
                <a:effectLst/>
                <a:latin typeface="Raleway" pitchFamily="2" charset="0"/>
              </a:rPr>
              <a:t>GenericsClass</a:t>
            </a:r>
            <a:r>
              <a:rPr kumimoji="0" lang="en-US" altLang="en-US" sz="1400" b="0" i="0" u="none" strike="noStrike" cap="none" normalizeH="0" baseline="0" dirty="0">
                <a:ln>
                  <a:noFill/>
                </a:ln>
                <a:solidFill>
                  <a:schemeClr val="bg2"/>
                </a:solidFill>
                <a:effectLst/>
                <a:latin typeface="Raleway" pitchFamily="2" charset="0"/>
              </a:rPr>
              <a:t> works with integer data.</a:t>
            </a:r>
            <a:endParaRPr kumimoji="0" lang="en-US" altLang="en-US" sz="1400" b="0" i="0" u="none" strike="noStrike" cap="none" normalizeH="0" baseline="0" dirty="0">
              <a:ln>
                <a:noFill/>
              </a:ln>
              <a:solidFill>
                <a:schemeClr val="bg2"/>
              </a:solidFill>
              <a:effectLst/>
              <a:latin typeface="Raleway"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050" b="0" i="0" u="none" strike="noStrike" cap="none" normalizeH="0" baseline="0" dirty="0" err="1">
                <a:ln>
                  <a:noFill/>
                </a:ln>
                <a:solidFill>
                  <a:schemeClr val="bg2"/>
                </a:solidFill>
                <a:effectLst/>
                <a:latin typeface="Raleway" pitchFamily="2" charset="0"/>
              </a:rPr>
              <a:t>stringObj</a:t>
            </a:r>
            <a:r>
              <a:rPr kumimoji="0" lang="en-US" altLang="en-US" sz="1400" b="0" i="0" u="none" strike="noStrike" cap="none" normalizeH="0" baseline="0" dirty="0">
                <a:ln>
                  <a:noFill/>
                </a:ln>
                <a:solidFill>
                  <a:schemeClr val="bg2"/>
                </a:solidFill>
                <a:effectLst/>
                <a:latin typeface="Raleway" pitchFamily="2" charset="0"/>
              </a:rPr>
              <a:t> - Here, the type parameter </a:t>
            </a:r>
            <a:r>
              <a:rPr kumimoji="0" lang="en-US" altLang="en-US" sz="1050" b="0" i="0" u="none" strike="noStrike" cap="none" normalizeH="0" baseline="0" dirty="0">
                <a:ln>
                  <a:noFill/>
                </a:ln>
                <a:solidFill>
                  <a:schemeClr val="bg2"/>
                </a:solidFill>
                <a:effectLst/>
                <a:latin typeface="Raleway" pitchFamily="2" charset="0"/>
              </a:rPr>
              <a:t>T</a:t>
            </a:r>
            <a:r>
              <a:rPr kumimoji="0" lang="en-US" altLang="en-US" sz="1400" b="0" i="0" u="none" strike="noStrike" cap="none" normalizeH="0" baseline="0" dirty="0">
                <a:ln>
                  <a:noFill/>
                </a:ln>
                <a:solidFill>
                  <a:schemeClr val="bg2"/>
                </a:solidFill>
                <a:effectLst/>
                <a:latin typeface="Raleway" pitchFamily="2" charset="0"/>
              </a:rPr>
              <a:t> is replaced by </a:t>
            </a:r>
            <a:r>
              <a:rPr kumimoji="0" lang="en-US" altLang="en-US" sz="1050" b="0" i="0" u="none" strike="noStrike" cap="none" normalizeH="0" baseline="0" dirty="0">
                <a:ln>
                  <a:noFill/>
                </a:ln>
                <a:solidFill>
                  <a:schemeClr val="bg2"/>
                </a:solidFill>
                <a:effectLst/>
                <a:latin typeface="Raleway" pitchFamily="2" charset="0"/>
              </a:rPr>
              <a:t>String</a:t>
            </a:r>
            <a:r>
              <a:rPr kumimoji="0" lang="en-US" altLang="en-US" sz="1400" b="0" i="0" u="none" strike="noStrike" cap="none" normalizeH="0" baseline="0" dirty="0">
                <a:ln>
                  <a:noFill/>
                </a:ln>
                <a:solidFill>
                  <a:schemeClr val="bg2"/>
                </a:solidFill>
                <a:effectLst/>
                <a:latin typeface="Raleway" pitchFamily="2" charset="0"/>
              </a:rPr>
              <a:t>. Now, the </a:t>
            </a:r>
            <a:r>
              <a:rPr kumimoji="0" lang="en-US" altLang="en-US" sz="1050" b="0" i="0" u="none" strike="noStrike" cap="none" normalizeH="0" baseline="0" dirty="0" err="1">
                <a:ln>
                  <a:noFill/>
                </a:ln>
                <a:solidFill>
                  <a:schemeClr val="bg2"/>
                </a:solidFill>
                <a:effectLst/>
                <a:latin typeface="Raleway" pitchFamily="2" charset="0"/>
              </a:rPr>
              <a:t>GenericsClass</a:t>
            </a:r>
            <a:r>
              <a:rPr kumimoji="0" lang="en-US" altLang="en-US" sz="1400" b="0" i="0" u="none" strike="noStrike" cap="none" normalizeH="0" baseline="0" dirty="0">
                <a:ln>
                  <a:noFill/>
                </a:ln>
                <a:solidFill>
                  <a:schemeClr val="bg2"/>
                </a:solidFill>
                <a:effectLst/>
                <a:latin typeface="Raleway" pitchFamily="2" charset="0"/>
              </a:rPr>
              <a:t> works with string data.</a:t>
            </a:r>
            <a:endParaRPr kumimoji="0" lang="en-US" altLang="en-US" sz="1400" b="0" i="0" u="none" strike="noStrike" cap="none" normalizeH="0" baseline="0" dirty="0">
              <a:ln>
                <a:noFill/>
              </a:ln>
              <a:solidFill>
                <a:schemeClr val="bg2"/>
              </a:solidFill>
              <a:effectLst/>
              <a:latin typeface="Raleway"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636" y="1381621"/>
            <a:ext cx="4752726" cy="1815882"/>
          </a:xfrm>
          <a:prstGeom prst="rect">
            <a:avLst/>
          </a:prstGeom>
          <a:noFill/>
        </p:spPr>
        <p:txBody>
          <a:bodyPr wrap="square" lIns="91440" tIns="45720" rIns="91440" bIns="45720">
            <a:spAutoFit/>
          </a:bodyPr>
          <a:lstStyle/>
          <a:p>
            <a:pPr algn="ctr"/>
            <a:r>
              <a:rPr lang="en-US" sz="2800" b="0" cap="none" spc="0" dirty="0">
                <a:ln w="0"/>
                <a:solidFill>
                  <a:schemeClr val="accent2">
                    <a:lumMod val="75000"/>
                  </a:schemeClr>
                </a:solidFill>
                <a:latin typeface="Times New Roman" panose="02020603050405020304" pitchFamily="18" charset="0"/>
                <a:cs typeface="Times New Roman" panose="02020603050405020304" pitchFamily="18" charset="0"/>
              </a:rPr>
              <a:t>“The capacity to learn is a gift; the ability to learn is a skill; the willingness to learn is a choice</a:t>
            </a:r>
            <a:r>
              <a:rPr lang="en-US" sz="2800" dirty="0">
                <a:ln w="0"/>
                <a:solidFill>
                  <a:schemeClr val="accent2">
                    <a:lumMod val="75000"/>
                  </a:schemeClr>
                </a:solidFill>
                <a:latin typeface="Times New Roman" panose="02020603050405020304" pitchFamily="18" charset="0"/>
                <a:cs typeface="Times New Roman" panose="02020603050405020304" pitchFamily="18" charset="0"/>
              </a:rPr>
              <a:t>!”</a:t>
            </a:r>
            <a:endParaRPr lang="en-US" sz="2800" b="0" cap="none" spc="0" dirty="0">
              <a:ln w="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113631" y="3283305"/>
            <a:ext cx="2916735" cy="338554"/>
          </a:xfrm>
          <a:prstGeom prst="rect">
            <a:avLst/>
          </a:prstGeom>
          <a:noFill/>
        </p:spPr>
        <p:txBody>
          <a:bodyPr wrap="square" rtlCol="0">
            <a:spAutoFit/>
          </a:bodyPr>
          <a:lstStyle/>
          <a:p>
            <a:pPr algn="ctr"/>
            <a:r>
              <a:rPr lang="en-US" sz="1600" b="1" dirty="0">
                <a:solidFill>
                  <a:schemeClr val="bg2"/>
                </a:solidFill>
                <a:latin typeface="Bradley Hand ITC" panose="03070402050302030203" pitchFamily="66" charset="0"/>
              </a:rPr>
              <a:t>------- Brian Herbert------</a:t>
            </a:r>
            <a:endParaRPr lang="en-US" sz="1600" b="1" dirty="0">
              <a:solidFill>
                <a:schemeClr val="bg2"/>
              </a:solidFill>
              <a:latin typeface="Bradley Hand ITC" panose="03070402050302030203" pitchFamily="66" charset="0"/>
            </a:endParaRPr>
          </a:p>
        </p:txBody>
      </p:sp>
      <p:pic>
        <p:nvPicPr>
          <p:cNvPr id="6" name="Picture 5"/>
          <p:cNvPicPr>
            <a:picLocks noChangeAspect="1"/>
          </p:cNvPicPr>
          <p:nvPr/>
        </p:nvPicPr>
        <p:blipFill rotWithShape="1">
          <a:blip r:embed="rId1"/>
          <a:srcRect l="18033" t="11779" r="12425" b="19803"/>
          <a:stretch>
            <a:fillRect/>
          </a:stretch>
        </p:blipFill>
        <p:spPr>
          <a:xfrm>
            <a:off x="4193043" y="635935"/>
            <a:ext cx="757910" cy="74568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2689804" y="1932120"/>
            <a:ext cx="3670950"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1938928" y="2103523"/>
            <a:ext cx="526614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Wrapper Classes in JAVA</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071245" y="953770"/>
            <a:ext cx="7000875" cy="3594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Autoboxing</a:t>
            </a:r>
            <a:endParaRPr lang="en-US"/>
          </a:p>
        </p:txBody>
      </p:sp>
      <p:sp>
        <p:nvSpPr>
          <p:cNvPr id="3" name="Text Placeholder 2"/>
          <p:cNvSpPr>
            <a:spLocks noGrp="1"/>
          </p:cNvSpPr>
          <p:nvPr>
            <p:ph type="body" idx="1"/>
          </p:nvPr>
        </p:nvSpPr>
        <p:spPr/>
        <p:txBody>
          <a:bodyPr/>
          <a:p>
            <a:endParaRPr lang="en-US"/>
          </a:p>
        </p:txBody>
      </p:sp>
      <p:sp>
        <p:nvSpPr>
          <p:cNvPr id="4" name="Text Box 3"/>
          <p:cNvSpPr txBox="1"/>
          <p:nvPr/>
        </p:nvSpPr>
        <p:spPr>
          <a:xfrm>
            <a:off x="628015" y="909955"/>
            <a:ext cx="7787005" cy="1383665"/>
          </a:xfrm>
          <a:prstGeom prst="rect">
            <a:avLst/>
          </a:prstGeom>
          <a:solidFill>
            <a:schemeClr val="accent5">
              <a:lumMod val="20000"/>
              <a:lumOff val="80000"/>
            </a:schemeClr>
          </a:solidFill>
        </p:spPr>
        <p:txBody>
          <a:bodyPr wrap="square" rtlCol="0" anchor="t">
            <a:spAutoFit/>
          </a:bodyPr>
          <a:p>
            <a:pPr marL="285750" indent="-285750">
              <a:buFont typeface="Arial" panose="020B0604020202020204" pitchFamily="34" charset="0"/>
              <a:buChar char="•"/>
            </a:pPr>
            <a:r>
              <a:rPr lang="en-US"/>
              <a:t>The automatic conversion of primitive data type into its corresponding wrapper class is known as autoboxing, for example, byte to Byte, char to Character, int to Integer, long to Long, float to Float, boolean to Boolean, double to Double, and short to Short.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Since Java 5, we do not need to use the valueOf() method of wrapper classes to convert the primitive into objects.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461770" y="699770"/>
            <a:ext cx="6497955" cy="3910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Unboxing</a:t>
            </a:r>
            <a:br>
              <a:rPr lang="en-US"/>
            </a:br>
            <a:endParaRPr lang="en-US"/>
          </a:p>
        </p:txBody>
      </p:sp>
      <p:sp>
        <p:nvSpPr>
          <p:cNvPr id="4" name="Text Box 3"/>
          <p:cNvSpPr txBox="1"/>
          <p:nvPr/>
        </p:nvSpPr>
        <p:spPr>
          <a:xfrm>
            <a:off x="628650" y="873125"/>
            <a:ext cx="7886700" cy="737235"/>
          </a:xfrm>
          <a:prstGeom prst="rect">
            <a:avLst/>
          </a:prstGeom>
          <a:noFill/>
        </p:spPr>
        <p:txBody>
          <a:bodyPr wrap="square" rtlCol="0" anchor="t">
            <a:spAutoFit/>
          </a:bodyPr>
          <a:p>
            <a:pPr marL="285750" indent="-285750">
              <a:buFont typeface="Arial" panose="020B0604020202020204" pitchFamily="34" charset="0"/>
              <a:buChar char="•"/>
            </a:pPr>
            <a:r>
              <a:rPr lang="en-US"/>
              <a:t>The automatic conversion of wrapper type into its corresponding primitive type is known as unboxing. It is the reverse process of autoboxing. Since Java 5, we do not need to use the intValue() method of wrapper classes to convert the wrapper type into primitives.</a:t>
            </a:r>
            <a:endParaRPr lang="en-US"/>
          </a:p>
        </p:txBody>
      </p:sp>
      <p:pic>
        <p:nvPicPr>
          <p:cNvPr id="5" name="Picture 4"/>
          <p:cNvPicPr>
            <a:picLocks noChangeAspect="1"/>
          </p:cNvPicPr>
          <p:nvPr/>
        </p:nvPicPr>
        <p:blipFill>
          <a:blip r:embed="rId1"/>
          <a:stretch>
            <a:fillRect/>
          </a:stretch>
        </p:blipFill>
        <p:spPr>
          <a:xfrm>
            <a:off x="1776095" y="1707515"/>
            <a:ext cx="5048250" cy="3056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075182" y="143645"/>
            <a:ext cx="4993676"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Example: Wrapper classes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 name="Straight Arrow Connector 3"/>
          <p:cNvCxnSpPr/>
          <p:nvPr/>
        </p:nvCxnSpPr>
        <p:spPr>
          <a:xfrm>
            <a:off x="3853045" y="2669473"/>
            <a:ext cx="837618" cy="0"/>
          </a:xfrm>
          <a:prstGeom prst="straightConnector1">
            <a:avLst/>
          </a:prstGeom>
          <a:ln w="28575">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9138" y="1915420"/>
            <a:ext cx="3364434" cy="1508105"/>
          </a:xfrm>
          <a:prstGeom prst="rect">
            <a:avLst/>
          </a:prstGeom>
          <a:solidFill>
            <a:schemeClr val="bg2">
              <a:lumMod val="10000"/>
              <a:lumOff val="9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Suppose you have a class A. You want to make a wrapper, B for it. </a:t>
            </a: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200" dirty="0">
              <a:solidFill>
                <a:schemeClr val="bg2"/>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200" dirty="0">
                <a:solidFill>
                  <a:schemeClr val="bg2"/>
                </a:solidFill>
                <a:latin typeface="Poppins" panose="00000500000000000000" pitchFamily="2" charset="0"/>
                <a:cs typeface="Poppins" panose="00000500000000000000" pitchFamily="2" charset="0"/>
              </a:rPr>
              <a:t>If A is generic, and you want B to be a generic wrapper, you just need to add the generic declaration. </a:t>
            </a:r>
            <a:endParaRPr lang="en-US" altLang="en-US" sz="1200" dirty="0">
              <a:solidFill>
                <a:schemeClr val="bg2"/>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dirty="0">
              <a:solidFill>
                <a:schemeClr val="tx1"/>
              </a:solidFill>
              <a:latin typeface="Arial" panose="020B0604020202020204" pitchFamily="34" charset="0"/>
            </a:endParaRPr>
          </a:p>
        </p:txBody>
      </p:sp>
      <p:pic>
        <p:nvPicPr>
          <p:cNvPr id="8" name="Picture 7"/>
          <p:cNvPicPr>
            <a:picLocks noChangeAspect="1"/>
          </p:cNvPicPr>
          <p:nvPr/>
        </p:nvPicPr>
        <p:blipFill>
          <a:blip r:embed="rId1"/>
          <a:stretch>
            <a:fillRect/>
          </a:stretch>
        </p:blipFill>
        <p:spPr>
          <a:xfrm>
            <a:off x="577941" y="1157937"/>
            <a:ext cx="2994484" cy="1436058"/>
          </a:xfrm>
          <a:prstGeom prst="rect">
            <a:avLst/>
          </a:prstGeom>
        </p:spPr>
      </p:pic>
      <p:pic>
        <p:nvPicPr>
          <p:cNvPr id="11" name="Picture 10"/>
          <p:cNvPicPr>
            <a:picLocks noChangeAspect="1"/>
          </p:cNvPicPr>
          <p:nvPr/>
        </p:nvPicPr>
        <p:blipFill>
          <a:blip r:embed="rId2"/>
          <a:stretch>
            <a:fillRect/>
          </a:stretch>
        </p:blipFill>
        <p:spPr>
          <a:xfrm>
            <a:off x="577940" y="2758032"/>
            <a:ext cx="2994484" cy="14360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964849" y="143645"/>
            <a:ext cx="3214341"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Wrapper classes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1970147" y="931218"/>
            <a:ext cx="5203705" cy="1449371"/>
          </a:xfrm>
          <a:prstGeom prst="rect">
            <a:avLst/>
          </a:prstGeom>
          <a:solidFill>
            <a:schemeClr val="bg2">
              <a:lumMod val="10000"/>
              <a:lumOff val="90000"/>
            </a:schemeClr>
          </a:solid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As you know, using generics, we can write code without knowing the type of the objects the code operates on. It lets us create generic classes, constructors, and methods.</a:t>
            </a: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 generic class is defined using formal type parameters.</a:t>
            </a:r>
            <a:endParaRPr lang="en-US" altLang="en-US" sz="800" dirty="0">
              <a:solidFill>
                <a:schemeClr val="tx1"/>
              </a:solidFill>
              <a:latin typeface="Arial" panose="020B0604020202020204" pitchFamily="34" charset="0"/>
            </a:endParaRPr>
          </a:p>
        </p:txBody>
      </p:sp>
      <p:sp>
        <p:nvSpPr>
          <p:cNvPr id="9" name="TextBox 8"/>
          <p:cNvSpPr txBox="1"/>
          <p:nvPr/>
        </p:nvSpPr>
        <p:spPr>
          <a:xfrm>
            <a:off x="352496" y="2798902"/>
            <a:ext cx="3235302" cy="646331"/>
          </a:xfrm>
          <a:prstGeom prst="rect">
            <a:avLst/>
          </a:prstGeom>
          <a:noFill/>
        </p:spPr>
        <p:txBody>
          <a:bodyPr wrap="square">
            <a:spAutoFit/>
          </a:bodyPr>
          <a:lstStyle/>
          <a:p>
            <a:pPr algn="ctr"/>
            <a:r>
              <a:rPr lang="en-US" sz="1200" b="0" i="0" dirty="0">
                <a:solidFill>
                  <a:srgbClr val="333333"/>
                </a:solidFill>
                <a:effectLst/>
                <a:latin typeface="Helvetica Neue"/>
              </a:rPr>
              <a:t>The following simple code declares a class Wrapper that takes one formal type parameter:</a:t>
            </a:r>
            <a:endParaRPr lang="en-US" sz="1200" dirty="0"/>
          </a:p>
        </p:txBody>
      </p:sp>
      <p:sp>
        <p:nvSpPr>
          <p:cNvPr id="3" name="Rectangle 1"/>
          <p:cNvSpPr>
            <a:spLocks noChangeArrowheads="1"/>
          </p:cNvSpPr>
          <p:nvPr/>
        </p:nvSpPr>
        <p:spPr bwMode="auto">
          <a:xfrm>
            <a:off x="840887" y="3698481"/>
            <a:ext cx="2258520" cy="5405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7F0055"/>
                </a:solidFill>
                <a:effectLst/>
                <a:latin typeface="Menlo"/>
              </a:rPr>
              <a:t>public</a:t>
            </a:r>
            <a:r>
              <a:rPr kumimoji="0" lang="en-US" altLang="en-US" sz="1600" b="0" i="0" u="none" strike="noStrike" cap="none" normalizeH="0" baseline="0" dirty="0">
                <a:ln>
                  <a:noFill/>
                </a:ln>
                <a:solidFill>
                  <a:srgbClr val="333333"/>
                </a:solidFill>
                <a:effectLst/>
                <a:latin typeface="Menlo"/>
              </a:rPr>
              <a:t> </a:t>
            </a:r>
            <a:r>
              <a:rPr kumimoji="0" lang="en-US" altLang="en-US" sz="1600" b="1" i="0" u="none" strike="noStrike" cap="none" normalizeH="0" baseline="0" dirty="0">
                <a:ln>
                  <a:noFill/>
                </a:ln>
                <a:solidFill>
                  <a:srgbClr val="7F0055"/>
                </a:solidFill>
                <a:effectLst/>
                <a:latin typeface="Menlo"/>
              </a:rPr>
              <a:t>class</a:t>
            </a:r>
            <a:r>
              <a:rPr kumimoji="0" lang="en-US" altLang="en-US" sz="1600" b="0" i="0" u="none" strike="noStrike" cap="none" normalizeH="0" baseline="0" dirty="0">
                <a:ln>
                  <a:noFill/>
                </a:ln>
                <a:solidFill>
                  <a:srgbClr val="333333"/>
                </a:solidFill>
                <a:effectLst/>
                <a:latin typeface="Menlo"/>
              </a:rPr>
              <a:t> Wrapper&lt;T&gt; {</a:t>
            </a:r>
            <a:br>
              <a:rPr kumimoji="0" lang="en-US" altLang="en-US" sz="1600" b="0" i="0" u="none" strike="noStrike" cap="none" normalizeH="0" baseline="0" dirty="0">
                <a:ln>
                  <a:noFill/>
                </a:ln>
                <a:solidFill>
                  <a:srgbClr val="333333"/>
                </a:solidFill>
                <a:effectLst/>
                <a:latin typeface="Menlo"/>
              </a:rPr>
            </a:br>
            <a:r>
              <a:rPr kumimoji="0" lang="en-US" altLang="en-US" sz="1600" b="0" i="0" u="none" strike="noStrike" cap="none" normalizeH="0" baseline="0" dirty="0">
                <a:ln>
                  <a:noFill/>
                </a:ln>
                <a:solidFill>
                  <a:srgbClr val="333333"/>
                </a:solidFill>
                <a:effectLst/>
                <a:latin typeface="Menlo"/>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3758595" y="3042731"/>
            <a:ext cx="4572000" cy="1169551"/>
          </a:xfrm>
          <a:prstGeom prst="rect">
            <a:avLst/>
          </a:prstGeom>
          <a:noFill/>
          <a:ln w="38100">
            <a:solidFill>
              <a:srgbClr val="050A19"/>
            </a:solidFill>
          </a:ln>
        </p:spPr>
        <p:txBody>
          <a:bodyPr wrap="square">
            <a:spAutoFit/>
          </a:bodyPr>
          <a:lstStyle/>
          <a:p>
            <a:pPr marL="285750" indent="-285750" algn="l">
              <a:buFont typeface="Arial" panose="020B0604020202020204" pitchFamily="34" charset="0"/>
              <a:buChar char="•"/>
            </a:pPr>
            <a:r>
              <a:rPr lang="en-US" b="0" i="0" dirty="0">
                <a:solidFill>
                  <a:srgbClr val="333333"/>
                </a:solidFill>
                <a:effectLst/>
                <a:latin typeface="Helvetica Neue"/>
              </a:rPr>
              <a:t>The parameter has been given a name T.</a:t>
            </a:r>
            <a:endParaRPr lang="en-US" b="0" i="0" dirty="0">
              <a:solidFill>
                <a:srgbClr val="333333"/>
              </a:solidFill>
              <a:effectLst/>
              <a:latin typeface="Helvetica Neue"/>
            </a:endParaRPr>
          </a:p>
          <a:p>
            <a:pPr marL="285750" indent="-285750" algn="l">
              <a:buFont typeface="Arial" panose="020B0604020202020204" pitchFamily="34" charset="0"/>
              <a:buChar char="•"/>
            </a:pPr>
            <a:r>
              <a:rPr lang="en-US" b="0" i="0" dirty="0">
                <a:solidFill>
                  <a:srgbClr val="333333"/>
                </a:solidFill>
                <a:effectLst/>
                <a:latin typeface="Helvetica Neue"/>
              </a:rPr>
              <a:t>T is a type variable, which could be any reference type in Java, such as String, Integer, Double, etc.</a:t>
            </a:r>
            <a:endParaRPr lang="en-US" b="0" i="0" dirty="0">
              <a:solidFill>
                <a:srgbClr val="333333"/>
              </a:solidFill>
              <a:effectLst/>
              <a:latin typeface="Helvetica Neue"/>
            </a:endParaRPr>
          </a:p>
          <a:p>
            <a:pPr marL="285750" indent="-285750" algn="l">
              <a:buFont typeface="Arial" panose="020B0604020202020204" pitchFamily="34" charset="0"/>
              <a:buChar char="•"/>
            </a:pPr>
            <a:r>
              <a:rPr lang="en-US" b="0" i="0" dirty="0">
                <a:solidFill>
                  <a:srgbClr val="333333"/>
                </a:solidFill>
                <a:effectLst/>
                <a:latin typeface="Helvetica Neue"/>
              </a:rPr>
              <a:t>The formal type parameter value is specified when the Wrapper class will be used.</a:t>
            </a:r>
            <a:endParaRPr lang="en-US" b="0" i="0" dirty="0">
              <a:solidFill>
                <a:srgbClr val="333333"/>
              </a:solidFill>
              <a:effectLst/>
              <a:latin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String Operations</a:t>
            </a:r>
            <a:endParaRPr lang="en-US"/>
          </a:p>
        </p:txBody>
      </p:sp>
      <p:sp>
        <p:nvSpPr>
          <p:cNvPr id="4" name="Text Box 3"/>
          <p:cNvSpPr txBox="1"/>
          <p:nvPr/>
        </p:nvSpPr>
        <p:spPr>
          <a:xfrm>
            <a:off x="628650" y="873125"/>
            <a:ext cx="7473315" cy="2461260"/>
          </a:xfrm>
          <a:prstGeom prst="rect">
            <a:avLst/>
          </a:prstGeom>
          <a:solidFill>
            <a:schemeClr val="accent4">
              <a:lumMod val="20000"/>
              <a:lumOff val="80000"/>
            </a:schemeClr>
          </a:solidFill>
        </p:spPr>
        <p:txBody>
          <a:bodyPr wrap="square" rtlCol="0" anchor="t">
            <a:spAutoFit/>
          </a:bodyPr>
          <a:p>
            <a:r>
              <a:rPr lang="en-US"/>
              <a:t>public class StringExample{    </a:t>
            </a:r>
            <a:endParaRPr lang="en-US"/>
          </a:p>
          <a:p>
            <a:pPr lvl="8"/>
            <a:r>
              <a:rPr lang="en-US"/>
              <a:t>public static void main(String args[]){    </a:t>
            </a:r>
            <a:endParaRPr lang="en-US"/>
          </a:p>
          <a:p>
            <a:pPr lvl="8"/>
            <a:r>
              <a:rPr lang="en-US"/>
              <a:t>String s1="java";//creating string by Java string literal    </a:t>
            </a:r>
            <a:endParaRPr lang="en-US"/>
          </a:p>
          <a:p>
            <a:pPr lvl="8"/>
            <a:r>
              <a:rPr lang="en-US"/>
              <a:t>char ch[]={'s','t','r','i','n','g','s'};    </a:t>
            </a:r>
            <a:endParaRPr lang="en-US"/>
          </a:p>
          <a:p>
            <a:pPr lvl="8"/>
            <a:r>
              <a:rPr lang="en-US"/>
              <a:t>String s2=new String(ch);//converting char array to string    </a:t>
            </a:r>
            <a:endParaRPr lang="en-US"/>
          </a:p>
          <a:p>
            <a:pPr lvl="8"/>
            <a:r>
              <a:rPr lang="en-US"/>
              <a:t>String s3=new String("example");//creating Java string by new keyword    </a:t>
            </a:r>
            <a:endParaRPr lang="en-US"/>
          </a:p>
          <a:p>
            <a:pPr lvl="8"/>
            <a:r>
              <a:rPr lang="en-US"/>
              <a:t>System.out.println(s1);    </a:t>
            </a:r>
            <a:endParaRPr lang="en-US"/>
          </a:p>
          <a:p>
            <a:pPr lvl="8"/>
            <a:r>
              <a:rPr lang="en-US"/>
              <a:t>System.out.println(s2);    </a:t>
            </a:r>
            <a:endParaRPr lang="en-US"/>
          </a:p>
          <a:p>
            <a:pPr lvl="8"/>
            <a:r>
              <a:rPr lang="en-US"/>
              <a:t>System.out.println(s3);    </a:t>
            </a:r>
            <a:endParaRPr lang="en-US"/>
          </a:p>
          <a:p>
            <a:pPr lvl="8"/>
            <a:r>
              <a:rPr lang="en-US"/>
              <a:t>}</a:t>
            </a:r>
            <a:endParaRPr lang="en-US"/>
          </a:p>
          <a:p>
            <a:r>
              <a:rPr lang="en-US"/>
              <a:t>}    </a:t>
            </a:r>
            <a:endParaRPr lang="en-US"/>
          </a:p>
        </p:txBody>
      </p:sp>
      <p:pic>
        <p:nvPicPr>
          <p:cNvPr id="5" name="Picture 4"/>
          <p:cNvPicPr>
            <a:picLocks noChangeAspect="1"/>
          </p:cNvPicPr>
          <p:nvPr/>
        </p:nvPicPr>
        <p:blipFill>
          <a:blip r:embed="rId1"/>
          <a:stretch>
            <a:fillRect/>
          </a:stretch>
        </p:blipFill>
        <p:spPr>
          <a:xfrm>
            <a:off x="1658620" y="3395345"/>
            <a:ext cx="1828165" cy="13944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10123</Words>
  <Application>WPS Presentation</Application>
  <PresentationFormat>On-screen Show (16:9)</PresentationFormat>
  <Paragraphs>230</Paragraphs>
  <Slides>29</Slides>
  <Notes>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29</vt:i4>
      </vt:variant>
    </vt:vector>
  </HeadingPairs>
  <TitlesOfParts>
    <vt:vector size="52" baseType="lpstr">
      <vt:lpstr>Arial</vt:lpstr>
      <vt:lpstr>SimSun</vt:lpstr>
      <vt:lpstr>Wingdings</vt:lpstr>
      <vt:lpstr>Arial</vt:lpstr>
      <vt:lpstr>Open Sans Light</vt:lpstr>
      <vt:lpstr>Raleway</vt:lpstr>
      <vt:lpstr>Roboto</vt:lpstr>
      <vt:lpstr>Calibri</vt:lpstr>
      <vt:lpstr>Open Sans</vt:lpstr>
      <vt:lpstr>Times New Roman</vt:lpstr>
      <vt:lpstr>Open Sans Light</vt:lpstr>
      <vt:lpstr>Poppins</vt:lpstr>
      <vt:lpstr>urw-din</vt:lpstr>
      <vt:lpstr>Segoe Print</vt:lpstr>
      <vt:lpstr>Raleway</vt:lpstr>
      <vt:lpstr>Source Code Pro</vt:lpstr>
      <vt:lpstr>Microsoft YaHei</vt:lpstr>
      <vt:lpstr>Arial Unicode MS</vt:lpstr>
      <vt:lpstr>Helvetica Neue</vt:lpstr>
      <vt:lpstr>Menlo</vt:lpstr>
      <vt:lpstr>Bradley Hand ITC</vt:lpstr>
      <vt:lpstr>Simple Light</vt:lpstr>
      <vt:lpstr>Office Theme</vt:lpstr>
      <vt:lpstr>PowerPoint 演示文稿</vt:lpstr>
      <vt:lpstr>Wrapper Classes in JAVA</vt:lpstr>
      <vt:lpstr>Wrapper Classes in 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cp:lastModifiedBy>
  <cp:revision>207</cp:revision>
  <dcterms:created xsi:type="dcterms:W3CDTF">2022-05-10T03:08:23Z</dcterms:created>
  <dcterms:modified xsi:type="dcterms:W3CDTF">2022-05-10T03:31:48Z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C61DE8BB69EE4C5798B594A1472137B6</vt:lpwstr>
  </property>
  <property fmtid="{D5CDD505-2E9C-101B-9397-08002B2CF9AE}" pid="3" name="KSOProductBuildVer">
    <vt:lpwstr>1033-11.2.0.11074</vt:lpwstr>
  </property>
</Properties>
</file>