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66" r:id="rId5"/>
    <p:sldId id="284" r:id="rId6"/>
    <p:sldId id="285" r:id="rId7"/>
    <p:sldId id="268" r:id="rId8"/>
    <p:sldId id="267" r:id="rId9"/>
    <p:sldId id="289" r:id="rId10"/>
    <p:sldId id="276" r:id="rId11"/>
    <p:sldId id="258" r:id="rId12"/>
    <p:sldId id="287" r:id="rId13"/>
    <p:sldId id="288" r:id="rId14"/>
    <p:sldId id="269" r:id="rId15"/>
    <p:sldId id="271" r:id="rId16"/>
    <p:sldId id="277" r:id="rId17"/>
    <p:sldId id="273" r:id="rId18"/>
    <p:sldId id="278" r:id="rId19"/>
    <p:sldId id="280" r:id="rId20"/>
    <p:sldId id="281" r:id="rId21"/>
    <p:sldId id="282" r:id="rId22"/>
    <p:sldId id="264" r:id="rId23"/>
    <p:sldId id="265"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p:normalViewPr>
  <p:slideViewPr>
    <p:cSldViewPr snapToGrid="0" snapToObjects="1">
      <p:cViewPr varScale="1">
        <p:scale>
          <a:sx n="114" d="100"/>
          <a:sy n="114" d="100"/>
        </p:scale>
        <p:origin x="156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31D20872-E0CF-45BA-8719-0228893AF698}"/>
    <pc:docChg chg="modSld">
      <pc:chgData name="Victor Stany Rozario" userId="dbb37ec6-3e12-44d7-b04d-09b867830cae" providerId="ADAL" clId="{31D20872-E0CF-45BA-8719-0228893AF698}" dt="2020-10-14T04:02:49.843" v="10" actId="20577"/>
      <pc:docMkLst>
        <pc:docMk/>
      </pc:docMkLst>
      <pc:sldChg chg="modSp mod">
        <pc:chgData name="Victor Stany Rozario" userId="dbb37ec6-3e12-44d7-b04d-09b867830cae" providerId="ADAL" clId="{31D20872-E0CF-45BA-8719-0228893AF698}" dt="2020-10-14T04:02:49.843" v="10" actId="20577"/>
        <pc:sldMkLst>
          <pc:docMk/>
          <pc:sldMk cId="700707328" sldId="256"/>
        </pc:sldMkLst>
        <pc:spChg chg="mod">
          <ac:chgData name="Victor Stany Rozario" userId="dbb37ec6-3e12-44d7-b04d-09b867830cae" providerId="ADAL" clId="{31D20872-E0CF-45BA-8719-0228893AF698}" dt="2020-10-14T04:02:36.401" v="0" actId="20577"/>
          <ac:spMkLst>
            <pc:docMk/>
            <pc:sldMk cId="700707328" sldId="256"/>
            <ac:spMk id="2" creationId="{00000000-0000-0000-0000-000000000000}"/>
          </ac:spMkLst>
        </pc:spChg>
        <pc:graphicFrameChg chg="modGraphic">
          <ac:chgData name="Victor Stany Rozario" userId="dbb37ec6-3e12-44d7-b04d-09b867830cae" providerId="ADAL" clId="{31D20872-E0CF-45BA-8719-0228893AF698}" dt="2020-10-14T04:02:49.843" v="10"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EE3BE24E-3BD7-4C31-80CD-81078621AD4E}"/>
    <pc:docChg chg="modSld">
      <pc:chgData name="Victor Stany Rozario" userId="dbb37ec6-3e12-44d7-b04d-09b867830cae" providerId="ADAL" clId="{EE3BE24E-3BD7-4C31-80CD-81078621AD4E}" dt="2020-07-06T07:50:03.312" v="19" actId="14734"/>
      <pc:docMkLst>
        <pc:docMk/>
      </pc:docMkLst>
      <pc:sldChg chg="modSp mod">
        <pc:chgData name="Victor Stany Rozario" userId="dbb37ec6-3e12-44d7-b04d-09b867830cae" providerId="ADAL" clId="{EE3BE24E-3BD7-4C31-80CD-81078621AD4E}" dt="2020-07-06T07:50:03.312" v="19" actId="14734"/>
        <pc:sldMkLst>
          <pc:docMk/>
          <pc:sldMk cId="700707328" sldId="256"/>
        </pc:sldMkLst>
        <pc:graphicFrameChg chg="modGraphic">
          <ac:chgData name="Victor Stany Rozario" userId="dbb37ec6-3e12-44d7-b04d-09b867830cae" providerId="ADAL" clId="{EE3BE24E-3BD7-4C31-80CD-81078621AD4E}" dt="2020-07-06T07:50:03.312" v="19" actId="14734"/>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10/14/2020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xyzcompany.com/Products/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dotnet.microsoft.com/apps/aspnet" TargetMode="External"/><Relationship Id="rId1" Type="http://schemas.openxmlformats.org/officeDocument/2006/relationships/slideLayout" Target="../slideLayouts/slideLayout9.xml"/><Relationship Id="rId5" Type="http://schemas.openxmlformats.org/officeDocument/2006/relationships/hyperlink" Target="http://www.webdevelopmenthelp.net/2014" TargetMode="External"/><Relationship Id="rId4" Type="http://schemas.openxmlformats.org/officeDocument/2006/relationships/hyperlink" Target="https://www.tutorialspoint.com/index.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3400" b="1" dirty="0"/>
              <a:t>Introduction to ASP </a:t>
            </a:r>
            <a:r>
              <a:rPr lang="en-US" sz="3400" b="1" dirty="0" err="1"/>
              <a:t>.Net</a:t>
            </a:r>
            <a:r>
              <a:rPr lang="en-US" sz="3400" b="1" dirty="0"/>
              <a:t> MVC</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1876755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009058">
                  <a:extLst>
                    <a:ext uri="{9D8B030D-6E8A-4147-A177-3AD203B41FA5}">
                      <a16:colId xmlns:a16="http://schemas.microsoft.com/office/drawing/2014/main" val="2889894460"/>
                    </a:ext>
                  </a:extLst>
                </a:gridCol>
                <a:gridCol w="1152939">
                  <a:extLst>
                    <a:ext uri="{9D8B030D-6E8A-4147-A177-3AD203B41FA5}">
                      <a16:colId xmlns:a16="http://schemas.microsoft.com/office/drawing/2014/main" val="3023211198"/>
                    </a:ext>
                  </a:extLst>
                </a:gridCol>
                <a:gridCol w="1166191">
                  <a:extLst>
                    <a:ext uri="{9D8B030D-6E8A-4147-A177-3AD203B41FA5}">
                      <a16:colId xmlns:a16="http://schemas.microsoft.com/office/drawing/2014/main" val="1762131981"/>
                    </a:ext>
                  </a:extLst>
                </a:gridCol>
                <a:gridCol w="1152940">
                  <a:extLst>
                    <a:ext uri="{9D8B030D-6E8A-4147-A177-3AD203B41FA5}">
                      <a16:colId xmlns:a16="http://schemas.microsoft.com/office/drawing/2014/main" val="445458238"/>
                    </a:ext>
                  </a:extLst>
                </a:gridCol>
                <a:gridCol w="2371446">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03</a:t>
                      </a:r>
                    </a:p>
                  </a:txBody>
                  <a:tcPr/>
                </a:tc>
                <a:tc>
                  <a:txBody>
                    <a:bodyPr/>
                    <a:lstStyle/>
                    <a:p>
                      <a:r>
                        <a:rPr lang="en-US" dirty="0"/>
                        <a:t>Week No:</a:t>
                      </a:r>
                    </a:p>
                  </a:txBody>
                  <a:tcPr/>
                </a:tc>
                <a:tc>
                  <a:txBody>
                    <a:bodyPr/>
                    <a:lstStyle/>
                    <a:p>
                      <a:r>
                        <a:rPr lang="en-US" dirty="0"/>
                        <a:t>02</a:t>
                      </a:r>
                    </a:p>
                  </a:txBody>
                  <a:tcPr/>
                </a:tc>
                <a:tc>
                  <a:txBody>
                    <a:bodyPr/>
                    <a:lstStyle/>
                    <a:p>
                      <a:r>
                        <a:rPr lang="en-US" dirty="0"/>
                        <a:t>Semester:</a:t>
                      </a:r>
                    </a:p>
                  </a:txBody>
                  <a:tcPr/>
                </a:tc>
                <a:tc>
                  <a:txBody>
                    <a:bodyPr/>
                    <a:lstStyle/>
                    <a:p>
                      <a:r>
                        <a:rPr lang="en-US"/>
                        <a:t>Fall 2020-2021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083422"/>
          </a:xfrm>
        </p:spPr>
        <p:txBody>
          <a:bodyPr>
            <a:normAutofit/>
          </a:bodyPr>
          <a:lstStyle/>
          <a:p>
            <a:r>
              <a:rPr lang="en-US" sz="4400" b="1" dirty="0"/>
              <a:t>Creating MVC application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image1.jpeg">
            <a:extLst>
              <a:ext uri="{FF2B5EF4-FFF2-40B4-BE49-F238E27FC236}">
                <a16:creationId xmlns:a16="http://schemas.microsoft.com/office/drawing/2014/main" id="{149A6606-AB6E-40B6-B34E-2107A58F3503}"/>
              </a:ext>
            </a:extLst>
          </p:cNvPr>
          <p:cNvPicPr/>
          <p:nvPr/>
        </p:nvPicPr>
        <p:blipFill>
          <a:blip r:embed="rId2" cstate="print"/>
          <a:stretch>
            <a:fillRect/>
          </a:stretch>
        </p:blipFill>
        <p:spPr>
          <a:xfrm>
            <a:off x="179911" y="2915478"/>
            <a:ext cx="4162722" cy="2848022"/>
          </a:xfrm>
          <a:prstGeom prst="rect">
            <a:avLst/>
          </a:prstGeom>
        </p:spPr>
      </p:pic>
      <p:sp>
        <p:nvSpPr>
          <p:cNvPr id="13" name="Subtitle 2">
            <a:extLst>
              <a:ext uri="{FF2B5EF4-FFF2-40B4-BE49-F238E27FC236}">
                <a16:creationId xmlns:a16="http://schemas.microsoft.com/office/drawing/2014/main" id="{E3FBC0DC-0D2E-4509-941D-E1C59CFE40D4}"/>
              </a:ext>
            </a:extLst>
          </p:cNvPr>
          <p:cNvSpPr txBox="1">
            <a:spLocks/>
          </p:cNvSpPr>
          <p:nvPr/>
        </p:nvSpPr>
        <p:spPr>
          <a:xfrm>
            <a:off x="202971" y="2143704"/>
            <a:ext cx="3004055"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t>Step 1: </a:t>
            </a:r>
            <a:r>
              <a:rPr lang="en-US" sz="1800" dirty="0"/>
              <a:t>Open Visual Studio</a:t>
            </a:r>
            <a:endParaRPr lang="en-US" sz="1800" b="1" dirty="0">
              <a:solidFill>
                <a:schemeClr val="tx1"/>
              </a:solidFill>
            </a:endParaRPr>
          </a:p>
        </p:txBody>
      </p:sp>
      <p:sp>
        <p:nvSpPr>
          <p:cNvPr id="14" name="Subtitle 2">
            <a:extLst>
              <a:ext uri="{FF2B5EF4-FFF2-40B4-BE49-F238E27FC236}">
                <a16:creationId xmlns:a16="http://schemas.microsoft.com/office/drawing/2014/main" id="{CA972C24-EDB5-40C3-82DC-8403ABF08A51}"/>
              </a:ext>
            </a:extLst>
          </p:cNvPr>
          <p:cNvSpPr txBox="1">
            <a:spLocks/>
          </p:cNvSpPr>
          <p:nvPr/>
        </p:nvSpPr>
        <p:spPr>
          <a:xfrm>
            <a:off x="4572001" y="2178412"/>
            <a:ext cx="4369028" cy="922063"/>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000" b="1" dirty="0">
              <a:solidFill>
                <a:schemeClr val="tx1"/>
              </a:solidFill>
            </a:endParaRPr>
          </a:p>
        </p:txBody>
      </p:sp>
      <p:sp>
        <p:nvSpPr>
          <p:cNvPr id="15" name="Rectangle 14">
            <a:extLst>
              <a:ext uri="{FF2B5EF4-FFF2-40B4-BE49-F238E27FC236}">
                <a16:creationId xmlns:a16="http://schemas.microsoft.com/office/drawing/2014/main" id="{8ACCB423-45B3-456B-AF94-C5292B74AD03}"/>
              </a:ext>
            </a:extLst>
          </p:cNvPr>
          <p:cNvSpPr/>
          <p:nvPr/>
        </p:nvSpPr>
        <p:spPr>
          <a:xfrm>
            <a:off x="4325829" y="2133495"/>
            <a:ext cx="4572000" cy="646331"/>
          </a:xfrm>
          <a:prstGeom prst="rect">
            <a:avLst/>
          </a:prstGeom>
        </p:spPr>
        <p:txBody>
          <a:bodyPr>
            <a:spAutoFit/>
          </a:bodyPr>
          <a:lstStyle/>
          <a:p>
            <a:r>
              <a:rPr lang="en-US" b="1" dirty="0"/>
              <a:t>Step 2</a:t>
            </a:r>
            <a:r>
              <a:rPr lang="en-US" dirty="0"/>
              <a:t>: Click on New Project to create a web application</a:t>
            </a:r>
          </a:p>
        </p:txBody>
      </p:sp>
      <p:grpSp>
        <p:nvGrpSpPr>
          <p:cNvPr id="20" name="Group 8">
            <a:extLst>
              <a:ext uri="{FF2B5EF4-FFF2-40B4-BE49-F238E27FC236}">
                <a16:creationId xmlns:a16="http://schemas.microsoft.com/office/drawing/2014/main" id="{63733EE2-4887-4D75-BA2D-0D747D090E2E}"/>
              </a:ext>
            </a:extLst>
          </p:cNvPr>
          <p:cNvGrpSpPr>
            <a:grpSpLocks/>
          </p:cNvGrpSpPr>
          <p:nvPr/>
        </p:nvGrpSpPr>
        <p:grpSpPr bwMode="auto">
          <a:xfrm>
            <a:off x="4596965" y="2896262"/>
            <a:ext cx="4162722" cy="4551458"/>
            <a:chOff x="9754" y="-6333"/>
            <a:chExt cx="6720" cy="7056"/>
          </a:xfrm>
        </p:grpSpPr>
        <p:pic>
          <p:nvPicPr>
            <p:cNvPr id="3081" name="Picture 9">
              <a:extLst>
                <a:ext uri="{FF2B5EF4-FFF2-40B4-BE49-F238E27FC236}">
                  <a16:creationId xmlns:a16="http://schemas.microsoft.com/office/drawing/2014/main" id="{F6B6286B-7F24-41C2-A041-1B3C58E0120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737" y="3"/>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Create Web Application">
              <a:extLst>
                <a:ext uri="{FF2B5EF4-FFF2-40B4-BE49-F238E27FC236}">
                  <a16:creationId xmlns:a16="http://schemas.microsoft.com/office/drawing/2014/main" id="{12F93397-2E06-4857-B39C-E78F3EEF127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754" y="-6333"/>
              <a:ext cx="6720" cy="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3">
              <a:extLst>
                <a:ext uri="{FF2B5EF4-FFF2-40B4-BE49-F238E27FC236}">
                  <a16:creationId xmlns:a16="http://schemas.microsoft.com/office/drawing/2014/main" id="{78B23EFE-FAD0-4CAC-A258-81F7B14366F4}"/>
                </a:ext>
              </a:extLst>
            </p:cNvPr>
            <p:cNvSpPr txBox="1">
              <a:spLocks noChangeArrowheads="1"/>
            </p:cNvSpPr>
            <p:nvPr/>
          </p:nvSpPr>
          <p:spPr bwMode="auto">
            <a:xfrm>
              <a:off x="11020" y="224"/>
              <a:ext cx="1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400" b="0" i="0" u="none" strike="noStrike" cap="none" normalizeH="0" baseline="0">
                  <a:ln>
                    <a:noFill/>
                  </a:ln>
                  <a:solidFill>
                    <a:schemeClr val="tx1"/>
                  </a:solidFill>
                  <a:effectLst/>
                  <a:latin typeface="Caladea"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6341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209964"/>
          </a:xfrm>
          <a:prstGeom prst="rect">
            <a:avLst/>
          </a:prstGeom>
        </p:spPr>
        <p:txBody>
          <a:bodyPr>
            <a:normAutofit fontScale="3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5" y="731162"/>
            <a:ext cx="3345204"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t>Step 3: </a:t>
            </a:r>
            <a:r>
              <a:rPr lang="en-US" sz="1800" dirty="0"/>
              <a:t>Select the MVC Template</a:t>
            </a:r>
            <a:endParaRPr lang="en-US" sz="1800" b="1" dirty="0">
              <a:solidFill>
                <a:schemeClr val="tx1"/>
              </a:solidFill>
            </a:endParaRPr>
          </a:p>
        </p:txBody>
      </p:sp>
      <p:sp>
        <p:nvSpPr>
          <p:cNvPr id="6" name="Subtitle 2">
            <a:extLst>
              <a:ext uri="{FF2B5EF4-FFF2-40B4-BE49-F238E27FC236}">
                <a16:creationId xmlns:a16="http://schemas.microsoft.com/office/drawing/2014/main" id="{3C0D794A-046A-4668-BBA5-E9A2A52B6ABF}"/>
              </a:ext>
            </a:extLst>
          </p:cNvPr>
          <p:cNvSpPr txBox="1">
            <a:spLocks/>
          </p:cNvSpPr>
          <p:nvPr/>
        </p:nvSpPr>
        <p:spPr>
          <a:xfrm>
            <a:off x="4346713" y="704658"/>
            <a:ext cx="3624471"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t>Step 4: </a:t>
            </a:r>
            <a:r>
              <a:rPr lang="en-US" sz="1800" dirty="0"/>
              <a:t>Change authentication</a:t>
            </a:r>
            <a:endParaRPr lang="en-US" sz="1800" b="1" dirty="0">
              <a:solidFill>
                <a:schemeClr val="tx1"/>
              </a:solidFill>
            </a:endParaRPr>
          </a:p>
        </p:txBody>
      </p:sp>
      <p:pic>
        <p:nvPicPr>
          <p:cNvPr id="7" name="image9.jpeg" descr="Mvc Template">
            <a:extLst>
              <a:ext uri="{FF2B5EF4-FFF2-40B4-BE49-F238E27FC236}">
                <a16:creationId xmlns:a16="http://schemas.microsoft.com/office/drawing/2014/main" id="{1241FE72-3F33-48E9-A906-FDC2D9A677DB}"/>
              </a:ext>
            </a:extLst>
          </p:cNvPr>
          <p:cNvPicPr/>
          <p:nvPr/>
        </p:nvPicPr>
        <p:blipFill>
          <a:blip r:embed="rId2" cstate="print"/>
          <a:stretch>
            <a:fillRect/>
          </a:stretch>
        </p:blipFill>
        <p:spPr>
          <a:xfrm>
            <a:off x="246135" y="1123675"/>
            <a:ext cx="3517482" cy="230532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2734EAB-2E4D-4110-A089-C988B1F8FDE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46713" y="1097170"/>
            <a:ext cx="3370901" cy="2355277"/>
          </a:xfrm>
          <a:prstGeom prst="rect">
            <a:avLst/>
          </a:prstGeom>
        </p:spPr>
      </p:pic>
      <p:sp>
        <p:nvSpPr>
          <p:cNvPr id="11" name="Subtitle 2">
            <a:extLst>
              <a:ext uri="{FF2B5EF4-FFF2-40B4-BE49-F238E27FC236}">
                <a16:creationId xmlns:a16="http://schemas.microsoft.com/office/drawing/2014/main" id="{FBAFE664-683E-4BAF-A794-DF075DF806AC}"/>
              </a:ext>
            </a:extLst>
          </p:cNvPr>
          <p:cNvSpPr txBox="1">
            <a:spLocks/>
          </p:cNvSpPr>
          <p:nvPr/>
        </p:nvSpPr>
        <p:spPr>
          <a:xfrm>
            <a:off x="398534" y="3409710"/>
            <a:ext cx="7319079"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dirty="0"/>
              <a:t>You are ready to start after clicking onto </a:t>
            </a:r>
            <a:r>
              <a:rPr lang="en-US" sz="1800" b="1" dirty="0"/>
              <a:t>OK</a:t>
            </a:r>
            <a:endParaRPr lang="en-US" sz="1800" b="1" dirty="0">
              <a:solidFill>
                <a:schemeClr val="tx1"/>
              </a:solidFill>
            </a:endParaRPr>
          </a:p>
        </p:txBody>
      </p:sp>
      <p:grpSp>
        <p:nvGrpSpPr>
          <p:cNvPr id="12" name="Group 2">
            <a:extLst>
              <a:ext uri="{FF2B5EF4-FFF2-40B4-BE49-F238E27FC236}">
                <a16:creationId xmlns:a16="http://schemas.microsoft.com/office/drawing/2014/main" id="{99024AD4-1AC7-4E1E-AC3C-2F02C55A00AB}"/>
              </a:ext>
            </a:extLst>
          </p:cNvPr>
          <p:cNvGrpSpPr>
            <a:grpSpLocks/>
          </p:cNvGrpSpPr>
          <p:nvPr/>
        </p:nvGrpSpPr>
        <p:grpSpPr bwMode="auto">
          <a:xfrm>
            <a:off x="246134" y="3734032"/>
            <a:ext cx="7471479" cy="3123968"/>
            <a:chOff x="0" y="0"/>
            <a:chExt cx="11458" cy="6133"/>
          </a:xfrm>
        </p:grpSpPr>
        <p:pic>
          <p:nvPicPr>
            <p:cNvPr id="1027" name="Picture 3">
              <a:extLst>
                <a:ext uri="{FF2B5EF4-FFF2-40B4-BE49-F238E27FC236}">
                  <a16:creationId xmlns:a16="http://schemas.microsoft.com/office/drawing/2014/main" id="{7885B780-6997-4D02-AFFA-043A29632FC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737" y="1"/>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a:extLst>
                <a:ext uri="{FF2B5EF4-FFF2-40B4-BE49-F238E27FC236}">
                  <a16:creationId xmlns:a16="http://schemas.microsoft.com/office/drawing/2014/main" id="{7E2843AE-BFA1-4547-8786-F5AA4EC1FCD6}"/>
                </a:ext>
              </a:extLst>
            </p:cNvPr>
            <p:cNvSpPr>
              <a:spLocks noChangeArrowheads="1"/>
            </p:cNvSpPr>
            <p:nvPr/>
          </p:nvSpPr>
          <p:spPr bwMode="auto">
            <a:xfrm>
              <a:off x="0" y="0"/>
              <a:ext cx="10771" cy="6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ontroller in MVC5">
              <a:extLst>
                <a:ext uri="{FF2B5EF4-FFF2-40B4-BE49-F238E27FC236}">
                  <a16:creationId xmlns:a16="http://schemas.microsoft.com/office/drawing/2014/main" id="{631E3B6B-22DA-4187-90EB-47424DD5F105}"/>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7" y="0"/>
              <a:ext cx="5400" cy="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image11.jpeg" descr="Home Page in MVC5">
            <a:extLst>
              <a:ext uri="{FF2B5EF4-FFF2-40B4-BE49-F238E27FC236}">
                <a16:creationId xmlns:a16="http://schemas.microsoft.com/office/drawing/2014/main" id="{F1FE4C33-DFD6-4086-80F0-1FA852027D8C}"/>
              </a:ext>
            </a:extLst>
          </p:cNvPr>
          <p:cNvPicPr/>
          <p:nvPr/>
        </p:nvPicPr>
        <p:blipFill>
          <a:blip r:embed="rId6" cstate="print"/>
          <a:stretch>
            <a:fillRect/>
          </a:stretch>
        </p:blipFill>
        <p:spPr>
          <a:xfrm>
            <a:off x="4346713" y="3744226"/>
            <a:ext cx="3370248" cy="2962942"/>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209964"/>
          </a:xfrm>
          <a:prstGeom prst="rect">
            <a:avLst/>
          </a:prstGeom>
        </p:spPr>
        <p:txBody>
          <a:bodyPr>
            <a:normAutofit fontScale="3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5" y="731162"/>
            <a:ext cx="3345204"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t>Layout of MVC structure</a:t>
            </a:r>
            <a:endParaRPr lang="en-US" sz="2000" b="1" dirty="0">
              <a:solidFill>
                <a:schemeClr val="tx1"/>
              </a:solidFill>
            </a:endParaRPr>
          </a:p>
        </p:txBody>
      </p:sp>
      <p:pic>
        <p:nvPicPr>
          <p:cNvPr id="9" name="Picture 8" descr="A screenshot of a cell phone&#10;&#10;Description automatically generated">
            <a:extLst>
              <a:ext uri="{FF2B5EF4-FFF2-40B4-BE49-F238E27FC236}">
                <a16:creationId xmlns:a16="http://schemas.microsoft.com/office/drawing/2014/main" id="{854082DF-D1DB-4289-8C69-1B8A682AA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92" y="1222385"/>
            <a:ext cx="3143689" cy="5271180"/>
          </a:xfrm>
          <a:prstGeom prst="rect">
            <a:avLst/>
          </a:prstGeom>
        </p:spPr>
      </p:pic>
      <p:sp>
        <p:nvSpPr>
          <p:cNvPr id="17" name="Subtitle 2">
            <a:extLst>
              <a:ext uri="{FF2B5EF4-FFF2-40B4-BE49-F238E27FC236}">
                <a16:creationId xmlns:a16="http://schemas.microsoft.com/office/drawing/2014/main" id="{3ABAA1A9-C653-4D9C-93AC-4423ADF996D6}"/>
              </a:ext>
            </a:extLst>
          </p:cNvPr>
          <p:cNvSpPr txBox="1">
            <a:spLocks/>
          </p:cNvSpPr>
          <p:nvPr/>
        </p:nvSpPr>
        <p:spPr>
          <a:xfrm>
            <a:off x="3607298" y="1284210"/>
            <a:ext cx="4876800" cy="557379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b="1" dirty="0">
              <a:solidFill>
                <a:schemeClr val="tx1"/>
              </a:solidFill>
            </a:endParaRPr>
          </a:p>
        </p:txBody>
      </p:sp>
      <p:sp>
        <p:nvSpPr>
          <p:cNvPr id="10" name="Rectangle 9">
            <a:extLst>
              <a:ext uri="{FF2B5EF4-FFF2-40B4-BE49-F238E27FC236}">
                <a16:creationId xmlns:a16="http://schemas.microsoft.com/office/drawing/2014/main" id="{76D44F74-5683-4EB8-91A5-19079B015EEB}"/>
              </a:ext>
            </a:extLst>
          </p:cNvPr>
          <p:cNvSpPr/>
          <p:nvPr/>
        </p:nvSpPr>
        <p:spPr>
          <a:xfrm>
            <a:off x="3759698" y="1197138"/>
            <a:ext cx="5048808" cy="5355312"/>
          </a:xfrm>
          <a:prstGeom prst="rect">
            <a:avLst/>
          </a:prstGeom>
        </p:spPr>
        <p:txBody>
          <a:bodyPr wrap="square">
            <a:spAutoFit/>
          </a:bodyPr>
          <a:lstStyle/>
          <a:p>
            <a:pPr algn="just"/>
            <a:r>
              <a:rPr lang="en-US" dirty="0"/>
              <a:t>• </a:t>
            </a:r>
            <a:r>
              <a:rPr lang="en-US" b="1" dirty="0" err="1"/>
              <a:t>App_Data</a:t>
            </a:r>
            <a:r>
              <a:rPr lang="en-US" b="1" dirty="0"/>
              <a:t> </a:t>
            </a:r>
            <a:r>
              <a:rPr lang="en-US" dirty="0"/>
              <a:t>– While I don’t use this folder often, it’s meant to hold data for your application (just as the name says). A couple of examples would include a portable database (like SQL Server Compact Edition) or any kind of data files (XML, JSON, etc.). I prefer</a:t>
            </a:r>
          </a:p>
          <a:p>
            <a:pPr algn="just"/>
            <a:r>
              <a:rPr lang="en-US" dirty="0"/>
              <a:t>to use SQL Server.</a:t>
            </a:r>
          </a:p>
          <a:p>
            <a:pPr algn="just"/>
            <a:r>
              <a:rPr lang="en-US" dirty="0"/>
              <a:t>• </a:t>
            </a:r>
            <a:r>
              <a:rPr lang="en-US" b="1" dirty="0" err="1"/>
              <a:t>App_Start</a:t>
            </a:r>
            <a:r>
              <a:rPr lang="en-US" b="1" dirty="0"/>
              <a:t> </a:t>
            </a:r>
            <a:r>
              <a:rPr lang="en-US" dirty="0"/>
              <a:t>– The </a:t>
            </a:r>
            <a:r>
              <a:rPr lang="en-US" dirty="0" err="1"/>
              <a:t>App_Start</a:t>
            </a:r>
            <a:r>
              <a:rPr lang="en-US" dirty="0"/>
              <a:t> folder contains the initialization and configuration of different features of your application.</a:t>
            </a:r>
          </a:p>
          <a:p>
            <a:pPr lvl="1" algn="just"/>
            <a:r>
              <a:rPr lang="en-US" dirty="0"/>
              <a:t>• </a:t>
            </a:r>
            <a:r>
              <a:rPr lang="en-US" b="1" dirty="0" err="1"/>
              <a:t>BundleConfig.cs</a:t>
            </a:r>
            <a:r>
              <a:rPr lang="en-US" b="1" dirty="0"/>
              <a:t> </a:t>
            </a:r>
            <a:r>
              <a:rPr lang="en-US" dirty="0"/>
              <a:t>– This contains all of the configuration for minifying and compressing your JavaScript and CSS files into one file.</a:t>
            </a:r>
          </a:p>
          <a:p>
            <a:pPr lvl="1" algn="just"/>
            <a:r>
              <a:rPr lang="en-US" dirty="0"/>
              <a:t>• </a:t>
            </a:r>
            <a:r>
              <a:rPr lang="en-US" b="1" dirty="0" err="1"/>
              <a:t>FilterConfig.cs</a:t>
            </a:r>
            <a:r>
              <a:rPr lang="en-US" b="1" dirty="0"/>
              <a:t> </a:t>
            </a:r>
            <a:r>
              <a:rPr lang="en-US" dirty="0"/>
              <a:t>– Registers Global Filters.</a:t>
            </a:r>
          </a:p>
          <a:p>
            <a:pPr lvl="1" algn="just"/>
            <a:r>
              <a:rPr lang="en-US" dirty="0"/>
              <a:t>• </a:t>
            </a:r>
            <a:r>
              <a:rPr lang="en-US" b="1" dirty="0" err="1"/>
              <a:t>RouteConfig.cs</a:t>
            </a:r>
            <a:r>
              <a:rPr lang="en-US" b="1" dirty="0"/>
              <a:t> </a:t>
            </a:r>
            <a:r>
              <a:rPr lang="en-US" dirty="0"/>
              <a:t>– Configuration of your routes. </a:t>
            </a:r>
          </a:p>
          <a:p>
            <a:pPr lvl="1" algn="just"/>
            <a:r>
              <a:rPr lang="en-US" dirty="0"/>
              <a:t>There are other </a:t>
            </a:r>
            <a:r>
              <a:rPr lang="en-US" dirty="0" err="1"/>
              <a:t>xxxxConfig.cs</a:t>
            </a:r>
            <a:r>
              <a:rPr lang="en-US" dirty="0"/>
              <a:t> files that are added when you apply other </a:t>
            </a:r>
            <a:r>
              <a:rPr lang="en-US" dirty="0" err="1"/>
              <a:t>MVCrelated</a:t>
            </a:r>
            <a:r>
              <a:rPr lang="en-US" dirty="0"/>
              <a:t> technologies (for example, </a:t>
            </a:r>
            <a:r>
              <a:rPr lang="en-US" dirty="0" err="1"/>
              <a:t>WebAPI</a:t>
            </a:r>
            <a:r>
              <a:rPr lang="en-US" dirty="0"/>
              <a:t> adds </a:t>
            </a:r>
            <a:r>
              <a:rPr lang="en-US" dirty="0" err="1"/>
              <a:t>WebApiConfig.cs</a:t>
            </a:r>
            <a:r>
              <a:rPr lang="en-US" dirty="0"/>
              <a:t>).</a:t>
            </a:r>
          </a:p>
        </p:txBody>
      </p:sp>
    </p:spTree>
    <p:extLst>
      <p:ext uri="{BB962C8B-B14F-4D97-AF65-F5344CB8AC3E}">
        <p14:creationId xmlns:p14="http://schemas.microsoft.com/office/powerpoint/2010/main" val="3220901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209964"/>
          </a:xfrm>
          <a:prstGeom prst="rect">
            <a:avLst/>
          </a:prstGeom>
        </p:spPr>
        <p:txBody>
          <a:bodyPr>
            <a:normAutofit fontScale="3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5" y="731162"/>
            <a:ext cx="3345204" cy="3925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t>Layout of MVC structure</a:t>
            </a:r>
            <a:endParaRPr lang="en-US" sz="2000" b="1" dirty="0">
              <a:solidFill>
                <a:schemeClr val="tx1"/>
              </a:solidFill>
            </a:endParaRPr>
          </a:p>
        </p:txBody>
      </p:sp>
      <p:sp>
        <p:nvSpPr>
          <p:cNvPr id="17" name="Subtitle 2">
            <a:extLst>
              <a:ext uri="{FF2B5EF4-FFF2-40B4-BE49-F238E27FC236}">
                <a16:creationId xmlns:a16="http://schemas.microsoft.com/office/drawing/2014/main" id="{3ABAA1A9-C653-4D9C-93AC-4423ADF996D6}"/>
              </a:ext>
            </a:extLst>
          </p:cNvPr>
          <p:cNvSpPr txBox="1">
            <a:spLocks/>
          </p:cNvSpPr>
          <p:nvPr/>
        </p:nvSpPr>
        <p:spPr>
          <a:xfrm>
            <a:off x="3607298" y="1284210"/>
            <a:ext cx="4876800" cy="557379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b="1" dirty="0">
              <a:solidFill>
                <a:schemeClr val="tx1"/>
              </a:solidFill>
            </a:endParaRPr>
          </a:p>
        </p:txBody>
      </p:sp>
      <p:sp>
        <p:nvSpPr>
          <p:cNvPr id="10" name="Rectangle 9">
            <a:extLst>
              <a:ext uri="{FF2B5EF4-FFF2-40B4-BE49-F238E27FC236}">
                <a16:creationId xmlns:a16="http://schemas.microsoft.com/office/drawing/2014/main" id="{76D44F74-5683-4EB8-91A5-19079B015EEB}"/>
              </a:ext>
            </a:extLst>
          </p:cNvPr>
          <p:cNvSpPr/>
          <p:nvPr/>
        </p:nvSpPr>
        <p:spPr>
          <a:xfrm>
            <a:off x="335494" y="1197138"/>
            <a:ext cx="8473012" cy="5632311"/>
          </a:xfrm>
          <a:prstGeom prst="rect">
            <a:avLst/>
          </a:prstGeom>
        </p:spPr>
        <p:txBody>
          <a:bodyPr wrap="square">
            <a:spAutoFit/>
          </a:bodyPr>
          <a:lstStyle/>
          <a:p>
            <a:pPr algn="just"/>
            <a:r>
              <a:rPr lang="en-US" sz="2000" dirty="0"/>
              <a:t>• </a:t>
            </a:r>
            <a:r>
              <a:rPr lang="en-US" sz="2000" b="1" dirty="0"/>
              <a:t>Controllers</a:t>
            </a:r>
            <a:r>
              <a:rPr lang="en-US" sz="2000" dirty="0"/>
              <a:t> – The controllers folder is where we place the controllers.</a:t>
            </a:r>
          </a:p>
          <a:p>
            <a:pPr algn="just"/>
            <a:r>
              <a:rPr lang="en-US" sz="2000" dirty="0"/>
              <a:t>• </a:t>
            </a:r>
            <a:r>
              <a:rPr lang="en-US" sz="2000" b="1" dirty="0"/>
              <a:t>Models</a:t>
            </a:r>
            <a:r>
              <a:rPr lang="en-US" sz="2000" dirty="0"/>
              <a:t> – This folder contains your business models. It’s better when you have these models in another project, but for demo purposes, we’ll place them in here.</a:t>
            </a:r>
          </a:p>
          <a:p>
            <a:pPr algn="just"/>
            <a:r>
              <a:rPr lang="en-US" sz="2000" dirty="0"/>
              <a:t>• </a:t>
            </a:r>
            <a:r>
              <a:rPr lang="en-US" sz="2000" b="1" dirty="0"/>
              <a:t>Scripts</a:t>
            </a:r>
            <a:r>
              <a:rPr lang="en-US" sz="2000" dirty="0"/>
              <a:t> – This is where your JavaScript scripts reside.</a:t>
            </a:r>
          </a:p>
          <a:p>
            <a:pPr algn="just"/>
            <a:r>
              <a:rPr lang="en-US" sz="2000" dirty="0"/>
              <a:t>• </a:t>
            </a:r>
            <a:r>
              <a:rPr lang="en-US" sz="2000" b="1" dirty="0"/>
              <a:t>Views</a:t>
            </a:r>
            <a:r>
              <a:rPr lang="en-US" sz="2000" dirty="0"/>
              <a:t> – This parent folder contains all of your HTML “Views” with each controller name as a folder. Each folder will contain a number of </a:t>
            </a:r>
            <a:r>
              <a:rPr lang="en-US" sz="2000" dirty="0" err="1"/>
              <a:t>cshtml</a:t>
            </a:r>
            <a:r>
              <a:rPr lang="en-US" sz="2000" dirty="0"/>
              <a:t> files relating to the methods in that folder’s controller. </a:t>
            </a:r>
          </a:p>
          <a:p>
            <a:pPr algn="just"/>
            <a:r>
              <a:rPr lang="en-US" sz="2000" dirty="0"/>
              <a:t>• </a:t>
            </a:r>
            <a:r>
              <a:rPr lang="en-US" sz="2000" b="1" dirty="0"/>
              <a:t>Views/Shared </a:t>
            </a:r>
            <a:r>
              <a:rPr lang="en-US" sz="2000" dirty="0"/>
              <a:t>– The Shared folder is meant for any shared </a:t>
            </a:r>
            <a:r>
              <a:rPr lang="en-US" sz="2000" dirty="0" err="1"/>
              <a:t>cshtml</a:t>
            </a:r>
            <a:r>
              <a:rPr lang="en-US" sz="2000" dirty="0"/>
              <a:t> files you need across the website.</a:t>
            </a:r>
          </a:p>
          <a:p>
            <a:pPr algn="just"/>
            <a:r>
              <a:rPr lang="en-US" sz="2000" dirty="0"/>
              <a:t>• </a:t>
            </a:r>
            <a:r>
              <a:rPr lang="en-US" sz="2000" b="1" dirty="0" err="1"/>
              <a:t>Global.asax</a:t>
            </a:r>
            <a:r>
              <a:rPr lang="en-US" sz="2000" b="1" dirty="0"/>
              <a:t> </a:t>
            </a:r>
            <a:r>
              <a:rPr lang="en-US" sz="2000" dirty="0"/>
              <a:t>– The </a:t>
            </a:r>
            <a:r>
              <a:rPr lang="en-US" sz="2000" dirty="0" err="1"/>
              <a:t>Global.asax</a:t>
            </a:r>
            <a:r>
              <a:rPr lang="en-US" sz="2000" dirty="0"/>
              <a:t> is meant for the initialization of the web application. If you look inside the </a:t>
            </a:r>
            <a:r>
              <a:rPr lang="en-US" sz="2000" dirty="0" err="1"/>
              <a:t>Global.asax</a:t>
            </a:r>
            <a:r>
              <a:rPr lang="en-US" sz="2000" dirty="0"/>
              <a:t>, you’ll notice that this is where the </a:t>
            </a:r>
            <a:r>
              <a:rPr lang="en-US" sz="2000" dirty="0" err="1"/>
              <a:t>RouteConfig.cs</a:t>
            </a:r>
            <a:r>
              <a:rPr lang="en-US" sz="2000" dirty="0"/>
              <a:t>, </a:t>
            </a:r>
            <a:r>
              <a:rPr lang="en-US" sz="2000" dirty="0" err="1"/>
              <a:t>BundleConfig.cs</a:t>
            </a:r>
            <a:r>
              <a:rPr lang="en-US" sz="2000" dirty="0"/>
              <a:t>, and </a:t>
            </a:r>
            <a:r>
              <a:rPr lang="en-US" sz="2000" dirty="0" err="1"/>
              <a:t>FilterConfig.cs</a:t>
            </a:r>
            <a:r>
              <a:rPr lang="en-US" sz="2000" dirty="0"/>
              <a:t> are called when the application runs.</a:t>
            </a:r>
          </a:p>
          <a:p>
            <a:pPr algn="just"/>
            <a:r>
              <a:rPr lang="en-US" sz="2000" dirty="0"/>
              <a:t>• </a:t>
            </a:r>
            <a:r>
              <a:rPr lang="en-US" sz="2000" b="1" dirty="0" err="1"/>
              <a:t>Web.Config</a:t>
            </a:r>
            <a:r>
              <a:rPr lang="en-US" sz="2000" b="1" dirty="0"/>
              <a:t> </a:t>
            </a:r>
            <a:r>
              <a:rPr lang="en-US" sz="2000" dirty="0"/>
              <a:t>– The </a:t>
            </a:r>
            <a:r>
              <a:rPr lang="en-US" sz="2000" dirty="0" err="1"/>
              <a:t>web.config</a:t>
            </a:r>
            <a:r>
              <a:rPr lang="en-US" sz="2000" dirty="0"/>
              <a:t> is where you place configuration settings for your application. For new MVC developers, it’s good to know that you can place settings inside the &lt;</a:t>
            </a:r>
            <a:r>
              <a:rPr lang="en-US" sz="2000" dirty="0" err="1"/>
              <a:t>appsettings</a:t>
            </a:r>
            <a:r>
              <a:rPr lang="en-US" sz="2000" dirty="0"/>
              <a:t>&gt; tag and place connection strings inside the &lt;</a:t>
            </a:r>
            <a:r>
              <a:rPr lang="en-US" sz="2000" dirty="0" err="1"/>
              <a:t>connectionstring</a:t>
            </a:r>
            <a:r>
              <a:rPr lang="en-US" sz="2000" dirty="0"/>
              <a:t>&gt; tag. </a:t>
            </a:r>
          </a:p>
        </p:txBody>
      </p:sp>
    </p:spTree>
    <p:extLst>
      <p:ext uri="{BB962C8B-B14F-4D97-AF65-F5344CB8AC3E}">
        <p14:creationId xmlns:p14="http://schemas.microsoft.com/office/powerpoint/2010/main" val="228002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Routing Configuration</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endParaRPr lang="en-US" dirty="0"/>
          </a:p>
        </p:txBody>
      </p:sp>
      <p:sp>
        <p:nvSpPr>
          <p:cNvPr id="5" name="Subtitle 2">
            <a:extLst>
              <a:ext uri="{FF2B5EF4-FFF2-40B4-BE49-F238E27FC236}">
                <a16:creationId xmlns:a16="http://schemas.microsoft.com/office/drawing/2014/main" id="{FC398C0F-EE3D-4AB2-A788-C026D9FEBF48}"/>
              </a:ext>
            </a:extLst>
          </p:cNvPr>
          <p:cNvSpPr txBox="1">
            <a:spLocks/>
          </p:cNvSpPr>
          <p:nvPr/>
        </p:nvSpPr>
        <p:spPr>
          <a:xfrm>
            <a:off x="202971" y="2143705"/>
            <a:ext cx="8622977" cy="87779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800" b="1" dirty="0"/>
              <a:t>Routing</a:t>
            </a:r>
            <a:r>
              <a:rPr lang="en-US" sz="1800" dirty="0"/>
              <a:t> is the process of directing an HTTP request to a controller and the functionality of this processing is implemented in </a:t>
            </a:r>
            <a:r>
              <a:rPr lang="en-US" sz="1800" b="1" dirty="0" err="1"/>
              <a:t>System.Web.Routing</a:t>
            </a:r>
            <a:r>
              <a:rPr lang="en-US" sz="1800" dirty="0"/>
              <a:t>. The </a:t>
            </a:r>
            <a:r>
              <a:rPr lang="en-US" sz="1800" b="1" dirty="0" err="1"/>
              <a:t>Global.asax</a:t>
            </a:r>
            <a:r>
              <a:rPr lang="en-US" sz="1800" b="1" dirty="0"/>
              <a:t> </a:t>
            </a:r>
            <a:r>
              <a:rPr lang="en-US" sz="1800" dirty="0"/>
              <a:t>file is where you will define the route for your application.</a:t>
            </a:r>
            <a:endParaRPr lang="en-US" sz="1800" b="1" dirty="0">
              <a:solidFill>
                <a:schemeClr val="tx1"/>
              </a:solidFill>
            </a:endParaRPr>
          </a:p>
        </p:txBody>
      </p:sp>
      <p:sp>
        <p:nvSpPr>
          <p:cNvPr id="4" name="Rectangle 3">
            <a:extLst>
              <a:ext uri="{FF2B5EF4-FFF2-40B4-BE49-F238E27FC236}">
                <a16:creationId xmlns:a16="http://schemas.microsoft.com/office/drawing/2014/main" id="{0D85E0AA-F765-4F0E-A754-26077FAE00B9}"/>
              </a:ext>
            </a:extLst>
          </p:cNvPr>
          <p:cNvSpPr/>
          <p:nvPr/>
        </p:nvSpPr>
        <p:spPr>
          <a:xfrm>
            <a:off x="312155" y="3231840"/>
            <a:ext cx="8404607" cy="2983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accent3"/>
                </a:solidFill>
              </a:rPr>
              <a:t>namespace  </a:t>
            </a:r>
            <a:r>
              <a:rPr lang="en-US" sz="1600" dirty="0" err="1">
                <a:solidFill>
                  <a:schemeClr val="accent3"/>
                </a:solidFill>
              </a:rPr>
              <a:t>MVCFirstApp</a:t>
            </a:r>
            <a:endParaRPr lang="en-US" sz="1600" dirty="0">
              <a:solidFill>
                <a:schemeClr val="accent3"/>
              </a:solidFill>
            </a:endParaRPr>
          </a:p>
          <a:p>
            <a:r>
              <a:rPr lang="en-US" sz="1600" dirty="0">
                <a:solidFill>
                  <a:schemeClr val="accent3"/>
                </a:solidFill>
              </a:rPr>
              <a:t>{</a:t>
            </a:r>
          </a:p>
          <a:p>
            <a:pPr lvl="1"/>
            <a:r>
              <a:rPr lang="en-US" sz="1600" dirty="0">
                <a:solidFill>
                  <a:schemeClr val="accent3"/>
                </a:solidFill>
              </a:rPr>
              <a:t>public  class  </a:t>
            </a:r>
            <a:r>
              <a:rPr lang="en-US" sz="1600" dirty="0" err="1">
                <a:solidFill>
                  <a:schemeClr val="accent3"/>
                </a:solidFill>
              </a:rPr>
              <a:t>MvcApplication</a:t>
            </a:r>
            <a:r>
              <a:rPr lang="en-US" sz="1600" dirty="0">
                <a:solidFill>
                  <a:schemeClr val="accent3"/>
                </a:solidFill>
              </a:rPr>
              <a:t>  :  </a:t>
            </a:r>
            <a:r>
              <a:rPr lang="en-US" sz="1600" dirty="0" err="1">
                <a:solidFill>
                  <a:schemeClr val="accent3"/>
                </a:solidFill>
              </a:rPr>
              <a:t>System.Web.HttpApplication</a:t>
            </a:r>
            <a:endParaRPr lang="en-US" sz="1600" dirty="0">
              <a:solidFill>
                <a:schemeClr val="accent3"/>
              </a:solidFill>
            </a:endParaRPr>
          </a:p>
          <a:p>
            <a:pPr lvl="1"/>
            <a:r>
              <a:rPr lang="en-US" sz="1600" dirty="0">
                <a:solidFill>
                  <a:schemeClr val="accent3"/>
                </a:solidFill>
              </a:rPr>
              <a:t>{</a:t>
            </a:r>
          </a:p>
          <a:p>
            <a:pPr lvl="2"/>
            <a:r>
              <a:rPr lang="en-US" sz="1600" dirty="0">
                <a:solidFill>
                  <a:schemeClr val="accent3"/>
                </a:solidFill>
              </a:rPr>
              <a:t>protected  void  </a:t>
            </a:r>
            <a:r>
              <a:rPr lang="en-US" sz="1600" dirty="0" err="1">
                <a:solidFill>
                  <a:schemeClr val="accent3"/>
                </a:solidFill>
              </a:rPr>
              <a:t>Application_Start</a:t>
            </a:r>
            <a:r>
              <a:rPr lang="en-US" sz="1600" dirty="0">
                <a:solidFill>
                  <a:schemeClr val="accent3"/>
                </a:solidFill>
              </a:rPr>
              <a:t>()</a:t>
            </a:r>
          </a:p>
          <a:p>
            <a:pPr lvl="2"/>
            <a:r>
              <a:rPr lang="en-US" sz="1600" dirty="0">
                <a:solidFill>
                  <a:schemeClr val="accent3"/>
                </a:solidFill>
              </a:rPr>
              <a:t>{</a:t>
            </a:r>
          </a:p>
          <a:p>
            <a:pPr lvl="2"/>
            <a:r>
              <a:rPr lang="en-US" sz="1600" dirty="0" err="1">
                <a:solidFill>
                  <a:schemeClr val="accent3"/>
                </a:solidFill>
              </a:rPr>
              <a:t>AreaRegistration.RegisterAllAreas</a:t>
            </a:r>
            <a:r>
              <a:rPr lang="en-US" sz="1600" dirty="0">
                <a:solidFill>
                  <a:schemeClr val="accent3"/>
                </a:solidFill>
              </a:rPr>
              <a:t>(); </a:t>
            </a:r>
          </a:p>
          <a:p>
            <a:pPr lvl="2"/>
            <a:r>
              <a:rPr lang="en-US" sz="1600" dirty="0" err="1">
                <a:solidFill>
                  <a:schemeClr val="accent3"/>
                </a:solidFill>
              </a:rPr>
              <a:t>RouteConfig.RegisterRoutes</a:t>
            </a:r>
            <a:r>
              <a:rPr lang="en-US" sz="1600" dirty="0">
                <a:solidFill>
                  <a:schemeClr val="accent3"/>
                </a:solidFill>
              </a:rPr>
              <a:t>(</a:t>
            </a:r>
            <a:r>
              <a:rPr lang="en-US" sz="1600" dirty="0" err="1">
                <a:solidFill>
                  <a:schemeClr val="accent3"/>
                </a:solidFill>
              </a:rPr>
              <a:t>RouteTable.Routes</a:t>
            </a:r>
            <a:r>
              <a:rPr lang="en-US" sz="1600" dirty="0">
                <a:solidFill>
                  <a:schemeClr val="accent3"/>
                </a:solidFill>
              </a:rPr>
              <a:t>);</a:t>
            </a:r>
          </a:p>
          <a:p>
            <a:pPr lvl="2"/>
            <a:r>
              <a:rPr lang="en-US" sz="1600" dirty="0">
                <a:solidFill>
                  <a:schemeClr val="accent3"/>
                </a:solidFill>
              </a:rPr>
              <a:t>}</a:t>
            </a:r>
          </a:p>
          <a:p>
            <a:pPr lvl="1"/>
            <a:r>
              <a:rPr lang="en-US" sz="1600" dirty="0">
                <a:solidFill>
                  <a:schemeClr val="accent3"/>
                </a:solidFill>
              </a:rPr>
              <a:t>}</a:t>
            </a:r>
          </a:p>
          <a:p>
            <a:r>
              <a:rPr lang="en-US" sz="1600" dirty="0">
                <a:solidFill>
                  <a:schemeClr val="accent3"/>
                </a:solidFill>
              </a:rPr>
              <a:t>}</a:t>
            </a:r>
          </a:p>
          <a:p>
            <a:pPr algn="ctr"/>
            <a:endParaRPr lang="en-US" sz="1600" dirty="0"/>
          </a:p>
        </p:txBody>
      </p:sp>
    </p:spTree>
    <p:extLst>
      <p:ext uri="{BB962C8B-B14F-4D97-AF65-F5344CB8AC3E}">
        <p14:creationId xmlns:p14="http://schemas.microsoft.com/office/powerpoint/2010/main" val="26562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6"/>
            <a:ext cx="7947115" cy="118732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800" dirty="0"/>
              <a:t>Following is the implementation of </a:t>
            </a:r>
            <a:r>
              <a:rPr lang="en-US" sz="1800" b="1" dirty="0" err="1"/>
              <a:t>RouteConfig</a:t>
            </a:r>
            <a:r>
              <a:rPr lang="en-US" sz="1800" dirty="0"/>
              <a:t> class, which contains one method </a:t>
            </a:r>
            <a:r>
              <a:rPr lang="en-US" sz="1800" b="1" dirty="0" err="1"/>
              <a:t>RegisterRoutes</a:t>
            </a:r>
            <a:r>
              <a:rPr lang="en-US" sz="1800" dirty="0"/>
              <a:t>. Define routes to map URLs to a specific controller action.</a:t>
            </a:r>
            <a:r>
              <a:rPr lang="en-US" sz="1800" dirty="0">
                <a:solidFill>
                  <a:schemeClr val="tx1"/>
                </a:solidFill>
              </a:rPr>
              <a:t> ASP.NET MVC application uses routing rules defined in </a:t>
            </a:r>
            <a:r>
              <a:rPr lang="en-US" sz="1800" b="1" dirty="0" err="1">
                <a:solidFill>
                  <a:schemeClr val="tx1"/>
                </a:solidFill>
              </a:rPr>
              <a:t>Global.asax</a:t>
            </a:r>
            <a:r>
              <a:rPr lang="en-US" sz="1800" b="1" dirty="0">
                <a:solidFill>
                  <a:schemeClr val="tx1"/>
                </a:solidFill>
              </a:rPr>
              <a:t> </a:t>
            </a:r>
            <a:r>
              <a:rPr lang="en-US" sz="1800" dirty="0">
                <a:solidFill>
                  <a:schemeClr val="tx1"/>
                </a:solidFill>
              </a:rPr>
              <a:t>to find out the appropriate Controller and pass the request.</a:t>
            </a:r>
            <a:endParaRPr lang="en-US" sz="1800" dirty="0"/>
          </a:p>
        </p:txBody>
      </p:sp>
      <p:sp>
        <p:nvSpPr>
          <p:cNvPr id="7" name="Rectangle 6">
            <a:extLst>
              <a:ext uri="{FF2B5EF4-FFF2-40B4-BE49-F238E27FC236}">
                <a16:creationId xmlns:a16="http://schemas.microsoft.com/office/drawing/2014/main" id="{4C5E3A1A-8EC8-4D48-ACCB-DBB33BE8D621}"/>
              </a:ext>
            </a:extLst>
          </p:cNvPr>
          <p:cNvSpPr/>
          <p:nvPr/>
        </p:nvSpPr>
        <p:spPr>
          <a:xfrm>
            <a:off x="369696" y="2637974"/>
            <a:ext cx="8404607" cy="3975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accent3"/>
                </a:solidFill>
              </a:rPr>
              <a:t>namespace  </a:t>
            </a:r>
            <a:r>
              <a:rPr lang="en-US" sz="1600" dirty="0" err="1">
                <a:solidFill>
                  <a:schemeClr val="accent3"/>
                </a:solidFill>
              </a:rPr>
              <a:t>MVCFirstApp</a:t>
            </a:r>
            <a:endParaRPr lang="en-US" sz="1600" dirty="0">
              <a:solidFill>
                <a:schemeClr val="accent3"/>
              </a:solidFill>
            </a:endParaRPr>
          </a:p>
          <a:p>
            <a:r>
              <a:rPr lang="en-US" sz="1600" dirty="0">
                <a:solidFill>
                  <a:schemeClr val="accent3"/>
                </a:solidFill>
              </a:rPr>
              <a:t>{</a:t>
            </a:r>
          </a:p>
          <a:p>
            <a:pPr lvl="1"/>
            <a:r>
              <a:rPr lang="en-US" sz="1600" dirty="0">
                <a:solidFill>
                  <a:schemeClr val="accent3"/>
                </a:solidFill>
              </a:rPr>
              <a:t>public  class  </a:t>
            </a:r>
            <a:r>
              <a:rPr lang="en-US" sz="1600" dirty="0" err="1">
                <a:solidFill>
                  <a:schemeClr val="accent3"/>
                </a:solidFill>
              </a:rPr>
              <a:t>RouteConfig</a:t>
            </a:r>
            <a:endParaRPr lang="en-US" sz="1600" dirty="0">
              <a:solidFill>
                <a:schemeClr val="accent3"/>
              </a:solidFill>
            </a:endParaRPr>
          </a:p>
          <a:p>
            <a:pPr lvl="1"/>
            <a:r>
              <a:rPr lang="en-US" sz="1600" dirty="0">
                <a:solidFill>
                  <a:schemeClr val="accent3"/>
                </a:solidFill>
              </a:rPr>
              <a:t>{</a:t>
            </a:r>
          </a:p>
          <a:p>
            <a:pPr lvl="2"/>
            <a:r>
              <a:rPr lang="en-US" sz="1600" dirty="0">
                <a:solidFill>
                  <a:schemeClr val="accent3"/>
                </a:solidFill>
              </a:rPr>
              <a:t>public  static  void  </a:t>
            </a:r>
            <a:r>
              <a:rPr lang="en-US" sz="1600" dirty="0" err="1">
                <a:solidFill>
                  <a:schemeClr val="accent3"/>
                </a:solidFill>
              </a:rPr>
              <a:t>RegisterRoutes</a:t>
            </a:r>
            <a:r>
              <a:rPr lang="en-US" sz="1600" dirty="0">
                <a:solidFill>
                  <a:schemeClr val="accent3"/>
                </a:solidFill>
              </a:rPr>
              <a:t>(</a:t>
            </a:r>
            <a:r>
              <a:rPr lang="en-US" sz="1600" dirty="0" err="1">
                <a:solidFill>
                  <a:schemeClr val="accent3"/>
                </a:solidFill>
              </a:rPr>
              <a:t>RouteCollection</a:t>
            </a:r>
            <a:r>
              <a:rPr lang="en-US" sz="1600" dirty="0">
                <a:solidFill>
                  <a:schemeClr val="accent3"/>
                </a:solidFill>
              </a:rPr>
              <a:t>  routes)</a:t>
            </a:r>
          </a:p>
          <a:p>
            <a:pPr lvl="2"/>
            <a:r>
              <a:rPr lang="en-US" sz="1600" dirty="0">
                <a:solidFill>
                  <a:schemeClr val="accent3"/>
                </a:solidFill>
              </a:rPr>
              <a:t>{</a:t>
            </a:r>
          </a:p>
          <a:p>
            <a:pPr lvl="3"/>
            <a:r>
              <a:rPr lang="en-US" sz="1600" dirty="0" err="1">
                <a:solidFill>
                  <a:schemeClr val="accent3"/>
                </a:solidFill>
              </a:rPr>
              <a:t>routes.IgnoreRoute</a:t>
            </a:r>
            <a:r>
              <a:rPr lang="en-US" sz="1600" dirty="0">
                <a:solidFill>
                  <a:schemeClr val="accent3"/>
                </a:solidFill>
              </a:rPr>
              <a:t>("{resource}.</a:t>
            </a:r>
            <a:r>
              <a:rPr lang="en-US" sz="1600" dirty="0" err="1">
                <a:solidFill>
                  <a:schemeClr val="accent3"/>
                </a:solidFill>
              </a:rPr>
              <a:t>axd</a:t>
            </a:r>
            <a:r>
              <a:rPr lang="en-US" sz="1600" dirty="0">
                <a:solidFill>
                  <a:schemeClr val="accent3"/>
                </a:solidFill>
              </a:rPr>
              <a:t>/{*</a:t>
            </a:r>
            <a:r>
              <a:rPr lang="en-US" sz="1600" dirty="0" err="1">
                <a:solidFill>
                  <a:schemeClr val="accent3"/>
                </a:solidFill>
              </a:rPr>
              <a:t>pathInfo</a:t>
            </a:r>
            <a:r>
              <a:rPr lang="en-US" sz="1600" dirty="0">
                <a:solidFill>
                  <a:schemeClr val="accent3"/>
                </a:solidFill>
              </a:rPr>
              <a:t>}");</a:t>
            </a:r>
          </a:p>
          <a:p>
            <a:pPr lvl="3"/>
            <a:r>
              <a:rPr lang="en-US" sz="1600" dirty="0" err="1">
                <a:solidFill>
                  <a:schemeClr val="accent3"/>
                </a:solidFill>
              </a:rPr>
              <a:t>routes.MapRoute</a:t>
            </a:r>
            <a:r>
              <a:rPr lang="en-US" sz="1600" dirty="0">
                <a:solidFill>
                  <a:schemeClr val="accent3"/>
                </a:solidFill>
              </a:rPr>
              <a:t>( </a:t>
            </a:r>
          </a:p>
          <a:p>
            <a:pPr lvl="3"/>
            <a:r>
              <a:rPr lang="en-US" sz="1600" dirty="0">
                <a:solidFill>
                  <a:schemeClr val="accent3"/>
                </a:solidFill>
              </a:rPr>
              <a:t>name:  "Default",</a:t>
            </a:r>
          </a:p>
          <a:p>
            <a:pPr lvl="3"/>
            <a:r>
              <a:rPr lang="en-US" sz="1600" dirty="0">
                <a:solidFill>
                  <a:schemeClr val="accent3"/>
                </a:solidFill>
              </a:rPr>
              <a:t>url:  "{controller}/{action}/{id}",</a:t>
            </a:r>
          </a:p>
          <a:p>
            <a:pPr lvl="3"/>
            <a:r>
              <a:rPr lang="en-US" sz="1600" dirty="0">
                <a:solidFill>
                  <a:schemeClr val="accent3"/>
                </a:solidFill>
              </a:rPr>
              <a:t>defaults:  new  {  controller  =  "Home",  action  =  "Index",  id  = </a:t>
            </a:r>
            <a:r>
              <a:rPr lang="en-US" sz="1600" dirty="0" err="1">
                <a:solidFill>
                  <a:schemeClr val="accent3"/>
                </a:solidFill>
              </a:rPr>
              <a:t>UrlParameter.Optional</a:t>
            </a:r>
            <a:r>
              <a:rPr lang="en-US" sz="1600" dirty="0">
                <a:solidFill>
                  <a:schemeClr val="accent3"/>
                </a:solidFill>
              </a:rPr>
              <a:t>  }</a:t>
            </a:r>
          </a:p>
          <a:p>
            <a:pPr lvl="3"/>
            <a:r>
              <a:rPr lang="en-US" sz="1600" dirty="0">
                <a:solidFill>
                  <a:schemeClr val="accent3"/>
                </a:solidFill>
              </a:rPr>
              <a:t>);</a:t>
            </a:r>
          </a:p>
          <a:p>
            <a:pPr lvl="2"/>
            <a:r>
              <a:rPr lang="en-US" sz="1600" dirty="0">
                <a:solidFill>
                  <a:schemeClr val="accent3"/>
                </a:solidFill>
              </a:rPr>
              <a:t>}</a:t>
            </a:r>
          </a:p>
          <a:p>
            <a:pPr lvl="1"/>
            <a:r>
              <a:rPr lang="en-US" sz="1600" dirty="0">
                <a:solidFill>
                  <a:schemeClr val="accent3"/>
                </a:solidFill>
              </a:rPr>
              <a:t>}</a:t>
            </a:r>
          </a:p>
          <a:p>
            <a:r>
              <a:rPr lang="en-US" sz="1600" dirty="0">
                <a:solidFill>
                  <a:schemeClr val="accent3"/>
                </a:solidFill>
              </a:rPr>
              <a:t>}</a:t>
            </a:r>
          </a:p>
        </p:txBody>
      </p:sp>
    </p:spTree>
    <p:extLst>
      <p:ext uri="{BB962C8B-B14F-4D97-AF65-F5344CB8AC3E}">
        <p14:creationId xmlns:p14="http://schemas.microsoft.com/office/powerpoint/2010/main" val="399114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3820-329A-4F1D-83C7-27BC7C359ECD}"/>
              </a:ext>
            </a:extLst>
          </p:cNvPr>
          <p:cNvSpPr>
            <a:spLocks noGrp="1"/>
          </p:cNvSpPr>
          <p:nvPr>
            <p:ph type="ctrTitle"/>
          </p:nvPr>
        </p:nvSpPr>
        <p:spPr>
          <a:xfrm>
            <a:off x="251791" y="649357"/>
            <a:ext cx="7580244" cy="1367702"/>
          </a:xfrm>
        </p:spPr>
        <p:txBody>
          <a:bodyPr>
            <a:normAutofit fontScale="90000"/>
          </a:bodyPr>
          <a:lstStyle/>
          <a:p>
            <a:r>
              <a:rPr lang="en-US" sz="4400" b="1" dirty="0"/>
              <a:t>Controllers and Action Methods</a:t>
            </a:r>
            <a:br>
              <a:rPr lang="en-US" b="1" dirty="0"/>
            </a:br>
            <a:endParaRPr lang="en-US" b="1" dirty="0"/>
          </a:p>
        </p:txBody>
      </p:sp>
      <p:sp>
        <p:nvSpPr>
          <p:cNvPr id="3" name="Subtitle 2">
            <a:extLst>
              <a:ext uri="{FF2B5EF4-FFF2-40B4-BE49-F238E27FC236}">
                <a16:creationId xmlns:a16="http://schemas.microsoft.com/office/drawing/2014/main" id="{A343840E-7A55-4FFD-B079-C873EF5B383F}"/>
              </a:ext>
            </a:extLst>
          </p:cNvPr>
          <p:cNvSpPr>
            <a:spLocks noGrp="1"/>
          </p:cNvSpPr>
          <p:nvPr>
            <p:ph type="subTitle" idx="1"/>
          </p:nvPr>
        </p:nvSpPr>
        <p:spPr/>
        <p:txBody>
          <a:bodyPr/>
          <a:lstStyle/>
          <a:p>
            <a:r>
              <a:rPr lang="en-US" dirty="0"/>
              <a:t>Controllers</a:t>
            </a:r>
          </a:p>
        </p:txBody>
      </p:sp>
      <p:sp>
        <p:nvSpPr>
          <p:cNvPr id="4" name="Subtitle 2">
            <a:extLst>
              <a:ext uri="{FF2B5EF4-FFF2-40B4-BE49-F238E27FC236}">
                <a16:creationId xmlns:a16="http://schemas.microsoft.com/office/drawing/2014/main" id="{732B1853-6E51-42A5-9E66-A585E4809FD3}"/>
              </a:ext>
            </a:extLst>
          </p:cNvPr>
          <p:cNvSpPr txBox="1">
            <a:spLocks/>
          </p:cNvSpPr>
          <p:nvPr/>
        </p:nvSpPr>
        <p:spPr>
          <a:xfrm>
            <a:off x="331304" y="2043152"/>
            <a:ext cx="8666922" cy="1859330"/>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800" dirty="0"/>
              <a:t>In ASP.NET MVC, a Controller defines and groups a set of actions. The activities performed by the controller are given below:</a:t>
            </a:r>
          </a:p>
          <a:p>
            <a:pPr algn="just">
              <a:buFont typeface="Arial" panose="020B0604020202020204" pitchFamily="34" charset="0"/>
              <a:buChar char="•"/>
            </a:pPr>
            <a:r>
              <a:rPr lang="en-US" sz="1800" dirty="0"/>
              <a:t>Receives request sent by the client.</a:t>
            </a:r>
          </a:p>
          <a:p>
            <a:pPr algn="just">
              <a:buFont typeface="Arial" panose="020B0604020202020204" pitchFamily="34" charset="0"/>
              <a:buChar char="•"/>
            </a:pPr>
            <a:r>
              <a:rPr lang="en-US" sz="1800" dirty="0"/>
              <a:t>Calls necessary Model that will interact with database and fetch data back to Controller. </a:t>
            </a:r>
          </a:p>
          <a:p>
            <a:pPr algn="just">
              <a:buFont typeface="Arial" panose="020B0604020202020204" pitchFamily="34" charset="0"/>
              <a:buChar char="•"/>
            </a:pPr>
            <a:r>
              <a:rPr lang="en-US" sz="1800" dirty="0"/>
              <a:t>Controller further calls required View and pass the data which is further rendered to client as a response of the request.</a:t>
            </a:r>
            <a:endParaRPr lang="en-US" sz="1800" dirty="0">
              <a:solidFill>
                <a:schemeClr val="tx1"/>
              </a:solidFill>
            </a:endParaRPr>
          </a:p>
        </p:txBody>
      </p:sp>
      <p:sp>
        <p:nvSpPr>
          <p:cNvPr id="6" name="Rectangle: Rounded Corners 5">
            <a:extLst>
              <a:ext uri="{FF2B5EF4-FFF2-40B4-BE49-F238E27FC236}">
                <a16:creationId xmlns:a16="http://schemas.microsoft.com/office/drawing/2014/main" id="{D7F0DB6A-995E-4A98-8A48-DE5D3736FFC1}"/>
              </a:ext>
            </a:extLst>
          </p:cNvPr>
          <p:cNvSpPr/>
          <p:nvPr/>
        </p:nvSpPr>
        <p:spPr>
          <a:xfrm>
            <a:off x="4717766" y="4746448"/>
            <a:ext cx="1590261" cy="6066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Controller</a:t>
            </a:r>
          </a:p>
        </p:txBody>
      </p:sp>
      <p:sp>
        <p:nvSpPr>
          <p:cNvPr id="7" name="Rectangle: Rounded Corners 6">
            <a:extLst>
              <a:ext uri="{FF2B5EF4-FFF2-40B4-BE49-F238E27FC236}">
                <a16:creationId xmlns:a16="http://schemas.microsoft.com/office/drawing/2014/main" id="{0F5B33C3-4594-46C4-9F3B-784569E484DB}"/>
              </a:ext>
            </a:extLst>
          </p:cNvPr>
          <p:cNvSpPr/>
          <p:nvPr/>
        </p:nvSpPr>
        <p:spPr>
          <a:xfrm>
            <a:off x="7289523" y="4746448"/>
            <a:ext cx="1590261" cy="6066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Model</a:t>
            </a:r>
          </a:p>
        </p:txBody>
      </p:sp>
      <p:sp>
        <p:nvSpPr>
          <p:cNvPr id="8" name="Rectangle: Rounded Corners 7">
            <a:extLst>
              <a:ext uri="{FF2B5EF4-FFF2-40B4-BE49-F238E27FC236}">
                <a16:creationId xmlns:a16="http://schemas.microsoft.com/office/drawing/2014/main" id="{CF3F35BF-AD53-43C6-9F77-50230D191C79}"/>
              </a:ext>
            </a:extLst>
          </p:cNvPr>
          <p:cNvSpPr/>
          <p:nvPr/>
        </p:nvSpPr>
        <p:spPr>
          <a:xfrm>
            <a:off x="3352798" y="5715742"/>
            <a:ext cx="1590261" cy="462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View</a:t>
            </a:r>
          </a:p>
        </p:txBody>
      </p:sp>
      <p:sp>
        <p:nvSpPr>
          <p:cNvPr id="9" name="Flowchart: Connector 8">
            <a:extLst>
              <a:ext uri="{FF2B5EF4-FFF2-40B4-BE49-F238E27FC236}">
                <a16:creationId xmlns:a16="http://schemas.microsoft.com/office/drawing/2014/main" id="{C6F8CBD5-2E3D-4FB1-B79A-DD593CB3E352}"/>
              </a:ext>
            </a:extLst>
          </p:cNvPr>
          <p:cNvSpPr/>
          <p:nvPr/>
        </p:nvSpPr>
        <p:spPr>
          <a:xfrm>
            <a:off x="3352798" y="4784037"/>
            <a:ext cx="311426" cy="3087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A3FE090-322F-4EF8-91FF-8D9B7323FDFA}"/>
              </a:ext>
            </a:extLst>
          </p:cNvPr>
          <p:cNvSpPr/>
          <p:nvPr/>
        </p:nvSpPr>
        <p:spPr>
          <a:xfrm>
            <a:off x="3301445" y="5092737"/>
            <a:ext cx="434010" cy="308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36BB864-E2CE-4CD0-832E-82DC68B3D893}"/>
              </a:ext>
            </a:extLst>
          </p:cNvPr>
          <p:cNvCxnSpPr>
            <a:cxnSpLocks/>
          </p:cNvCxnSpPr>
          <p:nvPr/>
        </p:nvCxnSpPr>
        <p:spPr>
          <a:xfrm>
            <a:off x="3768069" y="5069880"/>
            <a:ext cx="903130" cy="52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8015D75F-9FBF-4608-8421-1649C4518DB5}"/>
              </a:ext>
            </a:extLst>
          </p:cNvPr>
          <p:cNvSpPr txBox="1"/>
          <p:nvPr/>
        </p:nvSpPr>
        <p:spPr>
          <a:xfrm>
            <a:off x="3841468" y="5049082"/>
            <a:ext cx="1041951" cy="369332"/>
          </a:xfrm>
          <a:prstGeom prst="rect">
            <a:avLst/>
          </a:prstGeom>
          <a:noFill/>
        </p:spPr>
        <p:txBody>
          <a:bodyPr wrap="square" rtlCol="0">
            <a:spAutoFit/>
          </a:bodyPr>
          <a:lstStyle/>
          <a:p>
            <a:r>
              <a:rPr lang="en-US" dirty="0"/>
              <a:t>request</a:t>
            </a:r>
          </a:p>
        </p:txBody>
      </p:sp>
      <p:cxnSp>
        <p:nvCxnSpPr>
          <p:cNvPr id="15" name="Straight Arrow Connector 14">
            <a:extLst>
              <a:ext uri="{FF2B5EF4-FFF2-40B4-BE49-F238E27FC236}">
                <a16:creationId xmlns:a16="http://schemas.microsoft.com/office/drawing/2014/main" id="{6CB399AD-673E-4B50-B956-5C4EE340CB69}"/>
              </a:ext>
            </a:extLst>
          </p:cNvPr>
          <p:cNvCxnSpPr/>
          <p:nvPr/>
        </p:nvCxnSpPr>
        <p:spPr>
          <a:xfrm>
            <a:off x="6334531" y="4915694"/>
            <a:ext cx="9409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04AEC5B9-81ED-4573-B12B-22BE3219A836}"/>
              </a:ext>
            </a:extLst>
          </p:cNvPr>
          <p:cNvCxnSpPr/>
          <p:nvPr/>
        </p:nvCxnSpPr>
        <p:spPr>
          <a:xfrm>
            <a:off x="8057322" y="5303033"/>
            <a:ext cx="0" cy="368896"/>
          </a:xfrm>
          <a:prstGeom prst="line">
            <a:avLst/>
          </a:prstGeom>
        </p:spPr>
        <p:style>
          <a:lnRef idx="2">
            <a:schemeClr val="dk1"/>
          </a:lnRef>
          <a:fillRef idx="0">
            <a:schemeClr val="dk1"/>
          </a:fillRef>
          <a:effectRef idx="1">
            <a:schemeClr val="dk1"/>
          </a:effectRef>
          <a:fontRef idx="minor">
            <a:schemeClr val="tx1"/>
          </a:fontRef>
        </p:style>
      </p:cxnSp>
      <p:sp>
        <p:nvSpPr>
          <p:cNvPr id="18" name="Cylinder 17">
            <a:extLst>
              <a:ext uri="{FF2B5EF4-FFF2-40B4-BE49-F238E27FC236}">
                <a16:creationId xmlns:a16="http://schemas.microsoft.com/office/drawing/2014/main" id="{C1E0EDF9-F5F5-4540-9C67-2A74C04025E3}"/>
              </a:ext>
            </a:extLst>
          </p:cNvPr>
          <p:cNvSpPr/>
          <p:nvPr/>
        </p:nvSpPr>
        <p:spPr>
          <a:xfrm>
            <a:off x="7832035" y="5698439"/>
            <a:ext cx="477078" cy="483704"/>
          </a:xfrm>
          <a:prstGeom prst="can">
            <a:avLst/>
          </a:prstGeom>
          <a:solidFill>
            <a:srgbClr val="FFC000"/>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AC0EFD4-99DF-415E-A74C-008EF50769AD}"/>
              </a:ext>
            </a:extLst>
          </p:cNvPr>
          <p:cNvCxnSpPr/>
          <p:nvPr/>
        </p:nvCxnSpPr>
        <p:spPr>
          <a:xfrm flipH="1">
            <a:off x="6308027" y="5154323"/>
            <a:ext cx="1005840"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98A424-CBC7-41D8-8EB0-798B9001F250}"/>
              </a:ext>
            </a:extLst>
          </p:cNvPr>
          <p:cNvCxnSpPr>
            <a:cxnSpLocks/>
          </p:cNvCxnSpPr>
          <p:nvPr/>
        </p:nvCxnSpPr>
        <p:spPr>
          <a:xfrm flipH="1">
            <a:off x="4203837" y="5353103"/>
            <a:ext cx="629478" cy="374295"/>
          </a:xfrm>
          <a:prstGeom prst="straightConnector1">
            <a:avLst/>
          </a:prstGeom>
          <a:ln>
            <a:solidFill>
              <a:schemeClr val="bg2">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F832EDD-6D8B-488A-8319-77C10AD91E46}"/>
              </a:ext>
            </a:extLst>
          </p:cNvPr>
          <p:cNvSpPr txBox="1"/>
          <p:nvPr/>
        </p:nvSpPr>
        <p:spPr>
          <a:xfrm>
            <a:off x="6413231" y="5102822"/>
            <a:ext cx="1041951" cy="369332"/>
          </a:xfrm>
          <a:prstGeom prst="rect">
            <a:avLst/>
          </a:prstGeom>
          <a:noFill/>
        </p:spPr>
        <p:txBody>
          <a:bodyPr wrap="square" rtlCol="0">
            <a:spAutoFit/>
          </a:bodyPr>
          <a:lstStyle/>
          <a:p>
            <a:r>
              <a:rPr lang="en-US" dirty="0"/>
              <a:t>data</a:t>
            </a:r>
          </a:p>
        </p:txBody>
      </p:sp>
      <p:sp>
        <p:nvSpPr>
          <p:cNvPr id="30" name="TextBox 29">
            <a:extLst>
              <a:ext uri="{FF2B5EF4-FFF2-40B4-BE49-F238E27FC236}">
                <a16:creationId xmlns:a16="http://schemas.microsoft.com/office/drawing/2014/main" id="{AE6B1DB1-E1CD-4070-AC02-A8F7DAE34713}"/>
              </a:ext>
            </a:extLst>
          </p:cNvPr>
          <p:cNvSpPr txBox="1"/>
          <p:nvPr/>
        </p:nvSpPr>
        <p:spPr>
          <a:xfrm>
            <a:off x="4537416" y="5358066"/>
            <a:ext cx="1041951" cy="369332"/>
          </a:xfrm>
          <a:prstGeom prst="rect">
            <a:avLst/>
          </a:prstGeom>
          <a:noFill/>
        </p:spPr>
        <p:txBody>
          <a:bodyPr wrap="square" rtlCol="0">
            <a:spAutoFit/>
          </a:bodyPr>
          <a:lstStyle/>
          <a:p>
            <a:r>
              <a:rPr lang="en-US" dirty="0"/>
              <a:t>data</a:t>
            </a:r>
          </a:p>
        </p:txBody>
      </p:sp>
      <p:cxnSp>
        <p:nvCxnSpPr>
          <p:cNvPr id="31" name="Straight Arrow Connector 30">
            <a:extLst>
              <a:ext uri="{FF2B5EF4-FFF2-40B4-BE49-F238E27FC236}">
                <a16:creationId xmlns:a16="http://schemas.microsoft.com/office/drawing/2014/main" id="{48440C6D-9DC1-4DC3-B461-28AAF92ECBCF}"/>
              </a:ext>
            </a:extLst>
          </p:cNvPr>
          <p:cNvCxnSpPr>
            <a:cxnSpLocks/>
          </p:cNvCxnSpPr>
          <p:nvPr/>
        </p:nvCxnSpPr>
        <p:spPr>
          <a:xfrm flipH="1" flipV="1">
            <a:off x="3656247" y="5401439"/>
            <a:ext cx="232555" cy="308698"/>
          </a:xfrm>
          <a:prstGeom prst="straightConnector1">
            <a:avLst/>
          </a:prstGeom>
          <a:ln>
            <a:solidFill>
              <a:schemeClr val="bg2">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B9490A9D-44CF-415C-89A7-C474FE3CE79B}"/>
              </a:ext>
            </a:extLst>
          </p:cNvPr>
          <p:cNvSpPr txBox="1"/>
          <p:nvPr/>
        </p:nvSpPr>
        <p:spPr>
          <a:xfrm>
            <a:off x="2744954" y="5401439"/>
            <a:ext cx="1041951" cy="369332"/>
          </a:xfrm>
          <a:prstGeom prst="rect">
            <a:avLst/>
          </a:prstGeom>
          <a:noFill/>
        </p:spPr>
        <p:txBody>
          <a:bodyPr wrap="square" rtlCol="0">
            <a:spAutoFit/>
          </a:bodyPr>
          <a:lstStyle/>
          <a:p>
            <a:r>
              <a:rPr lang="en-US" dirty="0"/>
              <a:t>response</a:t>
            </a:r>
          </a:p>
        </p:txBody>
      </p:sp>
      <p:sp>
        <p:nvSpPr>
          <p:cNvPr id="41" name="TextBox 40">
            <a:extLst>
              <a:ext uri="{FF2B5EF4-FFF2-40B4-BE49-F238E27FC236}">
                <a16:creationId xmlns:a16="http://schemas.microsoft.com/office/drawing/2014/main" id="{8B4DE7EB-9E5E-4E9A-B2F6-3EB2C55A81D7}"/>
              </a:ext>
            </a:extLst>
          </p:cNvPr>
          <p:cNvSpPr txBox="1"/>
          <p:nvPr/>
        </p:nvSpPr>
        <p:spPr>
          <a:xfrm>
            <a:off x="6762188" y="5725022"/>
            <a:ext cx="1425170" cy="369332"/>
          </a:xfrm>
          <a:prstGeom prst="rect">
            <a:avLst/>
          </a:prstGeom>
          <a:noFill/>
        </p:spPr>
        <p:txBody>
          <a:bodyPr wrap="square" rtlCol="0">
            <a:spAutoFit/>
          </a:bodyPr>
          <a:lstStyle/>
          <a:p>
            <a:r>
              <a:rPr lang="en-US" dirty="0"/>
              <a:t>Database</a:t>
            </a:r>
          </a:p>
        </p:txBody>
      </p:sp>
    </p:spTree>
    <p:extLst>
      <p:ext uri="{BB962C8B-B14F-4D97-AF65-F5344CB8AC3E}">
        <p14:creationId xmlns:p14="http://schemas.microsoft.com/office/powerpoint/2010/main" val="105007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18D5FFE-6AE3-4844-8BD3-F0434C78BF3E}"/>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Action Methods</a:t>
            </a:r>
          </a:p>
        </p:txBody>
      </p:sp>
      <p:sp>
        <p:nvSpPr>
          <p:cNvPr id="5" name="TextBox 4">
            <a:extLst>
              <a:ext uri="{FF2B5EF4-FFF2-40B4-BE49-F238E27FC236}">
                <a16:creationId xmlns:a16="http://schemas.microsoft.com/office/drawing/2014/main" id="{218D9E93-3B6D-4B40-BE2F-1B719B5829EB}"/>
              </a:ext>
            </a:extLst>
          </p:cNvPr>
          <p:cNvSpPr txBox="1"/>
          <p:nvPr/>
        </p:nvSpPr>
        <p:spPr>
          <a:xfrm>
            <a:off x="335494" y="1308487"/>
            <a:ext cx="835793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Action Methods are public methods inside a controller class.</a:t>
            </a:r>
          </a:p>
          <a:p>
            <a:pPr marL="342900" indent="-342900" algn="just">
              <a:buFont typeface="Arial" panose="020B0604020202020204" pitchFamily="34" charset="0"/>
              <a:buChar char="•"/>
            </a:pPr>
            <a:r>
              <a:rPr lang="en-US" sz="2000" dirty="0"/>
              <a:t> A Controller class can have multiple action methods that are responsible for performing certain operations depending upon the client action.</a:t>
            </a:r>
          </a:p>
          <a:p>
            <a:pPr marL="342900" indent="-342900" algn="just">
              <a:buFont typeface="Arial" panose="020B0604020202020204" pitchFamily="34" charset="0"/>
              <a:buChar char="•"/>
            </a:pPr>
            <a:r>
              <a:rPr lang="en-US" sz="2000" dirty="0"/>
              <a:t>Actions can return anything but often returns an instance of </a:t>
            </a:r>
            <a:r>
              <a:rPr lang="en-US" sz="2000" dirty="0" err="1"/>
              <a:t>IActionResult</a:t>
            </a:r>
            <a:r>
              <a:rPr lang="en-US" sz="2000" dirty="0"/>
              <a:t> that  produces  a  response.</a:t>
            </a:r>
          </a:p>
          <a:p>
            <a:pPr algn="just"/>
            <a:r>
              <a:rPr lang="en-US" sz="2000" b="1" dirty="0" err="1"/>
              <a:t>ProcessController</a:t>
            </a:r>
            <a:r>
              <a:rPr lang="en-US" sz="2000" dirty="0"/>
              <a:t> has only one default Action Method called </a:t>
            </a:r>
            <a:r>
              <a:rPr lang="en-US" sz="2000" b="1" dirty="0"/>
              <a:t>Index</a:t>
            </a:r>
            <a:endParaRPr lang="en-FI" sz="2000" b="1" dirty="0"/>
          </a:p>
        </p:txBody>
      </p:sp>
      <p:sp>
        <p:nvSpPr>
          <p:cNvPr id="7" name="Rectangle 8">
            <a:extLst>
              <a:ext uri="{FF2B5EF4-FFF2-40B4-BE49-F238E27FC236}">
                <a16:creationId xmlns:a16="http://schemas.microsoft.com/office/drawing/2014/main" id="{6476CF07-F5E4-4C25-87C3-D38B70CA1D19}"/>
              </a:ext>
            </a:extLst>
          </p:cNvPr>
          <p:cNvSpPr>
            <a:spLocks noChangeArrowheads="1"/>
          </p:cNvSpPr>
          <p:nvPr/>
        </p:nvSpPr>
        <p:spPr bwMode="auto">
          <a:xfrm>
            <a:off x="1230351" y="3060812"/>
            <a:ext cx="10836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highlight>
                <a:srgbClr val="FFFF00"/>
              </a:highlight>
            </a:endParaRPr>
          </a:p>
        </p:txBody>
      </p:sp>
      <p:grpSp>
        <p:nvGrpSpPr>
          <p:cNvPr id="8" name="Group 5">
            <a:extLst>
              <a:ext uri="{FF2B5EF4-FFF2-40B4-BE49-F238E27FC236}">
                <a16:creationId xmlns:a16="http://schemas.microsoft.com/office/drawing/2014/main" id="{A86B9AD4-3974-4009-956B-003A7140AF1E}"/>
              </a:ext>
            </a:extLst>
          </p:cNvPr>
          <p:cNvGrpSpPr>
            <a:grpSpLocks/>
          </p:cNvGrpSpPr>
          <p:nvPr/>
        </p:nvGrpSpPr>
        <p:grpSpPr bwMode="auto">
          <a:xfrm>
            <a:off x="1246152" y="3258272"/>
            <a:ext cx="6588432" cy="3236843"/>
            <a:chOff x="0" y="0"/>
            <a:chExt cx="8756" cy="6118"/>
          </a:xfrm>
        </p:grpSpPr>
        <p:pic>
          <p:nvPicPr>
            <p:cNvPr id="2055" name="Picture 7">
              <a:extLst>
                <a:ext uri="{FF2B5EF4-FFF2-40B4-BE49-F238E27FC236}">
                  <a16:creationId xmlns:a16="http://schemas.microsoft.com/office/drawing/2014/main" id="{163D4CAB-F4B5-498F-AAD7-B321526130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 y="14"/>
              <a:ext cx="8727" cy="60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7761F7C1-6658-4480-8042-6CE8991FDB3E}"/>
                </a:ext>
              </a:extLst>
            </p:cNvPr>
            <p:cNvSpPr>
              <a:spLocks noChangeArrowheads="1"/>
            </p:cNvSpPr>
            <p:nvPr/>
          </p:nvSpPr>
          <p:spPr bwMode="auto">
            <a:xfrm>
              <a:off x="7" y="7"/>
              <a:ext cx="8741" cy="6104"/>
            </a:xfrm>
            <a:prstGeom prst="rect">
              <a:avLst/>
            </a:prstGeom>
            <a:noFill/>
            <a:ln w="9144">
              <a:solidFill>
                <a:srgbClr val="25252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grpSp>
      <p:sp>
        <p:nvSpPr>
          <p:cNvPr id="10" name="Rectangle 9">
            <a:extLst>
              <a:ext uri="{FF2B5EF4-FFF2-40B4-BE49-F238E27FC236}">
                <a16:creationId xmlns:a16="http://schemas.microsoft.com/office/drawing/2014/main" id="{5BD75E25-6B97-465C-8AB0-5972090033A5}"/>
              </a:ext>
            </a:extLst>
          </p:cNvPr>
          <p:cNvSpPr/>
          <p:nvPr/>
        </p:nvSpPr>
        <p:spPr>
          <a:xfrm>
            <a:off x="3180522" y="4028661"/>
            <a:ext cx="1391478" cy="26504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13" name="Rectangle 12">
            <a:extLst>
              <a:ext uri="{FF2B5EF4-FFF2-40B4-BE49-F238E27FC236}">
                <a16:creationId xmlns:a16="http://schemas.microsoft.com/office/drawing/2014/main" id="{68712C83-FD81-4523-93FB-3E73C3B40803}"/>
              </a:ext>
            </a:extLst>
          </p:cNvPr>
          <p:cNvSpPr/>
          <p:nvPr/>
        </p:nvSpPr>
        <p:spPr>
          <a:xfrm>
            <a:off x="3607297" y="4692028"/>
            <a:ext cx="1667067"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Action method</a:t>
            </a:r>
          </a:p>
        </p:txBody>
      </p:sp>
    </p:spTree>
    <p:extLst>
      <p:ext uri="{BB962C8B-B14F-4D97-AF65-F5344CB8AC3E}">
        <p14:creationId xmlns:p14="http://schemas.microsoft.com/office/powerpoint/2010/main" val="895210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0A9-24A7-4DB5-8B7D-C5518EA3FB37}"/>
              </a:ext>
            </a:extLst>
          </p:cNvPr>
          <p:cNvSpPr>
            <a:spLocks noGrp="1"/>
          </p:cNvSpPr>
          <p:nvPr>
            <p:ph type="ctrTitle"/>
          </p:nvPr>
        </p:nvSpPr>
        <p:spPr/>
        <p:txBody>
          <a:bodyPr/>
          <a:lstStyle/>
          <a:p>
            <a:r>
              <a:rPr lang="en-US" b="1" dirty="0"/>
              <a:t>Different response types</a:t>
            </a:r>
          </a:p>
        </p:txBody>
      </p:sp>
      <p:sp>
        <p:nvSpPr>
          <p:cNvPr id="3" name="Subtitle 2">
            <a:extLst>
              <a:ext uri="{FF2B5EF4-FFF2-40B4-BE49-F238E27FC236}">
                <a16:creationId xmlns:a16="http://schemas.microsoft.com/office/drawing/2014/main" id="{5CF50040-7A6E-4A88-9690-D7D6CAB91788}"/>
              </a:ext>
            </a:extLst>
          </p:cNvPr>
          <p:cNvSpPr>
            <a:spLocks noGrp="1"/>
          </p:cNvSpPr>
          <p:nvPr>
            <p:ph type="subTitle" idx="1"/>
          </p:nvPr>
        </p:nvSpPr>
        <p:spPr/>
        <p:txBody>
          <a:bodyPr/>
          <a:lstStyle/>
          <a:p>
            <a:endParaRPr lang="en-US" dirty="0"/>
          </a:p>
        </p:txBody>
      </p:sp>
      <p:graphicFrame>
        <p:nvGraphicFramePr>
          <p:cNvPr id="4" name="Table 4">
            <a:extLst>
              <a:ext uri="{FF2B5EF4-FFF2-40B4-BE49-F238E27FC236}">
                <a16:creationId xmlns:a16="http://schemas.microsoft.com/office/drawing/2014/main" id="{37277916-A355-4448-9C7F-A32C0F6F4716}"/>
              </a:ext>
            </a:extLst>
          </p:cNvPr>
          <p:cNvGraphicFramePr>
            <a:graphicFrameLocks noGrp="1"/>
          </p:cNvGraphicFramePr>
          <p:nvPr>
            <p:extLst>
              <p:ext uri="{D42A27DB-BD31-4B8C-83A1-F6EECF244321}">
                <p14:modId xmlns:p14="http://schemas.microsoft.com/office/powerpoint/2010/main" val="3739986371"/>
              </p:ext>
            </p:extLst>
          </p:nvPr>
        </p:nvGraphicFramePr>
        <p:xfrm>
          <a:off x="330867" y="2103121"/>
          <a:ext cx="8482265" cy="4117212"/>
        </p:xfrm>
        <a:graphic>
          <a:graphicData uri="http://schemas.openxmlformats.org/drawingml/2006/table">
            <a:tbl>
              <a:tblPr firstRow="1" bandRow="1">
                <a:tableStyleId>{F5AB1C69-6EDB-4FF4-983F-18BD219EF322}</a:tableStyleId>
              </a:tblPr>
              <a:tblGrid>
                <a:gridCol w="2327053">
                  <a:extLst>
                    <a:ext uri="{9D8B030D-6E8A-4147-A177-3AD203B41FA5}">
                      <a16:colId xmlns:a16="http://schemas.microsoft.com/office/drawing/2014/main" val="188592350"/>
                    </a:ext>
                  </a:extLst>
                </a:gridCol>
                <a:gridCol w="2019458">
                  <a:extLst>
                    <a:ext uri="{9D8B030D-6E8A-4147-A177-3AD203B41FA5}">
                      <a16:colId xmlns:a16="http://schemas.microsoft.com/office/drawing/2014/main" val="164354526"/>
                    </a:ext>
                  </a:extLst>
                </a:gridCol>
                <a:gridCol w="4135754">
                  <a:extLst>
                    <a:ext uri="{9D8B030D-6E8A-4147-A177-3AD203B41FA5}">
                      <a16:colId xmlns:a16="http://schemas.microsoft.com/office/drawing/2014/main" val="883558656"/>
                    </a:ext>
                  </a:extLst>
                </a:gridCol>
              </a:tblGrid>
              <a:tr h="551913">
                <a:tc>
                  <a:txBody>
                    <a:bodyPr/>
                    <a:lstStyle/>
                    <a:p>
                      <a:pPr algn="ctr"/>
                      <a:r>
                        <a:rPr lang="en-US" sz="2000" b="1" dirty="0"/>
                        <a:t>Action Result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Helper Method</a:t>
                      </a:r>
                    </a:p>
                    <a:p>
                      <a:pPr algn="ct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Short Description</a:t>
                      </a:r>
                    </a:p>
                    <a:p>
                      <a:pPr algn="ctr"/>
                      <a:endParaRPr lang="en-US" sz="2000" b="1" dirty="0"/>
                    </a:p>
                  </a:txBody>
                  <a:tcPr/>
                </a:tc>
                <a:extLst>
                  <a:ext uri="{0D108BD9-81ED-4DB2-BD59-A6C34878D82A}">
                    <a16:rowId xmlns:a16="http://schemas.microsoft.com/office/drawing/2014/main" val="2849279228"/>
                  </a:ext>
                </a:extLst>
              </a:tr>
              <a:tr h="551913">
                <a:tc>
                  <a:txBody>
                    <a:bodyPr/>
                    <a:lstStyle/>
                    <a:p>
                      <a:r>
                        <a:rPr lang="en-US" dirty="0" err="1"/>
                        <a:t>ViewResult</a:t>
                      </a:r>
                      <a:r>
                        <a:rPr lang="en-US" dirty="0"/>
                        <a:t>		</a:t>
                      </a:r>
                    </a:p>
                  </a:txBody>
                  <a:tcPr/>
                </a:tc>
                <a:tc>
                  <a:txBody>
                    <a:bodyPr/>
                    <a:lstStyle/>
                    <a:p>
                      <a:r>
                        <a:rPr lang="en-US" dirty="0"/>
                        <a:t>View</a:t>
                      </a:r>
                    </a:p>
                  </a:txBody>
                  <a:tcPr/>
                </a:tc>
                <a:tc>
                  <a:txBody>
                    <a:bodyPr/>
                    <a:lstStyle/>
                    <a:p>
                      <a:r>
                        <a:rPr lang="en-US" dirty="0"/>
                        <a:t>It renders a view as a web page</a:t>
                      </a:r>
                    </a:p>
                  </a:txBody>
                  <a:tcPr/>
                </a:tc>
                <a:extLst>
                  <a:ext uri="{0D108BD9-81ED-4DB2-BD59-A6C34878D82A}">
                    <a16:rowId xmlns:a16="http://schemas.microsoft.com/office/drawing/2014/main" val="3723185412"/>
                  </a:ext>
                </a:extLst>
              </a:tr>
              <a:tr h="551913">
                <a:tc>
                  <a:txBody>
                    <a:bodyPr/>
                    <a:lstStyle/>
                    <a:p>
                      <a:r>
                        <a:rPr lang="en-US" dirty="0" err="1"/>
                        <a:t>PartialViewResult</a:t>
                      </a:r>
                      <a:r>
                        <a:rPr lang="en-US" dirty="0"/>
                        <a:t>		</a:t>
                      </a:r>
                    </a:p>
                  </a:txBody>
                  <a:tcPr/>
                </a:tc>
                <a:tc>
                  <a:txBody>
                    <a:bodyPr/>
                    <a:lstStyle/>
                    <a:p>
                      <a:r>
                        <a:rPr lang="en-US" dirty="0" err="1"/>
                        <a:t>PartialView</a:t>
                      </a:r>
                      <a:endParaRPr lang="en-US" dirty="0"/>
                    </a:p>
                  </a:txBody>
                  <a:tcPr/>
                </a:tc>
                <a:tc>
                  <a:txBody>
                    <a:bodyPr/>
                    <a:lstStyle/>
                    <a:p>
                      <a:r>
                        <a:rPr lang="en-US" dirty="0"/>
                        <a:t>It renders a </a:t>
                      </a:r>
                      <a:r>
                        <a:rPr lang="en-US" dirty="0" err="1"/>
                        <a:t>PartialView</a:t>
                      </a:r>
                      <a:r>
                        <a:rPr lang="en-US" dirty="0"/>
                        <a:t>.</a:t>
                      </a:r>
                    </a:p>
                  </a:txBody>
                  <a:tcPr/>
                </a:tc>
                <a:extLst>
                  <a:ext uri="{0D108BD9-81ED-4DB2-BD59-A6C34878D82A}">
                    <a16:rowId xmlns:a16="http://schemas.microsoft.com/office/drawing/2014/main" val="2036786414"/>
                  </a:ext>
                </a:extLst>
              </a:tr>
              <a:tr h="551913">
                <a:tc>
                  <a:txBody>
                    <a:bodyPr/>
                    <a:lstStyle/>
                    <a:p>
                      <a:pPr algn="l" fontAlgn="base"/>
                      <a:r>
                        <a:rPr lang="en-US" b="0" dirty="0" err="1">
                          <a:effectLst/>
                        </a:rPr>
                        <a:t>RedirectToRouteResult</a:t>
                      </a:r>
                      <a:endParaRPr lang="en-US" b="0" dirty="0">
                        <a:effectLst/>
                      </a:endParaRPr>
                    </a:p>
                  </a:txBody>
                  <a:tcPr anchor="ctr"/>
                </a:tc>
                <a:tc>
                  <a:txBody>
                    <a:bodyPr/>
                    <a:lstStyle/>
                    <a:p>
                      <a:pPr algn="l" fontAlgn="base"/>
                      <a:r>
                        <a:rPr lang="en-US" b="0">
                          <a:effectLst/>
                        </a:rPr>
                        <a:t>RedirectToAction or RedirectToRoute</a:t>
                      </a:r>
                    </a:p>
                  </a:txBody>
                  <a:tcPr anchor="ctr"/>
                </a:tc>
                <a:tc>
                  <a:txBody>
                    <a:bodyPr/>
                    <a:lstStyle/>
                    <a:p>
                      <a:pPr algn="l" fontAlgn="base"/>
                      <a:r>
                        <a:rPr lang="en-US" b="0" dirty="0">
                          <a:effectLst/>
                        </a:rPr>
                        <a:t>It redirects to another action method.</a:t>
                      </a:r>
                    </a:p>
                  </a:txBody>
                  <a:tcPr anchor="ctr"/>
                </a:tc>
                <a:extLst>
                  <a:ext uri="{0D108BD9-81ED-4DB2-BD59-A6C34878D82A}">
                    <a16:rowId xmlns:a16="http://schemas.microsoft.com/office/drawing/2014/main" val="3970270591"/>
                  </a:ext>
                </a:extLst>
              </a:tr>
              <a:tr h="611323">
                <a:tc>
                  <a:txBody>
                    <a:bodyPr/>
                    <a:lstStyle/>
                    <a:p>
                      <a:pPr algn="l" fontAlgn="base"/>
                      <a:r>
                        <a:rPr lang="en-US" b="0" dirty="0" err="1">
                          <a:effectLst/>
                        </a:rPr>
                        <a:t>JavaScriptResult</a:t>
                      </a:r>
                      <a:endParaRPr lang="en-US" b="0" dirty="0">
                        <a:effectLst/>
                      </a:endParaRPr>
                    </a:p>
                  </a:txBody>
                  <a:tcPr anchor="ctr"/>
                </a:tc>
                <a:tc>
                  <a:txBody>
                    <a:bodyPr/>
                    <a:lstStyle/>
                    <a:p>
                      <a:pPr algn="l" fontAlgn="base"/>
                      <a:r>
                        <a:rPr lang="en-US" b="0">
                          <a:effectLst/>
                        </a:rPr>
                        <a:t>JavaScript</a:t>
                      </a:r>
                    </a:p>
                  </a:txBody>
                  <a:tcPr anchor="ctr"/>
                </a:tc>
                <a:tc>
                  <a:txBody>
                    <a:bodyPr/>
                    <a:lstStyle/>
                    <a:p>
                      <a:pPr algn="l" fontAlgn="base"/>
                      <a:r>
                        <a:rPr lang="en-US" b="0" dirty="0">
                          <a:effectLst/>
                        </a:rPr>
                        <a:t>It returns a script that can be executed on client.</a:t>
                      </a:r>
                    </a:p>
                  </a:txBody>
                  <a:tcPr anchor="ctr"/>
                </a:tc>
                <a:extLst>
                  <a:ext uri="{0D108BD9-81ED-4DB2-BD59-A6C34878D82A}">
                    <a16:rowId xmlns:a16="http://schemas.microsoft.com/office/drawing/2014/main" val="3645662857"/>
                  </a:ext>
                </a:extLst>
              </a:tr>
              <a:tr h="427926">
                <a:tc>
                  <a:txBody>
                    <a:bodyPr/>
                    <a:lstStyle/>
                    <a:p>
                      <a:pPr algn="l" fontAlgn="base"/>
                      <a:r>
                        <a:rPr lang="en-US" b="0" dirty="0" err="1">
                          <a:effectLst/>
                        </a:rPr>
                        <a:t>FileResult</a:t>
                      </a:r>
                      <a:endParaRPr lang="en-US" b="0" dirty="0">
                        <a:effectLst/>
                      </a:endParaRPr>
                    </a:p>
                  </a:txBody>
                  <a:tcPr anchor="ctr"/>
                </a:tc>
                <a:tc>
                  <a:txBody>
                    <a:bodyPr/>
                    <a:lstStyle/>
                    <a:p>
                      <a:pPr algn="l" fontAlgn="base"/>
                      <a:r>
                        <a:rPr lang="en-US" b="0">
                          <a:effectLst/>
                        </a:rPr>
                        <a:t>File</a:t>
                      </a:r>
                    </a:p>
                  </a:txBody>
                  <a:tcPr anchor="ctr"/>
                </a:tc>
                <a:tc>
                  <a:txBody>
                    <a:bodyPr/>
                    <a:lstStyle/>
                    <a:p>
                      <a:pPr algn="l" fontAlgn="base"/>
                      <a:r>
                        <a:rPr lang="en-US" b="0" dirty="0">
                          <a:effectLst/>
                        </a:rPr>
                        <a:t>It returns a binary output to for response.</a:t>
                      </a:r>
                    </a:p>
                  </a:txBody>
                  <a:tcPr anchor="ctr"/>
                </a:tc>
                <a:extLst>
                  <a:ext uri="{0D108BD9-81ED-4DB2-BD59-A6C34878D82A}">
                    <a16:rowId xmlns:a16="http://schemas.microsoft.com/office/drawing/2014/main" val="2517074488"/>
                  </a:ext>
                </a:extLst>
              </a:tr>
              <a:tr h="427926">
                <a:tc>
                  <a:txBody>
                    <a:bodyPr/>
                    <a:lstStyle/>
                    <a:p>
                      <a:pPr algn="l" fontAlgn="base"/>
                      <a:r>
                        <a:rPr lang="en-US" b="0" dirty="0" err="1">
                          <a:effectLst/>
                        </a:rPr>
                        <a:t>ContentResult</a:t>
                      </a:r>
                      <a:endParaRPr lang="en-US" b="0" dirty="0">
                        <a:effectLst/>
                      </a:endParaRPr>
                    </a:p>
                  </a:txBody>
                  <a:tcPr anchor="ctr"/>
                </a:tc>
                <a:tc>
                  <a:txBody>
                    <a:bodyPr/>
                    <a:lstStyle/>
                    <a:p>
                      <a:pPr algn="l" fontAlgn="base"/>
                      <a:r>
                        <a:rPr lang="en-US" b="0">
                          <a:effectLst/>
                        </a:rPr>
                        <a:t>Content</a:t>
                      </a:r>
                    </a:p>
                  </a:txBody>
                  <a:tcPr anchor="ctr"/>
                </a:tc>
                <a:tc>
                  <a:txBody>
                    <a:bodyPr/>
                    <a:lstStyle/>
                    <a:p>
                      <a:pPr algn="l" fontAlgn="base"/>
                      <a:r>
                        <a:rPr lang="en-US" b="0" dirty="0">
                          <a:effectLst/>
                        </a:rPr>
                        <a:t>To return user-defined content type.</a:t>
                      </a:r>
                    </a:p>
                  </a:txBody>
                  <a:tcPr anchor="ctr"/>
                </a:tc>
                <a:extLst>
                  <a:ext uri="{0D108BD9-81ED-4DB2-BD59-A6C34878D82A}">
                    <a16:rowId xmlns:a16="http://schemas.microsoft.com/office/drawing/2014/main" val="113414841"/>
                  </a:ext>
                </a:extLst>
              </a:tr>
            </a:tbl>
          </a:graphicData>
        </a:graphic>
      </p:graphicFrame>
    </p:spTree>
    <p:extLst>
      <p:ext uri="{BB962C8B-B14F-4D97-AF65-F5344CB8AC3E}">
        <p14:creationId xmlns:p14="http://schemas.microsoft.com/office/powerpoint/2010/main" val="43320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0A9-24A7-4DB5-8B7D-C5518EA3FB37}"/>
              </a:ext>
            </a:extLst>
          </p:cNvPr>
          <p:cNvSpPr>
            <a:spLocks noGrp="1"/>
          </p:cNvSpPr>
          <p:nvPr>
            <p:ph type="ctrTitle"/>
          </p:nvPr>
        </p:nvSpPr>
        <p:spPr/>
        <p:txBody>
          <a:bodyPr/>
          <a:lstStyle/>
          <a:p>
            <a:r>
              <a:rPr lang="en-US" b="1" dirty="0"/>
              <a:t>View &amp; different view engines</a:t>
            </a:r>
          </a:p>
        </p:txBody>
      </p:sp>
      <p:sp>
        <p:nvSpPr>
          <p:cNvPr id="3" name="Subtitle 2">
            <a:extLst>
              <a:ext uri="{FF2B5EF4-FFF2-40B4-BE49-F238E27FC236}">
                <a16:creationId xmlns:a16="http://schemas.microsoft.com/office/drawing/2014/main" id="{5CF50040-7A6E-4A88-9690-D7D6CAB91788}"/>
              </a:ext>
            </a:extLst>
          </p:cNvPr>
          <p:cNvSpPr>
            <a:spLocks noGrp="1"/>
          </p:cNvSpPr>
          <p:nvPr>
            <p:ph type="subTitle" idx="1"/>
          </p:nvPr>
        </p:nvSpPr>
        <p:spPr/>
        <p:txBody>
          <a:bodyPr/>
          <a:lstStyle/>
          <a:p>
            <a:r>
              <a:rPr lang="en-US" dirty="0"/>
              <a:t>Views</a:t>
            </a:r>
          </a:p>
        </p:txBody>
      </p:sp>
      <p:sp>
        <p:nvSpPr>
          <p:cNvPr id="5" name="Rectangle 4">
            <a:extLst>
              <a:ext uri="{FF2B5EF4-FFF2-40B4-BE49-F238E27FC236}">
                <a16:creationId xmlns:a16="http://schemas.microsoft.com/office/drawing/2014/main" id="{DB5A9AC6-284C-43CE-8EFD-2A6EB77BCBE8}"/>
              </a:ext>
            </a:extLst>
          </p:cNvPr>
          <p:cNvSpPr/>
          <p:nvPr/>
        </p:nvSpPr>
        <p:spPr>
          <a:xfrm>
            <a:off x="421341" y="2151018"/>
            <a:ext cx="8246454" cy="3761030"/>
          </a:xfrm>
          <a:prstGeom prst="rect">
            <a:avLst/>
          </a:prstGeom>
        </p:spPr>
        <p:txBody>
          <a:bodyPr wrap="square">
            <a:spAutoFit/>
          </a:bodyPr>
          <a:lstStyle/>
          <a:p>
            <a:pPr algn="just">
              <a:lnSpc>
                <a:spcPct val="120000"/>
              </a:lnSpc>
              <a:buFont typeface="Arial" panose="020B0604020202020204" pitchFamily="34" charset="0"/>
              <a:buChar char="•"/>
            </a:pPr>
            <a:r>
              <a:rPr lang="en-US" sz="2000" dirty="0"/>
              <a:t>Responsible for providing the user interface to the user.</a:t>
            </a:r>
          </a:p>
          <a:p>
            <a:pPr algn="just">
              <a:lnSpc>
                <a:spcPct val="120000"/>
              </a:lnSpc>
              <a:buFont typeface="Arial" panose="020B0604020202020204" pitchFamily="34" charset="0"/>
              <a:buChar char="•"/>
            </a:pPr>
            <a:r>
              <a:rPr lang="en-US" sz="2000" dirty="0"/>
              <a:t>The view transforms a model into a format ready to be presented to the user.</a:t>
            </a:r>
          </a:p>
          <a:p>
            <a:pPr algn="just">
              <a:lnSpc>
                <a:spcPct val="120000"/>
              </a:lnSpc>
              <a:buFont typeface="Arial" panose="020B0604020202020204" pitchFamily="34" charset="0"/>
              <a:buChar char="•"/>
            </a:pPr>
            <a:r>
              <a:rPr lang="en-US" sz="2000" dirty="0"/>
              <a:t>The view examines the model object and transforms the contents to HTML</a:t>
            </a:r>
          </a:p>
          <a:p>
            <a:pPr algn="just">
              <a:lnSpc>
                <a:spcPct val="120000"/>
              </a:lnSpc>
              <a:buFont typeface="Arial" panose="020B0604020202020204" pitchFamily="34" charset="0"/>
              <a:buChar char="•"/>
            </a:pPr>
            <a:r>
              <a:rPr lang="en-US" sz="2000" dirty="0"/>
              <a:t>A parent folder contains all HTML “Views” with each controller name as a folder. Each folder will contain several </a:t>
            </a:r>
            <a:r>
              <a:rPr lang="en-US" sz="2000" dirty="0" err="1"/>
              <a:t>cshtml</a:t>
            </a:r>
            <a:r>
              <a:rPr lang="en-US" sz="2000" dirty="0"/>
              <a:t> files relating to the methods in that folder’s controller.  Example: </a:t>
            </a:r>
            <a:r>
              <a:rPr lang="en-US" sz="2000" dirty="0">
                <a:hlinkClick r:id="rId2"/>
              </a:rPr>
              <a:t>http://www.xyzcompany.com/Products/List</a:t>
            </a:r>
            <a:r>
              <a:rPr lang="en-US" sz="2000" dirty="0"/>
              <a:t> we have a Products folder with a </a:t>
            </a:r>
            <a:r>
              <a:rPr lang="en-US" sz="2000" b="1" dirty="0" err="1"/>
              <a:t>List.cshtml</a:t>
            </a:r>
            <a:r>
              <a:rPr lang="en-US" sz="2000" b="1" dirty="0"/>
              <a:t> </a:t>
            </a:r>
            <a:r>
              <a:rPr lang="en-US" sz="2000" dirty="0"/>
              <a:t>file. In the Controllers folder, open the </a:t>
            </a:r>
            <a:r>
              <a:rPr lang="en-US" sz="2000" b="1" dirty="0" err="1"/>
              <a:t>ProductsController.cs</a:t>
            </a:r>
            <a:r>
              <a:rPr lang="en-US" sz="2000" b="1" dirty="0"/>
              <a:t> </a:t>
            </a:r>
            <a:r>
              <a:rPr lang="en-US" sz="2000" dirty="0"/>
              <a:t>and look for the List method.</a:t>
            </a:r>
          </a:p>
          <a:p>
            <a:pPr algn="just">
              <a:lnSpc>
                <a:spcPct val="120000"/>
              </a:lnSpc>
              <a:buFont typeface="Arial" panose="020B0604020202020204" pitchFamily="34" charset="0"/>
              <a:buChar char="•"/>
            </a:pPr>
            <a:r>
              <a:rPr lang="en-US" sz="2000" b="1" dirty="0"/>
              <a:t>Views/Shared </a:t>
            </a:r>
            <a:r>
              <a:rPr lang="en-US" sz="2000" dirty="0"/>
              <a:t>– Meant for any shared </a:t>
            </a:r>
            <a:r>
              <a:rPr lang="en-US" sz="2000" dirty="0" err="1"/>
              <a:t>cshtml</a:t>
            </a:r>
            <a:r>
              <a:rPr lang="en-US" sz="2000" dirty="0"/>
              <a:t> files needed across the website.</a:t>
            </a:r>
          </a:p>
        </p:txBody>
      </p:sp>
    </p:spTree>
    <p:extLst>
      <p:ext uri="{BB962C8B-B14F-4D97-AF65-F5344CB8AC3E}">
        <p14:creationId xmlns:p14="http://schemas.microsoft.com/office/powerpoint/2010/main" val="235454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285750" indent="-285750">
              <a:buFont typeface="Arial" panose="020B0604020202020204" pitchFamily="34" charset="0"/>
              <a:buChar char="•"/>
            </a:pPr>
            <a:r>
              <a:rPr lang="en-US" sz="2400" dirty="0">
                <a:solidFill>
                  <a:schemeClr val="tx1"/>
                </a:solidFill>
              </a:rPr>
              <a:t>Traditional web application VS MVC application</a:t>
            </a:r>
          </a:p>
          <a:p>
            <a:pPr marL="285750" indent="-285750">
              <a:buFont typeface="Arial" panose="020B0604020202020204" pitchFamily="34" charset="0"/>
              <a:buChar char="•"/>
            </a:pPr>
            <a:r>
              <a:rPr lang="en-US" sz="2400" dirty="0">
                <a:solidFill>
                  <a:schemeClr val="tx1"/>
                </a:solidFill>
              </a:rPr>
              <a:t>MVC application lifecycle</a:t>
            </a:r>
          </a:p>
          <a:p>
            <a:pPr marL="285750" indent="-285750">
              <a:buFont typeface="Arial" panose="020B0604020202020204" pitchFamily="34" charset="0"/>
              <a:buChar char="•"/>
            </a:pPr>
            <a:r>
              <a:rPr lang="en-US" sz="2400" dirty="0">
                <a:solidFill>
                  <a:schemeClr val="tx1"/>
                </a:solidFill>
              </a:rPr>
              <a:t>Creating MVC application from scratch</a:t>
            </a:r>
          </a:p>
          <a:p>
            <a:pPr marL="285750" indent="-285750">
              <a:buFont typeface="Arial" panose="020B0604020202020204" pitchFamily="34" charset="0"/>
              <a:buChar char="•"/>
            </a:pPr>
            <a:r>
              <a:rPr lang="en-US" sz="2400" dirty="0">
                <a:solidFill>
                  <a:schemeClr val="tx1"/>
                </a:solidFill>
              </a:rPr>
              <a:t>Routing configuration</a:t>
            </a:r>
          </a:p>
          <a:p>
            <a:pPr marL="285750" indent="-285750">
              <a:buFont typeface="Arial" panose="020B0604020202020204" pitchFamily="34" charset="0"/>
              <a:buChar char="•"/>
            </a:pPr>
            <a:r>
              <a:rPr lang="en-US" sz="2400" dirty="0">
                <a:solidFill>
                  <a:schemeClr val="tx1"/>
                </a:solidFill>
              </a:rPr>
              <a:t>Controllers and Action Methods</a:t>
            </a:r>
          </a:p>
          <a:p>
            <a:pPr marL="285750" indent="-285750">
              <a:buFont typeface="Arial" panose="020B0604020202020204" pitchFamily="34" charset="0"/>
              <a:buChar char="•"/>
            </a:pPr>
            <a:r>
              <a:rPr lang="en-US" sz="2400" dirty="0">
                <a:solidFill>
                  <a:schemeClr val="tx1"/>
                </a:solidFill>
              </a:rPr>
              <a:t>Different Response Types</a:t>
            </a:r>
          </a:p>
          <a:p>
            <a:pPr marL="285750" indent="-285750">
              <a:buFont typeface="Arial" panose="020B0604020202020204" pitchFamily="34" charset="0"/>
              <a:buChar char="•"/>
            </a:pPr>
            <a:r>
              <a:rPr lang="en-US" sz="2400" dirty="0">
                <a:solidFill>
                  <a:schemeClr val="tx1"/>
                </a:solidFill>
              </a:rPr>
              <a:t>Views and different View engines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5AED0E5-6A52-4BD5-8EEE-60FD25D14184}"/>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View Engines</a:t>
            </a:r>
          </a:p>
        </p:txBody>
      </p:sp>
      <p:sp>
        <p:nvSpPr>
          <p:cNvPr id="5" name="Subtitle 2">
            <a:extLst>
              <a:ext uri="{FF2B5EF4-FFF2-40B4-BE49-F238E27FC236}">
                <a16:creationId xmlns:a16="http://schemas.microsoft.com/office/drawing/2014/main" id="{BE3CFC6D-42B3-41A7-B96A-CBB82A4E29AB}"/>
              </a:ext>
            </a:extLst>
          </p:cNvPr>
          <p:cNvSpPr txBox="1">
            <a:spLocks/>
          </p:cNvSpPr>
          <p:nvPr/>
        </p:nvSpPr>
        <p:spPr>
          <a:xfrm>
            <a:off x="335493" y="1358347"/>
            <a:ext cx="8463949" cy="498944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dirty="0"/>
              <a:t>Views created using Razor view engine.</a:t>
            </a:r>
          </a:p>
          <a:p>
            <a:pPr>
              <a:buFont typeface="Arial" panose="020B0604020202020204" pitchFamily="34" charset="0"/>
              <a:buChar char="•"/>
            </a:pPr>
            <a:r>
              <a:rPr lang="en-US" dirty="0"/>
              <a:t>This engine works between view and browser to provide HTML to browser. </a:t>
            </a:r>
          </a:p>
          <a:p>
            <a:pPr>
              <a:buFont typeface="Arial" panose="020B0604020202020204" pitchFamily="34" charset="0"/>
              <a:buChar char="•"/>
            </a:pPr>
            <a:r>
              <a:rPr lang="en-US" dirty="0"/>
              <a:t>What is Razor?</a:t>
            </a:r>
          </a:p>
          <a:p>
            <a:pPr marL="460375" lvl="1" indent="0">
              <a:buNone/>
            </a:pPr>
            <a:r>
              <a:rPr lang="en-US" dirty="0"/>
              <a:t>– Introduced in ASP.NET MVC 3 and is the default view engine moving forward</a:t>
            </a:r>
          </a:p>
          <a:p>
            <a:pPr marL="460375" lvl="1" indent="0">
              <a:buNone/>
            </a:pPr>
            <a:r>
              <a:rPr lang="en-US" dirty="0"/>
              <a:t>– Provides a clean, lightweight, simple view engine.</a:t>
            </a:r>
          </a:p>
          <a:p>
            <a:pPr marL="460375" lvl="1" indent="0">
              <a:buNone/>
            </a:pPr>
            <a:r>
              <a:rPr lang="en-US" dirty="0"/>
              <a:t>– Provides a streamlined syntax for expressing views</a:t>
            </a:r>
          </a:p>
          <a:p>
            <a:pPr marL="460375" lvl="1" indent="0">
              <a:buNone/>
            </a:pPr>
            <a:r>
              <a:rPr lang="en-US" dirty="0"/>
              <a:t>– Minimizes the amount of syntax and extra characters.</a:t>
            </a:r>
          </a:p>
          <a:p>
            <a:pPr marL="342900" indent="-342900">
              <a:buFont typeface="Arial" panose="020B0604020202020204" pitchFamily="34" charset="0"/>
              <a:buChar char="•"/>
            </a:pPr>
            <a:r>
              <a:rPr lang="en-US" dirty="0"/>
              <a:t>Razor View Engine has .</a:t>
            </a:r>
            <a:r>
              <a:rPr lang="en-US" dirty="0" err="1"/>
              <a:t>cshtml</a:t>
            </a:r>
            <a:r>
              <a:rPr lang="en-US" dirty="0"/>
              <a:t> (with C#) and .</a:t>
            </a:r>
            <a:r>
              <a:rPr lang="en-US" dirty="0" err="1"/>
              <a:t>vbhtml</a:t>
            </a:r>
            <a:r>
              <a:rPr lang="en-US" dirty="0"/>
              <a:t> (with VB) extension for views.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8365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20D8CCF-D50A-44DD-A548-7CE6AA24AAD9}"/>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Different view engines</a:t>
            </a:r>
          </a:p>
        </p:txBody>
      </p:sp>
      <p:sp>
        <p:nvSpPr>
          <p:cNvPr id="4" name="Subtitle 2">
            <a:extLst>
              <a:ext uri="{FF2B5EF4-FFF2-40B4-BE49-F238E27FC236}">
                <a16:creationId xmlns:a16="http://schemas.microsoft.com/office/drawing/2014/main" id="{DE8FD251-1A8B-40D5-BD23-AD7B225562F4}"/>
              </a:ext>
            </a:extLst>
          </p:cNvPr>
          <p:cNvSpPr txBox="1">
            <a:spLocks/>
          </p:cNvSpPr>
          <p:nvPr/>
        </p:nvSpPr>
        <p:spPr>
          <a:xfrm>
            <a:off x="335493" y="1358347"/>
            <a:ext cx="8463949" cy="498944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There are many types of view engines and these are:</a:t>
            </a:r>
          </a:p>
          <a:p>
            <a:pPr marL="342900" indent="-342900">
              <a:buFont typeface="Arial" panose="020B0604020202020204" pitchFamily="34" charset="0"/>
              <a:buChar char="•"/>
            </a:pPr>
            <a:r>
              <a:rPr lang="en-US" dirty="0"/>
              <a:t>ASPX</a:t>
            </a:r>
          </a:p>
          <a:p>
            <a:pPr marL="342900" indent="-342900">
              <a:buFont typeface="Arial" panose="020B0604020202020204" pitchFamily="34" charset="0"/>
              <a:buChar char="•"/>
            </a:pPr>
            <a:r>
              <a:rPr lang="en-US" dirty="0"/>
              <a:t>Razor</a:t>
            </a:r>
          </a:p>
          <a:p>
            <a:pPr marL="342900" indent="-342900">
              <a:buFont typeface="Arial" panose="020B0604020202020204" pitchFamily="34" charset="0"/>
              <a:buChar char="•"/>
            </a:pPr>
            <a:r>
              <a:rPr lang="en-US" dirty="0"/>
              <a:t>Spark</a:t>
            </a:r>
          </a:p>
          <a:p>
            <a:pPr marL="342900" indent="-342900">
              <a:buFont typeface="Arial" panose="020B0604020202020204" pitchFamily="34" charset="0"/>
              <a:buChar char="•"/>
            </a:pPr>
            <a:r>
              <a:rPr lang="en-US" dirty="0" err="1"/>
              <a:t>NHaml</a:t>
            </a:r>
            <a:endParaRPr lang="en-US" dirty="0"/>
          </a:p>
          <a:p>
            <a:pPr marL="342900" indent="-342900">
              <a:buFont typeface="Arial" panose="020B0604020202020204" pitchFamily="34" charset="0"/>
              <a:buChar char="•"/>
            </a:pPr>
            <a:r>
              <a:rPr lang="en-US" dirty="0" err="1"/>
              <a:t>NDJango</a:t>
            </a:r>
            <a:endParaRPr lang="en-US" dirty="0"/>
          </a:p>
          <a:p>
            <a:pPr marL="342900" indent="-342900">
              <a:buFont typeface="Arial" panose="020B0604020202020204" pitchFamily="34" charset="0"/>
              <a:buChar char="•"/>
            </a:pPr>
            <a:r>
              <a:rPr lang="en-US" dirty="0" err="1"/>
              <a:t>Hasic</a:t>
            </a:r>
            <a:endParaRPr lang="en-US" dirty="0"/>
          </a:p>
          <a:p>
            <a:pPr marL="342900" indent="-342900">
              <a:buFont typeface="Arial" panose="020B0604020202020204" pitchFamily="34" charset="0"/>
              <a:buChar char="•"/>
            </a:pPr>
            <a:r>
              <a:rPr lang="en-US" dirty="0"/>
              <a:t>Brail</a:t>
            </a:r>
          </a:p>
        </p:txBody>
      </p:sp>
    </p:spTree>
    <p:extLst>
      <p:ext uri="{BB962C8B-B14F-4D97-AF65-F5344CB8AC3E}">
        <p14:creationId xmlns:p14="http://schemas.microsoft.com/office/powerpoint/2010/main" val="10486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477328"/>
          </a:xfrm>
          <a:prstGeom prst="rect">
            <a:avLst/>
          </a:prstGeom>
          <a:noFill/>
        </p:spPr>
        <p:txBody>
          <a:bodyPr wrap="square" rtlCol="0">
            <a:spAutoFit/>
          </a:bodyPr>
          <a:lstStyle/>
          <a:p>
            <a:pPr marL="342900" indent="-342900">
              <a:buFont typeface="+mj-lt"/>
              <a:buAutoNum type="arabicPeriod"/>
            </a:pPr>
            <a:r>
              <a:rPr lang="en-US" dirty="0"/>
              <a:t>ASP.NET; URL: </a:t>
            </a:r>
            <a:r>
              <a:rPr lang="en-US" dirty="0">
                <a:hlinkClick r:id="rId2"/>
              </a:rPr>
              <a:t>https://dotnet.microsoft.com/apps/aspnet</a:t>
            </a:r>
            <a:endParaRPr lang="en-US" dirty="0"/>
          </a:p>
          <a:p>
            <a:pPr marL="342900" indent="-342900">
              <a:buFont typeface="+mj-lt"/>
              <a:buAutoNum type="arabicPeriod"/>
            </a:pPr>
            <a:r>
              <a:rPr lang="en-US" dirty="0"/>
              <a:t>URL:</a:t>
            </a:r>
            <a:r>
              <a:rPr lang="en-US" dirty="0">
                <a:hlinkClick r:id="rId3"/>
              </a:rPr>
              <a:t> https://www.</a:t>
            </a:r>
            <a:r>
              <a:rPr lang="en-US" dirty="0"/>
              <a:t> </a:t>
            </a:r>
            <a:r>
              <a:rPr lang="en-US" dirty="0">
                <a:hlinkClick r:id="rId4"/>
              </a:rPr>
              <a:t>tutorialspoint.com/index.htm</a:t>
            </a:r>
            <a:endParaRPr lang="en-US" dirty="0"/>
          </a:p>
          <a:p>
            <a:pPr marL="342900" indent="-342900">
              <a:buFont typeface="+mj-lt"/>
              <a:buAutoNum type="arabicPeriod"/>
            </a:pPr>
            <a:r>
              <a:rPr lang="en-US" dirty="0">
                <a:hlinkClick r:id="rId5"/>
              </a:rPr>
              <a:t>URL: http://www.webdevelopmenthelp.net/2014</a:t>
            </a:r>
            <a:endParaRPr lang="en-US" dirty="0"/>
          </a:p>
          <a:p>
            <a:pPr marL="342900" indent="-342900">
              <a:buFont typeface="+mj-lt"/>
              <a:buAutoNum type="arabicPeriod"/>
            </a:pPr>
            <a:r>
              <a:rPr lang="en-US" dirty="0"/>
              <a:t>View Engines; URL: https://www.tutorialride.com/asp-net-mvc</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.NET</a:t>
            </a:r>
          </a:p>
        </p:txBody>
      </p:sp>
      <p:sp>
        <p:nvSpPr>
          <p:cNvPr id="3" name="Subtitle 2"/>
          <p:cNvSpPr>
            <a:spLocks noGrp="1"/>
          </p:cNvSpPr>
          <p:nvPr>
            <p:ph type="subTitle" idx="1"/>
          </p:nvPr>
        </p:nvSpPr>
        <p:spPr>
          <a:xfrm>
            <a:off x="291548" y="2363928"/>
            <a:ext cx="8640417" cy="3877846"/>
          </a:xfrm>
        </p:spPr>
        <p:txBody>
          <a:bodyPr>
            <a:normAutofit fontScale="92500" lnSpcReduction="10000"/>
          </a:bodyPr>
          <a:lstStyle/>
          <a:p>
            <a:pPr marL="285750" indent="-285750" algn="just">
              <a:buFont typeface="Arial" panose="020B0604020202020204" pitchFamily="34" charset="0"/>
              <a:buChar char="•"/>
            </a:pPr>
            <a:r>
              <a:rPr lang="en-US" sz="2400" b="1" dirty="0">
                <a:solidFill>
                  <a:schemeClr val="tx1"/>
                </a:solidFill>
              </a:rPr>
              <a:t>NET Framework </a:t>
            </a:r>
            <a:r>
              <a:rPr lang="en-US" sz="2400" dirty="0">
                <a:solidFill>
                  <a:schemeClr val="tx1"/>
                </a:solidFill>
              </a:rPr>
              <a:t>– A technology introduced in 2002 which includes the ability to create executables, web applications, and services using C#,</a:t>
            </a:r>
          </a:p>
          <a:p>
            <a:pPr algn="just"/>
            <a:r>
              <a:rPr lang="en-US" sz="2400" dirty="0">
                <a:solidFill>
                  <a:schemeClr val="tx1"/>
                </a:solidFill>
              </a:rPr>
              <a:t>     Visual Basic, and F#.</a:t>
            </a:r>
          </a:p>
          <a:p>
            <a:pPr marL="285750" indent="-285750" algn="just">
              <a:buFont typeface="Arial" panose="020B0604020202020204" pitchFamily="34" charset="0"/>
              <a:buChar char="•"/>
            </a:pPr>
            <a:r>
              <a:rPr lang="en-US" sz="2400" b="1" dirty="0">
                <a:solidFill>
                  <a:schemeClr val="tx1"/>
                </a:solidFill>
              </a:rPr>
              <a:t>ASP.NET </a:t>
            </a:r>
            <a:r>
              <a:rPr lang="en-US" sz="2400" dirty="0">
                <a:solidFill>
                  <a:schemeClr val="tx1"/>
                </a:solidFill>
              </a:rPr>
              <a:t>– An open-source server-side web application framework which is a subset of Microsoft’s .NET framework. Their first iteration of ASP.NET included a technology called Web Forms.</a:t>
            </a:r>
          </a:p>
          <a:p>
            <a:pPr marL="285750" indent="-285750" algn="just">
              <a:buFont typeface="Arial" panose="020B0604020202020204" pitchFamily="34" charset="0"/>
              <a:buChar char="•"/>
            </a:pPr>
            <a:r>
              <a:rPr lang="en-US" sz="2400" b="1" dirty="0">
                <a:solidFill>
                  <a:schemeClr val="tx1"/>
                </a:solidFill>
              </a:rPr>
              <a:t>ASP.NET </a:t>
            </a:r>
            <a:r>
              <a:rPr lang="en-US" sz="2400" b="1" dirty="0" err="1">
                <a:solidFill>
                  <a:schemeClr val="tx1"/>
                </a:solidFill>
              </a:rPr>
              <a:t>WebForms</a:t>
            </a:r>
            <a:r>
              <a:rPr lang="en-US" sz="2400" b="1" dirty="0">
                <a:solidFill>
                  <a:schemeClr val="tx1"/>
                </a:solidFill>
              </a:rPr>
              <a:t> </a:t>
            </a:r>
            <a:r>
              <a:rPr lang="en-US" sz="2400" dirty="0">
                <a:solidFill>
                  <a:schemeClr val="tx1"/>
                </a:solidFill>
              </a:rPr>
              <a:t>– (2002 – current) A proprietary technique developed by Microsoft to manage state and form data across multiple pages. </a:t>
            </a:r>
          </a:p>
          <a:p>
            <a:pPr marL="285750" indent="-285750" algn="just">
              <a:buFont typeface="Arial" panose="020B0604020202020204" pitchFamily="34" charset="0"/>
              <a:buChar char="•"/>
            </a:pPr>
            <a:r>
              <a:rPr lang="en-US" sz="2400" b="1" dirty="0">
                <a:solidFill>
                  <a:schemeClr val="tx1"/>
                </a:solidFill>
              </a:rPr>
              <a:t>ASP.NET MVC </a:t>
            </a:r>
            <a:r>
              <a:rPr lang="en-US" sz="2400" dirty="0">
                <a:solidFill>
                  <a:schemeClr val="tx1"/>
                </a:solidFill>
              </a:rPr>
              <a:t>- Microsoft’s framework for developing fast web applications using their .NET platform with either the C# or VB.NET language.</a:t>
            </a:r>
          </a:p>
          <a:p>
            <a:pPr marL="285750" indent="-285750" algn="jus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36135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088136"/>
          </a:xfrm>
        </p:spPr>
        <p:txBody>
          <a:bodyPr>
            <a:noAutofit/>
          </a:bodyPr>
          <a:lstStyle/>
          <a:p>
            <a:r>
              <a:rPr lang="en-US" sz="2800" b="1" dirty="0"/>
              <a:t>MVC application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MVC?</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435896"/>
            <a:ext cx="8190717" cy="707886"/>
          </a:xfrm>
          <a:prstGeom prst="rect">
            <a:avLst/>
          </a:prstGeom>
          <a:noFill/>
        </p:spPr>
        <p:txBody>
          <a:bodyPr wrap="square" rtlCol="0">
            <a:spAutoFit/>
          </a:bodyPr>
          <a:lstStyle/>
          <a:p>
            <a:pPr algn="just"/>
            <a:r>
              <a:rPr lang="en-US" sz="2000" dirty="0"/>
              <a:t>MVC is an architectural pattern that separates an application into three major parts called the Model, the View and the Controller. </a:t>
            </a:r>
            <a:endParaRPr lang="en-FI" sz="2000" dirty="0"/>
          </a:p>
        </p:txBody>
      </p:sp>
      <p:pic>
        <p:nvPicPr>
          <p:cNvPr id="7" name="image5.jpeg">
            <a:extLst>
              <a:ext uri="{FF2B5EF4-FFF2-40B4-BE49-F238E27FC236}">
                <a16:creationId xmlns:a16="http://schemas.microsoft.com/office/drawing/2014/main" id="{770D2324-68F7-489A-BB56-F94563C2EB7A}"/>
              </a:ext>
            </a:extLst>
          </p:cNvPr>
          <p:cNvPicPr/>
          <p:nvPr/>
        </p:nvPicPr>
        <p:blipFill>
          <a:blip r:embed="rId2" cstate="print"/>
          <a:stretch>
            <a:fillRect/>
          </a:stretch>
        </p:blipFill>
        <p:spPr>
          <a:xfrm>
            <a:off x="6069496" y="3429000"/>
            <a:ext cx="2425864" cy="2339954"/>
          </a:xfrm>
          <a:prstGeom prst="rect">
            <a:avLst/>
          </a:prstGeom>
        </p:spPr>
      </p:pic>
      <p:sp>
        <p:nvSpPr>
          <p:cNvPr id="8" name="TextBox 7">
            <a:extLst>
              <a:ext uri="{FF2B5EF4-FFF2-40B4-BE49-F238E27FC236}">
                <a16:creationId xmlns:a16="http://schemas.microsoft.com/office/drawing/2014/main" id="{F8A06328-8214-4918-8ABD-29400639C7F1}"/>
              </a:ext>
            </a:extLst>
          </p:cNvPr>
          <p:cNvSpPr txBox="1"/>
          <p:nvPr/>
        </p:nvSpPr>
        <p:spPr>
          <a:xfrm>
            <a:off x="476204" y="3359226"/>
            <a:ext cx="5593292" cy="2554545"/>
          </a:xfrm>
          <a:prstGeom prst="rect">
            <a:avLst/>
          </a:prstGeom>
          <a:noFill/>
        </p:spPr>
        <p:txBody>
          <a:bodyPr wrap="square" rtlCol="0">
            <a:spAutoFit/>
          </a:bodyPr>
          <a:lstStyle/>
          <a:p>
            <a:pPr algn="just"/>
            <a:r>
              <a:rPr lang="en-US" dirty="0"/>
              <a:t>•</a:t>
            </a:r>
            <a:r>
              <a:rPr lang="en-US" sz="2000" b="1" dirty="0"/>
              <a:t>Models</a:t>
            </a:r>
            <a:r>
              <a:rPr lang="en-US" sz="2000" dirty="0"/>
              <a:t>: Classes representing data of the application and that use validation logic to enforce business rules for that data. </a:t>
            </a:r>
          </a:p>
          <a:p>
            <a:pPr algn="just"/>
            <a:r>
              <a:rPr lang="en-US" sz="2000" dirty="0"/>
              <a:t>•</a:t>
            </a:r>
            <a:r>
              <a:rPr lang="en-US" sz="2000" b="1" dirty="0"/>
              <a:t>Views</a:t>
            </a:r>
            <a:r>
              <a:rPr lang="en-US" sz="2000" dirty="0"/>
              <a:t>: Views are the components that display the application’s user interface (UI). </a:t>
            </a:r>
          </a:p>
          <a:p>
            <a:pPr algn="just"/>
            <a:r>
              <a:rPr lang="en-US" sz="2000" dirty="0"/>
              <a:t>•</a:t>
            </a:r>
            <a:r>
              <a:rPr lang="en-US" sz="2000" b="1" dirty="0"/>
              <a:t>Controllers</a:t>
            </a:r>
            <a:r>
              <a:rPr lang="en-US" sz="2000" dirty="0"/>
              <a:t>: Classes that handle browser requests, retrieve model data, and specify view to return  response to the browser. </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9E0692-2836-4668-BA3D-699D2AFD1104}"/>
              </a:ext>
            </a:extLst>
          </p:cNvPr>
          <p:cNvSpPr txBox="1"/>
          <p:nvPr/>
        </p:nvSpPr>
        <p:spPr>
          <a:xfrm>
            <a:off x="335493" y="886147"/>
            <a:ext cx="8185655" cy="6309420"/>
          </a:xfrm>
          <a:prstGeom prst="rect">
            <a:avLst/>
          </a:prstGeom>
          <a:noFill/>
        </p:spPr>
        <p:txBody>
          <a:bodyPr wrap="square" rtlCol="0">
            <a:spAutoFit/>
          </a:bodyPr>
          <a:lstStyle/>
          <a:p>
            <a:r>
              <a:rPr lang="en-US" sz="2000" b="1" dirty="0"/>
              <a:t>Characteristics:</a:t>
            </a:r>
          </a:p>
          <a:p>
            <a:pPr marL="742950" lvl="1" indent="-285750">
              <a:buFont typeface="Arial" panose="020B0604020202020204" pitchFamily="34" charset="0"/>
              <a:buChar char="•"/>
            </a:pPr>
            <a:r>
              <a:rPr lang="en-US" sz="2000" dirty="0"/>
              <a:t>An alternative to ASP .NET Web Forms</a:t>
            </a:r>
          </a:p>
          <a:p>
            <a:pPr marL="742950" lvl="1" indent="-285750">
              <a:buFont typeface="Arial" panose="020B0604020202020204" pitchFamily="34" charset="0"/>
              <a:buChar char="•"/>
            </a:pPr>
            <a:r>
              <a:rPr lang="en-US" sz="2000" dirty="0"/>
              <a:t>Presentation framework</a:t>
            </a:r>
          </a:p>
          <a:p>
            <a:pPr lvl="2"/>
            <a:r>
              <a:rPr lang="en-US" dirty="0"/>
              <a:t>• Lightweight</a:t>
            </a:r>
          </a:p>
          <a:p>
            <a:pPr lvl="2"/>
            <a:r>
              <a:rPr lang="en-US" dirty="0"/>
              <a:t>• Highly testable</a:t>
            </a:r>
          </a:p>
          <a:p>
            <a:pPr marL="742950" lvl="1" indent="-285750">
              <a:buFont typeface="Arial" panose="020B0604020202020204" pitchFamily="34" charset="0"/>
              <a:buChar char="•"/>
            </a:pPr>
            <a:r>
              <a:rPr lang="en-US" sz="2000" dirty="0"/>
              <a:t>Integrated with the existing ASP .NET features:</a:t>
            </a:r>
          </a:p>
          <a:p>
            <a:pPr lvl="2"/>
            <a:r>
              <a:rPr lang="en-US" dirty="0"/>
              <a:t>• Master pages</a:t>
            </a:r>
          </a:p>
          <a:p>
            <a:pPr lvl="2"/>
            <a:r>
              <a:rPr lang="en-US" dirty="0"/>
              <a:t>• Membership-Based Authentication</a:t>
            </a:r>
          </a:p>
          <a:p>
            <a:r>
              <a:rPr lang="en-US" sz="2000" b="1" dirty="0"/>
              <a:t>Advantages</a:t>
            </a:r>
            <a:r>
              <a:rPr lang="en-US" sz="2400" b="1" dirty="0"/>
              <a:t>:</a:t>
            </a:r>
          </a:p>
          <a:p>
            <a:pPr lvl="1"/>
            <a:r>
              <a:rPr lang="en-US" sz="2000" dirty="0"/>
              <a:t>• Easier to manage complexity (divide and conquer)</a:t>
            </a:r>
          </a:p>
          <a:p>
            <a:pPr lvl="1"/>
            <a:r>
              <a:rPr lang="en-US" sz="2000" dirty="0"/>
              <a:t>• It does not use server forms and view state</a:t>
            </a:r>
          </a:p>
          <a:p>
            <a:pPr lvl="1"/>
            <a:r>
              <a:rPr lang="en-US" sz="2000" dirty="0"/>
              <a:t>• Front Controller pattern (rich routing)</a:t>
            </a:r>
          </a:p>
          <a:p>
            <a:pPr lvl="1"/>
            <a:r>
              <a:rPr lang="en-US" sz="2000" dirty="0"/>
              <a:t>• Better support for test-driven development</a:t>
            </a:r>
          </a:p>
          <a:p>
            <a:pPr lvl="1"/>
            <a:r>
              <a:rPr lang="en-US" sz="2000" dirty="0"/>
              <a:t>• Ideal for distributed and large teams</a:t>
            </a:r>
          </a:p>
          <a:p>
            <a:pPr lvl="1"/>
            <a:r>
              <a:rPr lang="en-US" sz="2000" dirty="0"/>
              <a:t>• High degree of control over the application behavior</a:t>
            </a:r>
          </a:p>
          <a:p>
            <a:r>
              <a:rPr lang="en-US" sz="2000" b="1" dirty="0"/>
              <a:t>Features</a:t>
            </a:r>
            <a:r>
              <a:rPr lang="en-US" sz="2000" dirty="0"/>
              <a:t>:</a:t>
            </a:r>
          </a:p>
          <a:p>
            <a:r>
              <a:rPr lang="en-US" sz="2000" dirty="0"/>
              <a:t>• Separation of application tasks</a:t>
            </a:r>
          </a:p>
          <a:p>
            <a:r>
              <a:rPr lang="en-US" sz="2000" dirty="0"/>
              <a:t>• Support for test-driven development</a:t>
            </a:r>
          </a:p>
          <a:p>
            <a:r>
              <a:rPr lang="en-US" sz="2000" dirty="0"/>
              <a:t>• Extensible and pluggable framework</a:t>
            </a:r>
          </a:p>
          <a:p>
            <a:endParaRPr lang="en-US" sz="2000" dirty="0"/>
          </a:p>
        </p:txBody>
      </p:sp>
      <p:sp>
        <p:nvSpPr>
          <p:cNvPr id="6" name="Subtitle 2">
            <a:extLst>
              <a:ext uri="{FF2B5EF4-FFF2-40B4-BE49-F238E27FC236}">
                <a16:creationId xmlns:a16="http://schemas.microsoft.com/office/drawing/2014/main" id="{EB99AAB8-B256-40F8-841C-4B9B466092DD}"/>
              </a:ext>
            </a:extLst>
          </p:cNvPr>
          <p:cNvSpPr txBox="1">
            <a:spLocks/>
          </p:cNvSpPr>
          <p:nvPr/>
        </p:nvSpPr>
        <p:spPr>
          <a:xfrm>
            <a:off x="335493" y="556591"/>
            <a:ext cx="7165237" cy="74212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MVC</a:t>
            </a:r>
          </a:p>
        </p:txBody>
      </p:sp>
    </p:spTree>
    <p:extLst>
      <p:ext uri="{BB962C8B-B14F-4D97-AF65-F5344CB8AC3E}">
        <p14:creationId xmlns:p14="http://schemas.microsoft.com/office/powerpoint/2010/main" val="22256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9E0692-2836-4668-BA3D-699D2AFD1104}"/>
              </a:ext>
            </a:extLst>
          </p:cNvPr>
          <p:cNvSpPr txBox="1"/>
          <p:nvPr/>
        </p:nvSpPr>
        <p:spPr>
          <a:xfrm>
            <a:off x="335493" y="1177695"/>
            <a:ext cx="8185655" cy="5632311"/>
          </a:xfrm>
          <a:prstGeom prst="rect">
            <a:avLst/>
          </a:prstGeom>
          <a:noFill/>
        </p:spPr>
        <p:txBody>
          <a:bodyPr wrap="square" rtlCol="0">
            <a:spAutoFit/>
          </a:bodyPr>
          <a:lstStyle/>
          <a:p>
            <a:pPr algn="just"/>
            <a:r>
              <a:rPr lang="en-US" sz="2000" b="1" dirty="0"/>
              <a:t>ASP.NET MVC has a separation of concerns: </a:t>
            </a:r>
            <a:r>
              <a:rPr lang="en-US" sz="2000" dirty="0"/>
              <a:t>Separation of concerns means that your business logic is not contained in a View or controller. The business logic should be found in the models of your application. This makes web development even easier because it allows you to focus on integrating your business rules into reusable models.</a:t>
            </a:r>
          </a:p>
          <a:p>
            <a:pPr algn="just"/>
            <a:r>
              <a:rPr lang="en-US" sz="2000" b="1" dirty="0"/>
              <a:t>ASP.NET MVC provides testability out of the box: </a:t>
            </a:r>
            <a:r>
              <a:rPr lang="en-US" sz="2000" dirty="0"/>
              <a:t>Another selling point is that ASP.NET MVC allows you to test every single one of your components, thereby making your code almost bulletproof. The more unit tests you provide for your application, the more durable your application will become.</a:t>
            </a:r>
          </a:p>
          <a:p>
            <a:pPr algn="just"/>
            <a:r>
              <a:rPr lang="en-US" sz="2000" b="1" dirty="0"/>
              <a:t>ASP.NET MVC has a smaller “View” footprint: </a:t>
            </a:r>
            <a:r>
              <a:rPr lang="en-US" sz="2000" dirty="0"/>
              <a:t>With </a:t>
            </a:r>
            <a:r>
              <a:rPr lang="en-US" sz="2000" dirty="0" err="1"/>
              <a:t>WebForms</a:t>
            </a:r>
            <a:r>
              <a:rPr lang="en-US" sz="2000" dirty="0"/>
              <a:t>, there is a server variable called </a:t>
            </a:r>
            <a:r>
              <a:rPr lang="en-US" sz="2000" dirty="0" err="1"/>
              <a:t>ViewState</a:t>
            </a:r>
            <a:r>
              <a:rPr lang="en-US" sz="2000" dirty="0"/>
              <a:t> that tracks all of the controls on a page. If you have a ton of controls on your </a:t>
            </a:r>
            <a:r>
              <a:rPr lang="en-US" sz="2000" dirty="0" err="1"/>
              <a:t>WebForm</a:t>
            </a:r>
            <a:r>
              <a:rPr lang="en-US" sz="2000" dirty="0"/>
              <a:t>, the </a:t>
            </a:r>
            <a:r>
              <a:rPr lang="en-US" sz="2000" dirty="0" err="1"/>
              <a:t>ViewState</a:t>
            </a:r>
            <a:r>
              <a:rPr lang="en-US" sz="2000" dirty="0"/>
              <a:t> can grow to become an issue. ASP.NET MVC doesn’t have a </a:t>
            </a:r>
            <a:r>
              <a:rPr lang="en-US" sz="2000" dirty="0" err="1"/>
              <a:t>ViewState</a:t>
            </a:r>
            <a:r>
              <a:rPr lang="en-US" sz="2000" dirty="0"/>
              <a:t>, thus making the</a:t>
            </a:r>
          </a:p>
          <a:p>
            <a:pPr algn="just"/>
            <a:r>
              <a:rPr lang="en-US" sz="2000" dirty="0"/>
              <a:t>View lean and mean.</a:t>
            </a:r>
          </a:p>
          <a:p>
            <a:pPr algn="just"/>
            <a:r>
              <a:rPr lang="en-US" sz="2000" b="1" dirty="0"/>
              <a:t>ASP.NET MVC has more control over HTML: </a:t>
            </a:r>
            <a:r>
              <a:rPr lang="en-US" sz="2000" dirty="0"/>
              <a:t>Since server-side controls aren’t used, the View can be as small as you want it to be. It provides a better granularity and control over how you want your pages rendered in the browser.</a:t>
            </a:r>
          </a:p>
        </p:txBody>
      </p:sp>
      <p:sp>
        <p:nvSpPr>
          <p:cNvPr id="6" name="Subtitle 2">
            <a:extLst>
              <a:ext uri="{FF2B5EF4-FFF2-40B4-BE49-F238E27FC236}">
                <a16:creationId xmlns:a16="http://schemas.microsoft.com/office/drawing/2014/main" id="{EB99AAB8-B256-40F8-841C-4B9B466092DD}"/>
              </a:ext>
            </a:extLst>
          </p:cNvPr>
          <p:cNvSpPr txBox="1">
            <a:spLocks/>
          </p:cNvSpPr>
          <p:nvPr/>
        </p:nvSpPr>
        <p:spPr>
          <a:xfrm>
            <a:off x="335493" y="556591"/>
            <a:ext cx="7165237" cy="74212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Advantages of MVC</a:t>
            </a:r>
          </a:p>
        </p:txBody>
      </p:sp>
    </p:spTree>
    <p:extLst>
      <p:ext uri="{BB962C8B-B14F-4D97-AF65-F5344CB8AC3E}">
        <p14:creationId xmlns:p14="http://schemas.microsoft.com/office/powerpoint/2010/main" val="50874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B2BFB79-7007-4466-A738-6D2EF3668C99}"/>
              </a:ext>
            </a:extLst>
          </p:cNvPr>
          <p:cNvSpPr txBox="1">
            <a:spLocks/>
          </p:cNvSpPr>
          <p:nvPr/>
        </p:nvSpPr>
        <p:spPr>
          <a:xfrm>
            <a:off x="335493" y="731161"/>
            <a:ext cx="7165237" cy="117715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Differences between Traditional Web Application and MVC Application </a:t>
            </a:r>
          </a:p>
        </p:txBody>
      </p:sp>
      <p:sp>
        <p:nvSpPr>
          <p:cNvPr id="6" name="TextBox 5">
            <a:extLst>
              <a:ext uri="{FF2B5EF4-FFF2-40B4-BE49-F238E27FC236}">
                <a16:creationId xmlns:a16="http://schemas.microsoft.com/office/drawing/2014/main" id="{426E8781-B750-4EFF-9023-769E20B6F732}"/>
              </a:ext>
            </a:extLst>
          </p:cNvPr>
          <p:cNvSpPr txBox="1"/>
          <p:nvPr/>
        </p:nvSpPr>
        <p:spPr>
          <a:xfrm>
            <a:off x="335493" y="2274838"/>
            <a:ext cx="818565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 </a:t>
            </a:r>
            <a:r>
              <a:rPr lang="en-US" sz="2000" dirty="0"/>
              <a:t>MVC applications are testable, maintainable and easier to update rather than traditional ones.</a:t>
            </a:r>
          </a:p>
          <a:p>
            <a:pPr marL="285750" indent="-285750">
              <a:buFont typeface="Arial" panose="020B0604020202020204" pitchFamily="34" charset="0"/>
              <a:buChar char="•"/>
            </a:pPr>
            <a:r>
              <a:rPr lang="en-US" sz="2000" dirty="0"/>
              <a:t>Complexities are easily manageable in MVC applications due to separation of concerns.</a:t>
            </a:r>
          </a:p>
          <a:p>
            <a:pPr marL="285750" indent="-285750">
              <a:buFont typeface="Arial" panose="020B0604020202020204" pitchFamily="34" charset="0"/>
              <a:buChar char="•"/>
            </a:pPr>
            <a:r>
              <a:rPr lang="en-US" sz="2000" dirty="0"/>
              <a:t>Enables full control over the rendered HTML.</a:t>
            </a:r>
          </a:p>
          <a:p>
            <a:pPr marL="285750" indent="-285750">
              <a:buFont typeface="Arial" panose="020B0604020202020204" pitchFamily="34" charset="0"/>
              <a:buChar char="•"/>
            </a:pPr>
            <a:r>
              <a:rPr lang="en-US" sz="2000" dirty="0"/>
              <a:t>Better accessibility for implementing compliance with Web standards.</a:t>
            </a:r>
          </a:p>
          <a:p>
            <a:pPr marL="285750" indent="-285750">
              <a:buFont typeface="Arial" panose="020B0604020202020204" pitchFamily="34" charset="0"/>
              <a:buChar char="•"/>
            </a:pPr>
            <a:r>
              <a:rPr lang="en-US" sz="2000" dirty="0"/>
              <a:t>Facilitates adding more interactivity and responsiveness.</a:t>
            </a:r>
          </a:p>
        </p:txBody>
      </p:sp>
    </p:spTree>
    <p:extLst>
      <p:ext uri="{BB962C8B-B14F-4D97-AF65-F5344CB8AC3E}">
        <p14:creationId xmlns:p14="http://schemas.microsoft.com/office/powerpoint/2010/main" val="243453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083422"/>
          </a:xfrm>
        </p:spPr>
        <p:txBody>
          <a:bodyPr>
            <a:normAutofit/>
          </a:bodyPr>
          <a:lstStyle/>
          <a:p>
            <a:r>
              <a:rPr lang="en-US" sz="4400" b="1" dirty="0"/>
              <a:t>MVC application lifecycle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 screenshot of a cell phone&#10;&#10;Description automatically generated">
            <a:extLst>
              <a:ext uri="{FF2B5EF4-FFF2-40B4-BE49-F238E27FC236}">
                <a16:creationId xmlns:a16="http://schemas.microsoft.com/office/drawing/2014/main" id="{5E53AA6A-E2BF-4DD4-BCC3-0E68EB329BC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1341" y="2017060"/>
            <a:ext cx="8211696" cy="3959670"/>
          </a:xfrm>
          <a:prstGeom prst="rect">
            <a:avLst/>
          </a:prstGeom>
        </p:spPr>
      </p:pic>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6"/>
            <a:ext cx="7947115" cy="2857094"/>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800" dirty="0"/>
              <a:t>The entry point for every MVC application begins with routing. After the ASP.NET platform has received a request, it figures out how it should be handled through the URL Routing Module. Modules are .NET components that can hook into the application life cycle and add functionality. The routing module is responsible for matching the incoming URL to routes that we define in our application.</a:t>
            </a:r>
          </a:p>
          <a:p>
            <a:pPr marL="0" indent="0" algn="just">
              <a:buNone/>
            </a:pPr>
            <a:r>
              <a:rPr lang="en-US" sz="1800" dirty="0"/>
              <a:t>All routes have an associated route handler with them, and this is the entry point to the MVC framework.</a:t>
            </a:r>
          </a:p>
          <a:p>
            <a:pPr marL="0" indent="0" algn="just">
              <a:buNone/>
            </a:pPr>
            <a:r>
              <a:rPr lang="en-US" sz="1800" dirty="0"/>
              <a:t> </a:t>
            </a:r>
          </a:p>
          <a:p>
            <a:pPr marL="0" indent="0" algn="just">
              <a:buNone/>
            </a:pPr>
            <a:endParaRPr lang="en-US" sz="1800" dirty="0"/>
          </a:p>
        </p:txBody>
      </p:sp>
    </p:spTree>
    <p:extLst>
      <p:ext uri="{BB962C8B-B14F-4D97-AF65-F5344CB8AC3E}">
        <p14:creationId xmlns:p14="http://schemas.microsoft.com/office/powerpoint/2010/main" val="77870853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619</TotalTime>
  <Words>2016</Words>
  <Application>Microsoft Office PowerPoint</Application>
  <PresentationFormat>On-screen Show (4:3)</PresentationFormat>
  <Paragraphs>201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Caladea</vt:lpstr>
      <vt:lpstr>Calibri</vt:lpstr>
      <vt:lpstr>Corbel</vt:lpstr>
      <vt:lpstr>Wingdings</vt:lpstr>
      <vt:lpstr>Spectrum</vt:lpstr>
      <vt:lpstr>Introduction to ASP .Net MVC</vt:lpstr>
      <vt:lpstr>Lecture Outline</vt:lpstr>
      <vt:lpstr>.NET</vt:lpstr>
      <vt:lpstr>MVC application</vt:lpstr>
      <vt:lpstr>PowerPoint Presentation</vt:lpstr>
      <vt:lpstr>PowerPoint Presentation</vt:lpstr>
      <vt:lpstr>PowerPoint Presentation</vt:lpstr>
      <vt:lpstr>MVC application lifecycle</vt:lpstr>
      <vt:lpstr>PowerPoint Presentation</vt:lpstr>
      <vt:lpstr>Creating MVC application</vt:lpstr>
      <vt:lpstr>PowerPoint Presentation</vt:lpstr>
      <vt:lpstr>PowerPoint Presentation</vt:lpstr>
      <vt:lpstr>PowerPoint Presentation</vt:lpstr>
      <vt:lpstr>Routing Configuration</vt:lpstr>
      <vt:lpstr>PowerPoint Presentation</vt:lpstr>
      <vt:lpstr>Controllers and Action Methods </vt:lpstr>
      <vt:lpstr>PowerPoint Presentation</vt:lpstr>
      <vt:lpstr>Different response types</vt:lpstr>
      <vt:lpstr>View &amp; different view engines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100</cp:revision>
  <dcterms:created xsi:type="dcterms:W3CDTF">2020-04-22T19:49:56Z</dcterms:created>
  <dcterms:modified xsi:type="dcterms:W3CDTF">2020-10-14T04:02:51Z</dcterms:modified>
</cp:coreProperties>
</file>