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9" r:id="rId7"/>
    <p:sldId id="271" r:id="rId8"/>
    <p:sldId id="277" r:id="rId9"/>
    <p:sldId id="273" r:id="rId10"/>
    <p:sldId id="264" r:id="rId11"/>
    <p:sldId id="26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24"/>
  </p:normalViewPr>
  <p:slideViewPr>
    <p:cSldViewPr snapToGrid="0" snapToObjects="1"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4567CE5D-B560-4FF8-840D-16B4149E4F5D}"/>
    <pc:docChg chg="modSld">
      <pc:chgData name="Victor Stany Rozario" userId="dbb37ec6-3e12-44d7-b04d-09b867830cae" providerId="ADAL" clId="{4567CE5D-B560-4FF8-840D-16B4149E4F5D}" dt="2020-07-08T07:58:00.067" v="24" actId="14734"/>
      <pc:docMkLst>
        <pc:docMk/>
      </pc:docMkLst>
      <pc:sldChg chg="modSp mod">
        <pc:chgData name="Victor Stany Rozario" userId="dbb37ec6-3e12-44d7-b04d-09b867830cae" providerId="ADAL" clId="{4567CE5D-B560-4FF8-840D-16B4149E4F5D}" dt="2020-07-08T07:58:00.067" v="24" actId="14734"/>
        <pc:sldMkLst>
          <pc:docMk/>
          <pc:sldMk cId="700707328" sldId="256"/>
        </pc:sldMkLst>
        <pc:graphicFrameChg chg="modGraphic">
          <ac:chgData name="Victor Stany Rozario" userId="dbb37ec6-3e12-44d7-b04d-09b867830cae" providerId="ADAL" clId="{4567CE5D-B560-4FF8-840D-16B4149E4F5D}" dt="2020-07-08T07:58:00.067" v="24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42601A81-9895-46C9-BDBA-6969F8E6F2B8}"/>
    <pc:docChg chg="modSld">
      <pc:chgData name="Victor Stany Rozario" userId="dbb37ec6-3e12-44d7-b04d-09b867830cae" providerId="ADAL" clId="{42601A81-9895-46C9-BDBA-6969F8E6F2B8}" dt="2020-11-10T02:01:58.003" v="0"/>
      <pc:docMkLst>
        <pc:docMk/>
      </pc:docMkLst>
      <pc:sldChg chg="modSp">
        <pc:chgData name="Victor Stany Rozario" userId="dbb37ec6-3e12-44d7-b04d-09b867830cae" providerId="ADAL" clId="{42601A81-9895-46C9-BDBA-6969F8E6F2B8}" dt="2020-11-10T02:01:58.003" v="0"/>
        <pc:sldMkLst>
          <pc:docMk/>
          <pc:sldMk cId="700707328" sldId="256"/>
        </pc:sldMkLst>
        <pc:graphicFrameChg chg="mod">
          <ac:chgData name="Victor Stany Rozario" userId="dbb37ec6-3e12-44d7-b04d-09b867830cae" providerId="ADAL" clId="{42601A81-9895-46C9-BDBA-6969F8E6F2B8}" dt="2020-11-10T02:01:58.003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7" Type="http://schemas.openxmlformats.org/officeDocument/2006/relationships/hyperlink" Target="https://www.tutorialsteacher.com/mvc" TargetMode="External"/><Relationship Id="rId2" Type="http://schemas.openxmlformats.org/officeDocument/2006/relationships/hyperlink" Target="https://dotnet.microsoft.com/apps/aspne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utorialride.com/asp-net-mvc" TargetMode="External"/><Relationship Id="rId5" Type="http://schemas.openxmlformats.org/officeDocument/2006/relationships/hyperlink" Target="http://www.webdevelopmenthelp.net/2014" TargetMode="External"/><Relationship Id="rId4" Type="http://schemas.openxmlformats.org/officeDocument/2006/relationships/hyperlink" Target="https://www.tutorialspoint.com/index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662485" cy="854215"/>
          </a:xfrm>
        </p:spPr>
        <p:txBody>
          <a:bodyPr>
            <a:noAutofit/>
          </a:bodyPr>
          <a:lstStyle/>
          <a:p>
            <a:r>
              <a:rPr lang="en-US" sz="3400" b="1" dirty="0"/>
              <a:t>Introduction to </a:t>
            </a:r>
            <a:r>
              <a:rPr lang="en-US" sz="3400" b="1" dirty="0" err="1"/>
              <a:t>ASP.Net</a:t>
            </a:r>
            <a:r>
              <a:rPr lang="en-US" sz="3400" b="1" dirty="0"/>
              <a:t>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1309173"/>
            <a:ext cx="2844373" cy="707886"/>
          </a:xfrm>
        </p:spPr>
        <p:txBody>
          <a:bodyPr/>
          <a:lstStyle/>
          <a:p>
            <a:r>
              <a:rPr lang="en-US" dirty="0"/>
              <a:t>Course Code: CSC 4164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934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128328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3846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0518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2020-21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Victor Stany Rozario, stany@aiub.edu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15478" y="1309173"/>
            <a:ext cx="5075583" cy="713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sz="1600" dirty="0"/>
              <a:t>ADVANCED PROGRAMMING WITH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57109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58145" y="2287620"/>
            <a:ext cx="7890723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Beginning ASP.NET 4: in C# and VB; </a:t>
            </a:r>
            <a:r>
              <a:rPr lang="en-US" sz="2000" dirty="0" err="1"/>
              <a:t>Imar</a:t>
            </a:r>
            <a:r>
              <a:rPr lang="en-US" sz="2000" dirty="0"/>
              <a:t> Spaanjaars,2010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Beginning ASP.NET 3.5 in C# 2008: From Novice to Professional; 2nd edition, Matthew MacDonald,2007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ASP.NET 3.5 Unleashed by Stephen Walther, 2008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Pro ASP.NET 3.5 in C# 2008: Includes Silverlight 2 by Matthew MacDonald,2008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ASP.NET 3.5 For Dummies by Ken Cox,2008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565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ASP.NET; URL: </a:t>
            </a:r>
            <a:r>
              <a:rPr lang="en-US" dirty="0">
                <a:hlinkClick r:id="rId2"/>
              </a:rPr>
              <a:t>https://dotnet.microsoft.com/apps/aspnet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URL:</a:t>
            </a:r>
            <a:r>
              <a:rPr lang="en-US" dirty="0">
                <a:hlinkClick r:id="rId3"/>
              </a:rPr>
              <a:t> https://www.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tutorialspoint.com/index.htm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URL: http://www.webdevelopmenthelp.net/2014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Engines; URL: </a:t>
            </a:r>
            <a:r>
              <a:rPr lang="en-US" dirty="0">
                <a:hlinkClick r:id="rId6"/>
              </a:rPr>
              <a:t>https://www.tutorialride.com/asp-net-mvc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URL: </a:t>
            </a:r>
            <a:r>
              <a:rPr lang="en-US" dirty="0">
                <a:hlinkClick r:id="rId7"/>
              </a:rPr>
              <a:t>https://www.tutorialsteacher.com/mvc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Strongly typed views; URL: https://dotnettutorials.net/lesson</a:t>
            </a:r>
          </a:p>
          <a:p>
            <a:pPr marL="342900" indent="-342900">
              <a:buFont typeface="+mj-lt"/>
              <a:buAutoNum type="arabicPeriod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2136D-8BF7-49C9-A313-3BC2A3EF11BE}"/>
              </a:ext>
            </a:extLst>
          </p:cNvPr>
          <p:cNvSpPr txBox="1"/>
          <p:nvPr/>
        </p:nvSpPr>
        <p:spPr>
          <a:xfrm>
            <a:off x="2902226" y="2725715"/>
            <a:ext cx="417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Thank you!</a:t>
            </a:r>
            <a:endParaRPr lang="en-FI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Controller finding a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Passing data from Controller to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Strongly typed views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035" y="449005"/>
            <a:ext cx="8018282" cy="1088136"/>
          </a:xfrm>
        </p:spPr>
        <p:txBody>
          <a:bodyPr>
            <a:noAutofit/>
          </a:bodyPr>
          <a:lstStyle/>
          <a:p>
            <a:r>
              <a:rPr lang="en-US" sz="4400" b="1" dirty="0"/>
              <a:t>Controller finding a 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E5AF8-53CB-4093-AE4F-913683F39A41}"/>
              </a:ext>
            </a:extLst>
          </p:cNvPr>
          <p:cNvSpPr txBox="1"/>
          <p:nvPr/>
        </p:nvSpPr>
        <p:spPr>
          <a:xfrm>
            <a:off x="335493" y="2017059"/>
            <a:ext cx="81856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URL tells the routing mechanism which controller class to instantiate and which action method to call and supplies the required arguments to that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controller’s method then decides which view to use, and that view then renders the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Views directory contains a folder for your controller, with the same name as the 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Within controller folder there’s a view file for each action method, named the same as the action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is how views are associated to an action method.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58" y="495281"/>
            <a:ext cx="7543216" cy="1083422"/>
          </a:xfrm>
        </p:spPr>
        <p:txBody>
          <a:bodyPr>
            <a:noAutofit/>
          </a:bodyPr>
          <a:lstStyle/>
          <a:p>
            <a:r>
              <a:rPr lang="en-US" sz="3600" b="1" dirty="0"/>
              <a:t>Passing data from Controller to 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C22152-E3C3-4178-9D25-1ABDB06E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87" y="32169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BC1C4-5232-48B4-AFDD-212774857DCC}"/>
              </a:ext>
            </a:extLst>
          </p:cNvPr>
          <p:cNvSpPr txBox="1"/>
          <p:nvPr/>
        </p:nvSpPr>
        <p:spPr>
          <a:xfrm>
            <a:off x="335493" y="2017059"/>
            <a:ext cx="81856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 err="1"/>
              <a:t>ViewBag</a:t>
            </a:r>
            <a:r>
              <a:rPr lang="en-US" sz="2200" dirty="0"/>
              <a:t>: Is a type object and  a dynamic property under the controller base class. 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200" dirty="0"/>
              <a:t>It is ideally temporary data. 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200" dirty="0"/>
              <a:t>It doesn’t have typecasting and null checks.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err="1"/>
              <a:t>ViewData</a:t>
            </a:r>
            <a:r>
              <a:rPr lang="en-US" sz="2200" dirty="0"/>
              <a:t>: Is a dictionary which can contain key-value pairs where each key must be string. Requires typecasting as well as null checks. </a:t>
            </a: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36EF14-F528-46E7-8260-F187E6893B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" y="4210876"/>
            <a:ext cx="3914269" cy="190526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D77D17-F37F-455E-B35C-6D6F6B4C78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0"/>
          <a:stretch/>
        </p:blipFill>
        <p:spPr>
          <a:xfrm>
            <a:off x="4753528" y="4210879"/>
            <a:ext cx="4191690" cy="19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69483"/>
            <a:ext cx="6543608" cy="106465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13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FI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47CEAF-614F-4795-BC66-19A864A64B2F}"/>
              </a:ext>
            </a:extLst>
          </p:cNvPr>
          <p:cNvSpPr txBox="1">
            <a:spLocks/>
          </p:cNvSpPr>
          <p:nvPr/>
        </p:nvSpPr>
        <p:spPr>
          <a:xfrm>
            <a:off x="246134" y="731162"/>
            <a:ext cx="7347361" cy="2462612"/>
          </a:xfrm>
          <a:prstGeom prst="rect">
            <a:avLst/>
          </a:prstGeom>
        </p:spPr>
        <p:txBody>
          <a:bodyPr numCol="1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D91E83-1162-4456-B022-570D2676C889}"/>
              </a:ext>
            </a:extLst>
          </p:cNvPr>
          <p:cNvSpPr/>
          <p:nvPr/>
        </p:nvSpPr>
        <p:spPr>
          <a:xfrm>
            <a:off x="378298" y="1100774"/>
            <a:ext cx="70959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Passing an </a:t>
            </a:r>
            <a:r>
              <a:rPr lang="en-US" sz="2200" b="1" dirty="0"/>
              <a:t>object</a:t>
            </a:r>
            <a:r>
              <a:rPr lang="en-US" sz="2200" dirty="0"/>
              <a:t> of the model class to the View.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B8738-F50A-4924-871D-1CE685F12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7" y="3193773"/>
            <a:ext cx="4130488" cy="28947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C45398-9336-4D79-B507-FD9E8DFCB82A}"/>
              </a:ext>
            </a:extLst>
          </p:cNvPr>
          <p:cNvSpPr/>
          <p:nvPr/>
        </p:nvSpPr>
        <p:spPr>
          <a:xfrm>
            <a:off x="378298" y="1613253"/>
            <a:ext cx="83482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/>
              <a:t>TempData</a:t>
            </a:r>
            <a:r>
              <a:rPr lang="en-US" sz="2200" dirty="0"/>
              <a:t>: Stays for a subsequent HTTP Request as opposed to other options (</a:t>
            </a:r>
            <a:r>
              <a:rPr lang="en-US" sz="2200" dirty="0" err="1"/>
              <a:t>ViewBag</a:t>
            </a:r>
            <a:r>
              <a:rPr lang="en-US" sz="2200" dirty="0"/>
              <a:t> and </a:t>
            </a:r>
            <a:r>
              <a:rPr lang="en-US" sz="2200" dirty="0" err="1"/>
              <a:t>ViewData</a:t>
            </a:r>
            <a:r>
              <a:rPr lang="en-US" sz="2200" dirty="0"/>
              <a:t>) those stay only for current request.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/>
              <a:t>Maintain data between controller actions as well as redirects.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/>
              <a:t>Typecasting and null checks required in order to avoid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20569-940A-4434-BD11-4C37299C3472}"/>
              </a:ext>
            </a:extLst>
          </p:cNvPr>
          <p:cNvSpPr/>
          <p:nvPr/>
        </p:nvSpPr>
        <p:spPr>
          <a:xfrm>
            <a:off x="4479235" y="3193774"/>
            <a:ext cx="4247322" cy="2933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3"/>
                </a:solidFill>
              </a:rPr>
              <a:t>public </a:t>
            </a:r>
            <a:r>
              <a:rPr lang="en-US" sz="1600" dirty="0" err="1">
                <a:solidFill>
                  <a:schemeClr val="accent3"/>
                </a:solidFill>
              </a:rPr>
              <a:t>ActionResult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TemporaryEmployee</a:t>
            </a:r>
            <a:r>
              <a:rPr lang="en-US" sz="1600" dirty="0">
                <a:solidFill>
                  <a:schemeClr val="accent3"/>
                </a:solidFill>
              </a:rPr>
              <a:t>()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{</a:t>
            </a:r>
          </a:p>
          <a:p>
            <a:pPr lvl="1"/>
            <a:r>
              <a:rPr lang="en-US" sz="1600" dirty="0">
                <a:solidFill>
                  <a:schemeClr val="accent3"/>
                </a:solidFill>
              </a:rPr>
              <a:t>Employee </a:t>
            </a:r>
            <a:r>
              <a:rPr lang="en-US" sz="1600" dirty="0" err="1">
                <a:solidFill>
                  <a:schemeClr val="accent3"/>
                </a:solidFill>
              </a:rPr>
              <a:t>employee</a:t>
            </a:r>
            <a:r>
              <a:rPr lang="en-US" sz="1600" dirty="0">
                <a:solidFill>
                  <a:schemeClr val="accent3"/>
                </a:solidFill>
              </a:rPr>
              <a:t> = new Employee</a:t>
            </a:r>
          </a:p>
          <a:p>
            <a:pPr lvl="1"/>
            <a:r>
              <a:rPr lang="en-US" sz="1600" dirty="0">
                <a:solidFill>
                  <a:schemeClr val="accent3"/>
                </a:solidFill>
              </a:rPr>
              <a:t>{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EmpID</a:t>
            </a:r>
            <a:r>
              <a:rPr lang="en-US" sz="1600" dirty="0">
                <a:solidFill>
                  <a:schemeClr val="accent3"/>
                </a:solidFill>
              </a:rPr>
              <a:t> = “121”,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EmpFirstName</a:t>
            </a:r>
            <a:r>
              <a:rPr lang="en-US" sz="1600" dirty="0">
                <a:solidFill>
                  <a:schemeClr val="accent3"/>
                </a:solidFill>
              </a:rPr>
              <a:t> = “John”,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EmpLastName</a:t>
            </a:r>
            <a:r>
              <a:rPr lang="en-US" sz="1600" dirty="0">
                <a:solidFill>
                  <a:schemeClr val="accent3"/>
                </a:solidFill>
              </a:rPr>
              <a:t> = “Nguyen”</a:t>
            </a:r>
          </a:p>
          <a:p>
            <a:pPr lvl="1"/>
            <a:r>
              <a:rPr lang="en-US" sz="1600" dirty="0">
                <a:solidFill>
                  <a:schemeClr val="accent3"/>
                </a:solidFill>
              </a:rPr>
              <a:t>};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TempData</a:t>
            </a:r>
            <a:r>
              <a:rPr lang="en-US" sz="1600" dirty="0">
                <a:solidFill>
                  <a:schemeClr val="accent3"/>
                </a:solidFill>
              </a:rPr>
              <a:t>[“Employee”] = employee;</a:t>
            </a:r>
          </a:p>
          <a:p>
            <a:pPr lvl="1"/>
            <a:r>
              <a:rPr lang="en-US" sz="1600" dirty="0">
                <a:solidFill>
                  <a:schemeClr val="accent3"/>
                </a:solidFill>
              </a:rPr>
              <a:t>return </a:t>
            </a:r>
            <a:r>
              <a:rPr lang="en-US" sz="1600" dirty="0" err="1">
                <a:solidFill>
                  <a:schemeClr val="accent3"/>
                </a:solidFill>
              </a:rPr>
              <a:t>RedirectToAction</a:t>
            </a:r>
            <a:r>
              <a:rPr lang="en-US" sz="1600" dirty="0">
                <a:solidFill>
                  <a:schemeClr val="accent3"/>
                </a:solidFill>
              </a:rPr>
              <a:t>(“</a:t>
            </a:r>
            <a:r>
              <a:rPr lang="en-US" sz="1600" dirty="0" err="1">
                <a:solidFill>
                  <a:schemeClr val="accent3"/>
                </a:solidFill>
              </a:rPr>
              <a:t>PermanentEmployee</a:t>
            </a:r>
            <a:r>
              <a:rPr lang="en-US" sz="1600" dirty="0">
                <a:solidFill>
                  <a:schemeClr val="accent3"/>
                </a:solidFill>
              </a:rPr>
              <a:t>”);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FD76-391F-449C-A7DC-BFBAC3013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B583-B758-4788-A630-ED9A62BC3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309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Model?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C398C0F-EE3D-4AB2-A788-C026D9FEBF48}"/>
              </a:ext>
            </a:extLst>
          </p:cNvPr>
          <p:cNvSpPr txBox="1">
            <a:spLocks/>
          </p:cNvSpPr>
          <p:nvPr/>
        </p:nvSpPr>
        <p:spPr>
          <a:xfrm>
            <a:off x="202971" y="2143704"/>
            <a:ext cx="8622977" cy="3660747"/>
          </a:xfrm>
          <a:prstGeom prst="rect">
            <a:avLst/>
          </a:prstGeom>
        </p:spPr>
        <p:txBody>
          <a:bodyPr numCol="1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Business/domain logic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Model objects, retrieve and store model state in a persistent storage (database).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FE95B0-6B76-44FB-B881-0EFEEF992939}"/>
              </a:ext>
            </a:extLst>
          </p:cNvPr>
          <p:cNvSpPr/>
          <p:nvPr/>
        </p:nvSpPr>
        <p:spPr>
          <a:xfrm>
            <a:off x="2458278" y="3050522"/>
            <a:ext cx="4227444" cy="1847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/>
                </a:solidFill>
              </a:rPr>
              <a:t>public class Customer{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 public string FirstName { get; set; } public string </a:t>
            </a:r>
            <a:r>
              <a:rPr lang="en-US" dirty="0" err="1">
                <a:solidFill>
                  <a:schemeClr val="accent3"/>
                </a:solidFill>
              </a:rPr>
              <a:t>LastName</a:t>
            </a:r>
            <a:r>
              <a:rPr lang="en-US" dirty="0">
                <a:solidFill>
                  <a:schemeClr val="accent3"/>
                </a:solidFill>
              </a:rPr>
              <a:t> { get; set; } public string Company { get; set; } public </a:t>
            </a:r>
            <a:r>
              <a:rPr lang="en-US" dirty="0" err="1">
                <a:solidFill>
                  <a:schemeClr val="accent3"/>
                </a:solidFill>
              </a:rPr>
              <a:t>IEnumerable</a:t>
            </a:r>
            <a:r>
              <a:rPr lang="en-US" dirty="0">
                <a:solidFill>
                  <a:schemeClr val="accent3"/>
                </a:solidFill>
              </a:rPr>
              <a:t> Orders { get; set; }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2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F466760-25A5-49E2-8E18-5BE6DAB88BB3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D656580-CD1E-4B7B-A651-DB2D41030A7E}"/>
              </a:ext>
            </a:extLst>
          </p:cNvPr>
          <p:cNvSpPr txBox="1">
            <a:spLocks/>
          </p:cNvSpPr>
          <p:nvPr/>
        </p:nvSpPr>
        <p:spPr>
          <a:xfrm>
            <a:off x="335494" y="1224576"/>
            <a:ext cx="7947115" cy="1187320"/>
          </a:xfrm>
          <a:prstGeom prst="rect">
            <a:avLst/>
          </a:prstGeom>
        </p:spPr>
        <p:txBody>
          <a:bodyPr numCol="1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B1CC05-4D6A-40C7-AE4E-6E02538CF976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74786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Creating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E67396-DE82-4EA9-9302-E39CE4C9F47A}"/>
              </a:ext>
            </a:extLst>
          </p:cNvPr>
          <p:cNvSpPr/>
          <p:nvPr/>
        </p:nvSpPr>
        <p:spPr>
          <a:xfrm>
            <a:off x="369696" y="1191544"/>
            <a:ext cx="794711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700" dirty="0"/>
              <a:t>Add a folder named “</a:t>
            </a:r>
            <a:r>
              <a:rPr lang="en-US" sz="1700" b="1" dirty="0"/>
              <a:t>Models</a:t>
            </a:r>
            <a:r>
              <a:rPr lang="en-US" sz="1700" dirty="0"/>
              <a:t>”. In Solution Explorer, right-click the project. Select Add </a:t>
            </a:r>
            <a:r>
              <a:rPr lang="en-US" sz="1700" dirty="0">
                <a:sym typeface="Wingdings" panose="05000000000000000000" pitchFamily="2" charset="2"/>
              </a:rPr>
              <a:t></a:t>
            </a:r>
            <a:r>
              <a:rPr lang="en-US" sz="1700" dirty="0"/>
              <a:t> New Folder. Name the folder Models.</a:t>
            </a:r>
          </a:p>
        </p:txBody>
      </p:sp>
      <p:pic>
        <p:nvPicPr>
          <p:cNvPr id="8" name="image71.png">
            <a:extLst>
              <a:ext uri="{FF2B5EF4-FFF2-40B4-BE49-F238E27FC236}">
                <a16:creationId xmlns:a16="http://schemas.microsoft.com/office/drawing/2014/main" id="{34C75C29-331D-4ADB-861D-A7ED7491D9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2571" y="1745843"/>
            <a:ext cx="3674889" cy="1925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6CCBB5-5DC8-4255-A972-B6A73C71D412}"/>
              </a:ext>
            </a:extLst>
          </p:cNvPr>
          <p:cNvSpPr/>
          <p:nvPr/>
        </p:nvSpPr>
        <p:spPr>
          <a:xfrm>
            <a:off x="369696" y="3670852"/>
            <a:ext cx="794711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700" dirty="0"/>
              <a:t>Right-click the </a:t>
            </a:r>
            <a:r>
              <a:rPr lang="en-US" sz="1700" b="1" dirty="0"/>
              <a:t>Models</a:t>
            </a:r>
            <a:r>
              <a:rPr lang="en-US" sz="1700" dirty="0"/>
              <a:t> folder and select Add </a:t>
            </a:r>
            <a:r>
              <a:rPr lang="en-US" sz="1700" dirty="0">
                <a:sym typeface="Wingdings" panose="05000000000000000000" pitchFamily="2" charset="2"/>
              </a:rPr>
              <a:t></a:t>
            </a:r>
            <a:r>
              <a:rPr lang="en-US" sz="1700" dirty="0"/>
              <a:t> New Item. In Add New Item, select the Class. Name the class </a:t>
            </a:r>
            <a:r>
              <a:rPr lang="en-US" sz="1700" b="1" dirty="0" err="1"/>
              <a:t>TodoItem</a:t>
            </a:r>
            <a:r>
              <a:rPr lang="en-US" sz="1700" dirty="0"/>
              <a:t> and click </a:t>
            </a:r>
            <a:r>
              <a:rPr lang="en-US" sz="1700" b="1" dirty="0"/>
              <a:t>OK</a:t>
            </a:r>
            <a:r>
              <a:rPr lang="en-US" sz="1700" dirty="0"/>
              <a:t>.</a:t>
            </a:r>
          </a:p>
        </p:txBody>
      </p:sp>
      <p:pic>
        <p:nvPicPr>
          <p:cNvPr id="10" name="image72.png">
            <a:extLst>
              <a:ext uri="{FF2B5EF4-FFF2-40B4-BE49-F238E27FC236}">
                <a16:creationId xmlns:a16="http://schemas.microsoft.com/office/drawing/2014/main" id="{55D019A0-0DD8-4E4B-8830-3E1C3E0387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190" y="4275651"/>
            <a:ext cx="3475465" cy="23991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0F4F97-7A52-4990-974A-82E911BADDC2}"/>
              </a:ext>
            </a:extLst>
          </p:cNvPr>
          <p:cNvSpPr/>
          <p:nvPr/>
        </p:nvSpPr>
        <p:spPr>
          <a:xfrm>
            <a:off x="4652878" y="4275651"/>
            <a:ext cx="4227444" cy="2399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3"/>
                </a:solidFill>
              </a:rPr>
              <a:t>publicclassTodoItem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{</a:t>
            </a:r>
          </a:p>
          <a:p>
            <a:r>
              <a:rPr lang="en-US" dirty="0">
                <a:solidFill>
                  <a:schemeClr val="accent3"/>
                </a:solidFill>
              </a:rPr>
              <a:t>public string Key { get; set; } </a:t>
            </a:r>
          </a:p>
          <a:p>
            <a:r>
              <a:rPr lang="en-US" dirty="0">
                <a:solidFill>
                  <a:schemeClr val="accent3"/>
                </a:solidFill>
              </a:rPr>
              <a:t>public string Name { get; set; } </a:t>
            </a:r>
          </a:p>
          <a:p>
            <a:r>
              <a:rPr lang="en-US" dirty="0">
                <a:solidFill>
                  <a:schemeClr val="accent3"/>
                </a:solidFill>
              </a:rPr>
              <a:t>public bool </a:t>
            </a:r>
            <a:r>
              <a:rPr lang="en-US" dirty="0" err="1">
                <a:solidFill>
                  <a:schemeClr val="accent3"/>
                </a:solidFill>
              </a:rPr>
              <a:t>IsComplete</a:t>
            </a:r>
            <a:r>
              <a:rPr lang="en-US" dirty="0">
                <a:solidFill>
                  <a:schemeClr val="accent3"/>
                </a:solidFill>
              </a:rPr>
              <a:t> { get; set; }</a:t>
            </a:r>
          </a:p>
          <a:p>
            <a:r>
              <a:rPr lang="en-US" dirty="0">
                <a:solidFill>
                  <a:schemeClr val="accent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14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3820-329A-4F1D-83C7-27BC7C359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649357"/>
            <a:ext cx="7580244" cy="1306006"/>
          </a:xfrm>
        </p:spPr>
        <p:txBody>
          <a:bodyPr>
            <a:normAutofit/>
          </a:bodyPr>
          <a:lstStyle/>
          <a:p>
            <a:r>
              <a:rPr lang="en-US" sz="4400" b="1" dirty="0"/>
              <a:t>Strongly typed views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3840E-7A55-4FFD-B079-C873EF5B3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2B1853-6E51-42A5-9E66-A585E4809FD3}"/>
              </a:ext>
            </a:extLst>
          </p:cNvPr>
          <p:cNvSpPr txBox="1">
            <a:spLocks/>
          </p:cNvSpPr>
          <p:nvPr/>
        </p:nvSpPr>
        <p:spPr>
          <a:xfrm>
            <a:off x="331304" y="2043152"/>
            <a:ext cx="8666922" cy="1859330"/>
          </a:xfrm>
          <a:prstGeom prst="rect">
            <a:avLst/>
          </a:prstGeom>
        </p:spPr>
        <p:txBody>
          <a:bodyPr numCol="1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299010-26C1-44D7-ACCE-2B56C35C7144}"/>
              </a:ext>
            </a:extLst>
          </p:cNvPr>
          <p:cNvSpPr txBox="1"/>
          <p:nvPr/>
        </p:nvSpPr>
        <p:spPr>
          <a:xfrm>
            <a:off x="251791" y="2276992"/>
            <a:ext cx="852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view which binds to a specific type of </a:t>
            </a:r>
            <a:r>
              <a:rPr lang="en-US" sz="2000" b="1" dirty="0"/>
              <a:t>View Model </a:t>
            </a:r>
            <a:r>
              <a:rPr lang="en-US" sz="2000" dirty="0"/>
              <a:t>by</a:t>
            </a:r>
            <a:r>
              <a:rPr lang="en-US" sz="2000" b="1" dirty="0"/>
              <a:t> </a:t>
            </a:r>
            <a:r>
              <a:rPr lang="en-US" sz="2000" dirty="0"/>
              <a:t>passing the model object as a parameter to the View() method</a:t>
            </a:r>
            <a:r>
              <a:rPr lang="en-US" sz="2000" b="1" dirty="0"/>
              <a:t> </a:t>
            </a:r>
            <a:r>
              <a:rPr lang="en-US" sz="2000" dirty="0"/>
              <a:t> is called as Strongly Typed View.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440421-50FF-4BBB-B8A8-AA278D71C8D5}"/>
              </a:ext>
            </a:extLst>
          </p:cNvPr>
          <p:cNvSpPr/>
          <p:nvPr/>
        </p:nvSpPr>
        <p:spPr>
          <a:xfrm>
            <a:off x="1258953" y="2984878"/>
            <a:ext cx="6573079" cy="3120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3"/>
                </a:solidFill>
              </a:rPr>
              <a:t>public class </a:t>
            </a:r>
            <a:r>
              <a:rPr lang="en-US" sz="1600" dirty="0" err="1">
                <a:solidFill>
                  <a:schemeClr val="accent3"/>
                </a:solidFill>
              </a:rPr>
              <a:t>HomeController</a:t>
            </a:r>
            <a:r>
              <a:rPr lang="en-US" sz="1600" dirty="0">
                <a:solidFill>
                  <a:schemeClr val="accent3"/>
                </a:solidFill>
              </a:rPr>
              <a:t> : Controller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public </a:t>
            </a:r>
            <a:r>
              <a:rPr lang="en-US" sz="1600" dirty="0" err="1">
                <a:solidFill>
                  <a:schemeClr val="accent3"/>
                </a:solidFill>
              </a:rPr>
              <a:t>ActionResult</a:t>
            </a:r>
            <a:r>
              <a:rPr lang="en-US" sz="1600" dirty="0">
                <a:solidFill>
                  <a:schemeClr val="accent3"/>
                </a:solidFill>
              </a:rPr>
              <a:t> Index()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    </a:t>
            </a:r>
            <a:r>
              <a:rPr lang="en-US" sz="1600" dirty="0" err="1">
                <a:solidFill>
                  <a:schemeClr val="accent3"/>
                </a:solidFill>
              </a:rPr>
              <a:t>EmployeeBusinessLayer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employeeBL</a:t>
            </a:r>
            <a:r>
              <a:rPr lang="en-US" sz="1600" dirty="0">
                <a:solidFill>
                  <a:schemeClr val="accent3"/>
                </a:solidFill>
              </a:rPr>
              <a:t> = new </a:t>
            </a:r>
            <a:r>
              <a:rPr lang="en-US" sz="1600" dirty="0" err="1">
                <a:solidFill>
                  <a:schemeClr val="accent3"/>
                </a:solidFill>
              </a:rPr>
              <a:t>EmployeeBusinessLayer</a:t>
            </a:r>
            <a:r>
              <a:rPr lang="en-US" sz="1600" dirty="0">
                <a:solidFill>
                  <a:schemeClr val="accent3"/>
                </a:solidFill>
              </a:rPr>
              <a:t>();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    Employee </a:t>
            </a:r>
            <a:r>
              <a:rPr lang="en-US" sz="1600" dirty="0" err="1">
                <a:solidFill>
                  <a:schemeClr val="accent3"/>
                </a:solidFill>
              </a:rPr>
              <a:t>employee</a:t>
            </a:r>
            <a:r>
              <a:rPr lang="en-US" sz="1600" dirty="0">
                <a:solidFill>
                  <a:schemeClr val="accent3"/>
                </a:solidFill>
              </a:rPr>
              <a:t> = </a:t>
            </a:r>
            <a:r>
              <a:rPr lang="en-US" sz="1600" dirty="0" err="1">
                <a:solidFill>
                  <a:schemeClr val="accent3"/>
                </a:solidFill>
              </a:rPr>
              <a:t>employeeBL.GetEmployeeDetails</a:t>
            </a:r>
            <a:r>
              <a:rPr lang="en-US" sz="1600" dirty="0">
                <a:solidFill>
                  <a:schemeClr val="accent3"/>
                </a:solidFill>
              </a:rPr>
              <a:t>(101);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    </a:t>
            </a:r>
            <a:r>
              <a:rPr lang="en-US" sz="1600" dirty="0" err="1">
                <a:solidFill>
                  <a:schemeClr val="accent3"/>
                </a:solidFill>
              </a:rPr>
              <a:t>ViewBag.Header</a:t>
            </a:r>
            <a:r>
              <a:rPr lang="en-US" sz="1600" dirty="0">
                <a:solidFill>
                  <a:schemeClr val="accent3"/>
                </a:solidFill>
              </a:rPr>
              <a:t> = "Employee Details";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    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    </a:t>
            </a:r>
            <a:r>
              <a:rPr lang="en-US" sz="1600" dirty="0">
                <a:solidFill>
                  <a:srgbClr val="FF0000"/>
                </a:solidFill>
              </a:rPr>
              <a:t>return View(employee);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5007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8D9E93-3B6D-4B40-BE2F-1B719B5829EB}"/>
              </a:ext>
            </a:extLst>
          </p:cNvPr>
          <p:cNvSpPr txBox="1"/>
          <p:nvPr/>
        </p:nvSpPr>
        <p:spPr>
          <a:xfrm>
            <a:off x="335494" y="832433"/>
            <a:ext cx="835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Changes in </a:t>
            </a:r>
            <a:r>
              <a:rPr lang="en-US" sz="2000" b="1" dirty="0" err="1"/>
              <a:t>Index.cshtml</a:t>
            </a:r>
            <a:r>
              <a:rPr lang="en-US" sz="2000" b="1" dirty="0"/>
              <a:t> </a:t>
            </a:r>
            <a:r>
              <a:rPr lang="en-US" sz="2000" dirty="0"/>
              <a:t>View:</a:t>
            </a:r>
            <a:endParaRPr lang="en-FI" sz="20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476CF07-F5E4-4C25-87C3-D38B70CA1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51" y="3060812"/>
            <a:ext cx="108364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EBC37-3D56-4734-B5FA-A75077A9F315}"/>
              </a:ext>
            </a:extLst>
          </p:cNvPr>
          <p:cNvSpPr/>
          <p:nvPr/>
        </p:nvSpPr>
        <p:spPr>
          <a:xfrm>
            <a:off x="450575" y="1258113"/>
            <a:ext cx="3790121" cy="5261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@model </a:t>
            </a:r>
            <a:r>
              <a:rPr lang="en-US" sz="1600" dirty="0" err="1">
                <a:solidFill>
                  <a:srgbClr val="FF0000"/>
                </a:solidFill>
              </a:rPr>
              <a:t>FirstMVCDemo.Models.Employee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accent3"/>
                </a:solidFill>
              </a:rPr>
              <a:t>&lt;!DOCTYPE html&gt;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&lt;html&gt;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&lt;head&gt;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&lt;meta name="viewport" content="width=device-width" /&gt;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&lt;title&gt;Page Title&lt;/title&gt;  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&lt;/head&gt;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&lt;body&gt;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&lt;h2&gt;@</a:t>
            </a:r>
            <a:r>
              <a:rPr lang="en-US" sz="1600" dirty="0" err="1">
                <a:solidFill>
                  <a:schemeClr val="accent3"/>
                </a:solidFill>
              </a:rPr>
              <a:t>ViewBag.Header</a:t>
            </a:r>
            <a:r>
              <a:rPr lang="en-US" sz="1600" dirty="0">
                <a:solidFill>
                  <a:schemeClr val="accent3"/>
                </a:solidFill>
              </a:rPr>
              <a:t>&lt;/h2&gt;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&lt;table style="</a:t>
            </a:r>
            <a:r>
              <a:rPr lang="en-US" sz="1600" dirty="0" err="1">
                <a:solidFill>
                  <a:schemeClr val="accent3"/>
                </a:solidFill>
              </a:rPr>
              <a:t>font-family:Arial</a:t>
            </a:r>
            <a:r>
              <a:rPr lang="en-US" sz="1600" dirty="0">
                <a:solidFill>
                  <a:schemeClr val="accent3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&lt;tr&gt;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    &lt;td&gt;Employee ID:&lt;/td&gt;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    &lt;td</a:t>
            </a:r>
            <a:r>
              <a:rPr lang="en-US" sz="1600" dirty="0">
                <a:solidFill>
                  <a:srgbClr val="FF0000"/>
                </a:solidFill>
              </a:rPr>
              <a:t>&gt;@</a:t>
            </a:r>
            <a:r>
              <a:rPr lang="en-US" sz="1600" dirty="0" err="1">
                <a:solidFill>
                  <a:srgbClr val="FF0000"/>
                </a:solidFill>
              </a:rPr>
              <a:t>Model.EmployeeId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accent3"/>
                </a:solidFill>
              </a:rPr>
              <a:t>&lt;/td&gt;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&lt;/tr&gt;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&lt;tr&gt;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    &lt;td&gt;Name:&lt;/td&gt;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    &lt;td</a:t>
            </a:r>
            <a:r>
              <a:rPr lang="en-US" sz="1600" dirty="0">
                <a:solidFill>
                  <a:srgbClr val="FF0000"/>
                </a:solidFill>
              </a:rPr>
              <a:t>&gt;@</a:t>
            </a:r>
            <a:r>
              <a:rPr lang="en-US" sz="1600" dirty="0" err="1">
                <a:solidFill>
                  <a:srgbClr val="FF0000"/>
                </a:solidFill>
              </a:rPr>
              <a:t>Model.Name</a:t>
            </a:r>
            <a:r>
              <a:rPr lang="en-US" sz="1600" dirty="0">
                <a:solidFill>
                  <a:schemeClr val="accent3"/>
                </a:solidFill>
              </a:rPr>
              <a:t>&lt;/td&gt;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   &lt;/tr&gt;  &lt;/table&gt;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&lt;/body&gt;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&lt;/html&gt;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E62E93-2AF9-4976-8ABE-91EB8C248FA0}"/>
              </a:ext>
            </a:extLst>
          </p:cNvPr>
          <p:cNvSpPr txBox="1"/>
          <p:nvPr/>
        </p:nvSpPr>
        <p:spPr>
          <a:xfrm>
            <a:off x="4572000" y="1658223"/>
            <a:ext cx="4240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 of Strongly-typed views: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Strongly Typed View in ASP.NET MVC provides compile-time error checking as well as intelligence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misspell the property name, then it comes to know at compile time rather than at runtime.</a:t>
            </a:r>
          </a:p>
        </p:txBody>
      </p:sp>
    </p:spTree>
    <p:extLst>
      <p:ext uri="{BB962C8B-B14F-4D97-AF65-F5344CB8AC3E}">
        <p14:creationId xmlns:p14="http://schemas.microsoft.com/office/powerpoint/2010/main" val="8952100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899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Wingdings</vt:lpstr>
      <vt:lpstr>Spectrum</vt:lpstr>
      <vt:lpstr>Introduction to ASP.Net MVC</vt:lpstr>
      <vt:lpstr>Lecture Outline</vt:lpstr>
      <vt:lpstr>Controller finding a view</vt:lpstr>
      <vt:lpstr>Passing data from Controller to View</vt:lpstr>
      <vt:lpstr>PowerPoint Presentation</vt:lpstr>
      <vt:lpstr>Models</vt:lpstr>
      <vt:lpstr>PowerPoint Presentation</vt:lpstr>
      <vt:lpstr>Strongly typed views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Framework</dc:title>
  <dc:creator>KAZI SADIA</dc:creator>
  <cp:lastModifiedBy>Victor Stany Rozario</cp:lastModifiedBy>
  <cp:revision>113</cp:revision>
  <dcterms:created xsi:type="dcterms:W3CDTF">2020-04-22T19:49:56Z</dcterms:created>
  <dcterms:modified xsi:type="dcterms:W3CDTF">2020-11-10T02:01:59Z</dcterms:modified>
</cp:coreProperties>
</file>