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78" r:id="rId5"/>
    <p:sldId id="279" r:id="rId6"/>
    <p:sldId id="280" r:id="rId7"/>
    <p:sldId id="267" r:id="rId8"/>
    <p:sldId id="258" r:id="rId9"/>
    <p:sldId id="269" r:id="rId10"/>
    <p:sldId id="271" r:id="rId11"/>
    <p:sldId id="281" r:id="rId12"/>
    <p:sldId id="277" r:id="rId13"/>
    <p:sldId id="273" r:id="rId14"/>
    <p:sldId id="282" r:id="rId15"/>
    <p:sldId id="283" r:id="rId16"/>
    <p:sldId id="284" r:id="rId17"/>
    <p:sldId id="285" r:id="rId18"/>
    <p:sldId id="264" r:id="rId19"/>
    <p:sldId id="265"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724"/>
  </p:normalViewPr>
  <p:slideViewPr>
    <p:cSldViewPr snapToGrid="0" snapToObjects="1">
      <p:cViewPr varScale="1">
        <p:scale>
          <a:sx n="114" d="100"/>
          <a:sy n="114" d="100"/>
        </p:scale>
        <p:origin x="1560"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A2FF34B1-25FE-4091-8ADF-C16B3994391F}"/>
    <pc:docChg chg="modSld">
      <pc:chgData name="Victor Stany Rozario" userId="dbb37ec6-3e12-44d7-b04d-09b867830cae" providerId="ADAL" clId="{A2FF34B1-25FE-4091-8ADF-C16B3994391F}" dt="2020-11-10T02:02:16.223" v="0"/>
      <pc:docMkLst>
        <pc:docMk/>
      </pc:docMkLst>
      <pc:sldChg chg="modSp">
        <pc:chgData name="Victor Stany Rozario" userId="dbb37ec6-3e12-44d7-b04d-09b867830cae" providerId="ADAL" clId="{A2FF34B1-25FE-4091-8ADF-C16B3994391F}" dt="2020-11-10T02:02:16.223" v="0"/>
        <pc:sldMkLst>
          <pc:docMk/>
          <pc:sldMk cId="700707328" sldId="256"/>
        </pc:sldMkLst>
        <pc:graphicFrameChg chg="mod">
          <ac:chgData name="Victor Stany Rozario" userId="dbb37ec6-3e12-44d7-b04d-09b867830cae" providerId="ADAL" clId="{A2FF34B1-25FE-4091-8ADF-C16B3994391F}" dt="2020-11-10T02:02:16.223" v="0"/>
          <ac:graphicFrameMkLst>
            <pc:docMk/>
            <pc:sldMk cId="700707328" sldId="256"/>
            <ac:graphicFrameMk id="7" creationId="{29FF08AD-7519-4C4A-8E0D-640DF5BB5E58}"/>
          </ac:graphicFrameMkLst>
        </pc:graphicFrameChg>
      </pc:sldChg>
    </pc:docChg>
  </pc:docChgLst>
  <pc:docChgLst>
    <pc:chgData name="Victor Stany Rozario" userId="dbb37ec6-3e12-44d7-b04d-09b867830cae" providerId="ADAL" clId="{804D5D35-6084-4106-BE84-4F5B0C1A83D7}"/>
    <pc:docChg chg="modSld">
      <pc:chgData name="Victor Stany Rozario" userId="dbb37ec6-3e12-44d7-b04d-09b867830cae" providerId="ADAL" clId="{804D5D35-6084-4106-BE84-4F5B0C1A83D7}" dt="2020-07-13T06:03:28.470" v="17" actId="20577"/>
      <pc:docMkLst>
        <pc:docMk/>
      </pc:docMkLst>
      <pc:sldChg chg="modSp mod">
        <pc:chgData name="Victor Stany Rozario" userId="dbb37ec6-3e12-44d7-b04d-09b867830cae" providerId="ADAL" clId="{804D5D35-6084-4106-BE84-4F5B0C1A83D7}" dt="2020-07-13T06:03:28.470" v="17" actId="20577"/>
        <pc:sldMkLst>
          <pc:docMk/>
          <pc:sldMk cId="700707328" sldId="256"/>
        </pc:sldMkLst>
        <pc:graphicFrameChg chg="modGraphic">
          <ac:chgData name="Victor Stany Rozario" userId="dbb37ec6-3e12-44d7-b04d-09b867830cae" providerId="ADAL" clId="{804D5D35-6084-4106-BE84-4F5B0C1A83D7}" dt="2020-07-13T06:03:28.470" v="17"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11/10/2020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11/10/2020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www.tutorialsteacher.com/mvc" TargetMode="External"/><Relationship Id="rId2" Type="http://schemas.openxmlformats.org/officeDocument/2006/relationships/hyperlink" Target="https://www.tutorialride.com/asp-net-mvc" TargetMode="External"/><Relationship Id="rId1" Type="http://schemas.openxmlformats.org/officeDocument/2006/relationships/slideLayout" Target="../slideLayouts/slideLayout9.xml"/><Relationship Id="rId5" Type="http://schemas.openxmlformats.org/officeDocument/2006/relationships/hyperlink" Target="https://www.tutlane.com/tutorial/aspnet-mv" TargetMode="External"/><Relationship Id="rId4" Type="http://schemas.openxmlformats.org/officeDocument/2006/relationships/hyperlink" Target="https://dotnettutorials.net/less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4"/>
            <a:ext cx="7662485" cy="854215"/>
          </a:xfrm>
        </p:spPr>
        <p:txBody>
          <a:bodyPr>
            <a:noAutofit/>
          </a:bodyPr>
          <a:lstStyle/>
          <a:p>
            <a:r>
              <a:rPr lang="en-US" sz="3400" b="1" dirty="0"/>
              <a:t>Introduction to </a:t>
            </a:r>
            <a:r>
              <a:rPr lang="en-US" sz="3400" b="1" dirty="0" err="1"/>
              <a:t>ASP.Net</a:t>
            </a:r>
            <a:r>
              <a:rPr lang="en-US" sz="3400" b="1" dirty="0"/>
              <a:t> MVC</a:t>
            </a:r>
          </a:p>
        </p:txBody>
      </p:sp>
      <p:sp>
        <p:nvSpPr>
          <p:cNvPr id="3" name="Subtitle 2"/>
          <p:cNvSpPr>
            <a:spLocks noGrp="1"/>
          </p:cNvSpPr>
          <p:nvPr>
            <p:ph type="subTitle" idx="1"/>
          </p:nvPr>
        </p:nvSpPr>
        <p:spPr>
          <a:xfrm>
            <a:off x="421341" y="1309173"/>
            <a:ext cx="2844373" cy="707886"/>
          </a:xfrm>
        </p:spPr>
        <p:txBody>
          <a:bodyPr/>
          <a:lstStyle/>
          <a:p>
            <a:r>
              <a:rPr lang="en-US" dirty="0"/>
              <a:t>Course Code: CSC 4164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21828257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689302">
                  <a:extLst>
                    <a:ext uri="{9D8B030D-6E8A-4147-A177-3AD203B41FA5}">
                      <a16:colId xmlns:a16="http://schemas.microsoft.com/office/drawing/2014/main" val="1762131981"/>
                    </a:ext>
                  </a:extLst>
                </a:gridCol>
                <a:gridCol w="1179444">
                  <a:extLst>
                    <a:ext uri="{9D8B030D-6E8A-4147-A177-3AD203B41FA5}">
                      <a16:colId xmlns:a16="http://schemas.microsoft.com/office/drawing/2014/main" val="445458238"/>
                    </a:ext>
                  </a:extLst>
                </a:gridCol>
                <a:gridCol w="2358194">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05</a:t>
                      </a:r>
                    </a:p>
                  </a:txBody>
                  <a:tcPr/>
                </a:tc>
                <a:tc>
                  <a:txBody>
                    <a:bodyPr/>
                    <a:lstStyle/>
                    <a:p>
                      <a:r>
                        <a:rPr lang="en-US" dirty="0"/>
                        <a:t>Week No:</a:t>
                      </a:r>
                    </a:p>
                  </a:txBody>
                  <a:tcPr/>
                </a:tc>
                <a:tc>
                  <a:txBody>
                    <a:bodyPr/>
                    <a:lstStyle/>
                    <a:p>
                      <a:r>
                        <a:rPr lang="en-US" dirty="0"/>
                        <a:t>03</a:t>
                      </a:r>
                    </a:p>
                  </a:txBody>
                  <a:tcPr/>
                </a:tc>
                <a:tc>
                  <a:txBody>
                    <a:bodyPr/>
                    <a:lstStyle/>
                    <a:p>
                      <a:r>
                        <a:rPr lang="en-US" dirty="0"/>
                        <a:t>Semester:</a:t>
                      </a:r>
                    </a:p>
                  </a:txBody>
                  <a:tcPr/>
                </a:tc>
                <a:tc>
                  <a:txBody>
                    <a:bodyPr/>
                    <a:lstStyle/>
                    <a:p>
                      <a:r>
                        <a:rPr lang="en-US"/>
                        <a:t>Fall 2020-21</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Victor Stany Rozario, stany@aiub.edu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15478" y="1309173"/>
            <a:ext cx="5075583" cy="71383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sz="1600" dirty="0"/>
              <a:t>ADVANCED PROGRAMMING WITH .NET</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466760-25A5-49E2-8E18-5BE6DAB88BB3}"/>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Subtitle 2">
            <a:extLst>
              <a:ext uri="{FF2B5EF4-FFF2-40B4-BE49-F238E27FC236}">
                <a16:creationId xmlns:a16="http://schemas.microsoft.com/office/drawing/2014/main" id="{3D656580-CD1E-4B7B-A651-DB2D41030A7E}"/>
              </a:ext>
            </a:extLst>
          </p:cNvPr>
          <p:cNvSpPr txBox="1">
            <a:spLocks/>
          </p:cNvSpPr>
          <p:nvPr/>
        </p:nvSpPr>
        <p:spPr>
          <a:xfrm>
            <a:off x="335494" y="1224575"/>
            <a:ext cx="7947115" cy="4063041"/>
          </a:xfrm>
          <a:prstGeom prst="rect">
            <a:avLst/>
          </a:prstGeom>
        </p:spPr>
        <p:txBody>
          <a:bodyPr numCol="2">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endParaRPr lang="en-US" sz="1400" dirty="0"/>
          </a:p>
        </p:txBody>
      </p:sp>
      <p:sp>
        <p:nvSpPr>
          <p:cNvPr id="6" name="Subtitle 2">
            <a:extLst>
              <a:ext uri="{FF2B5EF4-FFF2-40B4-BE49-F238E27FC236}">
                <a16:creationId xmlns:a16="http://schemas.microsoft.com/office/drawing/2014/main" id="{FFB1CC05-4D6A-40C7-AE4E-6E02538CF976}"/>
              </a:ext>
            </a:extLst>
          </p:cNvPr>
          <p:cNvSpPr txBox="1">
            <a:spLocks/>
          </p:cNvSpPr>
          <p:nvPr/>
        </p:nvSpPr>
        <p:spPr>
          <a:xfrm>
            <a:off x="335494" y="731162"/>
            <a:ext cx="6543608" cy="4747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Some examples</a:t>
            </a:r>
          </a:p>
        </p:txBody>
      </p:sp>
      <p:sp>
        <p:nvSpPr>
          <p:cNvPr id="3" name="Rectangle 2">
            <a:extLst>
              <a:ext uri="{FF2B5EF4-FFF2-40B4-BE49-F238E27FC236}">
                <a16:creationId xmlns:a16="http://schemas.microsoft.com/office/drawing/2014/main" id="{15FE2A19-1D78-4ECB-B7AB-25C88AF15957}"/>
              </a:ext>
            </a:extLst>
          </p:cNvPr>
          <p:cNvSpPr/>
          <p:nvPr/>
        </p:nvSpPr>
        <p:spPr>
          <a:xfrm>
            <a:off x="328868" y="1243203"/>
            <a:ext cx="8351305" cy="5847755"/>
          </a:xfrm>
          <a:prstGeom prst="rect">
            <a:avLst/>
          </a:prstGeom>
        </p:spPr>
        <p:txBody>
          <a:bodyPr wrap="square">
            <a:spAutoFit/>
          </a:bodyPr>
          <a:lstStyle/>
          <a:p>
            <a:r>
              <a:rPr lang="en-US" sz="2200" dirty="0">
                <a:solidFill>
                  <a:schemeClr val="bg2">
                    <a:lumMod val="50000"/>
                  </a:schemeClr>
                </a:solidFill>
              </a:rPr>
              <a:t>[</a:t>
            </a:r>
            <a:r>
              <a:rPr lang="en-US" sz="2200" dirty="0" err="1">
                <a:solidFill>
                  <a:schemeClr val="bg2">
                    <a:lumMod val="50000"/>
                  </a:schemeClr>
                </a:solidFill>
              </a:rPr>
              <a:t>DisplayFormat</a:t>
            </a:r>
            <a:r>
              <a:rPr lang="en-US" sz="2200" dirty="0">
                <a:solidFill>
                  <a:schemeClr val="bg2">
                    <a:lumMod val="50000"/>
                  </a:schemeClr>
                </a:solidFill>
              </a:rPr>
              <a:t>(</a:t>
            </a:r>
            <a:r>
              <a:rPr lang="en-US" sz="2200" dirty="0" err="1">
                <a:solidFill>
                  <a:schemeClr val="bg2">
                    <a:lumMod val="50000"/>
                  </a:schemeClr>
                </a:solidFill>
              </a:rPr>
              <a:t>DataFormatString</a:t>
            </a:r>
            <a:r>
              <a:rPr lang="en-US" sz="2200" dirty="0">
                <a:solidFill>
                  <a:schemeClr val="bg2">
                    <a:lumMod val="50000"/>
                  </a:schemeClr>
                </a:solidFill>
              </a:rPr>
              <a:t> = "{0:dd.MM.yyyy}")]</a:t>
            </a:r>
          </a:p>
          <a:p>
            <a:r>
              <a:rPr lang="en-US" sz="2200" dirty="0">
                <a:solidFill>
                  <a:schemeClr val="bg2">
                    <a:lumMod val="50000"/>
                  </a:schemeClr>
                </a:solidFill>
              </a:rPr>
              <a:t>[Required(</a:t>
            </a:r>
            <a:r>
              <a:rPr lang="en-US" sz="2200" dirty="0" err="1">
                <a:solidFill>
                  <a:schemeClr val="bg2">
                    <a:lumMod val="50000"/>
                  </a:schemeClr>
                </a:solidFill>
              </a:rPr>
              <a:t>ErrorMessage</a:t>
            </a:r>
            <a:r>
              <a:rPr lang="en-US" sz="2200" dirty="0">
                <a:solidFill>
                  <a:schemeClr val="bg2">
                    <a:lumMod val="50000"/>
                  </a:schemeClr>
                </a:solidFill>
              </a:rPr>
              <a:t> = "Please enter Date of Birth")]</a:t>
            </a:r>
          </a:p>
          <a:p>
            <a:r>
              <a:rPr lang="en-US" sz="2200" dirty="0">
                <a:solidFill>
                  <a:schemeClr val="bg2">
                    <a:lumMod val="50000"/>
                  </a:schemeClr>
                </a:solidFill>
              </a:rPr>
              <a:t>public </a:t>
            </a:r>
            <a:r>
              <a:rPr lang="en-US" sz="2200" dirty="0" err="1">
                <a:solidFill>
                  <a:schemeClr val="bg2">
                    <a:lumMod val="50000"/>
                  </a:schemeClr>
                </a:solidFill>
              </a:rPr>
              <a:t>DateTime</a:t>
            </a:r>
            <a:r>
              <a:rPr lang="en-US" sz="2200" dirty="0">
                <a:solidFill>
                  <a:schemeClr val="bg2">
                    <a:lumMod val="50000"/>
                  </a:schemeClr>
                </a:solidFill>
              </a:rPr>
              <a:t> </a:t>
            </a:r>
            <a:r>
              <a:rPr lang="en-US" sz="2200" dirty="0" err="1">
                <a:solidFill>
                  <a:schemeClr val="bg2">
                    <a:lumMod val="50000"/>
                  </a:schemeClr>
                </a:solidFill>
              </a:rPr>
              <a:t>StudentDOB</a:t>
            </a:r>
            <a:r>
              <a:rPr lang="en-US" sz="2200" dirty="0">
                <a:solidFill>
                  <a:schemeClr val="bg2">
                    <a:lumMod val="50000"/>
                  </a:schemeClr>
                </a:solidFill>
              </a:rPr>
              <a:t> { get; set; }</a:t>
            </a:r>
          </a:p>
          <a:p>
            <a:r>
              <a:rPr lang="en-US" sz="2200" dirty="0">
                <a:solidFill>
                  <a:schemeClr val="bg2">
                    <a:lumMod val="50000"/>
                  </a:schemeClr>
                </a:solidFill>
              </a:rPr>
              <a:t>[Range(5000, 15000, </a:t>
            </a:r>
            <a:r>
              <a:rPr lang="en-US" sz="2200" dirty="0" err="1">
                <a:solidFill>
                  <a:schemeClr val="bg2">
                    <a:lumMod val="50000"/>
                  </a:schemeClr>
                </a:solidFill>
              </a:rPr>
              <a:t>ErrorMessage</a:t>
            </a:r>
            <a:r>
              <a:rPr lang="en-US" sz="2200" dirty="0">
                <a:solidFill>
                  <a:schemeClr val="bg2">
                    <a:lumMod val="50000"/>
                  </a:schemeClr>
                </a:solidFill>
              </a:rPr>
              <a:t> = "Please enter valid range")]</a:t>
            </a:r>
          </a:p>
          <a:p>
            <a:r>
              <a:rPr lang="en-US" sz="2200" dirty="0">
                <a:solidFill>
                  <a:schemeClr val="bg2">
                    <a:lumMod val="50000"/>
                  </a:schemeClr>
                </a:solidFill>
              </a:rPr>
              <a:t>[Required(</a:t>
            </a:r>
            <a:r>
              <a:rPr lang="en-US" sz="2200" dirty="0" err="1">
                <a:solidFill>
                  <a:schemeClr val="bg2">
                    <a:lumMod val="50000"/>
                  </a:schemeClr>
                </a:solidFill>
              </a:rPr>
              <a:t>ErrorMessage</a:t>
            </a:r>
            <a:r>
              <a:rPr lang="en-US" sz="2200" dirty="0">
                <a:solidFill>
                  <a:schemeClr val="bg2">
                    <a:lumMod val="50000"/>
                  </a:schemeClr>
                </a:solidFill>
              </a:rPr>
              <a:t> = "Please enter Student Fees")]</a:t>
            </a:r>
          </a:p>
          <a:p>
            <a:r>
              <a:rPr lang="en-US" sz="2200" dirty="0">
                <a:solidFill>
                  <a:schemeClr val="bg2">
                    <a:lumMod val="50000"/>
                  </a:schemeClr>
                </a:solidFill>
              </a:rPr>
              <a:t>public decimal </a:t>
            </a:r>
            <a:r>
              <a:rPr lang="en-US" sz="2200" dirty="0" err="1">
                <a:solidFill>
                  <a:schemeClr val="bg2">
                    <a:lumMod val="50000"/>
                  </a:schemeClr>
                </a:solidFill>
              </a:rPr>
              <a:t>StudentFees</a:t>
            </a:r>
            <a:r>
              <a:rPr lang="en-US" sz="2200" dirty="0">
                <a:solidFill>
                  <a:schemeClr val="bg2">
                    <a:lumMod val="50000"/>
                  </a:schemeClr>
                </a:solidFill>
              </a:rPr>
              <a:t> { get; set; }</a:t>
            </a:r>
          </a:p>
          <a:p>
            <a:r>
              <a:rPr lang="en-US" sz="2200" dirty="0">
                <a:solidFill>
                  <a:schemeClr val="bg2">
                    <a:lumMod val="50000"/>
                  </a:schemeClr>
                </a:solidFill>
              </a:rPr>
              <a:t>[Required(</a:t>
            </a:r>
            <a:r>
              <a:rPr lang="en-US" sz="2200" dirty="0" err="1">
                <a:solidFill>
                  <a:schemeClr val="bg2">
                    <a:lumMod val="50000"/>
                  </a:schemeClr>
                </a:solidFill>
              </a:rPr>
              <a:t>ErrorMessage</a:t>
            </a:r>
            <a:r>
              <a:rPr lang="en-US" sz="2200" dirty="0">
                <a:solidFill>
                  <a:schemeClr val="bg2">
                    <a:lumMod val="50000"/>
                  </a:schemeClr>
                </a:solidFill>
              </a:rPr>
              <a:t> = "Please enter Student Address")]</a:t>
            </a:r>
          </a:p>
          <a:p>
            <a:r>
              <a:rPr lang="en-US" sz="2200" dirty="0">
                <a:solidFill>
                  <a:schemeClr val="bg2">
                    <a:lumMod val="50000"/>
                  </a:schemeClr>
                </a:solidFill>
              </a:rPr>
              <a:t>[</a:t>
            </a:r>
            <a:r>
              <a:rPr lang="en-US" sz="2200" dirty="0" err="1">
                <a:solidFill>
                  <a:schemeClr val="bg2">
                    <a:lumMod val="50000"/>
                  </a:schemeClr>
                </a:solidFill>
              </a:rPr>
              <a:t>StringLength</a:t>
            </a:r>
            <a:r>
              <a:rPr lang="en-US" sz="2200" dirty="0">
                <a:solidFill>
                  <a:schemeClr val="bg2">
                    <a:lumMod val="50000"/>
                  </a:schemeClr>
                </a:solidFill>
              </a:rPr>
              <a:t>(50, </a:t>
            </a:r>
            <a:r>
              <a:rPr lang="en-US" sz="2200" dirty="0" err="1">
                <a:solidFill>
                  <a:schemeClr val="bg2">
                    <a:lumMod val="50000"/>
                  </a:schemeClr>
                </a:solidFill>
              </a:rPr>
              <a:t>ErrorMessage</a:t>
            </a:r>
            <a:r>
              <a:rPr lang="en-US" sz="2200" dirty="0">
                <a:solidFill>
                  <a:schemeClr val="bg2">
                    <a:lumMod val="50000"/>
                  </a:schemeClr>
                </a:solidFill>
              </a:rPr>
              <a:t> = "Only 50 character are allowed")]</a:t>
            </a:r>
          </a:p>
          <a:p>
            <a:r>
              <a:rPr lang="en-US" sz="2200" dirty="0">
                <a:solidFill>
                  <a:schemeClr val="bg2">
                    <a:lumMod val="50000"/>
                  </a:schemeClr>
                </a:solidFill>
              </a:rPr>
              <a:t>public string </a:t>
            </a:r>
            <a:r>
              <a:rPr lang="en-US" sz="2200" dirty="0" err="1">
                <a:solidFill>
                  <a:schemeClr val="bg2">
                    <a:lumMod val="50000"/>
                  </a:schemeClr>
                </a:solidFill>
              </a:rPr>
              <a:t>StudentAddress</a:t>
            </a:r>
            <a:r>
              <a:rPr lang="en-US" sz="2200" dirty="0">
                <a:solidFill>
                  <a:schemeClr val="bg2">
                    <a:lumMod val="50000"/>
                  </a:schemeClr>
                </a:solidFill>
              </a:rPr>
              <a:t> { get; set; }</a:t>
            </a:r>
          </a:p>
          <a:p>
            <a:r>
              <a:rPr lang="en-US" sz="2200" dirty="0">
                <a:solidFill>
                  <a:schemeClr val="bg2">
                    <a:lumMod val="50000"/>
                  </a:schemeClr>
                </a:solidFill>
              </a:rPr>
              <a:t>[</a:t>
            </a:r>
            <a:r>
              <a:rPr lang="en-US" sz="2200" dirty="0" err="1">
                <a:solidFill>
                  <a:schemeClr val="bg2">
                    <a:lumMod val="50000"/>
                  </a:schemeClr>
                </a:solidFill>
              </a:rPr>
              <a:t>DataType</a:t>
            </a:r>
            <a:r>
              <a:rPr lang="en-US" sz="2200" dirty="0">
                <a:solidFill>
                  <a:schemeClr val="bg2">
                    <a:lumMod val="50000"/>
                  </a:schemeClr>
                </a:solidFill>
              </a:rPr>
              <a:t>(</a:t>
            </a:r>
            <a:r>
              <a:rPr lang="en-US" sz="2200" dirty="0" err="1">
                <a:solidFill>
                  <a:schemeClr val="bg2">
                    <a:lumMod val="50000"/>
                  </a:schemeClr>
                </a:solidFill>
              </a:rPr>
              <a:t>DataType.Password</a:t>
            </a:r>
            <a:r>
              <a:rPr lang="en-US" sz="2200" dirty="0">
                <a:solidFill>
                  <a:schemeClr val="bg2">
                    <a:lumMod val="50000"/>
                  </a:schemeClr>
                </a:solidFill>
              </a:rPr>
              <a:t>)]</a:t>
            </a:r>
          </a:p>
          <a:p>
            <a:r>
              <a:rPr lang="en-US" sz="2200" dirty="0">
                <a:solidFill>
                  <a:schemeClr val="bg2">
                    <a:lumMod val="50000"/>
                  </a:schemeClr>
                </a:solidFill>
              </a:rPr>
              <a:t>[Required(</a:t>
            </a:r>
            <a:r>
              <a:rPr lang="en-US" sz="2200" dirty="0" err="1">
                <a:solidFill>
                  <a:schemeClr val="bg2">
                    <a:lumMod val="50000"/>
                  </a:schemeClr>
                </a:solidFill>
              </a:rPr>
              <a:t>ErrorMessage</a:t>
            </a:r>
            <a:r>
              <a:rPr lang="en-US" sz="2200" dirty="0">
                <a:solidFill>
                  <a:schemeClr val="bg2">
                    <a:lumMod val="50000"/>
                  </a:schemeClr>
                </a:solidFill>
              </a:rPr>
              <a:t> = "Please enter password")]</a:t>
            </a:r>
          </a:p>
          <a:p>
            <a:r>
              <a:rPr lang="en-US" sz="2200" dirty="0">
                <a:solidFill>
                  <a:schemeClr val="bg2">
                    <a:lumMod val="50000"/>
                  </a:schemeClr>
                </a:solidFill>
              </a:rPr>
              <a:t>public string Password { get; set; }</a:t>
            </a:r>
          </a:p>
          <a:p>
            <a:r>
              <a:rPr lang="en-US" sz="2200" dirty="0">
                <a:solidFill>
                  <a:schemeClr val="bg2">
                    <a:lumMod val="50000"/>
                  </a:schemeClr>
                </a:solidFill>
              </a:rPr>
              <a:t>[Required(</a:t>
            </a:r>
            <a:r>
              <a:rPr lang="en-US" sz="2200" dirty="0" err="1">
                <a:solidFill>
                  <a:schemeClr val="bg2">
                    <a:lumMod val="50000"/>
                  </a:schemeClr>
                </a:solidFill>
              </a:rPr>
              <a:t>ErrorMessage</a:t>
            </a:r>
            <a:r>
              <a:rPr lang="en-US" sz="2200" dirty="0">
                <a:solidFill>
                  <a:schemeClr val="bg2">
                    <a:lumMod val="50000"/>
                  </a:schemeClr>
                </a:solidFill>
              </a:rPr>
              <a:t> = "Please enter </a:t>
            </a:r>
            <a:r>
              <a:rPr lang="en-US" sz="2200" dirty="0" err="1">
                <a:solidFill>
                  <a:schemeClr val="bg2">
                    <a:lumMod val="50000"/>
                  </a:schemeClr>
                </a:solidFill>
              </a:rPr>
              <a:t>ConfirmPassword</a:t>
            </a:r>
            <a:r>
              <a:rPr lang="en-US" sz="2200" dirty="0">
                <a:solidFill>
                  <a:schemeClr val="bg2">
                    <a:lumMod val="50000"/>
                  </a:schemeClr>
                </a:solidFill>
              </a:rPr>
              <a:t>")]</a:t>
            </a:r>
          </a:p>
          <a:p>
            <a:r>
              <a:rPr lang="en-US" sz="2200" dirty="0">
                <a:solidFill>
                  <a:schemeClr val="bg2">
                    <a:lumMod val="50000"/>
                  </a:schemeClr>
                </a:solidFill>
              </a:rPr>
              <a:t>[</a:t>
            </a:r>
            <a:r>
              <a:rPr lang="en-US" sz="2200" dirty="0" err="1">
                <a:solidFill>
                  <a:schemeClr val="bg2">
                    <a:lumMod val="50000"/>
                  </a:schemeClr>
                </a:solidFill>
              </a:rPr>
              <a:t>DataType</a:t>
            </a:r>
            <a:r>
              <a:rPr lang="en-US" sz="2200" dirty="0">
                <a:solidFill>
                  <a:schemeClr val="bg2">
                    <a:lumMod val="50000"/>
                  </a:schemeClr>
                </a:solidFill>
              </a:rPr>
              <a:t>(</a:t>
            </a:r>
            <a:r>
              <a:rPr lang="en-US" sz="2200" dirty="0" err="1">
                <a:solidFill>
                  <a:schemeClr val="bg2">
                    <a:lumMod val="50000"/>
                  </a:schemeClr>
                </a:solidFill>
              </a:rPr>
              <a:t>DataType.Password</a:t>
            </a:r>
            <a:r>
              <a:rPr lang="en-US" sz="2200" dirty="0">
                <a:solidFill>
                  <a:schemeClr val="bg2">
                    <a:lumMod val="50000"/>
                  </a:schemeClr>
                </a:solidFill>
              </a:rPr>
              <a:t>)]</a:t>
            </a:r>
          </a:p>
          <a:p>
            <a:r>
              <a:rPr lang="en-US" sz="2200" dirty="0">
                <a:solidFill>
                  <a:schemeClr val="bg2">
                    <a:lumMod val="50000"/>
                  </a:schemeClr>
                </a:solidFill>
              </a:rPr>
              <a:t>[Compare("Password", </a:t>
            </a:r>
            <a:r>
              <a:rPr lang="en-US" sz="2200" dirty="0" err="1">
                <a:solidFill>
                  <a:schemeClr val="bg2">
                    <a:lumMod val="50000"/>
                  </a:schemeClr>
                </a:solidFill>
              </a:rPr>
              <a:t>ErrorMessage</a:t>
            </a:r>
            <a:r>
              <a:rPr lang="en-US" sz="2200" dirty="0">
                <a:solidFill>
                  <a:schemeClr val="bg2">
                    <a:lumMod val="50000"/>
                  </a:schemeClr>
                </a:solidFill>
              </a:rPr>
              <a:t> = "Password not matching")]</a:t>
            </a:r>
          </a:p>
          <a:p>
            <a:r>
              <a:rPr lang="en-US" sz="2200" dirty="0">
                <a:solidFill>
                  <a:schemeClr val="bg2">
                    <a:lumMod val="50000"/>
                  </a:schemeClr>
                </a:solidFill>
              </a:rPr>
              <a:t>public string </a:t>
            </a:r>
            <a:r>
              <a:rPr lang="en-US" sz="2200" dirty="0" err="1">
                <a:solidFill>
                  <a:schemeClr val="bg2">
                    <a:lumMod val="50000"/>
                  </a:schemeClr>
                </a:solidFill>
              </a:rPr>
              <a:t>ConfirmPassword</a:t>
            </a:r>
            <a:r>
              <a:rPr lang="en-US" sz="2200" dirty="0">
                <a:solidFill>
                  <a:schemeClr val="bg2">
                    <a:lumMod val="50000"/>
                  </a:schemeClr>
                </a:solidFill>
              </a:rPr>
              <a:t> { get; set; }</a:t>
            </a:r>
          </a:p>
          <a:p>
            <a:endParaRPr lang="en-US" sz="2200" dirty="0">
              <a:solidFill>
                <a:schemeClr val="bg2">
                  <a:lumMod val="50000"/>
                </a:schemeClr>
              </a:solidFill>
            </a:endParaRPr>
          </a:p>
        </p:txBody>
      </p:sp>
    </p:spTree>
    <p:extLst>
      <p:ext uri="{BB962C8B-B14F-4D97-AF65-F5344CB8AC3E}">
        <p14:creationId xmlns:p14="http://schemas.microsoft.com/office/powerpoint/2010/main" val="3991146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466760-25A5-49E2-8E18-5BE6DAB88BB3}"/>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Subtitle 2">
            <a:extLst>
              <a:ext uri="{FF2B5EF4-FFF2-40B4-BE49-F238E27FC236}">
                <a16:creationId xmlns:a16="http://schemas.microsoft.com/office/drawing/2014/main" id="{3D656580-CD1E-4B7B-A651-DB2D41030A7E}"/>
              </a:ext>
            </a:extLst>
          </p:cNvPr>
          <p:cNvSpPr txBox="1">
            <a:spLocks/>
          </p:cNvSpPr>
          <p:nvPr/>
        </p:nvSpPr>
        <p:spPr>
          <a:xfrm>
            <a:off x="335494" y="1224575"/>
            <a:ext cx="7947115" cy="4063041"/>
          </a:xfrm>
          <a:prstGeom prst="rect">
            <a:avLst/>
          </a:prstGeom>
        </p:spPr>
        <p:txBody>
          <a:bodyPr numCol="2">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endParaRPr lang="en-US" sz="1400" dirty="0"/>
          </a:p>
        </p:txBody>
      </p:sp>
      <p:graphicFrame>
        <p:nvGraphicFramePr>
          <p:cNvPr id="2" name="Table 6">
            <a:extLst>
              <a:ext uri="{FF2B5EF4-FFF2-40B4-BE49-F238E27FC236}">
                <a16:creationId xmlns:a16="http://schemas.microsoft.com/office/drawing/2014/main" id="{C1E67283-7AB5-493C-9B92-A3BED79C023B}"/>
              </a:ext>
            </a:extLst>
          </p:cNvPr>
          <p:cNvGraphicFramePr>
            <a:graphicFrameLocks noGrp="1"/>
          </p:cNvGraphicFramePr>
          <p:nvPr>
            <p:extLst>
              <p:ext uri="{D42A27DB-BD31-4B8C-83A1-F6EECF244321}">
                <p14:modId xmlns:p14="http://schemas.microsoft.com/office/powerpoint/2010/main" val="1506945629"/>
              </p:ext>
            </p:extLst>
          </p:nvPr>
        </p:nvGraphicFramePr>
        <p:xfrm>
          <a:off x="696177" y="1009747"/>
          <a:ext cx="7751646" cy="5520545"/>
        </p:xfrm>
        <a:graphic>
          <a:graphicData uri="http://schemas.openxmlformats.org/drawingml/2006/table">
            <a:tbl>
              <a:tblPr firstRow="1" bandRow="1">
                <a:tableStyleId>{5C22544A-7EE6-4342-B048-85BDC9FD1C3A}</a:tableStyleId>
              </a:tblPr>
              <a:tblGrid>
                <a:gridCol w="1973391">
                  <a:extLst>
                    <a:ext uri="{9D8B030D-6E8A-4147-A177-3AD203B41FA5}">
                      <a16:colId xmlns:a16="http://schemas.microsoft.com/office/drawing/2014/main" val="3115010526"/>
                    </a:ext>
                  </a:extLst>
                </a:gridCol>
                <a:gridCol w="5778255">
                  <a:extLst>
                    <a:ext uri="{9D8B030D-6E8A-4147-A177-3AD203B41FA5}">
                      <a16:colId xmlns:a16="http://schemas.microsoft.com/office/drawing/2014/main" val="671302508"/>
                    </a:ext>
                  </a:extLst>
                </a:gridCol>
              </a:tblGrid>
              <a:tr h="303946">
                <a:tc>
                  <a:txBody>
                    <a:bodyPr/>
                    <a:lstStyle/>
                    <a:p>
                      <a:pPr algn="l" fontAlgn="b"/>
                      <a:r>
                        <a:rPr lang="en-US" b="1" dirty="0">
                          <a:solidFill>
                            <a:srgbClr val="FFFFFF"/>
                          </a:solidFill>
                          <a:effectLst/>
                        </a:rPr>
                        <a:t>Attribute</a:t>
                      </a:r>
                      <a:endParaRPr lang="en-US" b="0" dirty="0">
                        <a:solidFill>
                          <a:srgbClr val="FFFFFF"/>
                        </a:solidFill>
                        <a:effectLst/>
                      </a:endParaRPr>
                    </a:p>
                  </a:txBody>
                  <a:tcPr anchor="b"/>
                </a:tc>
                <a:tc>
                  <a:txBody>
                    <a:bodyPr/>
                    <a:lstStyle/>
                    <a:p>
                      <a:pPr algn="l" fontAlgn="b"/>
                      <a:r>
                        <a:rPr lang="en-US" b="1">
                          <a:solidFill>
                            <a:srgbClr val="FFFFFF"/>
                          </a:solidFill>
                          <a:effectLst/>
                        </a:rPr>
                        <a:t>Description</a:t>
                      </a:r>
                      <a:endParaRPr lang="en-US" b="0">
                        <a:solidFill>
                          <a:srgbClr val="FFFFFF"/>
                        </a:solidFill>
                        <a:effectLst/>
                      </a:endParaRPr>
                    </a:p>
                  </a:txBody>
                  <a:tcPr anchor="b"/>
                </a:tc>
                <a:extLst>
                  <a:ext uri="{0D108BD9-81ED-4DB2-BD59-A6C34878D82A}">
                    <a16:rowId xmlns:a16="http://schemas.microsoft.com/office/drawing/2014/main" val="2445220985"/>
                  </a:ext>
                </a:extLst>
              </a:tr>
              <a:tr h="448737">
                <a:tc>
                  <a:txBody>
                    <a:bodyPr/>
                    <a:lstStyle/>
                    <a:p>
                      <a:pPr fontAlgn="t"/>
                      <a:r>
                        <a:rPr lang="en-US" dirty="0">
                          <a:solidFill>
                            <a:srgbClr val="414141"/>
                          </a:solidFill>
                          <a:effectLst/>
                        </a:rPr>
                        <a:t>Required</a:t>
                      </a:r>
                    </a:p>
                  </a:txBody>
                  <a:tcPr/>
                </a:tc>
                <a:tc>
                  <a:txBody>
                    <a:bodyPr/>
                    <a:lstStyle/>
                    <a:p>
                      <a:pPr fontAlgn="t"/>
                      <a:r>
                        <a:rPr lang="en-US">
                          <a:solidFill>
                            <a:srgbClr val="414141"/>
                          </a:solidFill>
                          <a:effectLst/>
                        </a:rPr>
                        <a:t>Indicates that the property is a required field</a:t>
                      </a:r>
                    </a:p>
                  </a:txBody>
                  <a:tcPr/>
                </a:tc>
                <a:extLst>
                  <a:ext uri="{0D108BD9-81ED-4DB2-BD59-A6C34878D82A}">
                    <a16:rowId xmlns:a16="http://schemas.microsoft.com/office/drawing/2014/main" val="2126284979"/>
                  </a:ext>
                </a:extLst>
              </a:tr>
              <a:tr h="448737">
                <a:tc>
                  <a:txBody>
                    <a:bodyPr/>
                    <a:lstStyle/>
                    <a:p>
                      <a:pPr fontAlgn="t"/>
                      <a:r>
                        <a:rPr lang="en-US">
                          <a:solidFill>
                            <a:srgbClr val="414141"/>
                          </a:solidFill>
                          <a:effectLst/>
                        </a:rPr>
                        <a:t>StringLength</a:t>
                      </a:r>
                    </a:p>
                  </a:txBody>
                  <a:tcPr/>
                </a:tc>
                <a:tc>
                  <a:txBody>
                    <a:bodyPr/>
                    <a:lstStyle/>
                    <a:p>
                      <a:pPr fontAlgn="t"/>
                      <a:r>
                        <a:rPr lang="en-US">
                          <a:solidFill>
                            <a:srgbClr val="414141"/>
                          </a:solidFill>
                          <a:effectLst/>
                        </a:rPr>
                        <a:t>Defines a maximum length for string field</a:t>
                      </a:r>
                    </a:p>
                  </a:txBody>
                  <a:tcPr/>
                </a:tc>
                <a:extLst>
                  <a:ext uri="{0D108BD9-81ED-4DB2-BD59-A6C34878D82A}">
                    <a16:rowId xmlns:a16="http://schemas.microsoft.com/office/drawing/2014/main" val="1819348829"/>
                  </a:ext>
                </a:extLst>
              </a:tr>
              <a:tr h="448737">
                <a:tc>
                  <a:txBody>
                    <a:bodyPr/>
                    <a:lstStyle/>
                    <a:p>
                      <a:pPr fontAlgn="t"/>
                      <a:r>
                        <a:rPr lang="en-US">
                          <a:solidFill>
                            <a:srgbClr val="414141"/>
                          </a:solidFill>
                          <a:effectLst/>
                        </a:rPr>
                        <a:t>Range</a:t>
                      </a:r>
                    </a:p>
                  </a:txBody>
                  <a:tcPr/>
                </a:tc>
                <a:tc>
                  <a:txBody>
                    <a:bodyPr/>
                    <a:lstStyle/>
                    <a:p>
                      <a:pPr fontAlgn="t"/>
                      <a:r>
                        <a:rPr lang="en-US">
                          <a:solidFill>
                            <a:srgbClr val="414141"/>
                          </a:solidFill>
                          <a:effectLst/>
                        </a:rPr>
                        <a:t>Defines a maximum and minimum value for a numeric field</a:t>
                      </a:r>
                    </a:p>
                  </a:txBody>
                  <a:tcPr/>
                </a:tc>
                <a:extLst>
                  <a:ext uri="{0D108BD9-81ED-4DB2-BD59-A6C34878D82A}">
                    <a16:rowId xmlns:a16="http://schemas.microsoft.com/office/drawing/2014/main" val="2912328129"/>
                  </a:ext>
                </a:extLst>
              </a:tr>
              <a:tr h="641053">
                <a:tc>
                  <a:txBody>
                    <a:bodyPr/>
                    <a:lstStyle/>
                    <a:p>
                      <a:pPr fontAlgn="t"/>
                      <a:r>
                        <a:rPr lang="en-US">
                          <a:solidFill>
                            <a:srgbClr val="414141"/>
                          </a:solidFill>
                          <a:effectLst/>
                        </a:rPr>
                        <a:t>RegularExpression</a:t>
                      </a:r>
                    </a:p>
                  </a:txBody>
                  <a:tcPr/>
                </a:tc>
                <a:tc>
                  <a:txBody>
                    <a:bodyPr/>
                    <a:lstStyle/>
                    <a:p>
                      <a:pPr fontAlgn="t"/>
                      <a:r>
                        <a:rPr lang="en-US">
                          <a:solidFill>
                            <a:srgbClr val="414141"/>
                          </a:solidFill>
                          <a:effectLst/>
                        </a:rPr>
                        <a:t>Specifies that the field value must match with specified Regular Expression</a:t>
                      </a:r>
                    </a:p>
                  </a:txBody>
                  <a:tcPr/>
                </a:tc>
                <a:extLst>
                  <a:ext uri="{0D108BD9-81ED-4DB2-BD59-A6C34878D82A}">
                    <a16:rowId xmlns:a16="http://schemas.microsoft.com/office/drawing/2014/main" val="2234820216"/>
                  </a:ext>
                </a:extLst>
              </a:tr>
              <a:tr h="448737">
                <a:tc>
                  <a:txBody>
                    <a:bodyPr/>
                    <a:lstStyle/>
                    <a:p>
                      <a:pPr fontAlgn="t"/>
                      <a:r>
                        <a:rPr lang="en-US">
                          <a:solidFill>
                            <a:srgbClr val="414141"/>
                          </a:solidFill>
                          <a:effectLst/>
                        </a:rPr>
                        <a:t>CreditCard</a:t>
                      </a:r>
                    </a:p>
                  </a:txBody>
                  <a:tcPr/>
                </a:tc>
                <a:tc>
                  <a:txBody>
                    <a:bodyPr/>
                    <a:lstStyle/>
                    <a:p>
                      <a:pPr fontAlgn="t"/>
                      <a:r>
                        <a:rPr lang="en-US">
                          <a:solidFill>
                            <a:srgbClr val="414141"/>
                          </a:solidFill>
                          <a:effectLst/>
                        </a:rPr>
                        <a:t>Specifies that the specified field is a credit card number</a:t>
                      </a:r>
                    </a:p>
                  </a:txBody>
                  <a:tcPr/>
                </a:tc>
                <a:extLst>
                  <a:ext uri="{0D108BD9-81ED-4DB2-BD59-A6C34878D82A}">
                    <a16:rowId xmlns:a16="http://schemas.microsoft.com/office/drawing/2014/main" val="1333783782"/>
                  </a:ext>
                </a:extLst>
              </a:tr>
              <a:tr h="448737">
                <a:tc>
                  <a:txBody>
                    <a:bodyPr/>
                    <a:lstStyle/>
                    <a:p>
                      <a:pPr fontAlgn="t"/>
                      <a:r>
                        <a:rPr lang="en-US">
                          <a:solidFill>
                            <a:srgbClr val="414141"/>
                          </a:solidFill>
                          <a:effectLst/>
                        </a:rPr>
                        <a:t>CustomValidation</a:t>
                      </a:r>
                    </a:p>
                  </a:txBody>
                  <a:tcPr/>
                </a:tc>
                <a:tc>
                  <a:txBody>
                    <a:bodyPr/>
                    <a:lstStyle/>
                    <a:p>
                      <a:pPr fontAlgn="t"/>
                      <a:r>
                        <a:rPr lang="en-US">
                          <a:solidFill>
                            <a:srgbClr val="414141"/>
                          </a:solidFill>
                          <a:effectLst/>
                        </a:rPr>
                        <a:t>Specified custom validation method to validate the field</a:t>
                      </a:r>
                    </a:p>
                  </a:txBody>
                  <a:tcPr/>
                </a:tc>
                <a:extLst>
                  <a:ext uri="{0D108BD9-81ED-4DB2-BD59-A6C34878D82A}">
                    <a16:rowId xmlns:a16="http://schemas.microsoft.com/office/drawing/2014/main" val="3122893958"/>
                  </a:ext>
                </a:extLst>
              </a:tr>
              <a:tr h="303946">
                <a:tc>
                  <a:txBody>
                    <a:bodyPr/>
                    <a:lstStyle/>
                    <a:p>
                      <a:pPr fontAlgn="t"/>
                      <a:r>
                        <a:rPr lang="en-US">
                          <a:solidFill>
                            <a:srgbClr val="414141"/>
                          </a:solidFill>
                          <a:effectLst/>
                        </a:rPr>
                        <a:t>EmailAddress</a:t>
                      </a:r>
                    </a:p>
                  </a:txBody>
                  <a:tcPr/>
                </a:tc>
                <a:tc>
                  <a:txBody>
                    <a:bodyPr/>
                    <a:lstStyle/>
                    <a:p>
                      <a:pPr fontAlgn="t"/>
                      <a:r>
                        <a:rPr lang="en-US">
                          <a:solidFill>
                            <a:srgbClr val="414141"/>
                          </a:solidFill>
                          <a:effectLst/>
                        </a:rPr>
                        <a:t>Validates with email address format</a:t>
                      </a:r>
                    </a:p>
                  </a:txBody>
                  <a:tcPr/>
                </a:tc>
                <a:extLst>
                  <a:ext uri="{0D108BD9-81ED-4DB2-BD59-A6C34878D82A}">
                    <a16:rowId xmlns:a16="http://schemas.microsoft.com/office/drawing/2014/main" val="1698382588"/>
                  </a:ext>
                </a:extLst>
              </a:tr>
              <a:tr h="303946">
                <a:tc>
                  <a:txBody>
                    <a:bodyPr/>
                    <a:lstStyle/>
                    <a:p>
                      <a:pPr fontAlgn="t"/>
                      <a:r>
                        <a:rPr lang="en-US">
                          <a:solidFill>
                            <a:srgbClr val="414141"/>
                          </a:solidFill>
                          <a:effectLst/>
                        </a:rPr>
                        <a:t>FileExtension</a:t>
                      </a:r>
                    </a:p>
                  </a:txBody>
                  <a:tcPr/>
                </a:tc>
                <a:tc>
                  <a:txBody>
                    <a:bodyPr/>
                    <a:lstStyle/>
                    <a:p>
                      <a:pPr fontAlgn="t"/>
                      <a:r>
                        <a:rPr lang="en-US">
                          <a:solidFill>
                            <a:srgbClr val="414141"/>
                          </a:solidFill>
                          <a:effectLst/>
                        </a:rPr>
                        <a:t>Validates with file extension</a:t>
                      </a:r>
                    </a:p>
                  </a:txBody>
                  <a:tcPr/>
                </a:tc>
                <a:extLst>
                  <a:ext uri="{0D108BD9-81ED-4DB2-BD59-A6C34878D82A}">
                    <a16:rowId xmlns:a16="http://schemas.microsoft.com/office/drawing/2014/main" val="2530141744"/>
                  </a:ext>
                </a:extLst>
              </a:tr>
              <a:tr h="448737">
                <a:tc>
                  <a:txBody>
                    <a:bodyPr/>
                    <a:lstStyle/>
                    <a:p>
                      <a:pPr fontAlgn="t"/>
                      <a:r>
                        <a:rPr lang="en-US">
                          <a:solidFill>
                            <a:srgbClr val="414141"/>
                          </a:solidFill>
                          <a:effectLst/>
                        </a:rPr>
                        <a:t>MaxLength</a:t>
                      </a:r>
                    </a:p>
                  </a:txBody>
                  <a:tcPr/>
                </a:tc>
                <a:tc>
                  <a:txBody>
                    <a:bodyPr/>
                    <a:lstStyle/>
                    <a:p>
                      <a:pPr fontAlgn="t"/>
                      <a:r>
                        <a:rPr lang="en-US">
                          <a:solidFill>
                            <a:srgbClr val="414141"/>
                          </a:solidFill>
                          <a:effectLst/>
                        </a:rPr>
                        <a:t>Specifies maximum length for a string field</a:t>
                      </a:r>
                    </a:p>
                  </a:txBody>
                  <a:tcPr/>
                </a:tc>
                <a:extLst>
                  <a:ext uri="{0D108BD9-81ED-4DB2-BD59-A6C34878D82A}">
                    <a16:rowId xmlns:a16="http://schemas.microsoft.com/office/drawing/2014/main" val="4081769959"/>
                  </a:ext>
                </a:extLst>
              </a:tr>
              <a:tr h="448737">
                <a:tc>
                  <a:txBody>
                    <a:bodyPr/>
                    <a:lstStyle/>
                    <a:p>
                      <a:pPr fontAlgn="t"/>
                      <a:r>
                        <a:rPr lang="en-US">
                          <a:solidFill>
                            <a:srgbClr val="414141"/>
                          </a:solidFill>
                          <a:effectLst/>
                        </a:rPr>
                        <a:t>MinLength</a:t>
                      </a:r>
                    </a:p>
                  </a:txBody>
                  <a:tcPr/>
                </a:tc>
                <a:tc>
                  <a:txBody>
                    <a:bodyPr/>
                    <a:lstStyle/>
                    <a:p>
                      <a:pPr fontAlgn="t"/>
                      <a:r>
                        <a:rPr lang="en-US">
                          <a:solidFill>
                            <a:srgbClr val="414141"/>
                          </a:solidFill>
                          <a:effectLst/>
                        </a:rPr>
                        <a:t>Specifies minimum length for a string field</a:t>
                      </a:r>
                    </a:p>
                  </a:txBody>
                  <a:tcPr/>
                </a:tc>
                <a:extLst>
                  <a:ext uri="{0D108BD9-81ED-4DB2-BD59-A6C34878D82A}">
                    <a16:rowId xmlns:a16="http://schemas.microsoft.com/office/drawing/2014/main" val="1928862079"/>
                  </a:ext>
                </a:extLst>
              </a:tr>
              <a:tr h="641053">
                <a:tc>
                  <a:txBody>
                    <a:bodyPr/>
                    <a:lstStyle/>
                    <a:p>
                      <a:pPr fontAlgn="t"/>
                      <a:r>
                        <a:rPr lang="en-US">
                          <a:solidFill>
                            <a:srgbClr val="414141"/>
                          </a:solidFill>
                          <a:effectLst/>
                        </a:rPr>
                        <a:t>Phone</a:t>
                      </a:r>
                    </a:p>
                  </a:txBody>
                  <a:tcPr/>
                </a:tc>
                <a:tc>
                  <a:txBody>
                    <a:bodyPr/>
                    <a:lstStyle/>
                    <a:p>
                      <a:pPr fontAlgn="t"/>
                      <a:r>
                        <a:rPr lang="en-US" dirty="0">
                          <a:solidFill>
                            <a:srgbClr val="414141"/>
                          </a:solidFill>
                          <a:effectLst/>
                        </a:rPr>
                        <a:t>Specifies that the field is a phone number using regular expression for phone numbers</a:t>
                      </a:r>
                    </a:p>
                  </a:txBody>
                  <a:tcPr/>
                </a:tc>
                <a:extLst>
                  <a:ext uri="{0D108BD9-81ED-4DB2-BD59-A6C34878D82A}">
                    <a16:rowId xmlns:a16="http://schemas.microsoft.com/office/drawing/2014/main" val="901606454"/>
                  </a:ext>
                </a:extLst>
              </a:tr>
            </a:tbl>
          </a:graphicData>
        </a:graphic>
      </p:graphicFrame>
    </p:spTree>
    <p:extLst>
      <p:ext uri="{BB962C8B-B14F-4D97-AF65-F5344CB8AC3E}">
        <p14:creationId xmlns:p14="http://schemas.microsoft.com/office/powerpoint/2010/main" val="868489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3820-329A-4F1D-83C7-27BC7C359ECD}"/>
              </a:ext>
            </a:extLst>
          </p:cNvPr>
          <p:cNvSpPr>
            <a:spLocks noGrp="1"/>
          </p:cNvSpPr>
          <p:nvPr>
            <p:ph type="ctrTitle"/>
          </p:nvPr>
        </p:nvSpPr>
        <p:spPr>
          <a:xfrm>
            <a:off x="251791" y="0"/>
            <a:ext cx="7580244" cy="2276992"/>
          </a:xfrm>
        </p:spPr>
        <p:txBody>
          <a:bodyPr>
            <a:normAutofit fontScale="90000"/>
          </a:bodyPr>
          <a:lstStyle/>
          <a:p>
            <a:r>
              <a:rPr lang="en-US" sz="4400" b="1" dirty="0"/>
              <a:t>Form data validation using annotation (metadata) in models</a:t>
            </a:r>
            <a:br>
              <a:rPr lang="en-US" b="1" dirty="0"/>
            </a:br>
            <a:endParaRPr lang="en-US" b="1" dirty="0"/>
          </a:p>
        </p:txBody>
      </p:sp>
      <p:sp>
        <p:nvSpPr>
          <p:cNvPr id="3" name="Subtitle 2">
            <a:extLst>
              <a:ext uri="{FF2B5EF4-FFF2-40B4-BE49-F238E27FC236}">
                <a16:creationId xmlns:a16="http://schemas.microsoft.com/office/drawing/2014/main" id="{A343840E-7A55-4FFD-B079-C873EF5B383F}"/>
              </a:ext>
            </a:extLst>
          </p:cNvPr>
          <p:cNvSpPr>
            <a:spLocks noGrp="1"/>
          </p:cNvSpPr>
          <p:nvPr>
            <p:ph type="subTitle" idx="1"/>
          </p:nvPr>
        </p:nvSpPr>
        <p:spPr/>
        <p:txBody>
          <a:bodyPr/>
          <a:lstStyle/>
          <a:p>
            <a:endParaRPr lang="en-US" dirty="0"/>
          </a:p>
        </p:txBody>
      </p:sp>
      <p:sp>
        <p:nvSpPr>
          <p:cNvPr id="4" name="Subtitle 2">
            <a:extLst>
              <a:ext uri="{FF2B5EF4-FFF2-40B4-BE49-F238E27FC236}">
                <a16:creationId xmlns:a16="http://schemas.microsoft.com/office/drawing/2014/main" id="{732B1853-6E51-42A5-9E66-A585E4809FD3}"/>
              </a:ext>
            </a:extLst>
          </p:cNvPr>
          <p:cNvSpPr txBox="1">
            <a:spLocks/>
          </p:cNvSpPr>
          <p:nvPr/>
        </p:nvSpPr>
        <p:spPr>
          <a:xfrm>
            <a:off x="331304" y="2043152"/>
            <a:ext cx="8666922" cy="1859330"/>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endParaRPr lang="en-US" sz="1800" dirty="0">
              <a:solidFill>
                <a:schemeClr val="tx1"/>
              </a:solidFill>
            </a:endParaRPr>
          </a:p>
        </p:txBody>
      </p:sp>
      <p:sp>
        <p:nvSpPr>
          <p:cNvPr id="22" name="TextBox 21">
            <a:extLst>
              <a:ext uri="{FF2B5EF4-FFF2-40B4-BE49-F238E27FC236}">
                <a16:creationId xmlns:a16="http://schemas.microsoft.com/office/drawing/2014/main" id="{F8299010-26C1-44D7-ACCE-2B56C35C7144}"/>
              </a:ext>
            </a:extLst>
          </p:cNvPr>
          <p:cNvSpPr txBox="1"/>
          <p:nvPr/>
        </p:nvSpPr>
        <p:spPr>
          <a:xfrm>
            <a:off x="283359" y="2043152"/>
            <a:ext cx="8529337" cy="4093428"/>
          </a:xfrm>
          <a:prstGeom prst="rect">
            <a:avLst/>
          </a:prstGeom>
          <a:noFill/>
        </p:spPr>
        <p:txBody>
          <a:bodyPr wrap="square" rtlCol="0">
            <a:spAutoFit/>
          </a:bodyPr>
          <a:lstStyle/>
          <a:p>
            <a:pPr algn="just"/>
            <a:r>
              <a:rPr lang="en-US" sz="2000" dirty="0"/>
              <a:t>ASP.NET MVC uses </a:t>
            </a:r>
            <a:r>
              <a:rPr lang="en-US" sz="2000" dirty="0" err="1"/>
              <a:t>DataAnnotations</a:t>
            </a:r>
            <a:r>
              <a:rPr lang="en-US" sz="2000" dirty="0"/>
              <a:t> attributes to implement validations. </a:t>
            </a:r>
            <a:r>
              <a:rPr lang="en-US" sz="2000" dirty="0" err="1"/>
              <a:t>DataAnnotations</a:t>
            </a:r>
            <a:r>
              <a:rPr lang="en-US" sz="2000" dirty="0"/>
              <a:t> includes built-in validation attributes for different validation rules, which can be applied to the properties of model class. ASP.NET MVC framework will automatically enforce these validation rules and display validation messages in the view. Following will show the steps of form validation:</a:t>
            </a:r>
          </a:p>
          <a:p>
            <a:pPr algn="just"/>
            <a:endParaRPr lang="en-US" sz="2000" dirty="0"/>
          </a:p>
          <a:p>
            <a:pPr algn="just"/>
            <a:r>
              <a:rPr lang="en-US" sz="2000" b="1" dirty="0"/>
              <a:t>Step 1:</a:t>
            </a:r>
            <a:r>
              <a:rPr lang="en-US" sz="2000" dirty="0"/>
              <a:t> Apply </a:t>
            </a:r>
            <a:r>
              <a:rPr lang="en-US" sz="2000" dirty="0" err="1"/>
              <a:t>DataAnnotation</a:t>
            </a:r>
            <a:r>
              <a:rPr lang="en-US" sz="2000" dirty="0"/>
              <a:t> attribute on the properties of the model class.</a:t>
            </a:r>
          </a:p>
          <a:p>
            <a:pPr algn="just"/>
            <a:r>
              <a:rPr lang="en-US" sz="2000" b="1" dirty="0"/>
              <a:t>Step 2: </a:t>
            </a:r>
            <a:r>
              <a:rPr lang="en-US" sz="2000" dirty="0"/>
              <a:t>Create the GET and POST Edit Action method in the same as previous section. The GET action method will render Edit view to edit the selected object and the POST Edit method will save edited one.</a:t>
            </a:r>
          </a:p>
          <a:p>
            <a:pPr algn="just"/>
            <a:r>
              <a:rPr lang="en-US" sz="2000" dirty="0"/>
              <a:t>In the POST Edit method, we first check if the </a:t>
            </a:r>
            <a:r>
              <a:rPr lang="en-US" sz="2000" dirty="0" err="1"/>
              <a:t>ModelState</a:t>
            </a:r>
            <a:r>
              <a:rPr lang="en-US" sz="2000" dirty="0"/>
              <a:t> is valid or not. If </a:t>
            </a:r>
            <a:r>
              <a:rPr lang="en-US" sz="2000" dirty="0" err="1"/>
              <a:t>ModelState</a:t>
            </a:r>
            <a:r>
              <a:rPr lang="en-US" sz="2000" dirty="0"/>
              <a:t> is valid then update the information into database, if not then return Edit view again with the same data.</a:t>
            </a:r>
          </a:p>
        </p:txBody>
      </p:sp>
    </p:spTree>
    <p:extLst>
      <p:ext uri="{BB962C8B-B14F-4D97-AF65-F5344CB8AC3E}">
        <p14:creationId xmlns:p14="http://schemas.microsoft.com/office/powerpoint/2010/main" val="1050072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8D9E93-3B6D-4B40-BE2F-1B719B5829EB}"/>
              </a:ext>
            </a:extLst>
          </p:cNvPr>
          <p:cNvSpPr txBox="1"/>
          <p:nvPr/>
        </p:nvSpPr>
        <p:spPr>
          <a:xfrm>
            <a:off x="335494" y="832433"/>
            <a:ext cx="8357932" cy="400110"/>
          </a:xfrm>
          <a:prstGeom prst="rect">
            <a:avLst/>
          </a:prstGeom>
          <a:noFill/>
        </p:spPr>
        <p:txBody>
          <a:bodyPr wrap="square" rtlCol="0">
            <a:spAutoFit/>
          </a:bodyPr>
          <a:lstStyle/>
          <a:p>
            <a:pPr algn="just"/>
            <a:r>
              <a:rPr lang="en-US" sz="2000" b="1" dirty="0"/>
              <a:t>Examples of Step 1 &amp; 2:</a:t>
            </a:r>
            <a:endParaRPr lang="en-FI" sz="2000" b="1" dirty="0"/>
          </a:p>
        </p:txBody>
      </p:sp>
      <p:sp>
        <p:nvSpPr>
          <p:cNvPr id="7" name="Rectangle 8">
            <a:extLst>
              <a:ext uri="{FF2B5EF4-FFF2-40B4-BE49-F238E27FC236}">
                <a16:creationId xmlns:a16="http://schemas.microsoft.com/office/drawing/2014/main" id="{6476CF07-F5E4-4C25-87C3-D38B70CA1D19}"/>
              </a:ext>
            </a:extLst>
          </p:cNvPr>
          <p:cNvSpPr>
            <a:spLocks noChangeArrowheads="1"/>
          </p:cNvSpPr>
          <p:nvPr/>
        </p:nvSpPr>
        <p:spPr bwMode="auto">
          <a:xfrm>
            <a:off x="1230351" y="3060812"/>
            <a:ext cx="108364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highlight>
                <a:srgbClr val="FFFF00"/>
              </a:highlight>
            </a:endParaRPr>
          </a:p>
        </p:txBody>
      </p:sp>
      <p:sp>
        <p:nvSpPr>
          <p:cNvPr id="11" name="Rectangle 10">
            <a:extLst>
              <a:ext uri="{FF2B5EF4-FFF2-40B4-BE49-F238E27FC236}">
                <a16:creationId xmlns:a16="http://schemas.microsoft.com/office/drawing/2014/main" id="{805EBC37-3D56-4734-B5FA-A75077A9F315}"/>
              </a:ext>
            </a:extLst>
          </p:cNvPr>
          <p:cNvSpPr/>
          <p:nvPr/>
        </p:nvSpPr>
        <p:spPr>
          <a:xfrm>
            <a:off x="450575" y="1258114"/>
            <a:ext cx="3047999" cy="21720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2">
                    <a:lumMod val="50000"/>
                  </a:schemeClr>
                </a:solidFill>
              </a:rPr>
              <a:t>public class Student</a:t>
            </a:r>
          </a:p>
          <a:p>
            <a:r>
              <a:rPr lang="en-US" sz="1600" dirty="0">
                <a:solidFill>
                  <a:schemeClr val="bg2">
                    <a:lumMod val="50000"/>
                  </a:schemeClr>
                </a:solidFill>
              </a:rPr>
              <a:t>{     </a:t>
            </a:r>
          </a:p>
          <a:p>
            <a:r>
              <a:rPr lang="en-US" sz="1600" dirty="0">
                <a:solidFill>
                  <a:schemeClr val="bg2">
                    <a:lumMod val="50000"/>
                  </a:schemeClr>
                </a:solidFill>
              </a:rPr>
              <a:t>    [Required]</a:t>
            </a:r>
          </a:p>
          <a:p>
            <a:r>
              <a:rPr lang="en-US" sz="1600" dirty="0">
                <a:solidFill>
                  <a:schemeClr val="bg2">
                    <a:lumMod val="50000"/>
                  </a:schemeClr>
                </a:solidFill>
              </a:rPr>
              <a:t>    public string Name { get; set; }</a:t>
            </a:r>
          </a:p>
          <a:p>
            <a:r>
              <a:rPr lang="en-US" sz="1600" dirty="0">
                <a:solidFill>
                  <a:schemeClr val="bg2">
                    <a:lumMod val="50000"/>
                  </a:schemeClr>
                </a:solidFill>
              </a:rPr>
              <a:t>       </a:t>
            </a:r>
          </a:p>
          <a:p>
            <a:r>
              <a:rPr lang="en-US" sz="1600" dirty="0">
                <a:solidFill>
                  <a:schemeClr val="bg2">
                    <a:lumMod val="50000"/>
                  </a:schemeClr>
                </a:solidFill>
              </a:rPr>
              <a:t>    [Range(5,50)]</a:t>
            </a:r>
          </a:p>
          <a:p>
            <a:r>
              <a:rPr lang="en-US" sz="1600" dirty="0">
                <a:solidFill>
                  <a:schemeClr val="bg2">
                    <a:lumMod val="50000"/>
                  </a:schemeClr>
                </a:solidFill>
              </a:rPr>
              <a:t>    public int Age { get; set; }</a:t>
            </a:r>
          </a:p>
          <a:p>
            <a:r>
              <a:rPr lang="en-US" sz="1600" dirty="0">
                <a:solidFill>
                  <a:schemeClr val="bg2">
                    <a:lumMod val="50000"/>
                  </a:schemeClr>
                </a:solidFill>
              </a:rPr>
              <a:t>}</a:t>
            </a:r>
          </a:p>
        </p:txBody>
      </p:sp>
      <p:sp>
        <p:nvSpPr>
          <p:cNvPr id="6" name="Rectangle 5">
            <a:extLst>
              <a:ext uri="{FF2B5EF4-FFF2-40B4-BE49-F238E27FC236}">
                <a16:creationId xmlns:a16="http://schemas.microsoft.com/office/drawing/2014/main" id="{73DC65C2-256B-4886-9F13-B817A4EB9282}"/>
              </a:ext>
            </a:extLst>
          </p:cNvPr>
          <p:cNvSpPr/>
          <p:nvPr/>
        </p:nvSpPr>
        <p:spPr>
          <a:xfrm>
            <a:off x="3617844" y="1232543"/>
            <a:ext cx="4744278" cy="5022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2">
                    <a:lumMod val="50000"/>
                  </a:schemeClr>
                </a:solidFill>
              </a:rPr>
              <a:t>public class </a:t>
            </a:r>
            <a:r>
              <a:rPr lang="en-US" sz="1600" dirty="0" err="1">
                <a:solidFill>
                  <a:schemeClr val="bg2">
                    <a:lumMod val="50000"/>
                  </a:schemeClr>
                </a:solidFill>
              </a:rPr>
              <a:t>StudentController</a:t>
            </a:r>
            <a:r>
              <a:rPr lang="en-US" sz="1600" dirty="0">
                <a:solidFill>
                  <a:schemeClr val="bg2">
                    <a:lumMod val="50000"/>
                  </a:schemeClr>
                </a:solidFill>
              </a:rPr>
              <a:t> : Controller</a:t>
            </a:r>
          </a:p>
          <a:p>
            <a:r>
              <a:rPr lang="en-US" sz="1600" dirty="0">
                <a:solidFill>
                  <a:schemeClr val="bg2">
                    <a:lumMod val="50000"/>
                  </a:schemeClr>
                </a:solidFill>
              </a:rPr>
              <a:t>    {</a:t>
            </a:r>
          </a:p>
          <a:p>
            <a:r>
              <a:rPr lang="en-US" sz="1600" dirty="0">
                <a:solidFill>
                  <a:schemeClr val="bg2">
                    <a:lumMod val="50000"/>
                  </a:schemeClr>
                </a:solidFill>
              </a:rPr>
              <a:t>        public </a:t>
            </a:r>
            <a:r>
              <a:rPr lang="en-US" sz="1600" dirty="0" err="1">
                <a:solidFill>
                  <a:schemeClr val="bg2">
                    <a:lumMod val="50000"/>
                  </a:schemeClr>
                </a:solidFill>
              </a:rPr>
              <a:t>ActionResult</a:t>
            </a:r>
            <a:r>
              <a:rPr lang="en-US" sz="1600" dirty="0">
                <a:solidFill>
                  <a:schemeClr val="bg2">
                    <a:lumMod val="50000"/>
                  </a:schemeClr>
                </a:solidFill>
              </a:rPr>
              <a:t> Edit(int id)</a:t>
            </a:r>
          </a:p>
          <a:p>
            <a:r>
              <a:rPr lang="en-US" sz="1600" dirty="0">
                <a:solidFill>
                  <a:schemeClr val="bg2">
                    <a:lumMod val="50000"/>
                  </a:schemeClr>
                </a:solidFill>
              </a:rPr>
              <a:t>        {</a:t>
            </a:r>
          </a:p>
          <a:p>
            <a:r>
              <a:rPr lang="en-US" sz="1600" dirty="0">
                <a:solidFill>
                  <a:schemeClr val="bg2">
                    <a:lumMod val="50000"/>
                  </a:schemeClr>
                </a:solidFill>
              </a:rPr>
              <a:t>            var std = </a:t>
            </a:r>
            <a:r>
              <a:rPr lang="en-US" sz="1600" dirty="0" err="1">
                <a:solidFill>
                  <a:schemeClr val="bg2">
                    <a:lumMod val="50000"/>
                  </a:schemeClr>
                </a:solidFill>
              </a:rPr>
              <a:t>studentList.Where</a:t>
            </a:r>
            <a:r>
              <a:rPr lang="en-US" sz="1600" dirty="0">
                <a:solidFill>
                  <a:schemeClr val="bg2">
                    <a:lumMod val="50000"/>
                  </a:schemeClr>
                </a:solidFill>
              </a:rPr>
              <a:t>(s =&gt; </a:t>
            </a:r>
            <a:r>
              <a:rPr lang="en-US" sz="1600" dirty="0" err="1">
                <a:solidFill>
                  <a:schemeClr val="bg2">
                    <a:lumMod val="50000"/>
                  </a:schemeClr>
                </a:solidFill>
              </a:rPr>
              <a:t>s.StudentId</a:t>
            </a:r>
            <a:r>
              <a:rPr lang="en-US" sz="1600" dirty="0">
                <a:solidFill>
                  <a:schemeClr val="bg2">
                    <a:lumMod val="50000"/>
                  </a:schemeClr>
                </a:solidFill>
              </a:rPr>
              <a:t> == </a:t>
            </a:r>
            <a:r>
              <a:rPr lang="en-US" sz="1600" dirty="0" err="1">
                <a:solidFill>
                  <a:schemeClr val="bg2">
                    <a:lumMod val="50000"/>
                  </a:schemeClr>
                </a:solidFill>
              </a:rPr>
              <a:t>StudentId</a:t>
            </a:r>
            <a:r>
              <a:rPr lang="en-US" sz="1600" dirty="0">
                <a:solidFill>
                  <a:schemeClr val="bg2">
                    <a:lumMod val="50000"/>
                  </a:schemeClr>
                </a:solidFill>
              </a:rPr>
              <a:t>).</a:t>
            </a:r>
            <a:r>
              <a:rPr lang="en-US" sz="1600" dirty="0" err="1">
                <a:solidFill>
                  <a:schemeClr val="bg2">
                    <a:lumMod val="50000"/>
                  </a:schemeClr>
                </a:solidFill>
              </a:rPr>
              <a:t>FirstOrDefault</a:t>
            </a:r>
            <a:r>
              <a:rPr lang="en-US" sz="1600" dirty="0">
                <a:solidFill>
                  <a:schemeClr val="bg2">
                    <a:lumMod val="50000"/>
                  </a:schemeClr>
                </a:solidFill>
              </a:rPr>
              <a:t>();</a:t>
            </a:r>
          </a:p>
          <a:p>
            <a:r>
              <a:rPr lang="en-US" sz="1600" dirty="0">
                <a:solidFill>
                  <a:schemeClr val="bg2">
                    <a:lumMod val="50000"/>
                  </a:schemeClr>
                </a:solidFill>
              </a:rPr>
              <a:t>            return View(std);</a:t>
            </a:r>
          </a:p>
          <a:p>
            <a:r>
              <a:rPr lang="en-US" sz="1600" dirty="0">
                <a:solidFill>
                  <a:schemeClr val="bg2">
                    <a:lumMod val="50000"/>
                  </a:schemeClr>
                </a:solidFill>
              </a:rPr>
              <a:t>        }</a:t>
            </a:r>
          </a:p>
          <a:p>
            <a:r>
              <a:rPr lang="en-US" sz="1600" dirty="0">
                <a:solidFill>
                  <a:schemeClr val="bg2">
                    <a:lumMod val="50000"/>
                  </a:schemeClr>
                </a:solidFill>
              </a:rPr>
              <a:t>        [</a:t>
            </a:r>
            <a:r>
              <a:rPr lang="en-US" sz="1600" dirty="0" err="1">
                <a:solidFill>
                  <a:schemeClr val="bg2">
                    <a:lumMod val="50000"/>
                  </a:schemeClr>
                </a:solidFill>
              </a:rPr>
              <a:t>HttpPost</a:t>
            </a:r>
            <a:r>
              <a:rPr lang="en-US" sz="1600" dirty="0">
                <a:solidFill>
                  <a:schemeClr val="bg2">
                    <a:lumMod val="50000"/>
                  </a:schemeClr>
                </a:solidFill>
              </a:rPr>
              <a:t>]</a:t>
            </a:r>
          </a:p>
          <a:p>
            <a:r>
              <a:rPr lang="en-US" sz="1600" dirty="0">
                <a:solidFill>
                  <a:schemeClr val="bg2">
                    <a:lumMod val="50000"/>
                  </a:schemeClr>
                </a:solidFill>
              </a:rPr>
              <a:t>        public </a:t>
            </a:r>
            <a:r>
              <a:rPr lang="en-US" sz="1600" dirty="0" err="1">
                <a:solidFill>
                  <a:schemeClr val="bg2">
                    <a:lumMod val="50000"/>
                  </a:schemeClr>
                </a:solidFill>
              </a:rPr>
              <a:t>ActionResult</a:t>
            </a:r>
            <a:r>
              <a:rPr lang="en-US" sz="1600" dirty="0">
                <a:solidFill>
                  <a:schemeClr val="bg2">
                    <a:lumMod val="50000"/>
                  </a:schemeClr>
                </a:solidFill>
              </a:rPr>
              <a:t> Edit(Student std)</a:t>
            </a:r>
          </a:p>
          <a:p>
            <a:r>
              <a:rPr lang="en-US" sz="1600" dirty="0">
                <a:solidFill>
                  <a:schemeClr val="bg2">
                    <a:lumMod val="50000"/>
                  </a:schemeClr>
                </a:solidFill>
              </a:rPr>
              <a:t>        {</a:t>
            </a:r>
          </a:p>
          <a:p>
            <a:r>
              <a:rPr lang="en-US" sz="1600" dirty="0">
                <a:solidFill>
                  <a:schemeClr val="bg2">
                    <a:lumMod val="50000"/>
                  </a:schemeClr>
                </a:solidFill>
              </a:rPr>
              <a:t>            if (</a:t>
            </a:r>
            <a:r>
              <a:rPr lang="en-US" sz="1600" dirty="0" err="1">
                <a:solidFill>
                  <a:schemeClr val="bg2">
                    <a:lumMod val="50000"/>
                  </a:schemeClr>
                </a:solidFill>
              </a:rPr>
              <a:t>ModelState.IsValid</a:t>
            </a:r>
            <a:r>
              <a:rPr lang="en-US" sz="1600" dirty="0">
                <a:solidFill>
                  <a:schemeClr val="bg2">
                    <a:lumMod val="50000"/>
                  </a:schemeClr>
                </a:solidFill>
              </a:rPr>
              <a:t>) { </a:t>
            </a:r>
          </a:p>
          <a:p>
            <a:r>
              <a:rPr lang="en-US" sz="1600" dirty="0">
                <a:solidFill>
                  <a:schemeClr val="bg2">
                    <a:lumMod val="50000"/>
                  </a:schemeClr>
                </a:solidFill>
              </a:rPr>
              <a:t>                //write code to update student</a:t>
            </a:r>
          </a:p>
          <a:p>
            <a:r>
              <a:rPr lang="en-US" sz="1600" dirty="0">
                <a:solidFill>
                  <a:schemeClr val="bg2">
                    <a:lumMod val="50000"/>
                  </a:schemeClr>
                </a:solidFill>
              </a:rPr>
              <a:t>                return </a:t>
            </a:r>
            <a:r>
              <a:rPr lang="en-US" sz="1600" dirty="0" err="1">
                <a:solidFill>
                  <a:schemeClr val="bg2">
                    <a:lumMod val="50000"/>
                  </a:schemeClr>
                </a:solidFill>
              </a:rPr>
              <a:t>RedirectToAction</a:t>
            </a:r>
            <a:r>
              <a:rPr lang="en-US" sz="1600" dirty="0">
                <a:solidFill>
                  <a:schemeClr val="bg2">
                    <a:lumMod val="50000"/>
                  </a:schemeClr>
                </a:solidFill>
              </a:rPr>
              <a:t>("Index");</a:t>
            </a:r>
          </a:p>
          <a:p>
            <a:r>
              <a:rPr lang="en-US" sz="1600" dirty="0">
                <a:solidFill>
                  <a:schemeClr val="bg2">
                    <a:lumMod val="50000"/>
                  </a:schemeClr>
                </a:solidFill>
              </a:rPr>
              <a:t>            }</a:t>
            </a:r>
          </a:p>
          <a:p>
            <a:r>
              <a:rPr lang="en-US" sz="1600" dirty="0">
                <a:solidFill>
                  <a:schemeClr val="bg2">
                    <a:lumMod val="50000"/>
                  </a:schemeClr>
                </a:solidFill>
              </a:rPr>
              <a:t>           return View(std);</a:t>
            </a:r>
          </a:p>
          <a:p>
            <a:r>
              <a:rPr lang="en-US" sz="1600" dirty="0">
                <a:solidFill>
                  <a:schemeClr val="bg2">
                    <a:lumMod val="50000"/>
                  </a:schemeClr>
                </a:solidFill>
              </a:rPr>
              <a:t>        }</a:t>
            </a:r>
          </a:p>
        </p:txBody>
      </p:sp>
      <p:sp>
        <p:nvSpPr>
          <p:cNvPr id="3" name="Arrow: Right 2">
            <a:extLst>
              <a:ext uri="{FF2B5EF4-FFF2-40B4-BE49-F238E27FC236}">
                <a16:creationId xmlns:a16="http://schemas.microsoft.com/office/drawing/2014/main" id="{D5B5FF2C-A4EC-43D0-83D6-F5B148BA7FD5}"/>
              </a:ext>
            </a:extLst>
          </p:cNvPr>
          <p:cNvSpPr/>
          <p:nvPr/>
        </p:nvSpPr>
        <p:spPr>
          <a:xfrm>
            <a:off x="3220278" y="4373217"/>
            <a:ext cx="914400" cy="212035"/>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210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6D9F2D-009E-41A7-9948-C9456C084A28}"/>
              </a:ext>
            </a:extLst>
          </p:cNvPr>
          <p:cNvSpPr txBox="1"/>
          <p:nvPr/>
        </p:nvSpPr>
        <p:spPr>
          <a:xfrm>
            <a:off x="307331" y="1208265"/>
            <a:ext cx="8529337" cy="3170099"/>
          </a:xfrm>
          <a:prstGeom prst="rect">
            <a:avLst/>
          </a:prstGeom>
          <a:noFill/>
        </p:spPr>
        <p:txBody>
          <a:bodyPr wrap="square" rtlCol="0">
            <a:spAutoFit/>
          </a:bodyPr>
          <a:lstStyle/>
          <a:p>
            <a:pPr algn="just"/>
            <a:r>
              <a:rPr lang="en-US" sz="2000" b="1" dirty="0"/>
              <a:t>Step 3:</a:t>
            </a:r>
            <a:r>
              <a:rPr lang="en-US" sz="2000" dirty="0"/>
              <a:t> Create an Edit view. Generating Edit view under View/</a:t>
            </a:r>
            <a:r>
              <a:rPr lang="en-US" sz="2000" b="1" dirty="0"/>
              <a:t>Class</a:t>
            </a:r>
            <a:r>
              <a:rPr lang="en-US" sz="2000" dirty="0"/>
              <a:t> folder. </a:t>
            </a:r>
            <a:r>
              <a:rPr lang="en-US" sz="2000" dirty="0" err="1"/>
              <a:t>Edit.cshtml</a:t>
            </a:r>
            <a:r>
              <a:rPr lang="en-US" sz="2000" dirty="0"/>
              <a:t> will be generated as shown below. </a:t>
            </a:r>
          </a:p>
          <a:p>
            <a:pPr algn="just"/>
            <a:r>
              <a:rPr lang="en-US" sz="2000" dirty="0"/>
              <a:t>In the </a:t>
            </a:r>
            <a:r>
              <a:rPr lang="en-US" sz="2000" dirty="0" err="1"/>
              <a:t>Edit.cshtml</a:t>
            </a:r>
            <a:r>
              <a:rPr lang="en-US" sz="2000" dirty="0"/>
              <a:t>, it calls Html Helper method </a:t>
            </a:r>
            <a:r>
              <a:rPr lang="en-US" sz="2000" b="1" dirty="0" err="1"/>
              <a:t>ValidationMessageFor</a:t>
            </a:r>
            <a:r>
              <a:rPr lang="en-US" sz="2000" dirty="0"/>
              <a:t> for every field and </a:t>
            </a:r>
            <a:r>
              <a:rPr lang="en-US" sz="2000" b="1" dirty="0" err="1"/>
              <a:t>ValidationSummary</a:t>
            </a:r>
            <a:r>
              <a:rPr lang="en-US" sz="2000" dirty="0"/>
              <a:t> method at the top. </a:t>
            </a:r>
            <a:r>
              <a:rPr lang="en-US" sz="2000" dirty="0" err="1"/>
              <a:t>ValidationMessageFor</a:t>
            </a:r>
            <a:r>
              <a:rPr lang="en-US" sz="2000" dirty="0"/>
              <a:t> is responsible to display error message for the specified field. </a:t>
            </a:r>
            <a:r>
              <a:rPr lang="en-US" sz="2000" dirty="0" err="1"/>
              <a:t>ValidationSummary</a:t>
            </a:r>
            <a:r>
              <a:rPr lang="en-US" sz="2000" dirty="0"/>
              <a:t> displays a list of all the error messages at once.</a:t>
            </a:r>
          </a:p>
          <a:p>
            <a:pPr algn="just"/>
            <a:endParaRPr lang="en-US" sz="2000" dirty="0"/>
          </a:p>
          <a:p>
            <a:pPr algn="just"/>
            <a:r>
              <a:rPr lang="en-US" sz="2000" dirty="0"/>
              <a:t>So now, it will display default validation message when you submit an Edit form without entering the required information. The image below shows the error generated for the previous Student example shown.</a:t>
            </a:r>
          </a:p>
        </p:txBody>
      </p:sp>
      <p:pic>
        <p:nvPicPr>
          <p:cNvPr id="4" name="Picture 3" descr="A screenshot of a cell phone&#10;&#10;Description automatically generated">
            <a:extLst>
              <a:ext uri="{FF2B5EF4-FFF2-40B4-BE49-F238E27FC236}">
                <a16:creationId xmlns:a16="http://schemas.microsoft.com/office/drawing/2014/main" id="{718A0D95-C551-4AE9-A49F-C0E208E3D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31" y="4467815"/>
            <a:ext cx="3896269" cy="1933845"/>
          </a:xfrm>
          <a:prstGeom prst="rect">
            <a:avLst/>
          </a:prstGeom>
        </p:spPr>
      </p:pic>
    </p:spTree>
    <p:extLst>
      <p:ext uri="{BB962C8B-B14F-4D97-AF65-F5344CB8AC3E}">
        <p14:creationId xmlns:p14="http://schemas.microsoft.com/office/powerpoint/2010/main" val="273338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71544D6-7140-4D22-BA5B-4A075F567B9F}"/>
              </a:ext>
            </a:extLst>
          </p:cNvPr>
          <p:cNvSpPr/>
          <p:nvPr/>
        </p:nvSpPr>
        <p:spPr>
          <a:xfrm>
            <a:off x="583096" y="755374"/>
            <a:ext cx="6838121" cy="61026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rgbClr val="FF0000"/>
                </a:solidFill>
              </a:rPr>
              <a:t>@</a:t>
            </a:r>
            <a:r>
              <a:rPr lang="en-US" sz="1600" dirty="0" err="1">
                <a:solidFill>
                  <a:srgbClr val="FF0000"/>
                </a:solidFill>
              </a:rPr>
              <a:t>Html.ValidationSummary</a:t>
            </a:r>
            <a:r>
              <a:rPr lang="en-US" sz="1600" dirty="0">
                <a:solidFill>
                  <a:srgbClr val="FF0000"/>
                </a:solidFill>
              </a:rPr>
              <a:t>(true, "", new { @class = "text-danger" })</a:t>
            </a:r>
          </a:p>
          <a:p>
            <a:r>
              <a:rPr lang="en-US" sz="1600" dirty="0">
                <a:solidFill>
                  <a:schemeClr val="bg2">
                    <a:lumMod val="50000"/>
                  </a:schemeClr>
                </a:solidFill>
              </a:rPr>
              <a:t>        @</a:t>
            </a:r>
            <a:r>
              <a:rPr lang="en-US" sz="1600" dirty="0" err="1">
                <a:solidFill>
                  <a:schemeClr val="bg2">
                    <a:lumMod val="50000"/>
                  </a:schemeClr>
                </a:solidFill>
              </a:rPr>
              <a:t>Html.HiddenFor</a:t>
            </a:r>
            <a:r>
              <a:rPr lang="en-US" sz="1600" dirty="0">
                <a:solidFill>
                  <a:schemeClr val="bg2">
                    <a:lumMod val="50000"/>
                  </a:schemeClr>
                </a:solidFill>
              </a:rPr>
              <a:t>(model =&gt; </a:t>
            </a:r>
            <a:r>
              <a:rPr lang="en-US" sz="1600" dirty="0" err="1">
                <a:solidFill>
                  <a:schemeClr val="bg2">
                    <a:lumMod val="50000"/>
                  </a:schemeClr>
                </a:solidFill>
              </a:rPr>
              <a:t>model.StudentId</a:t>
            </a:r>
            <a:r>
              <a:rPr lang="en-US" sz="1600" dirty="0">
                <a:solidFill>
                  <a:schemeClr val="bg2">
                    <a:lumMod val="50000"/>
                  </a:schemeClr>
                </a:solidFill>
              </a:rPr>
              <a:t>)</a:t>
            </a:r>
          </a:p>
          <a:p>
            <a:r>
              <a:rPr lang="en-US" sz="1600" dirty="0">
                <a:solidFill>
                  <a:schemeClr val="bg2">
                    <a:lumMod val="50000"/>
                  </a:schemeClr>
                </a:solidFill>
              </a:rPr>
              <a:t>        &lt;div class="form-group"&gt;</a:t>
            </a:r>
          </a:p>
          <a:p>
            <a:r>
              <a:rPr lang="en-US" sz="1600" dirty="0">
                <a:solidFill>
                  <a:schemeClr val="bg2">
                    <a:lumMod val="50000"/>
                  </a:schemeClr>
                </a:solidFill>
              </a:rPr>
              <a:t>            @</a:t>
            </a:r>
            <a:r>
              <a:rPr lang="en-US" sz="1600" dirty="0" err="1">
                <a:solidFill>
                  <a:schemeClr val="bg2">
                    <a:lumMod val="50000"/>
                  </a:schemeClr>
                </a:solidFill>
              </a:rPr>
              <a:t>Html.LabelFor</a:t>
            </a:r>
            <a:r>
              <a:rPr lang="en-US" sz="1600" dirty="0">
                <a:solidFill>
                  <a:schemeClr val="bg2">
                    <a:lumMod val="50000"/>
                  </a:schemeClr>
                </a:solidFill>
              </a:rPr>
              <a:t>(model =&gt; </a:t>
            </a:r>
            <a:r>
              <a:rPr lang="en-US" sz="1600" dirty="0" err="1">
                <a:solidFill>
                  <a:schemeClr val="bg2">
                    <a:lumMod val="50000"/>
                  </a:schemeClr>
                </a:solidFill>
              </a:rPr>
              <a:t>model.StudentName</a:t>
            </a:r>
            <a:r>
              <a:rPr lang="en-US" sz="1600" dirty="0">
                <a:solidFill>
                  <a:schemeClr val="bg2">
                    <a:lumMod val="50000"/>
                  </a:schemeClr>
                </a:solidFill>
              </a:rPr>
              <a:t>, </a:t>
            </a:r>
            <a:r>
              <a:rPr lang="en-US" sz="1600" dirty="0" err="1">
                <a:solidFill>
                  <a:schemeClr val="bg2">
                    <a:lumMod val="50000"/>
                  </a:schemeClr>
                </a:solidFill>
              </a:rPr>
              <a:t>htmlAttributes</a:t>
            </a:r>
            <a:r>
              <a:rPr lang="en-US" sz="1600" dirty="0">
                <a:solidFill>
                  <a:schemeClr val="bg2">
                    <a:lumMod val="50000"/>
                  </a:schemeClr>
                </a:solidFill>
              </a:rPr>
              <a:t>: new { @class = "control-label col-md-2" })</a:t>
            </a:r>
          </a:p>
          <a:p>
            <a:r>
              <a:rPr lang="en-US" sz="1600" dirty="0">
                <a:solidFill>
                  <a:schemeClr val="bg2">
                    <a:lumMod val="50000"/>
                  </a:schemeClr>
                </a:solidFill>
              </a:rPr>
              <a:t>            &lt;div class="col-md-10"&gt;</a:t>
            </a:r>
          </a:p>
          <a:p>
            <a:r>
              <a:rPr lang="en-US" sz="1600" dirty="0">
                <a:solidFill>
                  <a:schemeClr val="bg2">
                    <a:lumMod val="50000"/>
                  </a:schemeClr>
                </a:solidFill>
              </a:rPr>
              <a:t>                @</a:t>
            </a:r>
            <a:r>
              <a:rPr lang="en-US" sz="1600" dirty="0" err="1">
                <a:solidFill>
                  <a:schemeClr val="bg2">
                    <a:lumMod val="50000"/>
                  </a:schemeClr>
                </a:solidFill>
              </a:rPr>
              <a:t>Html.EditorFor</a:t>
            </a:r>
            <a:r>
              <a:rPr lang="en-US" sz="1600" dirty="0">
                <a:solidFill>
                  <a:schemeClr val="bg2">
                    <a:lumMod val="50000"/>
                  </a:schemeClr>
                </a:solidFill>
              </a:rPr>
              <a:t>(model =&gt; </a:t>
            </a:r>
            <a:r>
              <a:rPr lang="en-US" sz="1600" dirty="0" err="1">
                <a:solidFill>
                  <a:schemeClr val="bg2">
                    <a:lumMod val="50000"/>
                  </a:schemeClr>
                </a:solidFill>
              </a:rPr>
              <a:t>model.StudentName</a:t>
            </a:r>
            <a:r>
              <a:rPr lang="en-US" sz="1600" dirty="0">
                <a:solidFill>
                  <a:schemeClr val="bg2">
                    <a:lumMod val="50000"/>
                  </a:schemeClr>
                </a:solidFill>
              </a:rPr>
              <a:t>, new { </a:t>
            </a:r>
            <a:r>
              <a:rPr lang="en-US" sz="1600" dirty="0" err="1">
                <a:solidFill>
                  <a:schemeClr val="bg2">
                    <a:lumMod val="50000"/>
                  </a:schemeClr>
                </a:solidFill>
              </a:rPr>
              <a:t>htmlAttributes</a:t>
            </a:r>
            <a:r>
              <a:rPr lang="en-US" sz="1600" dirty="0">
                <a:solidFill>
                  <a:schemeClr val="bg2">
                    <a:lumMod val="50000"/>
                  </a:schemeClr>
                </a:solidFill>
              </a:rPr>
              <a:t> = new { @class = "form-control" } })</a:t>
            </a:r>
          </a:p>
          <a:p>
            <a:r>
              <a:rPr lang="en-US" sz="1600" dirty="0">
                <a:solidFill>
                  <a:schemeClr val="bg2">
                    <a:lumMod val="50000"/>
                  </a:schemeClr>
                </a:solidFill>
              </a:rPr>
              <a:t>                </a:t>
            </a:r>
            <a:r>
              <a:rPr lang="en-US" sz="1600" dirty="0">
                <a:solidFill>
                  <a:srgbClr val="FF0000"/>
                </a:solidFill>
              </a:rPr>
              <a:t>@</a:t>
            </a:r>
            <a:r>
              <a:rPr lang="en-US" sz="1600" dirty="0" err="1">
                <a:solidFill>
                  <a:srgbClr val="FF0000"/>
                </a:solidFill>
              </a:rPr>
              <a:t>Html.ValidationMessageFor</a:t>
            </a:r>
            <a:r>
              <a:rPr lang="en-US" sz="1600" dirty="0">
                <a:solidFill>
                  <a:srgbClr val="FF0000"/>
                </a:solidFill>
              </a:rPr>
              <a:t>(model =&gt; </a:t>
            </a:r>
            <a:r>
              <a:rPr lang="en-US" sz="1600" dirty="0" err="1">
                <a:solidFill>
                  <a:srgbClr val="FF0000"/>
                </a:solidFill>
              </a:rPr>
              <a:t>model.StudentName</a:t>
            </a:r>
            <a:r>
              <a:rPr lang="en-US" sz="1600" dirty="0">
                <a:solidFill>
                  <a:srgbClr val="FF0000"/>
                </a:solidFill>
              </a:rPr>
              <a:t>, "", new { @class = "text-danger" })</a:t>
            </a:r>
          </a:p>
          <a:p>
            <a:r>
              <a:rPr lang="en-US" sz="1600" dirty="0">
                <a:solidFill>
                  <a:schemeClr val="bg2">
                    <a:lumMod val="50000"/>
                  </a:schemeClr>
                </a:solidFill>
              </a:rPr>
              <a:t>            &lt;/div&gt;</a:t>
            </a:r>
          </a:p>
          <a:p>
            <a:r>
              <a:rPr lang="en-US" sz="1600" dirty="0">
                <a:solidFill>
                  <a:schemeClr val="bg2">
                    <a:lumMod val="50000"/>
                  </a:schemeClr>
                </a:solidFill>
              </a:rPr>
              <a:t>        &lt;/div&gt;</a:t>
            </a:r>
          </a:p>
          <a:p>
            <a:endParaRPr lang="en-US" sz="1600" dirty="0">
              <a:solidFill>
                <a:schemeClr val="bg2">
                  <a:lumMod val="50000"/>
                </a:schemeClr>
              </a:solidFill>
            </a:endParaRPr>
          </a:p>
          <a:p>
            <a:r>
              <a:rPr lang="en-US" sz="1600" dirty="0">
                <a:solidFill>
                  <a:schemeClr val="bg2">
                    <a:lumMod val="50000"/>
                  </a:schemeClr>
                </a:solidFill>
              </a:rPr>
              <a:t>        &lt;div class="form-group"&gt;</a:t>
            </a:r>
          </a:p>
          <a:p>
            <a:r>
              <a:rPr lang="en-US" sz="1600" dirty="0">
                <a:solidFill>
                  <a:schemeClr val="bg2">
                    <a:lumMod val="50000"/>
                  </a:schemeClr>
                </a:solidFill>
              </a:rPr>
              <a:t>            @</a:t>
            </a:r>
            <a:r>
              <a:rPr lang="en-US" sz="1600" dirty="0" err="1">
                <a:solidFill>
                  <a:schemeClr val="bg2">
                    <a:lumMod val="50000"/>
                  </a:schemeClr>
                </a:solidFill>
              </a:rPr>
              <a:t>Html.LabelFor</a:t>
            </a:r>
            <a:r>
              <a:rPr lang="en-US" sz="1600" dirty="0">
                <a:solidFill>
                  <a:schemeClr val="bg2">
                    <a:lumMod val="50000"/>
                  </a:schemeClr>
                </a:solidFill>
              </a:rPr>
              <a:t>(model =&gt; </a:t>
            </a:r>
            <a:r>
              <a:rPr lang="en-US" sz="1600" dirty="0" err="1">
                <a:solidFill>
                  <a:schemeClr val="bg2">
                    <a:lumMod val="50000"/>
                  </a:schemeClr>
                </a:solidFill>
              </a:rPr>
              <a:t>model.Age</a:t>
            </a:r>
            <a:r>
              <a:rPr lang="en-US" sz="1600" dirty="0">
                <a:solidFill>
                  <a:schemeClr val="bg2">
                    <a:lumMod val="50000"/>
                  </a:schemeClr>
                </a:solidFill>
              </a:rPr>
              <a:t>, </a:t>
            </a:r>
            <a:r>
              <a:rPr lang="en-US" sz="1600" dirty="0" err="1">
                <a:solidFill>
                  <a:schemeClr val="bg2">
                    <a:lumMod val="50000"/>
                  </a:schemeClr>
                </a:solidFill>
              </a:rPr>
              <a:t>htmlAttributes</a:t>
            </a:r>
            <a:r>
              <a:rPr lang="en-US" sz="1600" dirty="0">
                <a:solidFill>
                  <a:schemeClr val="bg2">
                    <a:lumMod val="50000"/>
                  </a:schemeClr>
                </a:solidFill>
              </a:rPr>
              <a:t>: new { @class = "control-label col-md-2" })</a:t>
            </a:r>
          </a:p>
          <a:p>
            <a:r>
              <a:rPr lang="en-US" sz="1600" dirty="0">
                <a:solidFill>
                  <a:schemeClr val="bg2">
                    <a:lumMod val="50000"/>
                  </a:schemeClr>
                </a:solidFill>
              </a:rPr>
              <a:t>            &lt;div class="col-md-10"&gt;</a:t>
            </a:r>
          </a:p>
          <a:p>
            <a:r>
              <a:rPr lang="en-US" sz="1600" dirty="0">
                <a:solidFill>
                  <a:schemeClr val="bg2">
                    <a:lumMod val="50000"/>
                  </a:schemeClr>
                </a:solidFill>
              </a:rPr>
              <a:t>                @</a:t>
            </a:r>
            <a:r>
              <a:rPr lang="en-US" sz="1600" dirty="0" err="1">
                <a:solidFill>
                  <a:schemeClr val="bg2">
                    <a:lumMod val="50000"/>
                  </a:schemeClr>
                </a:solidFill>
              </a:rPr>
              <a:t>Html.EditorFor</a:t>
            </a:r>
            <a:r>
              <a:rPr lang="en-US" sz="1600" dirty="0">
                <a:solidFill>
                  <a:schemeClr val="bg2">
                    <a:lumMod val="50000"/>
                  </a:schemeClr>
                </a:solidFill>
              </a:rPr>
              <a:t>(model =&gt; </a:t>
            </a:r>
            <a:r>
              <a:rPr lang="en-US" sz="1600" dirty="0" err="1">
                <a:solidFill>
                  <a:schemeClr val="bg2">
                    <a:lumMod val="50000"/>
                  </a:schemeClr>
                </a:solidFill>
              </a:rPr>
              <a:t>model.Age</a:t>
            </a:r>
            <a:r>
              <a:rPr lang="en-US" sz="1600" dirty="0">
                <a:solidFill>
                  <a:schemeClr val="bg2">
                    <a:lumMod val="50000"/>
                  </a:schemeClr>
                </a:solidFill>
              </a:rPr>
              <a:t>, new { </a:t>
            </a:r>
            <a:r>
              <a:rPr lang="en-US" sz="1600" dirty="0" err="1">
                <a:solidFill>
                  <a:schemeClr val="bg2">
                    <a:lumMod val="50000"/>
                  </a:schemeClr>
                </a:solidFill>
              </a:rPr>
              <a:t>htmlAttributes</a:t>
            </a:r>
            <a:r>
              <a:rPr lang="en-US" sz="1600" dirty="0">
                <a:solidFill>
                  <a:schemeClr val="bg2">
                    <a:lumMod val="50000"/>
                  </a:schemeClr>
                </a:solidFill>
              </a:rPr>
              <a:t> = new { @class = "form-control" } })</a:t>
            </a:r>
          </a:p>
          <a:p>
            <a:r>
              <a:rPr lang="en-US" sz="1600" dirty="0">
                <a:solidFill>
                  <a:schemeClr val="bg2">
                    <a:lumMod val="50000"/>
                  </a:schemeClr>
                </a:solidFill>
              </a:rPr>
              <a:t>                </a:t>
            </a:r>
            <a:r>
              <a:rPr lang="en-US" sz="1600" dirty="0">
                <a:solidFill>
                  <a:srgbClr val="FF0000"/>
                </a:solidFill>
              </a:rPr>
              <a:t>@</a:t>
            </a:r>
            <a:r>
              <a:rPr lang="en-US" sz="1600" dirty="0" err="1">
                <a:solidFill>
                  <a:srgbClr val="FF0000"/>
                </a:solidFill>
              </a:rPr>
              <a:t>Html.ValidationMessageFor</a:t>
            </a:r>
            <a:r>
              <a:rPr lang="en-US" sz="1600" dirty="0">
                <a:solidFill>
                  <a:srgbClr val="FF0000"/>
                </a:solidFill>
              </a:rPr>
              <a:t>(model =&gt; </a:t>
            </a:r>
            <a:r>
              <a:rPr lang="en-US" sz="1600" dirty="0" err="1">
                <a:solidFill>
                  <a:srgbClr val="FF0000"/>
                </a:solidFill>
              </a:rPr>
              <a:t>model.Age</a:t>
            </a:r>
            <a:r>
              <a:rPr lang="en-US" sz="1600" dirty="0">
                <a:solidFill>
                  <a:srgbClr val="FF0000"/>
                </a:solidFill>
              </a:rPr>
              <a:t>, "", new { @class = "text-danger" })</a:t>
            </a:r>
          </a:p>
          <a:p>
            <a:r>
              <a:rPr lang="en-US" sz="1600" dirty="0">
                <a:solidFill>
                  <a:schemeClr val="bg2">
                    <a:lumMod val="50000"/>
                  </a:schemeClr>
                </a:solidFill>
              </a:rPr>
              <a:t>            &lt;/div&gt;</a:t>
            </a:r>
          </a:p>
          <a:p>
            <a:r>
              <a:rPr lang="en-US" sz="1600" dirty="0">
                <a:solidFill>
                  <a:schemeClr val="bg2">
                    <a:lumMod val="50000"/>
                  </a:schemeClr>
                </a:solidFill>
              </a:rPr>
              <a:t>        &lt;/div&gt;</a:t>
            </a:r>
          </a:p>
        </p:txBody>
      </p:sp>
      <p:sp>
        <p:nvSpPr>
          <p:cNvPr id="3" name="TextBox 2">
            <a:extLst>
              <a:ext uri="{FF2B5EF4-FFF2-40B4-BE49-F238E27FC236}">
                <a16:creationId xmlns:a16="http://schemas.microsoft.com/office/drawing/2014/main" id="{7F740947-382F-41DA-A114-7FD284A293F7}"/>
              </a:ext>
            </a:extLst>
          </p:cNvPr>
          <p:cNvSpPr txBox="1"/>
          <p:nvPr/>
        </p:nvSpPr>
        <p:spPr>
          <a:xfrm>
            <a:off x="7566991" y="3206522"/>
            <a:ext cx="1417983" cy="1200329"/>
          </a:xfrm>
          <a:prstGeom prst="rect">
            <a:avLst/>
          </a:prstGeom>
          <a:noFill/>
        </p:spPr>
        <p:txBody>
          <a:bodyPr wrap="square" rtlCol="0">
            <a:spAutoFit/>
          </a:bodyPr>
          <a:lstStyle/>
          <a:p>
            <a:r>
              <a:rPr lang="en-US" dirty="0"/>
              <a:t>The </a:t>
            </a:r>
            <a:r>
              <a:rPr lang="en-US" dirty="0" err="1"/>
              <a:t>cshtml</a:t>
            </a:r>
            <a:r>
              <a:rPr lang="en-US" dirty="0"/>
              <a:t> page for the previous example.</a:t>
            </a:r>
          </a:p>
        </p:txBody>
      </p:sp>
      <p:sp>
        <p:nvSpPr>
          <p:cNvPr id="6" name="Arrow: Right 5">
            <a:extLst>
              <a:ext uri="{FF2B5EF4-FFF2-40B4-BE49-F238E27FC236}">
                <a16:creationId xmlns:a16="http://schemas.microsoft.com/office/drawing/2014/main" id="{82B56B55-485E-4212-A8B9-0056859A7FB9}"/>
              </a:ext>
            </a:extLst>
          </p:cNvPr>
          <p:cNvSpPr/>
          <p:nvPr/>
        </p:nvSpPr>
        <p:spPr>
          <a:xfrm flipH="1">
            <a:off x="6891131" y="3644348"/>
            <a:ext cx="675860" cy="3048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8879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3820-329A-4F1D-83C7-27BC7C359ECD}"/>
              </a:ext>
            </a:extLst>
          </p:cNvPr>
          <p:cNvSpPr>
            <a:spLocks noGrp="1"/>
          </p:cNvSpPr>
          <p:nvPr>
            <p:ph type="ctrTitle"/>
          </p:nvPr>
        </p:nvSpPr>
        <p:spPr>
          <a:xfrm>
            <a:off x="251791" y="0"/>
            <a:ext cx="7580244" cy="2276992"/>
          </a:xfrm>
        </p:spPr>
        <p:txBody>
          <a:bodyPr>
            <a:normAutofit/>
          </a:bodyPr>
          <a:lstStyle/>
          <a:p>
            <a:r>
              <a:rPr lang="en-US" sz="4400" b="1" dirty="0"/>
              <a:t>Session Management</a:t>
            </a:r>
            <a:br>
              <a:rPr lang="en-US" b="1" dirty="0"/>
            </a:br>
            <a:endParaRPr lang="en-US" b="1" dirty="0"/>
          </a:p>
        </p:txBody>
      </p:sp>
      <p:sp>
        <p:nvSpPr>
          <p:cNvPr id="3" name="Subtitle 2">
            <a:extLst>
              <a:ext uri="{FF2B5EF4-FFF2-40B4-BE49-F238E27FC236}">
                <a16:creationId xmlns:a16="http://schemas.microsoft.com/office/drawing/2014/main" id="{A343840E-7A55-4FFD-B079-C873EF5B383F}"/>
              </a:ext>
            </a:extLst>
          </p:cNvPr>
          <p:cNvSpPr>
            <a:spLocks noGrp="1"/>
          </p:cNvSpPr>
          <p:nvPr>
            <p:ph type="subTitle" idx="1"/>
          </p:nvPr>
        </p:nvSpPr>
        <p:spPr/>
        <p:txBody>
          <a:bodyPr/>
          <a:lstStyle/>
          <a:p>
            <a:endParaRPr lang="en-US" dirty="0"/>
          </a:p>
        </p:txBody>
      </p:sp>
      <p:sp>
        <p:nvSpPr>
          <p:cNvPr id="4" name="Subtitle 2">
            <a:extLst>
              <a:ext uri="{FF2B5EF4-FFF2-40B4-BE49-F238E27FC236}">
                <a16:creationId xmlns:a16="http://schemas.microsoft.com/office/drawing/2014/main" id="{732B1853-6E51-42A5-9E66-A585E4809FD3}"/>
              </a:ext>
            </a:extLst>
          </p:cNvPr>
          <p:cNvSpPr txBox="1">
            <a:spLocks/>
          </p:cNvSpPr>
          <p:nvPr/>
        </p:nvSpPr>
        <p:spPr>
          <a:xfrm>
            <a:off x="331304" y="2043152"/>
            <a:ext cx="8666922" cy="1859330"/>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endParaRPr lang="en-US" sz="1800" dirty="0">
              <a:solidFill>
                <a:schemeClr val="tx1"/>
              </a:solidFill>
            </a:endParaRPr>
          </a:p>
        </p:txBody>
      </p:sp>
      <p:sp>
        <p:nvSpPr>
          <p:cNvPr id="22" name="TextBox 21">
            <a:extLst>
              <a:ext uri="{FF2B5EF4-FFF2-40B4-BE49-F238E27FC236}">
                <a16:creationId xmlns:a16="http://schemas.microsoft.com/office/drawing/2014/main" id="{F8299010-26C1-44D7-ACCE-2B56C35C7144}"/>
              </a:ext>
            </a:extLst>
          </p:cNvPr>
          <p:cNvSpPr txBox="1"/>
          <p:nvPr/>
        </p:nvSpPr>
        <p:spPr>
          <a:xfrm>
            <a:off x="145774" y="2043152"/>
            <a:ext cx="8852451" cy="4493538"/>
          </a:xfrm>
          <a:prstGeom prst="rect">
            <a:avLst/>
          </a:prstGeom>
          <a:noFill/>
        </p:spPr>
        <p:txBody>
          <a:bodyPr wrap="square" rtlCol="0">
            <a:spAutoFit/>
          </a:bodyPr>
          <a:lstStyle/>
          <a:p>
            <a:pPr algn="just"/>
            <a:r>
              <a:rPr lang="en-US" sz="1900" dirty="0"/>
              <a:t>The HTTP protocol on which all web applications work is a stateless protocol. Here stateless means that information is not retained from one request to another.</a:t>
            </a:r>
          </a:p>
          <a:p>
            <a:pPr algn="just"/>
            <a:r>
              <a:rPr lang="en-US" sz="1900" dirty="0"/>
              <a:t>For example, if you had a login page which has 3 textboxes, one for the name and the other for the password and email. When you click the Login button on that page, the application needs to ensure that the username, email and password get passed onto the next page. In </a:t>
            </a:r>
            <a:r>
              <a:rPr lang="en-US" sz="1900" dirty="0" err="1"/>
              <a:t>ASP.Net</a:t>
            </a:r>
            <a:r>
              <a:rPr lang="en-US" sz="1900" dirty="0"/>
              <a:t>, this is done in a variety of ways. The first way is via a concept called </a:t>
            </a:r>
            <a:r>
              <a:rPr lang="en-US" sz="1900" dirty="0" err="1"/>
              <a:t>ViewState</a:t>
            </a:r>
            <a:r>
              <a:rPr lang="en-US" sz="1900" dirty="0"/>
              <a:t>. Here </a:t>
            </a:r>
            <a:r>
              <a:rPr lang="en-US" sz="1900" dirty="0" err="1"/>
              <a:t>ASP.Net</a:t>
            </a:r>
            <a:r>
              <a:rPr lang="en-US" sz="1900" dirty="0"/>
              <a:t> automatically stores the contents of all the controls. It also ensures this is passed onto the next page. This is done via a property called the </a:t>
            </a:r>
            <a:r>
              <a:rPr lang="en-US" sz="1900" b="1" dirty="0" err="1"/>
              <a:t>ViewState</a:t>
            </a:r>
            <a:r>
              <a:rPr lang="en-US" sz="1900" dirty="0"/>
              <a:t>.</a:t>
            </a:r>
          </a:p>
          <a:p>
            <a:pPr algn="just"/>
            <a:r>
              <a:rPr lang="en-US" sz="1900" dirty="0"/>
              <a:t>The other way is to use an object called a "</a:t>
            </a:r>
            <a:r>
              <a:rPr lang="en-US" sz="1900" b="1" dirty="0"/>
              <a:t>Session Object</a:t>
            </a:r>
            <a:r>
              <a:rPr lang="en-US" sz="1900" dirty="0"/>
              <a:t>." The Session object is available throughout the lifecycle of the application. You can store any number of key-value pairs in the Session object. On any page, you can store a value in the Session object via the below line of code.</a:t>
            </a:r>
          </a:p>
          <a:p>
            <a:pPr algn="just"/>
            <a:r>
              <a:rPr lang="en-US" sz="1900" b="1" dirty="0"/>
              <a:t>Session["Key"]=value</a:t>
            </a:r>
            <a:endParaRPr lang="en-US" sz="1900" dirty="0"/>
          </a:p>
          <a:p>
            <a:pPr algn="just"/>
            <a:endParaRPr lang="en-US" sz="2000" dirty="0"/>
          </a:p>
        </p:txBody>
      </p:sp>
    </p:spTree>
    <p:extLst>
      <p:ext uri="{BB962C8B-B14F-4D97-AF65-F5344CB8AC3E}">
        <p14:creationId xmlns:p14="http://schemas.microsoft.com/office/powerpoint/2010/main" val="140007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3820-329A-4F1D-83C7-27BC7C359ECD}"/>
              </a:ext>
            </a:extLst>
          </p:cNvPr>
          <p:cNvSpPr>
            <a:spLocks noGrp="1"/>
          </p:cNvSpPr>
          <p:nvPr>
            <p:ph type="ctrTitle"/>
          </p:nvPr>
        </p:nvSpPr>
        <p:spPr>
          <a:xfrm>
            <a:off x="251791" y="0"/>
            <a:ext cx="7580244" cy="2276992"/>
          </a:xfrm>
        </p:spPr>
        <p:txBody>
          <a:bodyPr>
            <a:normAutofit/>
          </a:bodyPr>
          <a:lstStyle/>
          <a:p>
            <a:r>
              <a:rPr lang="en-US" sz="4400" b="1" dirty="0"/>
              <a:t>Session Management</a:t>
            </a:r>
            <a:br>
              <a:rPr lang="en-US" b="1" dirty="0"/>
            </a:br>
            <a:endParaRPr lang="en-US" b="1" dirty="0"/>
          </a:p>
        </p:txBody>
      </p:sp>
      <p:sp>
        <p:nvSpPr>
          <p:cNvPr id="3" name="Subtitle 2">
            <a:extLst>
              <a:ext uri="{FF2B5EF4-FFF2-40B4-BE49-F238E27FC236}">
                <a16:creationId xmlns:a16="http://schemas.microsoft.com/office/drawing/2014/main" id="{A343840E-7A55-4FFD-B079-C873EF5B383F}"/>
              </a:ext>
            </a:extLst>
          </p:cNvPr>
          <p:cNvSpPr>
            <a:spLocks noGrp="1"/>
          </p:cNvSpPr>
          <p:nvPr>
            <p:ph type="subTitle" idx="1"/>
          </p:nvPr>
        </p:nvSpPr>
        <p:spPr/>
        <p:txBody>
          <a:bodyPr/>
          <a:lstStyle/>
          <a:p>
            <a:endParaRPr lang="en-US" dirty="0"/>
          </a:p>
        </p:txBody>
      </p:sp>
      <p:sp>
        <p:nvSpPr>
          <p:cNvPr id="4" name="Subtitle 2">
            <a:extLst>
              <a:ext uri="{FF2B5EF4-FFF2-40B4-BE49-F238E27FC236}">
                <a16:creationId xmlns:a16="http://schemas.microsoft.com/office/drawing/2014/main" id="{732B1853-6E51-42A5-9E66-A585E4809FD3}"/>
              </a:ext>
            </a:extLst>
          </p:cNvPr>
          <p:cNvSpPr txBox="1">
            <a:spLocks/>
          </p:cNvSpPr>
          <p:nvPr/>
        </p:nvSpPr>
        <p:spPr>
          <a:xfrm>
            <a:off x="331304" y="2043152"/>
            <a:ext cx="8666922" cy="1859330"/>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endParaRPr lang="en-US" sz="1800" dirty="0">
              <a:solidFill>
                <a:schemeClr val="tx1"/>
              </a:solidFill>
            </a:endParaRPr>
          </a:p>
        </p:txBody>
      </p:sp>
      <p:sp>
        <p:nvSpPr>
          <p:cNvPr id="22" name="TextBox 21">
            <a:extLst>
              <a:ext uri="{FF2B5EF4-FFF2-40B4-BE49-F238E27FC236}">
                <a16:creationId xmlns:a16="http://schemas.microsoft.com/office/drawing/2014/main" id="{F8299010-26C1-44D7-ACCE-2B56C35C7144}"/>
              </a:ext>
            </a:extLst>
          </p:cNvPr>
          <p:cNvSpPr txBox="1"/>
          <p:nvPr/>
        </p:nvSpPr>
        <p:spPr>
          <a:xfrm>
            <a:off x="291549" y="2568606"/>
            <a:ext cx="8852451" cy="2246769"/>
          </a:xfrm>
          <a:prstGeom prst="rect">
            <a:avLst/>
          </a:prstGeom>
          <a:noFill/>
        </p:spPr>
        <p:txBody>
          <a:bodyPr wrap="square" rtlCol="0">
            <a:spAutoFit/>
          </a:bodyPr>
          <a:lstStyle/>
          <a:p>
            <a:pPr algn="just"/>
            <a:r>
              <a:rPr lang="en-US" sz="2000" dirty="0"/>
              <a:t>This stores the value in a Session object and the 'key' part is used to give the value a name. This allows the value to be retrieved at a later point in time. To retrieve a value, you can simply issue the below statement “</a:t>
            </a:r>
            <a:r>
              <a:rPr lang="en-US" sz="2000" b="1" dirty="0"/>
              <a:t>Session["Key“]”</a:t>
            </a:r>
          </a:p>
          <a:p>
            <a:pPr algn="just"/>
            <a:endParaRPr lang="en-US" sz="2000" b="1" dirty="0"/>
          </a:p>
          <a:p>
            <a:pPr algn="just"/>
            <a:endParaRPr lang="en-US" sz="2000" b="1" dirty="0"/>
          </a:p>
          <a:p>
            <a:pPr algn="just"/>
            <a:endParaRPr lang="en-US" sz="2000" b="1" dirty="0"/>
          </a:p>
          <a:p>
            <a:pPr algn="just"/>
            <a:endParaRPr lang="en-US" sz="2000" dirty="0"/>
          </a:p>
        </p:txBody>
      </p:sp>
      <p:sp>
        <p:nvSpPr>
          <p:cNvPr id="5" name="Rectangle 4">
            <a:extLst>
              <a:ext uri="{FF2B5EF4-FFF2-40B4-BE49-F238E27FC236}">
                <a16:creationId xmlns:a16="http://schemas.microsoft.com/office/drawing/2014/main" id="{2127CD2B-C41B-4ABE-8641-A3A0BD68FF59}"/>
              </a:ext>
            </a:extLst>
          </p:cNvPr>
          <p:cNvSpPr/>
          <p:nvPr/>
        </p:nvSpPr>
        <p:spPr>
          <a:xfrm>
            <a:off x="2398565" y="3935163"/>
            <a:ext cx="4134757" cy="10727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Session[“</a:t>
            </a:r>
            <a:r>
              <a:rPr lang="en-US" b="1" dirty="0" err="1"/>
              <a:t>UserName</a:t>
            </a:r>
            <a:r>
              <a:rPr lang="en-US" b="1" dirty="0"/>
              <a:t>"]=</a:t>
            </a:r>
            <a:r>
              <a:rPr lang="en-US" b="1" dirty="0" err="1"/>
              <a:t>txtUName.Text</a:t>
            </a:r>
            <a:r>
              <a:rPr lang="en-US" b="1" dirty="0"/>
              <a:t>;</a:t>
            </a:r>
          </a:p>
          <a:p>
            <a:pPr algn="ctr"/>
            <a:r>
              <a:rPr lang="en-US" b="1" dirty="0" err="1"/>
              <a:t>Response.Write</a:t>
            </a:r>
            <a:r>
              <a:rPr lang="en-US" b="1" dirty="0"/>
              <a:t>(Session[“</a:t>
            </a:r>
            <a:r>
              <a:rPr lang="en-US" b="1" dirty="0" err="1"/>
              <a:t>UserName</a:t>
            </a:r>
            <a:r>
              <a:rPr lang="en-US" b="1" dirty="0"/>
              <a:t>“]);</a:t>
            </a:r>
            <a:endParaRPr lang="en-US" dirty="0"/>
          </a:p>
          <a:p>
            <a:pPr algn="ctr"/>
            <a:endParaRPr lang="en-US" dirty="0"/>
          </a:p>
        </p:txBody>
      </p:sp>
      <p:sp>
        <p:nvSpPr>
          <p:cNvPr id="6" name="Arrow: Right 5">
            <a:extLst>
              <a:ext uri="{FF2B5EF4-FFF2-40B4-BE49-F238E27FC236}">
                <a16:creationId xmlns:a16="http://schemas.microsoft.com/office/drawing/2014/main" id="{4F4C7185-3101-4D01-BF1D-41425804EB30}"/>
              </a:ext>
            </a:extLst>
          </p:cNvPr>
          <p:cNvSpPr/>
          <p:nvPr/>
        </p:nvSpPr>
        <p:spPr>
          <a:xfrm>
            <a:off x="1967909" y="4039358"/>
            <a:ext cx="609600" cy="316537"/>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BF111F0-535F-463F-B731-6F773937C409}"/>
              </a:ext>
            </a:extLst>
          </p:cNvPr>
          <p:cNvSpPr txBox="1"/>
          <p:nvPr/>
        </p:nvSpPr>
        <p:spPr>
          <a:xfrm>
            <a:off x="476205" y="3429000"/>
            <a:ext cx="1273082" cy="860921"/>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9125D9F5-DE9C-4CB4-8B86-822014EDE672}"/>
              </a:ext>
            </a:extLst>
          </p:cNvPr>
          <p:cNvSpPr txBox="1"/>
          <p:nvPr/>
        </p:nvSpPr>
        <p:spPr>
          <a:xfrm>
            <a:off x="476205" y="3193961"/>
            <a:ext cx="1273082" cy="860921"/>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FD8B8473-FC70-4F1A-887F-6AE8E9AE5C42}"/>
              </a:ext>
            </a:extLst>
          </p:cNvPr>
          <p:cNvSpPr txBox="1"/>
          <p:nvPr/>
        </p:nvSpPr>
        <p:spPr>
          <a:xfrm>
            <a:off x="7106497" y="4355895"/>
            <a:ext cx="1636605" cy="923330"/>
          </a:xfrm>
          <a:prstGeom prst="rect">
            <a:avLst/>
          </a:prstGeom>
          <a:noFill/>
        </p:spPr>
        <p:txBody>
          <a:bodyPr wrap="square" rtlCol="0">
            <a:spAutoFit/>
          </a:bodyPr>
          <a:lstStyle/>
          <a:p>
            <a:r>
              <a:rPr lang="en-US" dirty="0"/>
              <a:t>Retrieving from the session object</a:t>
            </a:r>
          </a:p>
        </p:txBody>
      </p:sp>
      <p:sp>
        <p:nvSpPr>
          <p:cNvPr id="12" name="TextBox 11">
            <a:extLst>
              <a:ext uri="{FF2B5EF4-FFF2-40B4-BE49-F238E27FC236}">
                <a16:creationId xmlns:a16="http://schemas.microsoft.com/office/drawing/2014/main" id="{42F031EE-80C7-4632-A0FD-7D24202AB400}"/>
              </a:ext>
            </a:extLst>
          </p:cNvPr>
          <p:cNvSpPr txBox="1"/>
          <p:nvPr/>
        </p:nvSpPr>
        <p:spPr>
          <a:xfrm>
            <a:off x="221993" y="3858418"/>
            <a:ext cx="1636605" cy="646331"/>
          </a:xfrm>
          <a:prstGeom prst="rect">
            <a:avLst/>
          </a:prstGeom>
          <a:noFill/>
        </p:spPr>
        <p:txBody>
          <a:bodyPr wrap="square" rtlCol="0">
            <a:spAutoFit/>
          </a:bodyPr>
          <a:lstStyle/>
          <a:p>
            <a:r>
              <a:rPr lang="en-US" dirty="0"/>
              <a:t>Storing in the session object</a:t>
            </a:r>
          </a:p>
        </p:txBody>
      </p:sp>
      <p:sp>
        <p:nvSpPr>
          <p:cNvPr id="13" name="Arrow: Right 12">
            <a:extLst>
              <a:ext uri="{FF2B5EF4-FFF2-40B4-BE49-F238E27FC236}">
                <a16:creationId xmlns:a16="http://schemas.microsoft.com/office/drawing/2014/main" id="{34212299-83FD-4E93-AF83-F56D63DB8F9B}"/>
              </a:ext>
            </a:extLst>
          </p:cNvPr>
          <p:cNvSpPr/>
          <p:nvPr/>
        </p:nvSpPr>
        <p:spPr>
          <a:xfrm flipH="1">
            <a:off x="6354378" y="4284055"/>
            <a:ext cx="609600" cy="316537"/>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126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57109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458145" y="2287620"/>
            <a:ext cx="7890723" cy="2753061"/>
          </a:xfrm>
          <a:prstGeom prst="rect">
            <a:avLst/>
          </a:prstGeom>
          <a:noFill/>
        </p:spPr>
        <p:txBody>
          <a:bodyPr wrap="square" rtlCol="0">
            <a:spAutoFit/>
          </a:bodyPr>
          <a:lstStyle/>
          <a:p>
            <a:pPr marL="457200" indent="-457200" algn="just">
              <a:lnSpc>
                <a:spcPct val="110000"/>
              </a:lnSpc>
              <a:spcAft>
                <a:spcPts val="600"/>
              </a:spcAft>
              <a:buFont typeface="+mj-lt"/>
              <a:buAutoNum type="arabicPeriod"/>
            </a:pPr>
            <a:r>
              <a:rPr lang="en-US" sz="2000" dirty="0"/>
              <a:t>Beginning ASP.NET 4: in C# and VB; </a:t>
            </a:r>
            <a:r>
              <a:rPr lang="en-US" sz="2000" dirty="0" err="1"/>
              <a:t>Imar</a:t>
            </a:r>
            <a:r>
              <a:rPr lang="en-US" sz="2000" dirty="0"/>
              <a:t> Spaanjaars,2010</a:t>
            </a:r>
          </a:p>
          <a:p>
            <a:pPr marL="457200" indent="-457200" algn="just">
              <a:lnSpc>
                <a:spcPct val="110000"/>
              </a:lnSpc>
              <a:spcAft>
                <a:spcPts val="600"/>
              </a:spcAft>
              <a:buFont typeface="+mj-lt"/>
              <a:buAutoNum type="arabicPeriod"/>
            </a:pPr>
            <a:r>
              <a:rPr lang="en-US" sz="2000" dirty="0"/>
              <a:t>Beginning ASP.NET 3.5 in C# 2008: From Novice to Professional; 2nd edition, Matthew MacDonald,2007</a:t>
            </a:r>
          </a:p>
          <a:p>
            <a:pPr marL="457200" indent="-457200" algn="just">
              <a:lnSpc>
                <a:spcPct val="110000"/>
              </a:lnSpc>
              <a:spcAft>
                <a:spcPts val="600"/>
              </a:spcAft>
              <a:buFont typeface="+mj-lt"/>
              <a:buAutoNum type="arabicPeriod"/>
            </a:pPr>
            <a:r>
              <a:rPr lang="en-US" sz="2000" dirty="0"/>
              <a:t>ASP.NET 3.5 Unleashed by Stephen Walther, 2008</a:t>
            </a:r>
          </a:p>
          <a:p>
            <a:pPr marL="457200" indent="-457200" algn="just">
              <a:lnSpc>
                <a:spcPct val="110000"/>
              </a:lnSpc>
              <a:spcAft>
                <a:spcPts val="600"/>
              </a:spcAft>
              <a:buFont typeface="+mj-lt"/>
              <a:buAutoNum type="arabicPeriod"/>
            </a:pPr>
            <a:r>
              <a:rPr lang="en-US" sz="2000" dirty="0"/>
              <a:t>Pro ASP.NET 3.5 in C# 2008: Includes Silverlight 2 by Matthew MacDonald,2008</a:t>
            </a:r>
          </a:p>
          <a:p>
            <a:pPr marL="457200" indent="-457200" algn="just">
              <a:lnSpc>
                <a:spcPct val="110000"/>
              </a:lnSpc>
              <a:spcAft>
                <a:spcPts val="600"/>
              </a:spcAft>
              <a:buFont typeface="+mj-lt"/>
              <a:buAutoNum type="arabicPeriod"/>
            </a:pPr>
            <a:r>
              <a:rPr lang="en-US" sz="2000" dirty="0"/>
              <a:t>ASP.NET 3.5 For Dummies by Ken Cox,2008</a:t>
            </a:r>
          </a:p>
        </p:txBody>
      </p:sp>
    </p:spTree>
    <p:extLst>
      <p:ext uri="{BB962C8B-B14F-4D97-AF65-F5344CB8AC3E}">
        <p14:creationId xmlns:p14="http://schemas.microsoft.com/office/powerpoint/2010/main" val="1923382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7565098" cy="2031325"/>
          </a:xfrm>
          <a:prstGeom prst="rect">
            <a:avLst/>
          </a:prstGeom>
          <a:noFill/>
        </p:spPr>
        <p:txBody>
          <a:bodyPr wrap="square" rtlCol="0">
            <a:spAutoFit/>
          </a:bodyPr>
          <a:lstStyle/>
          <a:p>
            <a:pPr marL="342900" indent="-342900">
              <a:buFont typeface="+mj-lt"/>
              <a:buAutoNum type="arabicPeriod"/>
            </a:pPr>
            <a:r>
              <a:rPr lang="en-US" dirty="0"/>
              <a:t>ASP.NET; URL: https://www.guru99.com/</a:t>
            </a:r>
          </a:p>
          <a:p>
            <a:pPr marL="342900" indent="-342900">
              <a:buFont typeface="+mj-lt"/>
              <a:buAutoNum type="arabicPeriod"/>
            </a:pPr>
            <a:r>
              <a:rPr lang="en-US" dirty="0"/>
              <a:t>View Engines; URL: </a:t>
            </a:r>
            <a:r>
              <a:rPr lang="en-US" dirty="0">
                <a:hlinkClick r:id="rId2"/>
              </a:rPr>
              <a:t>https://www.tutorialride.com/asp-net-mvc</a:t>
            </a:r>
            <a:endParaRPr lang="en-US" dirty="0"/>
          </a:p>
          <a:p>
            <a:pPr marL="342900" indent="-342900">
              <a:buFont typeface="+mj-lt"/>
              <a:buAutoNum type="arabicPeriod"/>
            </a:pPr>
            <a:r>
              <a:rPr lang="en-US" dirty="0"/>
              <a:t>URL: </a:t>
            </a:r>
            <a:r>
              <a:rPr lang="en-US" dirty="0">
                <a:hlinkClick r:id="rId3"/>
              </a:rPr>
              <a:t>https://www.tutorialsteacher.com/mvc</a:t>
            </a:r>
            <a:endParaRPr lang="en-US" dirty="0"/>
          </a:p>
          <a:p>
            <a:pPr marL="342900" indent="-342900">
              <a:buFont typeface="+mj-lt"/>
              <a:buAutoNum type="arabicPeriod"/>
            </a:pPr>
            <a:r>
              <a:rPr lang="en-US" dirty="0"/>
              <a:t>Strongly typed views; URL: </a:t>
            </a:r>
            <a:r>
              <a:rPr lang="en-US" dirty="0">
                <a:hlinkClick r:id="rId4"/>
              </a:rPr>
              <a:t>https://dotnettutorials.net/lesson</a:t>
            </a:r>
            <a:endParaRPr lang="en-US" dirty="0"/>
          </a:p>
          <a:p>
            <a:pPr marL="342900" indent="-342900">
              <a:buFont typeface="+mj-lt"/>
              <a:buAutoNum type="arabicPeriod"/>
            </a:pPr>
            <a:r>
              <a:rPr lang="en-US" dirty="0"/>
              <a:t>URL: </a:t>
            </a:r>
            <a:r>
              <a:rPr lang="en-US" dirty="0">
                <a:hlinkClick r:id="rId5"/>
              </a:rPr>
              <a:t>https://www.tutlane.com/tutorial/aspnet-mv</a:t>
            </a:r>
            <a:endParaRPr lang="en-US" dirty="0"/>
          </a:p>
          <a:p>
            <a:pPr marL="342900" indent="-342900">
              <a:buFont typeface="+mj-lt"/>
              <a:buAutoNum type="arabicPeriod"/>
            </a:pPr>
            <a:r>
              <a:rPr lang="en-US" dirty="0"/>
              <a:t>URL: https://www.tutorialsteacher.com/mvc</a:t>
            </a:r>
          </a:p>
          <a:p>
            <a:pPr marL="342900" indent="-342900">
              <a:buFont typeface="+mj-lt"/>
              <a:buAutoNum type="arabicPeriod"/>
            </a:pPr>
            <a:endParaRPr lang="en-FI" dirty="0"/>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363928"/>
            <a:ext cx="8166973" cy="3009930"/>
          </a:xfrm>
        </p:spPr>
        <p:txBody>
          <a:bodyPr>
            <a:normAutofit/>
          </a:bodyPr>
          <a:lstStyle/>
          <a:p>
            <a:pPr marL="285750" indent="-285750">
              <a:buFont typeface="Arial" panose="020B0604020202020204" pitchFamily="34" charset="0"/>
              <a:buChar char="•"/>
            </a:pPr>
            <a:r>
              <a:rPr lang="en-US" sz="2800" dirty="0">
                <a:solidFill>
                  <a:schemeClr val="tx1"/>
                </a:solidFill>
              </a:rPr>
              <a:t>Methods of receiving form data.</a:t>
            </a:r>
          </a:p>
          <a:p>
            <a:pPr marL="285750" indent="-285750">
              <a:buFont typeface="Arial" panose="020B0604020202020204" pitchFamily="34" charset="0"/>
              <a:buChar char="•"/>
            </a:pPr>
            <a:r>
              <a:rPr lang="en-US" sz="2800" dirty="0">
                <a:solidFill>
                  <a:schemeClr val="tx1"/>
                </a:solidFill>
              </a:rPr>
              <a:t>Mapping action method with GET and POST request.</a:t>
            </a:r>
          </a:p>
          <a:p>
            <a:pPr marL="285750" indent="-285750">
              <a:buFont typeface="Arial" panose="020B0604020202020204" pitchFamily="34" charset="0"/>
              <a:buChar char="•"/>
            </a:pPr>
            <a:r>
              <a:rPr lang="en-US" sz="2800" dirty="0">
                <a:solidFill>
                  <a:schemeClr val="tx1"/>
                </a:solidFill>
              </a:rPr>
              <a:t>Using annotations.</a:t>
            </a:r>
          </a:p>
          <a:p>
            <a:pPr marL="285750" indent="-285750">
              <a:buFont typeface="Arial" panose="020B0604020202020204" pitchFamily="34" charset="0"/>
              <a:buChar char="•"/>
            </a:pPr>
            <a:r>
              <a:rPr lang="en-US" sz="2800" dirty="0">
                <a:solidFill>
                  <a:schemeClr val="tx1"/>
                </a:solidFill>
              </a:rPr>
              <a:t>Form data validation using annotation (metadata) in models.</a:t>
            </a:r>
          </a:p>
          <a:p>
            <a:pPr marL="285750" indent="-285750">
              <a:buFont typeface="Arial" panose="020B0604020202020204" pitchFamily="34" charset="0"/>
              <a:buChar char="•"/>
            </a:pPr>
            <a:r>
              <a:rPr lang="en-US" sz="2800" dirty="0">
                <a:solidFill>
                  <a:schemeClr val="tx1"/>
                </a:solidFill>
              </a:rPr>
              <a:t>Session Management</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2136D-8BF7-49C9-A313-3BC2A3EF11BE}"/>
              </a:ext>
            </a:extLst>
          </p:cNvPr>
          <p:cNvSpPr txBox="1"/>
          <p:nvPr/>
        </p:nvSpPr>
        <p:spPr>
          <a:xfrm>
            <a:off x="2902226" y="2725715"/>
            <a:ext cx="4174435" cy="923330"/>
          </a:xfrm>
          <a:prstGeom prst="rect">
            <a:avLst/>
          </a:prstGeom>
          <a:noFill/>
        </p:spPr>
        <p:txBody>
          <a:bodyPr wrap="square" rtlCol="0">
            <a:spAutoFit/>
          </a:bodyPr>
          <a:lstStyle/>
          <a:p>
            <a:r>
              <a:rPr lang="en-US" sz="5400" dirty="0">
                <a:solidFill>
                  <a:schemeClr val="accent1"/>
                </a:solidFill>
              </a:rPr>
              <a:t>Thank you!</a:t>
            </a:r>
            <a:endParaRPr lang="en-FI" sz="5400" dirty="0">
              <a:solidFill>
                <a:schemeClr val="accent1"/>
              </a:solidFill>
            </a:endParaRPr>
          </a:p>
        </p:txBody>
      </p:sp>
    </p:spTree>
    <p:extLst>
      <p:ext uri="{BB962C8B-B14F-4D97-AF65-F5344CB8AC3E}">
        <p14:creationId xmlns:p14="http://schemas.microsoft.com/office/powerpoint/2010/main" val="245497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035" y="449005"/>
            <a:ext cx="8018282" cy="1088136"/>
          </a:xfrm>
        </p:spPr>
        <p:txBody>
          <a:bodyPr>
            <a:noAutofit/>
          </a:bodyPr>
          <a:lstStyle/>
          <a:p>
            <a:r>
              <a:rPr lang="en-US" b="1" dirty="0"/>
              <a:t>Methods of receiving form data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Request object</a:t>
            </a:r>
          </a:p>
          <a:p>
            <a:endParaRPr lang="en-FI" dirty="0"/>
          </a:p>
        </p:txBody>
      </p:sp>
      <p:sp>
        <p:nvSpPr>
          <p:cNvPr id="9" name="TextBox 8">
            <a:extLst>
              <a:ext uri="{FF2B5EF4-FFF2-40B4-BE49-F238E27FC236}">
                <a16:creationId xmlns:a16="http://schemas.microsoft.com/office/drawing/2014/main" id="{A4BE5AF8-53CB-4093-AE4F-913683F39A41}"/>
              </a:ext>
            </a:extLst>
          </p:cNvPr>
          <p:cNvSpPr txBox="1"/>
          <p:nvPr/>
        </p:nvSpPr>
        <p:spPr>
          <a:xfrm>
            <a:off x="212035" y="2017059"/>
            <a:ext cx="8600661" cy="4154984"/>
          </a:xfrm>
          <a:prstGeom prst="rect">
            <a:avLst/>
          </a:prstGeom>
          <a:noFill/>
        </p:spPr>
        <p:txBody>
          <a:bodyPr wrap="square" rtlCol="0">
            <a:spAutoFit/>
          </a:bodyPr>
          <a:lstStyle/>
          <a:p>
            <a:pPr marL="342900" indent="-342900">
              <a:buFont typeface="Arial" panose="020B0604020202020204" pitchFamily="34" charset="0"/>
              <a:buChar char="•"/>
            </a:pPr>
            <a:r>
              <a:rPr lang="en-US" sz="2200" dirty="0"/>
              <a:t>Traditional approach</a:t>
            </a:r>
          </a:p>
          <a:p>
            <a:pPr marL="342900" indent="-342900">
              <a:buFont typeface="Arial" panose="020B0604020202020204" pitchFamily="34" charset="0"/>
              <a:buChar char="•"/>
            </a:pPr>
            <a:r>
              <a:rPr lang="en-US" sz="2200" dirty="0"/>
              <a:t>Uses request object of the </a:t>
            </a:r>
            <a:r>
              <a:rPr lang="en-US" sz="2200" b="1" dirty="0" err="1"/>
              <a:t>HttpRequestBase</a:t>
            </a:r>
            <a:r>
              <a:rPr lang="en-US" sz="2200" dirty="0"/>
              <a:t> class. Object contains input field name and values as name-value pairs in case of the form submit.</a:t>
            </a:r>
          </a:p>
          <a:p>
            <a:pPr marL="342900" indent="-342900">
              <a:buFont typeface="Arial" panose="020B0604020202020204" pitchFamily="34" charset="0"/>
              <a:buChar char="•"/>
            </a:pPr>
            <a:r>
              <a:rPr lang="en-US" sz="2200" dirty="0"/>
              <a:t>Get the values of the controls by their names using as indexer from the request object in the controller. </a:t>
            </a:r>
          </a:p>
          <a:p>
            <a:endParaRPr lang="en-US" sz="2200" dirty="0"/>
          </a:p>
          <a:p>
            <a:endParaRPr lang="en-US" sz="2200" dirty="0"/>
          </a:p>
          <a:p>
            <a:endParaRPr lang="en-US" sz="2200" dirty="0"/>
          </a:p>
          <a:p>
            <a:r>
              <a:rPr lang="en-US" sz="2200" dirty="0"/>
              <a:t>Here ‘</a:t>
            </a:r>
            <a:r>
              <a:rPr lang="en-US" sz="2200" dirty="0" err="1"/>
              <a:t>txtName</a:t>
            </a:r>
            <a:r>
              <a:rPr lang="en-US" sz="2200" dirty="0"/>
              <a:t>’ is the name of the input in the form. Therefore, its values can be retrieved in controller from request object like shown above.</a:t>
            </a:r>
          </a:p>
          <a:p>
            <a:pPr lvl="1"/>
            <a:endParaRPr lang="en-US" sz="2200" dirty="0"/>
          </a:p>
        </p:txBody>
      </p:sp>
      <p:sp>
        <p:nvSpPr>
          <p:cNvPr id="3" name="Rectangle 2">
            <a:extLst>
              <a:ext uri="{FF2B5EF4-FFF2-40B4-BE49-F238E27FC236}">
                <a16:creationId xmlns:a16="http://schemas.microsoft.com/office/drawing/2014/main" id="{C46E5E16-450B-4840-B3D3-1A7E31BA5112}"/>
              </a:ext>
            </a:extLst>
          </p:cNvPr>
          <p:cNvSpPr/>
          <p:nvPr/>
        </p:nvSpPr>
        <p:spPr>
          <a:xfrm>
            <a:off x="1987825" y="4285130"/>
            <a:ext cx="5049079" cy="6740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lumMod val="50000"/>
                  </a:schemeClr>
                </a:solidFill>
              </a:rPr>
              <a:t>string </a:t>
            </a:r>
            <a:r>
              <a:rPr lang="en-US" dirty="0" err="1">
                <a:solidFill>
                  <a:schemeClr val="bg2">
                    <a:lumMod val="50000"/>
                  </a:schemeClr>
                </a:solidFill>
              </a:rPr>
              <a:t>strName</a:t>
            </a:r>
            <a:r>
              <a:rPr lang="en-US" dirty="0">
                <a:solidFill>
                  <a:schemeClr val="bg2">
                    <a:lumMod val="50000"/>
                  </a:schemeClr>
                </a:solidFill>
              </a:rPr>
              <a:t> = Request["</a:t>
            </a:r>
            <a:r>
              <a:rPr lang="en-US" dirty="0" err="1">
                <a:solidFill>
                  <a:schemeClr val="bg2">
                    <a:lumMod val="50000"/>
                  </a:schemeClr>
                </a:solidFill>
              </a:rPr>
              <a:t>txtName</a:t>
            </a:r>
            <a:r>
              <a:rPr lang="en-US" dirty="0">
                <a:solidFill>
                  <a:schemeClr val="bg2">
                    <a:lumMod val="50000"/>
                  </a:schemeClr>
                </a:solidFill>
              </a:rPr>
              <a:t>"].</a:t>
            </a:r>
            <a:r>
              <a:rPr lang="en-US" dirty="0" err="1">
                <a:solidFill>
                  <a:schemeClr val="bg2">
                    <a:lumMod val="50000"/>
                  </a:schemeClr>
                </a:solidFill>
              </a:rPr>
              <a:t>ToString</a:t>
            </a:r>
            <a:r>
              <a:rPr lang="en-US" dirty="0">
                <a:solidFill>
                  <a:schemeClr val="bg2">
                    <a:lumMod val="50000"/>
                  </a:schemeClr>
                </a:solidFill>
              </a:rPr>
              <a:t>();</a:t>
            </a: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9E2201-631C-4554-90CA-9EB39040EB71}"/>
              </a:ext>
            </a:extLst>
          </p:cNvPr>
          <p:cNvSpPr/>
          <p:nvPr/>
        </p:nvSpPr>
        <p:spPr>
          <a:xfrm>
            <a:off x="225287" y="780746"/>
            <a:ext cx="1996059" cy="430887"/>
          </a:xfrm>
          <a:prstGeom prst="rect">
            <a:avLst/>
          </a:prstGeom>
        </p:spPr>
        <p:txBody>
          <a:bodyPr wrap="none">
            <a:spAutoFit/>
          </a:bodyPr>
          <a:lstStyle/>
          <a:p>
            <a:r>
              <a:rPr lang="en-US" sz="2200" b="1" dirty="0"/>
              <a:t>Form collection</a:t>
            </a:r>
          </a:p>
        </p:txBody>
      </p:sp>
      <p:sp>
        <p:nvSpPr>
          <p:cNvPr id="5" name="TextBox 4">
            <a:extLst>
              <a:ext uri="{FF2B5EF4-FFF2-40B4-BE49-F238E27FC236}">
                <a16:creationId xmlns:a16="http://schemas.microsoft.com/office/drawing/2014/main" id="{7AFD9A4D-C158-4651-AC75-8315EA0E6DA4}"/>
              </a:ext>
            </a:extLst>
          </p:cNvPr>
          <p:cNvSpPr txBox="1"/>
          <p:nvPr/>
        </p:nvSpPr>
        <p:spPr>
          <a:xfrm>
            <a:off x="225287" y="1061526"/>
            <a:ext cx="8706678" cy="1785104"/>
          </a:xfrm>
          <a:prstGeom prst="rect">
            <a:avLst/>
          </a:prstGeom>
          <a:noFill/>
        </p:spPr>
        <p:txBody>
          <a:bodyPr wrap="square" rtlCol="0">
            <a:spAutoFit/>
          </a:bodyPr>
          <a:lstStyle/>
          <a:p>
            <a:r>
              <a:rPr lang="en-US" sz="2000" b="1" dirty="0" err="1"/>
              <a:t>FormCollection</a:t>
            </a:r>
            <a:r>
              <a:rPr lang="en-US" sz="2000" dirty="0"/>
              <a:t> object also has requested data as the name/value collection as the </a:t>
            </a:r>
            <a:r>
              <a:rPr lang="en-US" sz="2000" b="1" dirty="0"/>
              <a:t>Request</a:t>
            </a:r>
            <a:r>
              <a:rPr lang="en-US" sz="2000" dirty="0"/>
              <a:t> object. </a:t>
            </a:r>
          </a:p>
          <a:p>
            <a:endParaRPr lang="en-US" sz="2200" dirty="0"/>
          </a:p>
          <a:p>
            <a:endParaRPr lang="en-US" sz="2200" dirty="0"/>
          </a:p>
          <a:p>
            <a:pPr lvl="1"/>
            <a:endParaRPr lang="en-US" sz="2200" dirty="0"/>
          </a:p>
        </p:txBody>
      </p:sp>
      <p:sp>
        <p:nvSpPr>
          <p:cNvPr id="6" name="Rectangle 5">
            <a:extLst>
              <a:ext uri="{FF2B5EF4-FFF2-40B4-BE49-F238E27FC236}">
                <a16:creationId xmlns:a16="http://schemas.microsoft.com/office/drawing/2014/main" id="{B40D0CB3-2301-4F4D-9E75-65C87B3502D4}"/>
              </a:ext>
            </a:extLst>
          </p:cNvPr>
          <p:cNvSpPr/>
          <p:nvPr/>
        </p:nvSpPr>
        <p:spPr>
          <a:xfrm>
            <a:off x="2001078" y="1755299"/>
            <a:ext cx="5088835" cy="13173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2">
                    <a:lumMod val="50000"/>
                  </a:schemeClr>
                </a:solidFill>
              </a:rPr>
              <a:t>[</a:t>
            </a:r>
            <a:r>
              <a:rPr lang="en-US" dirty="0" err="1">
                <a:solidFill>
                  <a:schemeClr val="bg2">
                    <a:lumMod val="50000"/>
                  </a:schemeClr>
                </a:solidFill>
              </a:rPr>
              <a:t>HttpPost</a:t>
            </a:r>
            <a:r>
              <a:rPr lang="en-US" dirty="0">
                <a:solidFill>
                  <a:schemeClr val="bg2">
                    <a:lumMod val="50000"/>
                  </a:schemeClr>
                </a:solidFill>
              </a:rPr>
              <a:t>]</a:t>
            </a:r>
          </a:p>
          <a:p>
            <a:r>
              <a:rPr lang="en-US" dirty="0">
                <a:solidFill>
                  <a:schemeClr val="bg2">
                    <a:lumMod val="50000"/>
                  </a:schemeClr>
                </a:solidFill>
              </a:rPr>
              <a:t>public </a:t>
            </a:r>
            <a:r>
              <a:rPr lang="en-US" dirty="0" err="1">
                <a:solidFill>
                  <a:schemeClr val="bg2">
                    <a:lumMod val="50000"/>
                  </a:schemeClr>
                </a:solidFill>
              </a:rPr>
              <a:t>ActionResult</a:t>
            </a:r>
            <a:r>
              <a:rPr lang="en-US" dirty="0">
                <a:solidFill>
                  <a:schemeClr val="bg2">
                    <a:lumMod val="50000"/>
                  </a:schemeClr>
                </a:solidFill>
              </a:rPr>
              <a:t> Calculate(</a:t>
            </a:r>
            <a:r>
              <a:rPr lang="en-US" dirty="0" err="1">
                <a:solidFill>
                  <a:schemeClr val="bg2">
                    <a:lumMod val="50000"/>
                  </a:schemeClr>
                </a:solidFill>
              </a:rPr>
              <a:t>FormCollection</a:t>
            </a:r>
            <a:r>
              <a:rPr lang="en-US" dirty="0">
                <a:solidFill>
                  <a:schemeClr val="bg2">
                    <a:lumMod val="50000"/>
                  </a:schemeClr>
                </a:solidFill>
              </a:rPr>
              <a:t> form){</a:t>
            </a:r>
          </a:p>
          <a:p>
            <a:pPr lvl="1"/>
            <a:r>
              <a:rPr lang="en-US" dirty="0">
                <a:solidFill>
                  <a:schemeClr val="bg2">
                    <a:lumMod val="50000"/>
                  </a:schemeClr>
                </a:solidFill>
              </a:rPr>
              <a:t> string </a:t>
            </a:r>
            <a:r>
              <a:rPr lang="en-US" dirty="0" err="1">
                <a:solidFill>
                  <a:schemeClr val="bg2">
                    <a:lumMod val="50000"/>
                  </a:schemeClr>
                </a:solidFill>
              </a:rPr>
              <a:t>strName</a:t>
            </a:r>
            <a:r>
              <a:rPr lang="en-US" dirty="0">
                <a:solidFill>
                  <a:schemeClr val="bg2">
                    <a:lumMod val="50000"/>
                  </a:schemeClr>
                </a:solidFill>
              </a:rPr>
              <a:t> = form["</a:t>
            </a:r>
            <a:r>
              <a:rPr lang="en-US" dirty="0" err="1">
                <a:solidFill>
                  <a:schemeClr val="bg2">
                    <a:lumMod val="50000"/>
                  </a:schemeClr>
                </a:solidFill>
              </a:rPr>
              <a:t>txtName</a:t>
            </a:r>
            <a:r>
              <a:rPr lang="en-US" dirty="0">
                <a:solidFill>
                  <a:schemeClr val="bg2">
                    <a:lumMod val="50000"/>
                  </a:schemeClr>
                </a:solidFill>
              </a:rPr>
              <a:t>"].</a:t>
            </a:r>
            <a:r>
              <a:rPr lang="en-US" dirty="0" err="1">
                <a:solidFill>
                  <a:schemeClr val="bg2">
                    <a:lumMod val="50000"/>
                  </a:schemeClr>
                </a:solidFill>
              </a:rPr>
              <a:t>ToString</a:t>
            </a:r>
            <a:r>
              <a:rPr lang="en-US" dirty="0">
                <a:solidFill>
                  <a:schemeClr val="bg2">
                    <a:lumMod val="50000"/>
                  </a:schemeClr>
                </a:solidFill>
              </a:rPr>
              <a:t>();</a:t>
            </a:r>
          </a:p>
          <a:p>
            <a:pPr lvl="1"/>
            <a:r>
              <a:rPr lang="en-US" dirty="0">
                <a:solidFill>
                  <a:schemeClr val="bg2">
                    <a:lumMod val="50000"/>
                  </a:schemeClr>
                </a:solidFill>
              </a:rPr>
              <a:t> . . . . . . . . . . . . . . . . . . . . }</a:t>
            </a:r>
          </a:p>
        </p:txBody>
      </p:sp>
      <p:sp>
        <p:nvSpPr>
          <p:cNvPr id="7" name="Rectangle 6">
            <a:extLst>
              <a:ext uri="{FF2B5EF4-FFF2-40B4-BE49-F238E27FC236}">
                <a16:creationId xmlns:a16="http://schemas.microsoft.com/office/drawing/2014/main" id="{38BF5EB8-CF61-4E73-9A68-0FE02DE5FF53}"/>
              </a:ext>
            </a:extLst>
          </p:cNvPr>
          <p:cNvSpPr/>
          <p:nvPr/>
        </p:nvSpPr>
        <p:spPr>
          <a:xfrm>
            <a:off x="225287" y="3109516"/>
            <a:ext cx="2711114" cy="430887"/>
          </a:xfrm>
          <a:prstGeom prst="rect">
            <a:avLst/>
          </a:prstGeom>
        </p:spPr>
        <p:txBody>
          <a:bodyPr wrap="square">
            <a:spAutoFit/>
          </a:bodyPr>
          <a:lstStyle/>
          <a:p>
            <a:r>
              <a:rPr lang="en-US" sz="2200" b="1" dirty="0"/>
              <a:t>Through Parameters</a:t>
            </a:r>
          </a:p>
        </p:txBody>
      </p:sp>
      <p:sp>
        <p:nvSpPr>
          <p:cNvPr id="8" name="TextBox 7">
            <a:extLst>
              <a:ext uri="{FF2B5EF4-FFF2-40B4-BE49-F238E27FC236}">
                <a16:creationId xmlns:a16="http://schemas.microsoft.com/office/drawing/2014/main" id="{74117423-6FCF-45B3-A47D-6167E1E2592A}"/>
              </a:ext>
            </a:extLst>
          </p:cNvPr>
          <p:cNvSpPr txBox="1"/>
          <p:nvPr/>
        </p:nvSpPr>
        <p:spPr>
          <a:xfrm>
            <a:off x="225287" y="3402603"/>
            <a:ext cx="8845826" cy="1446550"/>
          </a:xfrm>
          <a:prstGeom prst="rect">
            <a:avLst/>
          </a:prstGeom>
          <a:noFill/>
        </p:spPr>
        <p:txBody>
          <a:bodyPr wrap="square" rtlCol="0">
            <a:spAutoFit/>
          </a:bodyPr>
          <a:lstStyle/>
          <a:p>
            <a:pPr algn="just"/>
            <a:r>
              <a:rPr lang="en-US" sz="2200" dirty="0"/>
              <a:t>Pass the input field names as parameters to the post action method by keeping the names same as the input field names. These parameters will have the values for those fields and the parameter types should be string. Also, there is no need to define the parameters in any specific sequence. </a:t>
            </a:r>
          </a:p>
        </p:txBody>
      </p:sp>
      <p:sp>
        <p:nvSpPr>
          <p:cNvPr id="9" name="Rectangle 8">
            <a:extLst>
              <a:ext uri="{FF2B5EF4-FFF2-40B4-BE49-F238E27FC236}">
                <a16:creationId xmlns:a16="http://schemas.microsoft.com/office/drawing/2014/main" id="{BBCB354C-F5FD-4D9D-8CEF-B8C903F0472D}"/>
              </a:ext>
            </a:extLst>
          </p:cNvPr>
          <p:cNvSpPr/>
          <p:nvPr/>
        </p:nvSpPr>
        <p:spPr>
          <a:xfrm>
            <a:off x="1978409" y="4835901"/>
            <a:ext cx="5088835" cy="19160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2">
                    <a:lumMod val="50000"/>
                  </a:schemeClr>
                </a:solidFill>
              </a:rPr>
              <a:t>[</a:t>
            </a:r>
            <a:r>
              <a:rPr lang="en-US" dirty="0" err="1">
                <a:solidFill>
                  <a:schemeClr val="bg2">
                    <a:lumMod val="50000"/>
                  </a:schemeClr>
                </a:solidFill>
              </a:rPr>
              <a:t>HttpPost</a:t>
            </a:r>
            <a:r>
              <a:rPr lang="en-US" dirty="0">
                <a:solidFill>
                  <a:schemeClr val="bg2">
                    <a:lumMod val="50000"/>
                  </a:schemeClr>
                </a:solidFill>
              </a:rPr>
              <a:t>]</a:t>
            </a:r>
          </a:p>
          <a:p>
            <a:r>
              <a:rPr lang="en-US" dirty="0">
                <a:solidFill>
                  <a:schemeClr val="bg2">
                    <a:lumMod val="50000"/>
                  </a:schemeClr>
                </a:solidFill>
              </a:rPr>
              <a:t>public </a:t>
            </a:r>
            <a:r>
              <a:rPr lang="en-US" dirty="0" err="1">
                <a:solidFill>
                  <a:schemeClr val="bg2">
                    <a:lumMod val="50000"/>
                  </a:schemeClr>
                </a:solidFill>
              </a:rPr>
              <a:t>ActionResult</a:t>
            </a:r>
            <a:r>
              <a:rPr lang="en-US" dirty="0">
                <a:solidFill>
                  <a:schemeClr val="bg2">
                    <a:lumMod val="50000"/>
                  </a:schemeClr>
                </a:solidFill>
              </a:rPr>
              <a:t> Calculate(</a:t>
            </a:r>
            <a:r>
              <a:rPr lang="en-US" dirty="0" err="1">
                <a:solidFill>
                  <a:schemeClr val="bg2">
                    <a:lumMod val="50000"/>
                  </a:schemeClr>
                </a:solidFill>
              </a:rPr>
              <a:t>FormCollection</a:t>
            </a:r>
            <a:r>
              <a:rPr lang="en-US" dirty="0">
                <a:solidFill>
                  <a:schemeClr val="bg2">
                    <a:lumMod val="50000"/>
                  </a:schemeClr>
                </a:solidFill>
              </a:rPr>
              <a:t> form){</a:t>
            </a:r>
          </a:p>
          <a:p>
            <a:pPr lvl="1"/>
            <a:r>
              <a:rPr lang="en-US" dirty="0">
                <a:solidFill>
                  <a:schemeClr val="bg2">
                    <a:lumMod val="50000"/>
                  </a:schemeClr>
                </a:solidFill>
              </a:rPr>
              <a:t> public </a:t>
            </a:r>
            <a:r>
              <a:rPr lang="en-US" dirty="0" err="1">
                <a:solidFill>
                  <a:schemeClr val="bg2">
                    <a:lumMod val="50000"/>
                  </a:schemeClr>
                </a:solidFill>
              </a:rPr>
              <a:t>ActionResult</a:t>
            </a:r>
            <a:r>
              <a:rPr lang="en-US" dirty="0">
                <a:solidFill>
                  <a:schemeClr val="bg2">
                    <a:lumMod val="50000"/>
                  </a:schemeClr>
                </a:solidFill>
              </a:rPr>
              <a:t> Calculate(string </a:t>
            </a:r>
            <a:r>
              <a:rPr lang="en-US" dirty="0" err="1">
                <a:solidFill>
                  <a:schemeClr val="bg2">
                    <a:lumMod val="50000"/>
                  </a:schemeClr>
                </a:solidFill>
              </a:rPr>
              <a:t>txtName</a:t>
            </a:r>
            <a:r>
              <a:rPr lang="en-US" dirty="0">
                <a:solidFill>
                  <a:schemeClr val="bg2">
                    <a:lumMod val="50000"/>
                  </a:schemeClr>
                </a:solidFill>
              </a:rPr>
              <a:t>)</a:t>
            </a:r>
          </a:p>
          <a:p>
            <a:pPr lvl="1"/>
            <a:r>
              <a:rPr lang="en-US" dirty="0">
                <a:solidFill>
                  <a:schemeClr val="bg2">
                    <a:lumMod val="50000"/>
                  </a:schemeClr>
                </a:solidFill>
              </a:rPr>
              <a:t>{</a:t>
            </a:r>
          </a:p>
          <a:p>
            <a:pPr lvl="1"/>
            <a:r>
              <a:rPr lang="en-US" dirty="0">
                <a:solidFill>
                  <a:schemeClr val="bg2">
                    <a:lumMod val="50000"/>
                  </a:schemeClr>
                </a:solidFill>
              </a:rPr>
              <a:t> string </a:t>
            </a:r>
            <a:r>
              <a:rPr lang="en-US" dirty="0" err="1">
                <a:solidFill>
                  <a:schemeClr val="bg2">
                    <a:lumMod val="50000"/>
                  </a:schemeClr>
                </a:solidFill>
              </a:rPr>
              <a:t>strName</a:t>
            </a:r>
            <a:r>
              <a:rPr lang="en-US" dirty="0">
                <a:solidFill>
                  <a:schemeClr val="bg2">
                    <a:lumMod val="50000"/>
                  </a:schemeClr>
                </a:solidFill>
              </a:rPr>
              <a:t> = </a:t>
            </a:r>
            <a:r>
              <a:rPr lang="en-US" dirty="0" err="1">
                <a:solidFill>
                  <a:schemeClr val="bg2">
                    <a:lumMod val="50000"/>
                  </a:schemeClr>
                </a:solidFill>
              </a:rPr>
              <a:t>Convert.ToString</a:t>
            </a:r>
            <a:r>
              <a:rPr lang="en-US" dirty="0">
                <a:solidFill>
                  <a:schemeClr val="bg2">
                    <a:lumMod val="50000"/>
                  </a:schemeClr>
                </a:solidFill>
              </a:rPr>
              <a:t>(</a:t>
            </a:r>
            <a:r>
              <a:rPr lang="en-US" dirty="0" err="1">
                <a:solidFill>
                  <a:schemeClr val="bg2">
                    <a:lumMod val="50000"/>
                  </a:schemeClr>
                </a:solidFill>
              </a:rPr>
              <a:t>txtName</a:t>
            </a:r>
            <a:r>
              <a:rPr lang="en-US" dirty="0">
                <a:solidFill>
                  <a:schemeClr val="bg2">
                    <a:lumMod val="50000"/>
                  </a:schemeClr>
                </a:solidFill>
              </a:rPr>
              <a:t>);</a:t>
            </a:r>
          </a:p>
          <a:p>
            <a:pPr lvl="1"/>
            <a:r>
              <a:rPr lang="en-US" dirty="0">
                <a:solidFill>
                  <a:schemeClr val="bg2">
                    <a:lumMod val="50000"/>
                  </a:schemeClr>
                </a:solidFill>
              </a:rPr>
              <a:t> . . . . . . . . . . . . . . . . . . . . . . . . . . . . . . . . . . . . .</a:t>
            </a:r>
          </a:p>
          <a:p>
            <a:pPr lvl="1"/>
            <a:r>
              <a:rPr lang="en-US" dirty="0">
                <a:solidFill>
                  <a:schemeClr val="bg2">
                    <a:lumMod val="50000"/>
                  </a:schemeClr>
                </a:solidFill>
              </a:rPr>
              <a:t>}</a:t>
            </a:r>
          </a:p>
        </p:txBody>
      </p:sp>
    </p:spTree>
    <p:extLst>
      <p:ext uri="{BB962C8B-B14F-4D97-AF65-F5344CB8AC3E}">
        <p14:creationId xmlns:p14="http://schemas.microsoft.com/office/powerpoint/2010/main" val="3361471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9E2201-631C-4554-90CA-9EB39040EB71}"/>
              </a:ext>
            </a:extLst>
          </p:cNvPr>
          <p:cNvSpPr/>
          <p:nvPr/>
        </p:nvSpPr>
        <p:spPr>
          <a:xfrm>
            <a:off x="225287" y="780746"/>
            <a:ext cx="2762038" cy="430887"/>
          </a:xfrm>
          <a:prstGeom prst="rect">
            <a:avLst/>
          </a:prstGeom>
        </p:spPr>
        <p:txBody>
          <a:bodyPr wrap="none">
            <a:spAutoFit/>
          </a:bodyPr>
          <a:lstStyle/>
          <a:p>
            <a:r>
              <a:rPr lang="en-US" sz="2200" b="1" dirty="0"/>
              <a:t>Strongly typed model </a:t>
            </a:r>
          </a:p>
        </p:txBody>
      </p:sp>
      <p:sp>
        <p:nvSpPr>
          <p:cNvPr id="5" name="TextBox 4">
            <a:extLst>
              <a:ext uri="{FF2B5EF4-FFF2-40B4-BE49-F238E27FC236}">
                <a16:creationId xmlns:a16="http://schemas.microsoft.com/office/drawing/2014/main" id="{7AFD9A4D-C158-4651-AC75-8315EA0E6DA4}"/>
              </a:ext>
            </a:extLst>
          </p:cNvPr>
          <p:cNvSpPr txBox="1"/>
          <p:nvPr/>
        </p:nvSpPr>
        <p:spPr>
          <a:xfrm>
            <a:off x="225287" y="1480513"/>
            <a:ext cx="8706678" cy="5755422"/>
          </a:xfrm>
          <a:prstGeom prst="rect">
            <a:avLst/>
          </a:prstGeom>
          <a:noFill/>
        </p:spPr>
        <p:txBody>
          <a:bodyPr wrap="square" rtlCol="0">
            <a:spAutoFit/>
          </a:bodyPr>
          <a:lstStyle/>
          <a:p>
            <a:r>
              <a:rPr lang="en-US" sz="2200" dirty="0"/>
              <a:t>Strongly typed model binding to view: Here, we need to create a strongly typed view which will bind directly the model data to the various fields of the page. </a:t>
            </a:r>
          </a:p>
          <a:p>
            <a:endParaRPr lang="en-US" sz="2200" dirty="0"/>
          </a:p>
          <a:p>
            <a:pPr marL="971550" lvl="1" indent="-514350">
              <a:buFont typeface="+mj-lt"/>
              <a:buAutoNum type="romanUcPeriod"/>
            </a:pPr>
            <a:r>
              <a:rPr lang="en-US" sz="2000" dirty="0"/>
              <a:t>Create a model with the required member variables.</a:t>
            </a:r>
          </a:p>
          <a:p>
            <a:pPr lvl="2"/>
            <a:r>
              <a:rPr lang="en-US" sz="2000" dirty="0"/>
              <a:t>Let's say we have a model named 'Person' with member variable named as 'Name’</a:t>
            </a:r>
          </a:p>
          <a:p>
            <a:pPr lvl="2"/>
            <a:endParaRPr lang="en-US" sz="2000" dirty="0"/>
          </a:p>
          <a:p>
            <a:pPr marL="971550" lvl="1" indent="-514350">
              <a:buFont typeface="+mj-lt"/>
              <a:buAutoNum type="romanUcPeriod"/>
            </a:pPr>
            <a:r>
              <a:rPr lang="en-US" sz="2000" dirty="0"/>
              <a:t>Now pass the empty model to the view as parameter in the controller action. </a:t>
            </a:r>
          </a:p>
          <a:p>
            <a:pPr marL="971550" lvl="1" indent="-514350">
              <a:buFont typeface="+mj-lt"/>
              <a:buAutoNum type="romanUcPeriod"/>
            </a:pPr>
            <a:endParaRPr lang="en-US" sz="2000" dirty="0"/>
          </a:p>
          <a:p>
            <a:pPr marL="971550" lvl="1" indent="-514350">
              <a:buFont typeface="+mj-lt"/>
              <a:buAutoNum type="romanUcPeriod"/>
            </a:pPr>
            <a:endParaRPr lang="en-US" sz="2000" dirty="0"/>
          </a:p>
          <a:p>
            <a:pPr marL="971550" lvl="1" indent="-514350">
              <a:buFont typeface="+mj-lt"/>
              <a:buAutoNum type="romanUcPeriod"/>
            </a:pPr>
            <a:endParaRPr lang="en-US" sz="2000" dirty="0"/>
          </a:p>
          <a:p>
            <a:pPr marL="971550" lvl="1" indent="-514350">
              <a:buFont typeface="+mj-lt"/>
              <a:buAutoNum type="romanUcPeriod"/>
            </a:pPr>
            <a:endParaRPr lang="en-US" sz="2000" dirty="0"/>
          </a:p>
          <a:p>
            <a:pPr lvl="1"/>
            <a:endParaRPr lang="en-US" sz="2000" dirty="0"/>
          </a:p>
          <a:p>
            <a:pPr lvl="1"/>
            <a:endParaRPr lang="en-US" sz="2000" dirty="0"/>
          </a:p>
          <a:p>
            <a:pPr lvl="1"/>
            <a:endParaRPr lang="en-US" sz="2000" dirty="0"/>
          </a:p>
          <a:p>
            <a:pPr lvl="1"/>
            <a:endParaRPr lang="en-US" sz="2000" dirty="0"/>
          </a:p>
        </p:txBody>
      </p:sp>
      <p:sp>
        <p:nvSpPr>
          <p:cNvPr id="9" name="Rectangle 8">
            <a:extLst>
              <a:ext uri="{FF2B5EF4-FFF2-40B4-BE49-F238E27FC236}">
                <a16:creationId xmlns:a16="http://schemas.microsoft.com/office/drawing/2014/main" id="{BBCB354C-F5FD-4D9D-8CEF-B8C903F0472D}"/>
              </a:ext>
            </a:extLst>
          </p:cNvPr>
          <p:cNvSpPr/>
          <p:nvPr/>
        </p:nvSpPr>
        <p:spPr>
          <a:xfrm>
            <a:off x="2751744" y="4719848"/>
            <a:ext cx="3189939" cy="13152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2">
                    <a:lumMod val="50000"/>
                  </a:schemeClr>
                </a:solidFill>
              </a:rPr>
              <a:t>public </a:t>
            </a:r>
            <a:r>
              <a:rPr lang="en-US" dirty="0" err="1">
                <a:solidFill>
                  <a:schemeClr val="bg2">
                    <a:lumMod val="50000"/>
                  </a:schemeClr>
                </a:solidFill>
              </a:rPr>
              <a:t>ActionResult</a:t>
            </a:r>
            <a:r>
              <a:rPr lang="en-US" dirty="0">
                <a:solidFill>
                  <a:schemeClr val="bg2">
                    <a:lumMod val="50000"/>
                  </a:schemeClr>
                </a:solidFill>
              </a:rPr>
              <a:t> </a:t>
            </a:r>
            <a:r>
              <a:rPr lang="en-US" dirty="0" err="1">
                <a:solidFill>
                  <a:schemeClr val="bg2">
                    <a:lumMod val="50000"/>
                  </a:schemeClr>
                </a:solidFill>
              </a:rPr>
              <a:t>GetName</a:t>
            </a:r>
            <a:r>
              <a:rPr lang="en-US" dirty="0">
                <a:solidFill>
                  <a:schemeClr val="bg2">
                    <a:lumMod val="50000"/>
                  </a:schemeClr>
                </a:solidFill>
              </a:rPr>
              <a:t>()</a:t>
            </a:r>
          </a:p>
          <a:p>
            <a:r>
              <a:rPr lang="en-US" dirty="0">
                <a:solidFill>
                  <a:schemeClr val="bg2">
                    <a:lumMod val="50000"/>
                  </a:schemeClr>
                </a:solidFill>
              </a:rPr>
              <a:t>{</a:t>
            </a:r>
          </a:p>
          <a:p>
            <a:r>
              <a:rPr lang="en-US" dirty="0">
                <a:solidFill>
                  <a:schemeClr val="bg2">
                    <a:lumMod val="50000"/>
                  </a:schemeClr>
                </a:solidFill>
              </a:rPr>
              <a:t> Person </a:t>
            </a:r>
            <a:r>
              <a:rPr lang="en-US" dirty="0" err="1">
                <a:solidFill>
                  <a:schemeClr val="bg2">
                    <a:lumMod val="50000"/>
                  </a:schemeClr>
                </a:solidFill>
              </a:rPr>
              <a:t>person</a:t>
            </a:r>
            <a:r>
              <a:rPr lang="en-US" dirty="0">
                <a:solidFill>
                  <a:schemeClr val="bg2">
                    <a:lumMod val="50000"/>
                  </a:schemeClr>
                </a:solidFill>
              </a:rPr>
              <a:t> = new Person();</a:t>
            </a:r>
          </a:p>
          <a:p>
            <a:r>
              <a:rPr lang="en-US" dirty="0">
                <a:solidFill>
                  <a:schemeClr val="bg2">
                    <a:lumMod val="50000"/>
                  </a:schemeClr>
                </a:solidFill>
              </a:rPr>
              <a:t> return View(person);</a:t>
            </a:r>
          </a:p>
          <a:p>
            <a:r>
              <a:rPr lang="en-US" dirty="0">
                <a:solidFill>
                  <a:schemeClr val="bg2">
                    <a:lumMod val="50000"/>
                  </a:schemeClr>
                </a:solidFill>
              </a:rPr>
              <a:t>}</a:t>
            </a:r>
          </a:p>
        </p:txBody>
      </p:sp>
    </p:spTree>
    <p:extLst>
      <p:ext uri="{BB962C8B-B14F-4D97-AF65-F5344CB8AC3E}">
        <p14:creationId xmlns:p14="http://schemas.microsoft.com/office/powerpoint/2010/main" val="3429867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9E2201-631C-4554-90CA-9EB39040EB71}"/>
              </a:ext>
            </a:extLst>
          </p:cNvPr>
          <p:cNvSpPr/>
          <p:nvPr/>
        </p:nvSpPr>
        <p:spPr>
          <a:xfrm>
            <a:off x="225287" y="780746"/>
            <a:ext cx="2762038" cy="430887"/>
          </a:xfrm>
          <a:prstGeom prst="rect">
            <a:avLst/>
          </a:prstGeom>
        </p:spPr>
        <p:txBody>
          <a:bodyPr wrap="none">
            <a:spAutoFit/>
          </a:bodyPr>
          <a:lstStyle/>
          <a:p>
            <a:r>
              <a:rPr lang="en-US" sz="2200" b="1" dirty="0"/>
              <a:t>Strongly typed model </a:t>
            </a:r>
          </a:p>
        </p:txBody>
      </p:sp>
      <p:sp>
        <p:nvSpPr>
          <p:cNvPr id="5" name="TextBox 4">
            <a:extLst>
              <a:ext uri="{FF2B5EF4-FFF2-40B4-BE49-F238E27FC236}">
                <a16:creationId xmlns:a16="http://schemas.microsoft.com/office/drawing/2014/main" id="{7AFD9A4D-C158-4651-AC75-8315EA0E6DA4}"/>
              </a:ext>
            </a:extLst>
          </p:cNvPr>
          <p:cNvSpPr txBox="1"/>
          <p:nvPr/>
        </p:nvSpPr>
        <p:spPr>
          <a:xfrm>
            <a:off x="225287" y="1436920"/>
            <a:ext cx="8706678" cy="6247864"/>
          </a:xfrm>
          <a:prstGeom prst="rect">
            <a:avLst/>
          </a:prstGeom>
          <a:noFill/>
        </p:spPr>
        <p:txBody>
          <a:bodyPr wrap="square" rtlCol="0">
            <a:spAutoFit/>
          </a:bodyPr>
          <a:lstStyle/>
          <a:p>
            <a:pPr marL="971550" lvl="1" indent="-514350">
              <a:buFont typeface="+mj-lt"/>
              <a:buAutoNum type="romanUcPeriod" startAt="3"/>
            </a:pPr>
            <a:r>
              <a:rPr lang="en-US" sz="2000" dirty="0"/>
              <a:t>Prepare the strongly typed view to display the model property values through html elements as below: </a:t>
            </a:r>
          </a:p>
          <a:p>
            <a:pPr marL="971550" lvl="1" indent="-514350">
              <a:buFont typeface="+mj-lt"/>
              <a:buAutoNum type="romanUcPeriod" startAt="4"/>
            </a:pPr>
            <a:endParaRPr lang="en-US" sz="2000" dirty="0"/>
          </a:p>
          <a:p>
            <a:pPr marL="971550" lvl="1" indent="-514350">
              <a:buFont typeface="+mj-lt"/>
              <a:buAutoNum type="romanUcPeriod" startAt="4"/>
            </a:pPr>
            <a:endParaRPr lang="en-US" sz="2000" dirty="0"/>
          </a:p>
          <a:p>
            <a:pPr marL="971550" lvl="1" indent="-514350">
              <a:buFont typeface="+mj-lt"/>
              <a:buAutoNum type="romanUcPeriod" startAt="4"/>
            </a:pPr>
            <a:endParaRPr lang="en-US" sz="2000" dirty="0"/>
          </a:p>
          <a:p>
            <a:pPr marL="971550" lvl="1" indent="-514350">
              <a:buFont typeface="+mj-lt"/>
              <a:buAutoNum type="romanUcPeriod" startAt="4"/>
            </a:pPr>
            <a:endParaRPr lang="en-US" sz="2000" dirty="0"/>
          </a:p>
          <a:p>
            <a:pPr marL="971550" lvl="1" indent="-514350">
              <a:buFont typeface="+mj-lt"/>
              <a:buAutoNum type="romanUcPeriod" startAt="4"/>
            </a:pPr>
            <a:endParaRPr lang="en-US" sz="2000" dirty="0"/>
          </a:p>
          <a:p>
            <a:pPr marL="971550" lvl="1" indent="-514350">
              <a:buFont typeface="+mj-lt"/>
              <a:buAutoNum type="romanUcPeriod" startAt="4"/>
            </a:pPr>
            <a:r>
              <a:rPr lang="en-US" sz="2000" dirty="0"/>
              <a:t>Create the action method that handles the POST request &amp; processes the data. </a:t>
            </a:r>
          </a:p>
          <a:p>
            <a:pPr lvl="1"/>
            <a:endParaRPr lang="en-US" sz="2000" dirty="0"/>
          </a:p>
          <a:p>
            <a:pPr lvl="1"/>
            <a:endParaRPr lang="en-US" sz="2000" dirty="0"/>
          </a:p>
          <a:p>
            <a:pPr lvl="1"/>
            <a:endParaRPr lang="en-US" sz="2000" dirty="0"/>
          </a:p>
          <a:p>
            <a:pPr marL="971550" lvl="1" indent="-514350">
              <a:buFont typeface="+mj-lt"/>
              <a:buAutoNum type="romanUcPeriod" startAt="4"/>
            </a:pPr>
            <a:endParaRPr lang="en-US" sz="2000" dirty="0"/>
          </a:p>
          <a:p>
            <a:pPr marL="971550" lvl="1" indent="-514350">
              <a:buFont typeface="+mj-lt"/>
              <a:buAutoNum type="romanUcPeriod" startAt="4"/>
            </a:pPr>
            <a:endParaRPr lang="en-US" sz="2000" dirty="0"/>
          </a:p>
          <a:p>
            <a:pPr marL="971550" lvl="1" indent="-514350">
              <a:buFont typeface="+mj-lt"/>
              <a:buAutoNum type="romanUcPeriod" startAt="4"/>
            </a:pPr>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p:txBody>
      </p:sp>
      <p:sp>
        <p:nvSpPr>
          <p:cNvPr id="10" name="Rectangle 9">
            <a:extLst>
              <a:ext uri="{FF2B5EF4-FFF2-40B4-BE49-F238E27FC236}">
                <a16:creationId xmlns:a16="http://schemas.microsoft.com/office/drawing/2014/main" id="{4D1C242A-C1D0-4FC2-A7B5-F68AE4095285}"/>
              </a:ext>
            </a:extLst>
          </p:cNvPr>
          <p:cNvSpPr/>
          <p:nvPr/>
        </p:nvSpPr>
        <p:spPr>
          <a:xfrm>
            <a:off x="2020955" y="4066630"/>
            <a:ext cx="5115341" cy="17298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2">
                    <a:lumMod val="50000"/>
                  </a:schemeClr>
                </a:solidFill>
              </a:rPr>
              <a:t>[</a:t>
            </a:r>
            <a:r>
              <a:rPr lang="en-US" dirty="0" err="1">
                <a:solidFill>
                  <a:schemeClr val="bg2">
                    <a:lumMod val="50000"/>
                  </a:schemeClr>
                </a:solidFill>
              </a:rPr>
              <a:t>HttpPost</a:t>
            </a:r>
            <a:r>
              <a:rPr lang="en-US" dirty="0">
                <a:solidFill>
                  <a:schemeClr val="bg2">
                    <a:lumMod val="50000"/>
                  </a:schemeClr>
                </a:solidFill>
              </a:rPr>
              <a:t>]</a:t>
            </a:r>
          </a:p>
          <a:p>
            <a:r>
              <a:rPr lang="en-US" dirty="0">
                <a:solidFill>
                  <a:schemeClr val="bg2">
                    <a:lumMod val="50000"/>
                  </a:schemeClr>
                </a:solidFill>
              </a:rPr>
              <a:t>public </a:t>
            </a:r>
            <a:r>
              <a:rPr lang="en-US" dirty="0" err="1">
                <a:solidFill>
                  <a:schemeClr val="bg2">
                    <a:lumMod val="50000"/>
                  </a:schemeClr>
                </a:solidFill>
              </a:rPr>
              <a:t>ActionResult</a:t>
            </a:r>
            <a:r>
              <a:rPr lang="en-US" dirty="0">
                <a:solidFill>
                  <a:schemeClr val="bg2">
                    <a:lumMod val="50000"/>
                  </a:schemeClr>
                </a:solidFill>
              </a:rPr>
              <a:t> </a:t>
            </a:r>
            <a:r>
              <a:rPr lang="en-US" dirty="0" err="1">
                <a:solidFill>
                  <a:schemeClr val="bg2">
                    <a:lumMod val="50000"/>
                  </a:schemeClr>
                </a:solidFill>
              </a:rPr>
              <a:t>GetPersonName</a:t>
            </a:r>
            <a:r>
              <a:rPr lang="en-US" dirty="0">
                <a:solidFill>
                  <a:schemeClr val="bg2">
                    <a:lumMod val="50000"/>
                  </a:schemeClr>
                </a:solidFill>
              </a:rPr>
              <a:t>(Person person)</a:t>
            </a:r>
          </a:p>
          <a:p>
            <a:r>
              <a:rPr lang="en-US" dirty="0">
                <a:solidFill>
                  <a:schemeClr val="bg2">
                    <a:lumMod val="50000"/>
                  </a:schemeClr>
                </a:solidFill>
              </a:rPr>
              <a:t>{</a:t>
            </a:r>
          </a:p>
          <a:p>
            <a:pPr lvl="1"/>
            <a:r>
              <a:rPr lang="en-US" dirty="0">
                <a:solidFill>
                  <a:schemeClr val="bg2">
                    <a:lumMod val="50000"/>
                  </a:schemeClr>
                </a:solidFill>
              </a:rPr>
              <a:t> return Content(</a:t>
            </a:r>
            <a:r>
              <a:rPr lang="en-US" dirty="0" err="1">
                <a:solidFill>
                  <a:schemeClr val="bg2">
                    <a:lumMod val="50000"/>
                  </a:schemeClr>
                </a:solidFill>
              </a:rPr>
              <a:t>person.Name.ToString</a:t>
            </a:r>
            <a:r>
              <a:rPr lang="en-US" dirty="0">
                <a:solidFill>
                  <a:schemeClr val="bg2">
                    <a:lumMod val="50000"/>
                  </a:schemeClr>
                </a:solidFill>
              </a:rPr>
              <a:t>());</a:t>
            </a:r>
          </a:p>
          <a:p>
            <a:r>
              <a:rPr lang="en-US" dirty="0">
                <a:solidFill>
                  <a:schemeClr val="bg2">
                    <a:lumMod val="50000"/>
                  </a:schemeClr>
                </a:solidFill>
              </a:rPr>
              <a:t>}</a:t>
            </a:r>
          </a:p>
        </p:txBody>
      </p:sp>
      <p:sp>
        <p:nvSpPr>
          <p:cNvPr id="6" name="Rectangle 5">
            <a:extLst>
              <a:ext uri="{FF2B5EF4-FFF2-40B4-BE49-F238E27FC236}">
                <a16:creationId xmlns:a16="http://schemas.microsoft.com/office/drawing/2014/main" id="{27859775-CA8C-4062-82D2-B83F60E088FE}"/>
              </a:ext>
            </a:extLst>
          </p:cNvPr>
          <p:cNvSpPr/>
          <p:nvPr/>
        </p:nvSpPr>
        <p:spPr>
          <a:xfrm>
            <a:off x="2120346" y="2299202"/>
            <a:ext cx="4638261" cy="9843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2">
                    <a:lumMod val="50000"/>
                  </a:schemeClr>
                </a:solidFill>
              </a:rPr>
              <a:t>&lt;div&gt;&lt;%= </a:t>
            </a:r>
            <a:r>
              <a:rPr lang="en-US" dirty="0" err="1">
                <a:solidFill>
                  <a:schemeClr val="bg2">
                    <a:lumMod val="50000"/>
                  </a:schemeClr>
                </a:solidFill>
              </a:rPr>
              <a:t>Html.Encode</a:t>
            </a:r>
            <a:r>
              <a:rPr lang="en-US" dirty="0">
                <a:solidFill>
                  <a:schemeClr val="bg2">
                    <a:lumMod val="50000"/>
                  </a:schemeClr>
                </a:solidFill>
              </a:rPr>
              <a:t>(</a:t>
            </a:r>
            <a:r>
              <a:rPr lang="en-US" dirty="0" err="1">
                <a:solidFill>
                  <a:schemeClr val="bg2">
                    <a:lumMod val="50000"/>
                  </a:schemeClr>
                </a:solidFill>
              </a:rPr>
              <a:t>person.Name</a:t>
            </a:r>
            <a:r>
              <a:rPr lang="en-US" dirty="0">
                <a:solidFill>
                  <a:schemeClr val="bg2">
                    <a:lumMod val="50000"/>
                  </a:schemeClr>
                </a:solidFill>
              </a:rPr>
              <a:t>)%&gt;&lt;/div&gt;</a:t>
            </a:r>
          </a:p>
        </p:txBody>
      </p:sp>
    </p:spTree>
    <p:extLst>
      <p:ext uri="{BB962C8B-B14F-4D97-AF65-F5344CB8AC3E}">
        <p14:creationId xmlns:p14="http://schemas.microsoft.com/office/powerpoint/2010/main" val="2580882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557" y="495281"/>
            <a:ext cx="7516713" cy="1083422"/>
          </a:xfrm>
        </p:spPr>
        <p:txBody>
          <a:bodyPr>
            <a:noAutofit/>
          </a:bodyPr>
          <a:lstStyle/>
          <a:p>
            <a:r>
              <a:rPr lang="en-US" sz="3800" b="1" dirty="0"/>
              <a:t>Mapping action method with GET and POST request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3" name="Rectangle 4">
            <a:extLst>
              <a:ext uri="{FF2B5EF4-FFF2-40B4-BE49-F238E27FC236}">
                <a16:creationId xmlns:a16="http://schemas.microsoft.com/office/drawing/2014/main" id="{47C22152-E3C3-4178-9D25-1ABDB06E1F19}"/>
              </a:ext>
            </a:extLst>
          </p:cNvPr>
          <p:cNvSpPr>
            <a:spLocks noChangeArrowheads="1"/>
          </p:cNvSpPr>
          <p:nvPr/>
        </p:nvSpPr>
        <p:spPr bwMode="auto">
          <a:xfrm>
            <a:off x="1503487" y="32169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FC0BC1C4-5232-48B4-AFDD-212774857DCC}"/>
              </a:ext>
            </a:extLst>
          </p:cNvPr>
          <p:cNvSpPr txBox="1"/>
          <p:nvPr/>
        </p:nvSpPr>
        <p:spPr>
          <a:xfrm>
            <a:off x="335493" y="2017059"/>
            <a:ext cx="8185655" cy="430887"/>
          </a:xfrm>
          <a:prstGeom prst="rect">
            <a:avLst/>
          </a:prstGeom>
          <a:noFill/>
        </p:spPr>
        <p:txBody>
          <a:bodyPr wrap="square" rtlCol="0">
            <a:spAutoFit/>
          </a:bodyPr>
          <a:lstStyle/>
          <a:p>
            <a:pPr marL="285750" indent="-285750" algn="just">
              <a:buFont typeface="Arial" panose="020B0604020202020204" pitchFamily="34" charset="0"/>
              <a:buChar char="•"/>
            </a:pPr>
            <a:endParaRPr lang="en-US" sz="2200" dirty="0"/>
          </a:p>
        </p:txBody>
      </p:sp>
      <p:sp>
        <p:nvSpPr>
          <p:cNvPr id="8" name="TextBox 7">
            <a:extLst>
              <a:ext uri="{FF2B5EF4-FFF2-40B4-BE49-F238E27FC236}">
                <a16:creationId xmlns:a16="http://schemas.microsoft.com/office/drawing/2014/main" id="{18C1C19B-AE0A-4D3E-A9F7-518453F391FD}"/>
              </a:ext>
            </a:extLst>
          </p:cNvPr>
          <p:cNvSpPr txBox="1"/>
          <p:nvPr/>
        </p:nvSpPr>
        <p:spPr>
          <a:xfrm>
            <a:off x="335493" y="2195474"/>
            <a:ext cx="8706678" cy="3908762"/>
          </a:xfrm>
          <a:prstGeom prst="rect">
            <a:avLst/>
          </a:prstGeom>
          <a:noFill/>
        </p:spPr>
        <p:txBody>
          <a:bodyPr wrap="square" rtlCol="0">
            <a:spAutoFit/>
          </a:bodyPr>
          <a:lstStyle/>
          <a:p>
            <a:pPr algn="just"/>
            <a:r>
              <a:rPr lang="en-US" sz="2000" dirty="0"/>
              <a:t>To receive and process submitted form data, add a Form action method in order to create the following:</a:t>
            </a:r>
          </a:p>
          <a:p>
            <a:pPr algn="just"/>
            <a:r>
              <a:rPr lang="en-US" dirty="0"/>
              <a:t>• A method that responds to </a:t>
            </a:r>
            <a:r>
              <a:rPr lang="en-US" b="1" dirty="0"/>
              <a:t>HTTP GET </a:t>
            </a:r>
            <a:r>
              <a:rPr lang="en-US" dirty="0"/>
              <a:t>requests: A GET request is what a browser issues normally each time someone clicks a link. This version of the action will be responsible for displaying the initial blank form when someone first visits /Home/Form.</a:t>
            </a:r>
          </a:p>
          <a:p>
            <a:pPr algn="just"/>
            <a:r>
              <a:rPr lang="en-US" dirty="0"/>
              <a:t>•A method that responds to </a:t>
            </a:r>
            <a:r>
              <a:rPr lang="en-US" b="1" dirty="0"/>
              <a:t>HTTP POST </a:t>
            </a:r>
            <a:r>
              <a:rPr lang="en-US" dirty="0"/>
              <a:t>requests: By default, forms rendered using </a:t>
            </a:r>
            <a:r>
              <a:rPr lang="en-US" dirty="0" err="1"/>
              <a:t>Html.BeginForm</a:t>
            </a:r>
            <a:r>
              <a:rPr lang="en-US" dirty="0"/>
              <a:t>() are submitted by the browser as a POST request. This version of the action will be responsible for receiving submitted data and deciding what to do with it.</a:t>
            </a:r>
          </a:p>
          <a:p>
            <a:pPr algn="just"/>
            <a:r>
              <a:rPr lang="en-US" sz="2000" dirty="0"/>
              <a:t>Handing GET and POST requests in separate C# methods helps to keep my controller code tidy, since the two methods have different responsibilities. Both action methods are invoked by the same URL, but MVC makes sure that the appropriate method is called, based on whether I am dealing with a GET or POST request. </a:t>
            </a:r>
          </a:p>
        </p:txBody>
      </p:sp>
    </p:spTree>
    <p:extLst>
      <p:ext uri="{BB962C8B-B14F-4D97-AF65-F5344CB8AC3E}">
        <p14:creationId xmlns:p14="http://schemas.microsoft.com/office/powerpoint/2010/main" val="313215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69483"/>
            <a:ext cx="6543608" cy="106465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1397917" cy="369332"/>
          </a:xfrm>
          <a:prstGeom prst="rect">
            <a:avLst/>
          </a:prstGeom>
          <a:noFill/>
        </p:spPr>
        <p:txBody>
          <a:bodyPr wrap="square" rtlCol="0">
            <a:spAutoFit/>
          </a:bodyPr>
          <a:lstStyle/>
          <a:p>
            <a:endParaRPr lang="en-FI" dirty="0"/>
          </a:p>
        </p:txBody>
      </p:sp>
      <p:sp>
        <p:nvSpPr>
          <p:cNvPr id="4" name="Subtitle 2">
            <a:extLst>
              <a:ext uri="{FF2B5EF4-FFF2-40B4-BE49-F238E27FC236}">
                <a16:creationId xmlns:a16="http://schemas.microsoft.com/office/drawing/2014/main" id="{4447CEAF-614F-4795-BC66-19A864A64B2F}"/>
              </a:ext>
            </a:extLst>
          </p:cNvPr>
          <p:cNvSpPr txBox="1">
            <a:spLocks/>
          </p:cNvSpPr>
          <p:nvPr/>
        </p:nvSpPr>
        <p:spPr>
          <a:xfrm>
            <a:off x="246134" y="731162"/>
            <a:ext cx="7347361" cy="2462612"/>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endParaRPr lang="en-US" sz="1800" b="1" dirty="0">
              <a:solidFill>
                <a:schemeClr val="tx1"/>
              </a:solidFill>
            </a:endParaRPr>
          </a:p>
        </p:txBody>
      </p:sp>
      <p:sp>
        <p:nvSpPr>
          <p:cNvPr id="3" name="Rectangle 2">
            <a:extLst>
              <a:ext uri="{FF2B5EF4-FFF2-40B4-BE49-F238E27FC236}">
                <a16:creationId xmlns:a16="http://schemas.microsoft.com/office/drawing/2014/main" id="{31D91E83-1162-4456-B022-570D2676C889}"/>
              </a:ext>
            </a:extLst>
          </p:cNvPr>
          <p:cNvSpPr/>
          <p:nvPr/>
        </p:nvSpPr>
        <p:spPr>
          <a:xfrm>
            <a:off x="378298" y="1100774"/>
            <a:ext cx="8235615" cy="5170646"/>
          </a:xfrm>
          <a:prstGeom prst="rect">
            <a:avLst/>
          </a:prstGeom>
        </p:spPr>
        <p:txBody>
          <a:bodyPr wrap="square">
            <a:spAutoFit/>
          </a:bodyPr>
          <a:lstStyle/>
          <a:p>
            <a:pPr marL="285750" indent="-285750" algn="just">
              <a:buFont typeface="Arial" panose="020B0604020202020204" pitchFamily="34" charset="0"/>
              <a:buChar char="•"/>
            </a:pPr>
            <a:r>
              <a:rPr lang="en-US" sz="2200" dirty="0"/>
              <a:t>HTTP GET method- Add the </a:t>
            </a:r>
            <a:r>
              <a:rPr lang="en-US" sz="2200" dirty="0" err="1"/>
              <a:t>HttpGet</a:t>
            </a:r>
            <a:r>
              <a:rPr lang="en-US" sz="2200" dirty="0"/>
              <a:t> attribute to existing Form action method. This tells MVC that this method should be used only for GET requests.</a:t>
            </a:r>
          </a:p>
          <a:p>
            <a:pPr marL="285750" indent="-285750" algn="just">
              <a:buFont typeface="Arial" panose="020B0604020202020204" pitchFamily="34" charset="0"/>
              <a:buChar char="•"/>
            </a:pPr>
            <a:r>
              <a:rPr lang="en-US" sz="2200" dirty="0"/>
              <a:t>HTTP POST method- Add an overloaded version of Form, which takes a </a:t>
            </a:r>
            <a:r>
              <a:rPr lang="en-US" sz="2200" dirty="0" err="1"/>
              <a:t>GuestResponse</a:t>
            </a:r>
            <a:r>
              <a:rPr lang="en-US" sz="2200" dirty="0"/>
              <a:t> parameter and applies the </a:t>
            </a:r>
            <a:r>
              <a:rPr lang="en-US" sz="2200" dirty="0" err="1"/>
              <a:t>HttpPost</a:t>
            </a:r>
            <a:r>
              <a:rPr lang="en-US" sz="2200" dirty="0"/>
              <a:t> attribute. The attribute tells MVC that the new method will deal with POST requests. Also import the Models namespace—this is just so to refer to the </a:t>
            </a:r>
            <a:r>
              <a:rPr lang="en-US" sz="2200" b="1" dirty="0" err="1"/>
              <a:t>GuestResponse</a:t>
            </a:r>
            <a:r>
              <a:rPr lang="en-US" sz="2200" dirty="0"/>
              <a:t> model type without needing to qualify the class name. </a:t>
            </a:r>
          </a:p>
          <a:p>
            <a:pPr marL="285750" indent="-285750">
              <a:buFont typeface="Arial" panose="020B0604020202020204" pitchFamily="34" charset="0"/>
              <a:buChar char="•"/>
            </a:pPr>
            <a:endParaRPr lang="en-US" sz="2200" dirty="0"/>
          </a:p>
          <a:p>
            <a:endParaRPr lang="en-US" sz="2200" dirty="0"/>
          </a:p>
          <a:p>
            <a:endParaRPr lang="en-US" sz="2200" dirty="0"/>
          </a:p>
          <a:p>
            <a:endParaRPr lang="en-US" sz="2200" dirty="0"/>
          </a:p>
          <a:p>
            <a:endParaRPr lang="en-US" sz="2200" dirty="0"/>
          </a:p>
          <a:p>
            <a:endParaRPr lang="en-US" sz="2200" dirty="0"/>
          </a:p>
        </p:txBody>
      </p:sp>
      <p:sp>
        <p:nvSpPr>
          <p:cNvPr id="7" name="Subtitle 2">
            <a:extLst>
              <a:ext uri="{FF2B5EF4-FFF2-40B4-BE49-F238E27FC236}">
                <a16:creationId xmlns:a16="http://schemas.microsoft.com/office/drawing/2014/main" id="{ABA21612-B705-4931-B1EF-BCE8A74FEAE0}"/>
              </a:ext>
            </a:extLst>
          </p:cNvPr>
          <p:cNvSpPr txBox="1">
            <a:spLocks/>
          </p:cNvSpPr>
          <p:nvPr/>
        </p:nvSpPr>
        <p:spPr>
          <a:xfrm>
            <a:off x="335494" y="731162"/>
            <a:ext cx="6543608" cy="4747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HTTP GET &amp; POST</a:t>
            </a:r>
          </a:p>
        </p:txBody>
      </p:sp>
      <p:sp>
        <p:nvSpPr>
          <p:cNvPr id="6" name="Rectangle 5">
            <a:extLst>
              <a:ext uri="{FF2B5EF4-FFF2-40B4-BE49-F238E27FC236}">
                <a16:creationId xmlns:a16="http://schemas.microsoft.com/office/drawing/2014/main" id="{FBADE7D5-408E-461F-B6DE-63B48390EFBD}"/>
              </a:ext>
            </a:extLst>
          </p:cNvPr>
          <p:cNvSpPr/>
          <p:nvPr/>
        </p:nvSpPr>
        <p:spPr>
          <a:xfrm>
            <a:off x="335494" y="4239260"/>
            <a:ext cx="3337453" cy="18875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2">
                    <a:lumMod val="50000"/>
                  </a:schemeClr>
                </a:solidFill>
              </a:rPr>
              <a:t>[</a:t>
            </a:r>
            <a:r>
              <a:rPr lang="en-US" dirty="0" err="1">
                <a:solidFill>
                  <a:schemeClr val="bg2">
                    <a:lumMod val="50000"/>
                  </a:schemeClr>
                </a:solidFill>
              </a:rPr>
              <a:t>HttpGet</a:t>
            </a:r>
            <a:r>
              <a:rPr lang="en-US" dirty="0">
                <a:solidFill>
                  <a:schemeClr val="bg2">
                    <a:lumMod val="50000"/>
                  </a:schemeClr>
                </a:solidFill>
              </a:rPr>
              <a:t>] </a:t>
            </a:r>
          </a:p>
          <a:p>
            <a:r>
              <a:rPr lang="en-US" dirty="0">
                <a:solidFill>
                  <a:schemeClr val="bg2">
                    <a:lumMod val="50000"/>
                  </a:schemeClr>
                </a:solidFill>
              </a:rPr>
              <a:t>public </a:t>
            </a:r>
            <a:r>
              <a:rPr lang="en-US" dirty="0" err="1">
                <a:solidFill>
                  <a:schemeClr val="bg2">
                    <a:lumMod val="50000"/>
                  </a:schemeClr>
                </a:solidFill>
              </a:rPr>
              <a:t>ViewResult</a:t>
            </a:r>
            <a:r>
              <a:rPr lang="en-US" dirty="0">
                <a:solidFill>
                  <a:schemeClr val="bg2">
                    <a:lumMod val="50000"/>
                  </a:schemeClr>
                </a:solidFill>
              </a:rPr>
              <a:t> Form() </a:t>
            </a:r>
          </a:p>
          <a:p>
            <a:r>
              <a:rPr lang="en-US" dirty="0">
                <a:solidFill>
                  <a:schemeClr val="bg2">
                    <a:lumMod val="50000"/>
                  </a:schemeClr>
                </a:solidFill>
              </a:rPr>
              <a:t>{ </a:t>
            </a:r>
          </a:p>
          <a:p>
            <a:pPr lvl="1"/>
            <a:r>
              <a:rPr lang="en-US" dirty="0">
                <a:solidFill>
                  <a:schemeClr val="bg2">
                    <a:lumMod val="50000"/>
                  </a:schemeClr>
                </a:solidFill>
              </a:rPr>
              <a:t>return View(); </a:t>
            </a:r>
          </a:p>
          <a:p>
            <a:r>
              <a:rPr lang="en-US" dirty="0">
                <a:solidFill>
                  <a:schemeClr val="bg2">
                    <a:lumMod val="50000"/>
                  </a:schemeClr>
                </a:solidFill>
              </a:rPr>
              <a:t>}</a:t>
            </a:r>
          </a:p>
        </p:txBody>
      </p:sp>
      <p:sp>
        <p:nvSpPr>
          <p:cNvPr id="11" name="Rectangle 10">
            <a:extLst>
              <a:ext uri="{FF2B5EF4-FFF2-40B4-BE49-F238E27FC236}">
                <a16:creationId xmlns:a16="http://schemas.microsoft.com/office/drawing/2014/main" id="{A2F30C92-A507-4203-89EA-D9D3A5BF76A1}"/>
              </a:ext>
            </a:extLst>
          </p:cNvPr>
          <p:cNvSpPr/>
          <p:nvPr/>
        </p:nvSpPr>
        <p:spPr>
          <a:xfrm>
            <a:off x="3919814" y="4200939"/>
            <a:ext cx="4914105" cy="18875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2">
                    <a:lumMod val="50000"/>
                  </a:schemeClr>
                </a:solidFill>
              </a:rPr>
              <a:t>[</a:t>
            </a:r>
            <a:r>
              <a:rPr lang="en-US" dirty="0" err="1">
                <a:solidFill>
                  <a:schemeClr val="bg2">
                    <a:lumMod val="50000"/>
                  </a:schemeClr>
                </a:solidFill>
              </a:rPr>
              <a:t>HttpPost</a:t>
            </a:r>
            <a:r>
              <a:rPr lang="en-US" dirty="0">
                <a:solidFill>
                  <a:schemeClr val="bg2">
                    <a:lumMod val="50000"/>
                  </a:schemeClr>
                </a:solidFill>
              </a:rPr>
              <a:t>]</a:t>
            </a:r>
          </a:p>
          <a:p>
            <a:r>
              <a:rPr lang="en-US" dirty="0">
                <a:solidFill>
                  <a:schemeClr val="bg2">
                    <a:lumMod val="50000"/>
                  </a:schemeClr>
                </a:solidFill>
              </a:rPr>
              <a:t> public </a:t>
            </a:r>
            <a:r>
              <a:rPr lang="en-US" dirty="0" err="1">
                <a:solidFill>
                  <a:schemeClr val="bg2">
                    <a:lumMod val="50000"/>
                  </a:schemeClr>
                </a:solidFill>
              </a:rPr>
              <a:t>ViewResult</a:t>
            </a:r>
            <a:r>
              <a:rPr lang="en-US" dirty="0">
                <a:solidFill>
                  <a:schemeClr val="bg2">
                    <a:lumMod val="50000"/>
                  </a:schemeClr>
                </a:solidFill>
              </a:rPr>
              <a:t> Form(</a:t>
            </a:r>
            <a:r>
              <a:rPr lang="en-US" dirty="0" err="1">
                <a:solidFill>
                  <a:schemeClr val="bg2">
                    <a:lumMod val="50000"/>
                  </a:schemeClr>
                </a:solidFill>
              </a:rPr>
              <a:t>GuestResponse</a:t>
            </a:r>
            <a:r>
              <a:rPr lang="en-US" dirty="0">
                <a:solidFill>
                  <a:schemeClr val="bg2">
                    <a:lumMod val="50000"/>
                  </a:schemeClr>
                </a:solidFill>
              </a:rPr>
              <a:t> response) {</a:t>
            </a:r>
          </a:p>
          <a:p>
            <a:pPr lvl="1"/>
            <a:r>
              <a:rPr lang="en-US" dirty="0">
                <a:solidFill>
                  <a:schemeClr val="bg2">
                    <a:lumMod val="50000"/>
                  </a:schemeClr>
                </a:solidFill>
              </a:rPr>
              <a:t> // TODO</a:t>
            </a:r>
          </a:p>
          <a:p>
            <a:pPr lvl="1"/>
            <a:r>
              <a:rPr lang="en-US" dirty="0">
                <a:solidFill>
                  <a:schemeClr val="bg2">
                    <a:lumMod val="50000"/>
                  </a:schemeClr>
                </a:solidFill>
              </a:rPr>
              <a:t> return View("Thanks", </a:t>
            </a:r>
            <a:r>
              <a:rPr lang="en-US" dirty="0" err="1">
                <a:solidFill>
                  <a:schemeClr val="bg2">
                    <a:lumMod val="50000"/>
                  </a:schemeClr>
                </a:solidFill>
              </a:rPr>
              <a:t>guestResponse</a:t>
            </a:r>
            <a:r>
              <a:rPr lang="en-US" dirty="0">
                <a:solidFill>
                  <a:schemeClr val="bg2">
                    <a:lumMod val="50000"/>
                  </a:schemeClr>
                </a:solidFill>
              </a:rPr>
              <a:t>);</a:t>
            </a:r>
          </a:p>
          <a:p>
            <a:r>
              <a:rPr lang="en-US" dirty="0">
                <a:solidFill>
                  <a:schemeClr val="bg2">
                    <a:lumMod val="50000"/>
                  </a:schemeClr>
                </a:solidFill>
              </a:rPr>
              <a:t> }</a:t>
            </a:r>
          </a:p>
        </p:txBody>
      </p:sp>
    </p:spTree>
    <p:extLst>
      <p:ext uri="{BB962C8B-B14F-4D97-AF65-F5344CB8AC3E}">
        <p14:creationId xmlns:p14="http://schemas.microsoft.com/office/powerpoint/2010/main" val="282376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FD76-391F-449C-A7DC-BFBAC3013066}"/>
              </a:ext>
            </a:extLst>
          </p:cNvPr>
          <p:cNvSpPr>
            <a:spLocks noGrp="1"/>
          </p:cNvSpPr>
          <p:nvPr>
            <p:ph type="ctrTitle"/>
          </p:nvPr>
        </p:nvSpPr>
        <p:spPr>
          <a:xfrm>
            <a:off x="421340" y="449005"/>
            <a:ext cx="8113059" cy="1083422"/>
          </a:xfrm>
        </p:spPr>
        <p:txBody>
          <a:bodyPr>
            <a:noAutofit/>
          </a:bodyPr>
          <a:lstStyle/>
          <a:p>
            <a:br>
              <a:rPr lang="en-US" sz="3800" b="1" dirty="0"/>
            </a:br>
            <a:r>
              <a:rPr lang="en-US" sz="3800" b="1" dirty="0"/>
              <a:t>Using annotations</a:t>
            </a:r>
          </a:p>
        </p:txBody>
      </p:sp>
      <p:sp>
        <p:nvSpPr>
          <p:cNvPr id="3" name="Subtitle 2">
            <a:extLst>
              <a:ext uri="{FF2B5EF4-FFF2-40B4-BE49-F238E27FC236}">
                <a16:creationId xmlns:a16="http://schemas.microsoft.com/office/drawing/2014/main" id="{0A64B583-B758-4788-A630-ED9A62BC3683}"/>
              </a:ext>
            </a:extLst>
          </p:cNvPr>
          <p:cNvSpPr>
            <a:spLocks noGrp="1"/>
          </p:cNvSpPr>
          <p:nvPr>
            <p:ph type="subTitle" idx="1"/>
          </p:nvPr>
        </p:nvSpPr>
        <p:spPr>
          <a:xfrm>
            <a:off x="476205" y="1532427"/>
            <a:ext cx="7754112" cy="309625"/>
          </a:xfrm>
        </p:spPr>
        <p:txBody>
          <a:bodyPr>
            <a:normAutofit fontScale="92500" lnSpcReduction="20000"/>
          </a:bodyPr>
          <a:lstStyle/>
          <a:p>
            <a:endParaRPr lang="en-US" dirty="0"/>
          </a:p>
        </p:txBody>
      </p:sp>
      <p:sp>
        <p:nvSpPr>
          <p:cNvPr id="5" name="Subtitle 2">
            <a:extLst>
              <a:ext uri="{FF2B5EF4-FFF2-40B4-BE49-F238E27FC236}">
                <a16:creationId xmlns:a16="http://schemas.microsoft.com/office/drawing/2014/main" id="{FC398C0F-EE3D-4AB2-A788-C026D9FEBF48}"/>
              </a:ext>
            </a:extLst>
          </p:cNvPr>
          <p:cNvSpPr txBox="1">
            <a:spLocks/>
          </p:cNvSpPr>
          <p:nvPr/>
        </p:nvSpPr>
        <p:spPr>
          <a:xfrm>
            <a:off x="202971" y="2143704"/>
            <a:ext cx="8622977" cy="3660747"/>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endParaRPr lang="en-US" sz="1800" dirty="0">
              <a:solidFill>
                <a:schemeClr val="tx1"/>
              </a:solidFill>
            </a:endParaRPr>
          </a:p>
        </p:txBody>
      </p:sp>
      <p:sp>
        <p:nvSpPr>
          <p:cNvPr id="6" name="Rectangle 5">
            <a:extLst>
              <a:ext uri="{FF2B5EF4-FFF2-40B4-BE49-F238E27FC236}">
                <a16:creationId xmlns:a16="http://schemas.microsoft.com/office/drawing/2014/main" id="{5AFE95B0-6B76-44FB-B881-0EFEEF992939}"/>
              </a:ext>
            </a:extLst>
          </p:cNvPr>
          <p:cNvSpPr/>
          <p:nvPr/>
        </p:nvSpPr>
        <p:spPr>
          <a:xfrm>
            <a:off x="476205" y="4175029"/>
            <a:ext cx="5262333" cy="19454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600" dirty="0">
              <a:solidFill>
                <a:schemeClr val="accent3"/>
              </a:solidFill>
            </a:endParaRPr>
          </a:p>
          <a:p>
            <a:r>
              <a:rPr lang="en-US" sz="1600" dirty="0">
                <a:solidFill>
                  <a:schemeClr val="accent3"/>
                </a:solidFill>
              </a:rPr>
              <a:t>[</a:t>
            </a:r>
            <a:r>
              <a:rPr lang="en-US" sz="1600" dirty="0" err="1">
                <a:solidFill>
                  <a:schemeClr val="accent3"/>
                </a:solidFill>
              </a:rPr>
              <a:t>DataType</a:t>
            </a:r>
            <a:r>
              <a:rPr lang="en-US" sz="1600" dirty="0">
                <a:solidFill>
                  <a:schemeClr val="accent3"/>
                </a:solidFill>
              </a:rPr>
              <a:t>(</a:t>
            </a:r>
            <a:r>
              <a:rPr lang="en-US" sz="1600" dirty="0" err="1">
                <a:solidFill>
                  <a:schemeClr val="accent3"/>
                </a:solidFill>
              </a:rPr>
              <a:t>DataType.Password</a:t>
            </a:r>
            <a:r>
              <a:rPr lang="en-US" sz="1600" dirty="0">
                <a:solidFill>
                  <a:schemeClr val="accent3"/>
                </a:solidFill>
              </a:rPr>
              <a:t>)]</a:t>
            </a:r>
          </a:p>
          <a:p>
            <a:endParaRPr lang="en-US" sz="1600" dirty="0">
              <a:solidFill>
                <a:schemeClr val="accent3"/>
              </a:solidFill>
            </a:endParaRPr>
          </a:p>
          <a:p>
            <a:r>
              <a:rPr lang="en-US" sz="1600" dirty="0">
                <a:solidFill>
                  <a:schemeClr val="accent3"/>
                </a:solidFill>
              </a:rPr>
              <a:t>[Required(</a:t>
            </a:r>
            <a:r>
              <a:rPr lang="en-US" sz="1600" dirty="0" err="1">
                <a:solidFill>
                  <a:schemeClr val="accent3"/>
                </a:solidFill>
              </a:rPr>
              <a:t>ErrorMessage</a:t>
            </a:r>
            <a:r>
              <a:rPr lang="en-US" sz="1600" dirty="0">
                <a:solidFill>
                  <a:schemeClr val="accent3"/>
                </a:solidFill>
              </a:rPr>
              <a:t> = "Please enter password")]</a:t>
            </a:r>
          </a:p>
          <a:p>
            <a:endParaRPr lang="en-US" sz="1600" dirty="0">
              <a:solidFill>
                <a:schemeClr val="accent3"/>
              </a:solidFill>
            </a:endParaRPr>
          </a:p>
          <a:p>
            <a:r>
              <a:rPr lang="en-US" sz="1600" dirty="0">
                <a:solidFill>
                  <a:schemeClr val="accent3"/>
                </a:solidFill>
              </a:rPr>
              <a:t>public string Password { get; set; }</a:t>
            </a:r>
          </a:p>
          <a:p>
            <a:endParaRPr lang="en-US" sz="1600" dirty="0">
              <a:solidFill>
                <a:schemeClr val="accent3"/>
              </a:solidFill>
            </a:endParaRPr>
          </a:p>
          <a:p>
            <a:r>
              <a:rPr lang="en-US" sz="1600" dirty="0">
                <a:solidFill>
                  <a:schemeClr val="accent3"/>
                </a:solidFill>
              </a:rPr>
              <a:t>[Required(</a:t>
            </a:r>
            <a:r>
              <a:rPr lang="en-US" sz="1600" dirty="0" err="1">
                <a:solidFill>
                  <a:schemeClr val="accent3"/>
                </a:solidFill>
              </a:rPr>
              <a:t>ErrorMessage</a:t>
            </a:r>
            <a:r>
              <a:rPr lang="en-US" sz="1600" dirty="0">
                <a:solidFill>
                  <a:schemeClr val="accent3"/>
                </a:solidFill>
              </a:rPr>
              <a:t> = "Please enter </a:t>
            </a:r>
            <a:r>
              <a:rPr lang="en-US" sz="1600" dirty="0" err="1">
                <a:solidFill>
                  <a:schemeClr val="accent3"/>
                </a:solidFill>
              </a:rPr>
              <a:t>ConfirmPassword</a:t>
            </a:r>
            <a:r>
              <a:rPr lang="en-US" sz="1600" dirty="0">
                <a:solidFill>
                  <a:schemeClr val="accent3"/>
                </a:solidFill>
              </a:rPr>
              <a:t>")]</a:t>
            </a:r>
          </a:p>
          <a:p>
            <a:endParaRPr lang="en-US" sz="1600" dirty="0">
              <a:solidFill>
                <a:schemeClr val="accent3"/>
              </a:solidFill>
            </a:endParaRPr>
          </a:p>
          <a:p>
            <a:endParaRPr lang="en-US" sz="1600" dirty="0">
              <a:solidFill>
                <a:schemeClr val="accent3"/>
              </a:solidFill>
            </a:endParaRPr>
          </a:p>
        </p:txBody>
      </p:sp>
      <p:sp>
        <p:nvSpPr>
          <p:cNvPr id="4" name="Rectangle 3">
            <a:extLst>
              <a:ext uri="{FF2B5EF4-FFF2-40B4-BE49-F238E27FC236}">
                <a16:creationId xmlns:a16="http://schemas.microsoft.com/office/drawing/2014/main" id="{FFADD85D-C6F5-4290-BEB8-F07E676C6B74}"/>
              </a:ext>
            </a:extLst>
          </p:cNvPr>
          <p:cNvSpPr/>
          <p:nvPr/>
        </p:nvSpPr>
        <p:spPr>
          <a:xfrm>
            <a:off x="421340" y="2129371"/>
            <a:ext cx="7754112" cy="2031325"/>
          </a:xfrm>
          <a:prstGeom prst="rect">
            <a:avLst/>
          </a:prstGeom>
        </p:spPr>
        <p:txBody>
          <a:bodyPr wrap="square">
            <a:spAutoFit/>
          </a:bodyPr>
          <a:lstStyle/>
          <a:p>
            <a:pPr algn="just"/>
            <a:r>
              <a:rPr lang="en-US" dirty="0"/>
              <a:t>In asp.net </a:t>
            </a:r>
            <a:r>
              <a:rPr lang="en-US" dirty="0" err="1"/>
              <a:t>mvc</a:t>
            </a:r>
            <a:r>
              <a:rPr lang="en-US" dirty="0"/>
              <a:t> data </a:t>
            </a:r>
            <a:r>
              <a:rPr lang="en-US" b="1" dirty="0"/>
              <a:t>Annotations</a:t>
            </a:r>
            <a:r>
              <a:rPr lang="en-US" dirty="0"/>
              <a:t> attribute is a simple rule that can be applied to Model to validate Model data. </a:t>
            </a:r>
          </a:p>
          <a:p>
            <a:pPr algn="just"/>
            <a:r>
              <a:rPr lang="en-US" dirty="0"/>
              <a:t>The Data Annotations validation attributes are kind of rules to apply to our model class fields and need to provide our error message .It will validate input one the user gives the input and provide error message according to it. Some common Data Annotations validation are required fields like checking fields Range, </a:t>
            </a:r>
            <a:r>
              <a:rPr lang="en-US" dirty="0" err="1"/>
              <a:t>StringLength</a:t>
            </a:r>
            <a:r>
              <a:rPr lang="en-US" dirty="0"/>
              <a:t> etc. </a:t>
            </a:r>
          </a:p>
        </p:txBody>
      </p:sp>
      <p:pic>
        <p:nvPicPr>
          <p:cNvPr id="8" name="Picture 7" descr="A picture containing table&#10;&#10;Description automatically generated">
            <a:extLst>
              <a:ext uri="{FF2B5EF4-FFF2-40B4-BE49-F238E27FC236}">
                <a16:creationId xmlns:a16="http://schemas.microsoft.com/office/drawing/2014/main" id="{67F4DE87-E89D-4ED0-8F9A-0A28C8EE2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8538" y="4321289"/>
            <a:ext cx="3191320" cy="619211"/>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120AEEB3-40E9-4D51-9554-4E269A596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1399" y="4893750"/>
            <a:ext cx="2643000" cy="685896"/>
          </a:xfrm>
          <a:prstGeom prst="rect">
            <a:avLst/>
          </a:prstGeom>
        </p:spPr>
      </p:pic>
    </p:spTree>
    <p:extLst>
      <p:ext uri="{BB962C8B-B14F-4D97-AF65-F5344CB8AC3E}">
        <p14:creationId xmlns:p14="http://schemas.microsoft.com/office/powerpoint/2010/main" val="26562366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2075</TotalTime>
  <Words>2315</Words>
  <Application>Microsoft Office PowerPoint</Application>
  <PresentationFormat>On-screen Show (4:3)</PresentationFormat>
  <Paragraphs>240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Corbel</vt:lpstr>
      <vt:lpstr>Wingdings</vt:lpstr>
      <vt:lpstr>Spectrum</vt:lpstr>
      <vt:lpstr>Introduction to ASP.Net MVC</vt:lpstr>
      <vt:lpstr>Lecture Outline</vt:lpstr>
      <vt:lpstr>Methods of receiving form data</vt:lpstr>
      <vt:lpstr>PowerPoint Presentation</vt:lpstr>
      <vt:lpstr>PowerPoint Presentation</vt:lpstr>
      <vt:lpstr>PowerPoint Presentation</vt:lpstr>
      <vt:lpstr>Mapping action method with GET and POST request</vt:lpstr>
      <vt:lpstr>PowerPoint Presentation</vt:lpstr>
      <vt:lpstr> Using annotations</vt:lpstr>
      <vt:lpstr>PowerPoint Presentation</vt:lpstr>
      <vt:lpstr>PowerPoint Presentation</vt:lpstr>
      <vt:lpstr>Form data validation using annotation (metadata) in models </vt:lpstr>
      <vt:lpstr>PowerPoint Presentation</vt:lpstr>
      <vt:lpstr>PowerPoint Presentation</vt:lpstr>
      <vt:lpstr>PowerPoint Presentation</vt:lpstr>
      <vt:lpstr>Session Management </vt:lpstr>
      <vt:lpstr>Session Management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ASP.Net Framework</dc:title>
  <dc:creator>KAZI SADIA</dc:creator>
  <cp:lastModifiedBy>Victor Stany Rozario</cp:lastModifiedBy>
  <cp:revision>157</cp:revision>
  <dcterms:created xsi:type="dcterms:W3CDTF">2020-04-22T19:49:56Z</dcterms:created>
  <dcterms:modified xsi:type="dcterms:W3CDTF">2020-11-10T02:02:17Z</dcterms:modified>
</cp:coreProperties>
</file>