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87" r:id="rId4"/>
    <p:sldId id="288" r:id="rId5"/>
    <p:sldId id="266" r:id="rId6"/>
    <p:sldId id="278" r:id="rId7"/>
    <p:sldId id="267" r:id="rId8"/>
    <p:sldId id="271" r:id="rId9"/>
    <p:sldId id="281" r:id="rId10"/>
    <p:sldId id="286" r:id="rId11"/>
    <p:sldId id="282" r:id="rId12"/>
    <p:sldId id="264" r:id="rId13"/>
    <p:sldId id="265" r:id="rId14"/>
    <p:sldId id="274"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724"/>
  </p:normalViewPr>
  <p:slideViewPr>
    <p:cSldViewPr snapToGrid="0" snapToObjects="1">
      <p:cViewPr varScale="1">
        <p:scale>
          <a:sx n="114" d="100"/>
          <a:sy n="114" d="100"/>
        </p:scale>
        <p:origin x="1560" y="11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ctor Stany Rozario" userId="dbb37ec6-3e12-44d7-b04d-09b867830cae" providerId="ADAL" clId="{B6C03EE9-55FB-49B3-9692-5EC86A85AAA7}"/>
    <pc:docChg chg="modSld">
      <pc:chgData name="Victor Stany Rozario" userId="dbb37ec6-3e12-44d7-b04d-09b867830cae" providerId="ADAL" clId="{B6C03EE9-55FB-49B3-9692-5EC86A85AAA7}" dt="2020-11-10T02:02:42.816" v="5" actId="20577"/>
      <pc:docMkLst>
        <pc:docMk/>
      </pc:docMkLst>
      <pc:sldChg chg="modSp mod">
        <pc:chgData name="Victor Stany Rozario" userId="dbb37ec6-3e12-44d7-b04d-09b867830cae" providerId="ADAL" clId="{B6C03EE9-55FB-49B3-9692-5EC86A85AAA7}" dt="2020-11-10T02:02:42.816" v="5" actId="20577"/>
        <pc:sldMkLst>
          <pc:docMk/>
          <pc:sldMk cId="700707328" sldId="256"/>
        </pc:sldMkLst>
        <pc:graphicFrameChg chg="mod modGraphic">
          <ac:chgData name="Victor Stany Rozario" userId="dbb37ec6-3e12-44d7-b04d-09b867830cae" providerId="ADAL" clId="{B6C03EE9-55FB-49B3-9692-5EC86A85AAA7}" dt="2020-11-10T02:02:42.816" v="5" actId="20577"/>
          <ac:graphicFrameMkLst>
            <pc:docMk/>
            <pc:sldMk cId="700707328" sldId="256"/>
            <ac:graphicFrameMk id="7" creationId="{29FF08AD-7519-4C4A-8E0D-640DF5BB5E58}"/>
          </ac:graphicFrameMkLst>
        </pc:graphicFrame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t>11/10/2020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11/10/2020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11/10/2020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11/10/2020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11/10/2020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fi-FI"/>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11/10/2020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11/10/2020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11/10/2020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11/10/2020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t>11/10/2020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fi-FI"/>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fi-FI"/>
              <a:t>Click to edit Master title style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fi-FI"/>
              <a:t>Click to 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t>11/10/2020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fi-FI"/>
              <a:t>Drag picture to placeholder or click icon to add</a:t>
            </a:r>
            <a:endParaRPr/>
          </a:p>
        </p:txBody>
      </p:sp>
      <p:sp>
        <p:nvSpPr>
          <p:cNvPr id="4" name="Date Placeholder 3"/>
          <p:cNvSpPr>
            <a:spLocks noGrp="1"/>
          </p:cNvSpPr>
          <p:nvPr>
            <p:ph type="dt" sz="half" idx="10"/>
          </p:nvPr>
        </p:nvSpPr>
        <p:spPr/>
        <p:txBody>
          <a:bodyPr/>
          <a:lstStyle/>
          <a:p>
            <a:fld id="{4251665B-C24A-4702-B522-6A4334602E03}" type="datetimeFigureOut">
              <a:rPr lang="en-US" smtClean="0"/>
              <a:t>11/10/2020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11/10/2020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t>11/10/2020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t>11/10/2020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t>11/10/2020</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t>11/10/2020</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hyperlink" Target="https://www.tutlane.com/tutorial/aspnet-mv" TargetMode="External"/><Relationship Id="rId2" Type="http://schemas.openxmlformats.org/officeDocument/2006/relationships/hyperlink" Target="https://dotnettutorials.net/lesson" TargetMode="Externa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449004"/>
            <a:ext cx="7662485" cy="854215"/>
          </a:xfrm>
        </p:spPr>
        <p:txBody>
          <a:bodyPr>
            <a:noAutofit/>
          </a:bodyPr>
          <a:lstStyle/>
          <a:p>
            <a:r>
              <a:rPr lang="en-US" sz="3400" b="1" dirty="0"/>
              <a:t>Introduction to </a:t>
            </a:r>
            <a:r>
              <a:rPr lang="en-US" sz="3400" b="1" dirty="0" err="1"/>
              <a:t>ASP.Net</a:t>
            </a:r>
            <a:r>
              <a:rPr lang="en-US" sz="3400" b="1" dirty="0"/>
              <a:t> MVC</a:t>
            </a:r>
          </a:p>
        </p:txBody>
      </p:sp>
      <p:sp>
        <p:nvSpPr>
          <p:cNvPr id="3" name="Subtitle 2"/>
          <p:cNvSpPr>
            <a:spLocks noGrp="1"/>
          </p:cNvSpPr>
          <p:nvPr>
            <p:ph type="subTitle" idx="1"/>
          </p:nvPr>
        </p:nvSpPr>
        <p:spPr>
          <a:xfrm>
            <a:off x="421341" y="1309173"/>
            <a:ext cx="2844373" cy="707886"/>
          </a:xfrm>
        </p:spPr>
        <p:txBody>
          <a:bodyPr/>
          <a:lstStyle/>
          <a:p>
            <a:r>
              <a:rPr lang="en-US" dirty="0"/>
              <a:t>Course Code: CSC 4164</a:t>
            </a:r>
          </a:p>
        </p:txBody>
      </p:sp>
      <p:sp>
        <p:nvSpPr>
          <p:cNvPr id="4" name="TextBox 3"/>
          <p:cNvSpPr txBox="1"/>
          <p:nvPr/>
        </p:nvSpPr>
        <p:spPr>
          <a:xfrm>
            <a:off x="76971" y="2446757"/>
            <a:ext cx="9024614" cy="707886"/>
          </a:xfrm>
          <a:prstGeom prst="rect">
            <a:avLst/>
          </a:prstGeom>
          <a:noFill/>
        </p:spPr>
        <p:txBody>
          <a:bodyPr wrap="square" rtlCol="0">
            <a:spAutoFit/>
          </a:bodyPr>
          <a:lstStyle/>
          <a:p>
            <a:pPr algn="ctr"/>
            <a:r>
              <a:rPr lang="en-US" sz="2000" b="1" dirty="0">
                <a:solidFill>
                  <a:srgbClr val="0070C0"/>
                </a:solidFill>
                <a:latin typeface="Arial" panose="020B0604020202020204" pitchFamily="34" charset="0"/>
                <a:cs typeface="Arial" panose="020B0604020202020204" pitchFamily="34" charset="0"/>
              </a:rPr>
              <a:t>Dept. of Computer Science</a:t>
            </a:r>
          </a:p>
          <a:p>
            <a:pPr algn="ctr"/>
            <a:r>
              <a:rPr lang="en-US" sz="2000" b="1" dirty="0">
                <a:solidFill>
                  <a:srgbClr val="0070C0"/>
                </a:solidFill>
                <a:latin typeface="Arial" panose="020B0604020202020204" pitchFamily="34" charset="0"/>
                <a:cs typeface="Arial" panose="020B0604020202020204" pitchFamily="34" charset="0"/>
              </a:rPr>
              <a:t>Faculty of Science and Technology</a:t>
            </a:r>
            <a:endParaRPr lang="en-US" sz="2400" b="1" dirty="0">
              <a:solidFill>
                <a:srgbClr val="0070C0"/>
              </a:solidFill>
              <a:latin typeface="Arial" panose="020B0604020202020204" pitchFamily="34" charset="0"/>
              <a:cs typeface="Arial" panose="020B0604020202020204" pitchFamily="34" charset="0"/>
            </a:endParaRPr>
          </a:p>
        </p:txBody>
      </p:sp>
      <p:graphicFrame>
        <p:nvGraphicFramePr>
          <p:cNvPr id="7" name="Table 6">
            <a:extLst>
              <a:ext uri="{FF2B5EF4-FFF2-40B4-BE49-F238E27FC236}">
                <a16:creationId xmlns:a16="http://schemas.microsoft.com/office/drawing/2014/main" id="{29FF08AD-7519-4C4A-8E0D-640DF5BB5E58}"/>
              </a:ext>
            </a:extLst>
          </p:cNvPr>
          <p:cNvGraphicFramePr>
            <a:graphicFrameLocks noGrp="1"/>
          </p:cNvGraphicFramePr>
          <p:nvPr>
            <p:extLst>
              <p:ext uri="{D42A27DB-BD31-4B8C-83A1-F6EECF244321}">
                <p14:modId xmlns:p14="http://schemas.microsoft.com/office/powerpoint/2010/main" val="3986643321"/>
              </p:ext>
            </p:extLst>
          </p:nvPr>
        </p:nvGraphicFramePr>
        <p:xfrm>
          <a:off x="476205" y="5186042"/>
          <a:ext cx="8335798" cy="757472"/>
        </p:xfrm>
        <a:graphic>
          <a:graphicData uri="http://schemas.openxmlformats.org/drawingml/2006/table">
            <a:tbl>
              <a:tblPr firstRow="1" bandRow="1">
                <a:tableStyleId>{D7AC3CCA-C797-4891-BE02-D94E43425B78}</a:tableStyleId>
              </a:tblPr>
              <a:tblGrid>
                <a:gridCol w="1483224">
                  <a:extLst>
                    <a:ext uri="{9D8B030D-6E8A-4147-A177-3AD203B41FA5}">
                      <a16:colId xmlns:a16="http://schemas.microsoft.com/office/drawing/2014/main" val="3905988420"/>
                    </a:ext>
                  </a:extLst>
                </a:gridCol>
                <a:gridCol w="1397725">
                  <a:extLst>
                    <a:ext uri="{9D8B030D-6E8A-4147-A177-3AD203B41FA5}">
                      <a16:colId xmlns:a16="http://schemas.microsoft.com/office/drawing/2014/main" val="2889894460"/>
                    </a:ext>
                  </a:extLst>
                </a:gridCol>
                <a:gridCol w="1227909">
                  <a:extLst>
                    <a:ext uri="{9D8B030D-6E8A-4147-A177-3AD203B41FA5}">
                      <a16:colId xmlns:a16="http://schemas.microsoft.com/office/drawing/2014/main" val="3023211198"/>
                    </a:ext>
                  </a:extLst>
                </a:gridCol>
                <a:gridCol w="1136229">
                  <a:extLst>
                    <a:ext uri="{9D8B030D-6E8A-4147-A177-3AD203B41FA5}">
                      <a16:colId xmlns:a16="http://schemas.microsoft.com/office/drawing/2014/main" val="1762131981"/>
                    </a:ext>
                  </a:extLst>
                </a:gridCol>
                <a:gridCol w="1249959">
                  <a:extLst>
                    <a:ext uri="{9D8B030D-6E8A-4147-A177-3AD203B41FA5}">
                      <a16:colId xmlns:a16="http://schemas.microsoft.com/office/drawing/2014/main" val="445458238"/>
                    </a:ext>
                  </a:extLst>
                </a:gridCol>
                <a:gridCol w="1840752">
                  <a:extLst>
                    <a:ext uri="{9D8B030D-6E8A-4147-A177-3AD203B41FA5}">
                      <a16:colId xmlns:a16="http://schemas.microsoft.com/office/drawing/2014/main" val="1508364941"/>
                    </a:ext>
                  </a:extLst>
                </a:gridCol>
              </a:tblGrid>
              <a:tr h="378736">
                <a:tc>
                  <a:txBody>
                    <a:bodyPr/>
                    <a:lstStyle/>
                    <a:p>
                      <a:r>
                        <a:rPr lang="en-US" dirty="0"/>
                        <a:t>Lecture No:</a:t>
                      </a:r>
                    </a:p>
                  </a:txBody>
                  <a:tcPr/>
                </a:tc>
                <a:tc>
                  <a:txBody>
                    <a:bodyPr/>
                    <a:lstStyle/>
                    <a:p>
                      <a:r>
                        <a:rPr lang="en-US" dirty="0"/>
                        <a:t>06</a:t>
                      </a:r>
                    </a:p>
                  </a:txBody>
                  <a:tcPr/>
                </a:tc>
                <a:tc>
                  <a:txBody>
                    <a:bodyPr/>
                    <a:lstStyle/>
                    <a:p>
                      <a:r>
                        <a:rPr lang="en-US" dirty="0"/>
                        <a:t>Week No:</a:t>
                      </a:r>
                    </a:p>
                  </a:txBody>
                  <a:tcPr/>
                </a:tc>
                <a:tc>
                  <a:txBody>
                    <a:bodyPr/>
                    <a:lstStyle/>
                    <a:p>
                      <a:r>
                        <a:rPr lang="en-US" dirty="0"/>
                        <a:t>03</a:t>
                      </a:r>
                    </a:p>
                  </a:txBody>
                  <a:tcPr/>
                </a:tc>
                <a:tc>
                  <a:txBody>
                    <a:bodyPr/>
                    <a:lstStyle/>
                    <a:p>
                      <a:r>
                        <a:rPr lang="en-US" dirty="0"/>
                        <a:t>Semester: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Fall 2020-21</a:t>
                      </a:r>
                    </a:p>
                  </a:txBody>
                  <a:tcPr/>
                </a:tc>
                <a:extLst>
                  <a:ext uri="{0D108BD9-81ED-4DB2-BD59-A6C34878D82A}">
                    <a16:rowId xmlns:a16="http://schemas.microsoft.com/office/drawing/2014/main" val="2197040212"/>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mn-lt"/>
                          <a:ea typeface="+mn-ea"/>
                          <a:cs typeface="+mn-cs"/>
                        </a:rPr>
                        <a:t>Lecturer:</a:t>
                      </a:r>
                    </a:p>
                  </a:txBody>
                  <a:tcPr/>
                </a:tc>
                <a:tc gridSpan="5">
                  <a:txBody>
                    <a:bodyPr/>
                    <a:lstStyle/>
                    <a:p>
                      <a:r>
                        <a:rPr lang="en-US" i="1" dirty="0"/>
                        <a:t>Victor Stany Rozario, stany@aiub.edu</a:t>
                      </a:r>
                    </a:p>
                  </a:txBody>
                  <a:tcPr/>
                </a:tc>
                <a:tc hMerge="1">
                  <a:txBody>
                    <a:bodyPr/>
                    <a:lstStyle/>
                    <a:p>
                      <a:endParaRPr lang="en-FI"/>
                    </a:p>
                  </a:txBody>
                  <a:tcPr/>
                </a:tc>
                <a:tc hMerge="1">
                  <a:txBody>
                    <a:bodyPr/>
                    <a:lstStyle/>
                    <a:p>
                      <a:endParaRPr lang="en-FI"/>
                    </a:p>
                  </a:txBody>
                  <a:tcPr/>
                </a:tc>
                <a:tc hMerge="1">
                  <a:txBody>
                    <a:bodyPr/>
                    <a:lstStyle/>
                    <a:p>
                      <a:endParaRPr lang="en-FI"/>
                    </a:p>
                  </a:txBody>
                  <a:tcPr/>
                </a:tc>
                <a:tc hMerge="1">
                  <a:txBody>
                    <a:bodyPr/>
                    <a:lstStyle/>
                    <a:p>
                      <a:endParaRPr lang="en-FI"/>
                    </a:p>
                  </a:txBody>
                  <a:tcPr/>
                </a:tc>
                <a:extLst>
                  <a:ext uri="{0D108BD9-81ED-4DB2-BD59-A6C34878D82A}">
                    <a16:rowId xmlns:a16="http://schemas.microsoft.com/office/drawing/2014/main" val="2091734565"/>
                  </a:ext>
                </a:extLst>
              </a:tr>
            </a:tbl>
          </a:graphicData>
        </a:graphic>
      </p:graphicFrame>
      <p:sp>
        <p:nvSpPr>
          <p:cNvPr id="8" name="Subtitle 2">
            <a:extLst>
              <a:ext uri="{FF2B5EF4-FFF2-40B4-BE49-F238E27FC236}">
                <a16:creationId xmlns:a16="http://schemas.microsoft.com/office/drawing/2014/main" id="{FF0F860A-68ED-3A45-9B2E-50E8CE1BC6B7}"/>
              </a:ext>
            </a:extLst>
          </p:cNvPr>
          <p:cNvSpPr txBox="1">
            <a:spLocks/>
          </p:cNvSpPr>
          <p:nvPr/>
        </p:nvSpPr>
        <p:spPr>
          <a:xfrm>
            <a:off x="2915478" y="1309173"/>
            <a:ext cx="5075583" cy="713839"/>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dirty="0"/>
              <a:t>Course Title: </a:t>
            </a:r>
            <a:r>
              <a:rPr lang="en-US" sz="1600" dirty="0"/>
              <a:t>ADVANCED PROGRAMMING WITH .NET</a:t>
            </a:r>
            <a:endParaRPr lang="en-US" dirty="0"/>
          </a:p>
        </p:txBody>
      </p:sp>
    </p:spTree>
    <p:extLst>
      <p:ext uri="{BB962C8B-B14F-4D97-AF65-F5344CB8AC3E}">
        <p14:creationId xmlns:p14="http://schemas.microsoft.com/office/powerpoint/2010/main" val="700707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a:extLst>
              <a:ext uri="{FF2B5EF4-FFF2-40B4-BE49-F238E27FC236}">
                <a16:creationId xmlns:a16="http://schemas.microsoft.com/office/drawing/2014/main" id="{DF466760-25A5-49E2-8E18-5BE6DAB88BB3}"/>
              </a:ext>
            </a:extLst>
          </p:cNvPr>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endParaRPr lang="en-US" sz="2600" b="1" dirty="0">
              <a:solidFill>
                <a:schemeClr val="tx1"/>
              </a:solidFill>
            </a:endParaRPr>
          </a:p>
        </p:txBody>
      </p:sp>
      <p:sp>
        <p:nvSpPr>
          <p:cNvPr id="5" name="Subtitle 2">
            <a:extLst>
              <a:ext uri="{FF2B5EF4-FFF2-40B4-BE49-F238E27FC236}">
                <a16:creationId xmlns:a16="http://schemas.microsoft.com/office/drawing/2014/main" id="{3D656580-CD1E-4B7B-A651-DB2D41030A7E}"/>
              </a:ext>
            </a:extLst>
          </p:cNvPr>
          <p:cNvSpPr txBox="1">
            <a:spLocks/>
          </p:cNvSpPr>
          <p:nvPr/>
        </p:nvSpPr>
        <p:spPr>
          <a:xfrm>
            <a:off x="335494" y="1224575"/>
            <a:ext cx="7947115" cy="4063041"/>
          </a:xfrm>
          <a:prstGeom prst="rect">
            <a:avLst/>
          </a:prstGeom>
        </p:spPr>
        <p:txBody>
          <a:bodyPr numCol="2">
            <a:no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lgn="just">
              <a:buNone/>
            </a:pPr>
            <a:endParaRPr lang="en-US" sz="1400" dirty="0"/>
          </a:p>
        </p:txBody>
      </p:sp>
      <p:sp>
        <p:nvSpPr>
          <p:cNvPr id="8" name="Subtitle 2">
            <a:extLst>
              <a:ext uri="{FF2B5EF4-FFF2-40B4-BE49-F238E27FC236}">
                <a16:creationId xmlns:a16="http://schemas.microsoft.com/office/drawing/2014/main" id="{71ED4E5C-26B5-40A1-B3C0-1C72F6A3B3DA}"/>
              </a:ext>
            </a:extLst>
          </p:cNvPr>
          <p:cNvSpPr txBox="1">
            <a:spLocks/>
          </p:cNvSpPr>
          <p:nvPr/>
        </p:nvSpPr>
        <p:spPr>
          <a:xfrm>
            <a:off x="335494" y="678575"/>
            <a:ext cx="6543608" cy="474786"/>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b="1" dirty="0">
                <a:solidFill>
                  <a:schemeClr val="tx1"/>
                </a:solidFill>
              </a:rPr>
              <a:t>HTML Helpers for strongly typed views </a:t>
            </a:r>
          </a:p>
        </p:txBody>
      </p:sp>
      <p:sp>
        <p:nvSpPr>
          <p:cNvPr id="2" name="Rectangle 1">
            <a:extLst>
              <a:ext uri="{FF2B5EF4-FFF2-40B4-BE49-F238E27FC236}">
                <a16:creationId xmlns:a16="http://schemas.microsoft.com/office/drawing/2014/main" id="{8929A0F8-4A76-4DF8-A726-38A6C8E74927}"/>
              </a:ext>
            </a:extLst>
          </p:cNvPr>
          <p:cNvSpPr/>
          <p:nvPr/>
        </p:nvSpPr>
        <p:spPr>
          <a:xfrm>
            <a:off x="335494" y="1295790"/>
            <a:ext cx="8473012" cy="923330"/>
          </a:xfrm>
          <a:prstGeom prst="rect">
            <a:avLst/>
          </a:prstGeom>
        </p:spPr>
        <p:txBody>
          <a:bodyPr wrap="square">
            <a:spAutoFit/>
          </a:bodyPr>
          <a:lstStyle/>
          <a:p>
            <a:pPr algn="just"/>
            <a:r>
              <a:rPr lang="en-US" dirty="0"/>
              <a:t>If we are creating a strongly typed view then it is also possible to use the HTML helpers methods with the model class. Let us create a model “</a:t>
            </a:r>
            <a:r>
              <a:rPr lang="en-US" dirty="0" err="1"/>
              <a:t>ContactInfo”for</a:t>
            </a:r>
            <a:r>
              <a:rPr lang="en-US" dirty="0"/>
              <a:t> the contact us page:</a:t>
            </a:r>
          </a:p>
        </p:txBody>
      </p:sp>
      <p:sp>
        <p:nvSpPr>
          <p:cNvPr id="9" name="Rectangle 8">
            <a:extLst>
              <a:ext uri="{FF2B5EF4-FFF2-40B4-BE49-F238E27FC236}">
                <a16:creationId xmlns:a16="http://schemas.microsoft.com/office/drawing/2014/main" id="{EE9227DB-F214-4718-BFF2-852170C580EF}"/>
              </a:ext>
            </a:extLst>
          </p:cNvPr>
          <p:cNvSpPr/>
          <p:nvPr/>
        </p:nvSpPr>
        <p:spPr>
          <a:xfrm>
            <a:off x="450575" y="2170080"/>
            <a:ext cx="3047999" cy="173931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sz="1600" dirty="0">
                <a:solidFill>
                  <a:schemeClr val="bg2">
                    <a:lumMod val="50000"/>
                  </a:schemeClr>
                </a:solidFill>
              </a:rPr>
              <a:t>public class </a:t>
            </a:r>
            <a:r>
              <a:rPr lang="en-US" sz="1600" dirty="0" err="1">
                <a:solidFill>
                  <a:schemeClr val="bg2">
                    <a:lumMod val="50000"/>
                  </a:schemeClr>
                </a:solidFill>
              </a:rPr>
              <a:t>ContactInfo</a:t>
            </a:r>
            <a:endParaRPr lang="en-US" sz="1600" dirty="0">
              <a:solidFill>
                <a:schemeClr val="bg2">
                  <a:lumMod val="50000"/>
                </a:schemeClr>
              </a:solidFill>
            </a:endParaRPr>
          </a:p>
          <a:p>
            <a:r>
              <a:rPr lang="en-US" sz="1600" dirty="0">
                <a:solidFill>
                  <a:schemeClr val="bg2">
                    <a:lumMod val="50000"/>
                  </a:schemeClr>
                </a:solidFill>
              </a:rPr>
              <a:t>{</a:t>
            </a:r>
          </a:p>
          <a:p>
            <a:r>
              <a:rPr lang="en-US" sz="1600" dirty="0">
                <a:solidFill>
                  <a:schemeClr val="bg2">
                    <a:lumMod val="50000"/>
                  </a:schemeClr>
                </a:solidFill>
              </a:rPr>
              <a:t>    public string Name { get; set; }</a:t>
            </a:r>
          </a:p>
          <a:p>
            <a:r>
              <a:rPr lang="en-US" sz="1600" dirty="0">
                <a:solidFill>
                  <a:schemeClr val="bg2">
                    <a:lumMod val="50000"/>
                  </a:schemeClr>
                </a:solidFill>
              </a:rPr>
              <a:t>    public string Email { get; set; }</a:t>
            </a:r>
          </a:p>
          <a:p>
            <a:r>
              <a:rPr lang="en-US" sz="1600" dirty="0">
                <a:solidFill>
                  <a:schemeClr val="bg2">
                    <a:lumMod val="50000"/>
                  </a:schemeClr>
                </a:solidFill>
              </a:rPr>
              <a:t>    public string Query { get; set; }</a:t>
            </a:r>
          </a:p>
          <a:p>
            <a:r>
              <a:rPr lang="en-US" sz="1600" dirty="0">
                <a:solidFill>
                  <a:schemeClr val="bg2">
                    <a:lumMod val="50000"/>
                  </a:schemeClr>
                </a:solidFill>
              </a:rPr>
              <a:t>}</a:t>
            </a:r>
          </a:p>
        </p:txBody>
      </p:sp>
      <p:pic>
        <p:nvPicPr>
          <p:cNvPr id="10" name="Picture 9">
            <a:extLst>
              <a:ext uri="{FF2B5EF4-FFF2-40B4-BE49-F238E27FC236}">
                <a16:creationId xmlns:a16="http://schemas.microsoft.com/office/drawing/2014/main" id="{1DD96EC0-92E6-4EBE-A2F8-1172B2F87637}"/>
              </a:ext>
            </a:extLst>
          </p:cNvPr>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3997188" y="1895060"/>
            <a:ext cx="4152900" cy="4810539"/>
          </a:xfrm>
          <a:prstGeom prst="rect">
            <a:avLst/>
          </a:prstGeom>
          <a:noFill/>
          <a:ln>
            <a:noFill/>
          </a:ln>
        </p:spPr>
      </p:pic>
      <p:sp>
        <p:nvSpPr>
          <p:cNvPr id="3" name="TextBox 2">
            <a:extLst>
              <a:ext uri="{FF2B5EF4-FFF2-40B4-BE49-F238E27FC236}">
                <a16:creationId xmlns:a16="http://schemas.microsoft.com/office/drawing/2014/main" id="{05C6DEAC-5594-48AC-8861-1D8E95840405}"/>
              </a:ext>
            </a:extLst>
          </p:cNvPr>
          <p:cNvSpPr txBox="1"/>
          <p:nvPr/>
        </p:nvSpPr>
        <p:spPr>
          <a:xfrm>
            <a:off x="660125" y="4530741"/>
            <a:ext cx="2372140" cy="923330"/>
          </a:xfrm>
          <a:prstGeom prst="rect">
            <a:avLst/>
          </a:prstGeom>
          <a:noFill/>
        </p:spPr>
        <p:txBody>
          <a:bodyPr wrap="square" rtlCol="0">
            <a:spAutoFit/>
          </a:bodyPr>
          <a:lstStyle/>
          <a:p>
            <a:pPr algn="just"/>
            <a:r>
              <a:rPr lang="en-US" i="1" dirty="0"/>
              <a:t>Strongly typed view for contact us page using the </a:t>
            </a:r>
            <a:r>
              <a:rPr lang="en-US" b="1" i="1" dirty="0"/>
              <a:t>Html helpers</a:t>
            </a:r>
            <a:r>
              <a:rPr lang="en-US" i="1" dirty="0"/>
              <a:t>.</a:t>
            </a:r>
          </a:p>
        </p:txBody>
      </p:sp>
      <p:sp>
        <p:nvSpPr>
          <p:cNvPr id="11" name="Arrow: Right 10">
            <a:extLst>
              <a:ext uri="{FF2B5EF4-FFF2-40B4-BE49-F238E27FC236}">
                <a16:creationId xmlns:a16="http://schemas.microsoft.com/office/drawing/2014/main" id="{3CEB2C88-F20C-4283-9F44-4FFE6D59A635}"/>
              </a:ext>
            </a:extLst>
          </p:cNvPr>
          <p:cNvSpPr/>
          <p:nvPr/>
        </p:nvSpPr>
        <p:spPr>
          <a:xfrm>
            <a:off x="3164786" y="4638881"/>
            <a:ext cx="1230746" cy="353525"/>
          </a:xfrm>
          <a:prstGeom prst="rightArrow">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55889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C6D9F2D-009E-41A7-9948-C9456C084A28}"/>
              </a:ext>
            </a:extLst>
          </p:cNvPr>
          <p:cNvSpPr txBox="1"/>
          <p:nvPr/>
        </p:nvSpPr>
        <p:spPr>
          <a:xfrm>
            <a:off x="307331" y="1208265"/>
            <a:ext cx="8529337" cy="4154984"/>
          </a:xfrm>
          <a:prstGeom prst="rect">
            <a:avLst/>
          </a:prstGeom>
          <a:noFill/>
        </p:spPr>
        <p:txBody>
          <a:bodyPr wrap="square" rtlCol="0">
            <a:spAutoFit/>
          </a:bodyPr>
          <a:lstStyle/>
          <a:p>
            <a:pPr algn="just"/>
            <a:r>
              <a:rPr lang="en-US" sz="2000" dirty="0"/>
              <a:t>These helper methods create the output HTML elements based on model properties. The property to be used to create the HTML is passed to the method as a lambda expression. It could also be possible to specify id, name and various other HTML attributes using these helper methods. Following HTML helpers are available to be used with strongly typed views:</a:t>
            </a:r>
          </a:p>
          <a:p>
            <a:pPr marL="800100" lvl="1" indent="-342900" algn="just">
              <a:buFont typeface="Arial" panose="020B0604020202020204" pitchFamily="34" charset="0"/>
              <a:buChar char="•"/>
            </a:pPr>
            <a:r>
              <a:rPr lang="en-US" dirty="0" err="1"/>
              <a:t>Html.TextBoxFor</a:t>
            </a:r>
            <a:endParaRPr lang="en-US" dirty="0"/>
          </a:p>
          <a:p>
            <a:pPr marL="800100" lvl="1" indent="-342900" algn="just">
              <a:buFont typeface="Arial" panose="020B0604020202020204" pitchFamily="34" charset="0"/>
              <a:buChar char="•"/>
            </a:pPr>
            <a:r>
              <a:rPr lang="en-US" dirty="0" err="1"/>
              <a:t>Html.TextAreaFor</a:t>
            </a:r>
            <a:endParaRPr lang="en-US" dirty="0"/>
          </a:p>
          <a:p>
            <a:pPr marL="800100" lvl="1" indent="-342900" algn="just">
              <a:buFont typeface="Arial" panose="020B0604020202020204" pitchFamily="34" charset="0"/>
              <a:buChar char="•"/>
            </a:pPr>
            <a:r>
              <a:rPr lang="en-US" dirty="0" err="1"/>
              <a:t>Html.PasswordFor</a:t>
            </a:r>
            <a:endParaRPr lang="en-US" dirty="0"/>
          </a:p>
          <a:p>
            <a:pPr marL="800100" lvl="1" indent="-342900" algn="just">
              <a:buFont typeface="Arial" panose="020B0604020202020204" pitchFamily="34" charset="0"/>
              <a:buChar char="•"/>
            </a:pPr>
            <a:r>
              <a:rPr lang="en-US" dirty="0" err="1"/>
              <a:t>Html.HiddenFor</a:t>
            </a:r>
            <a:endParaRPr lang="en-US" dirty="0"/>
          </a:p>
          <a:p>
            <a:pPr marL="800100" lvl="1" indent="-342900" algn="just">
              <a:buFont typeface="Arial" panose="020B0604020202020204" pitchFamily="34" charset="0"/>
              <a:buChar char="•"/>
            </a:pPr>
            <a:r>
              <a:rPr lang="en-US" dirty="0" err="1"/>
              <a:t>Html.CheckBoxFor</a:t>
            </a:r>
            <a:endParaRPr lang="en-US" dirty="0"/>
          </a:p>
          <a:p>
            <a:pPr marL="800100" lvl="1" indent="-342900" algn="just">
              <a:buFont typeface="Arial" panose="020B0604020202020204" pitchFamily="34" charset="0"/>
              <a:buChar char="•"/>
            </a:pPr>
            <a:r>
              <a:rPr lang="en-US" dirty="0" err="1"/>
              <a:t>Html.RadioButtonFor</a:t>
            </a:r>
            <a:endParaRPr lang="en-US" dirty="0"/>
          </a:p>
          <a:p>
            <a:pPr marL="800100" lvl="1" indent="-342900" algn="just">
              <a:buFont typeface="Arial" panose="020B0604020202020204" pitchFamily="34" charset="0"/>
              <a:buChar char="•"/>
            </a:pPr>
            <a:r>
              <a:rPr lang="en-US" dirty="0" err="1"/>
              <a:t>Html.DropDownListFor</a:t>
            </a:r>
            <a:endParaRPr lang="en-US" dirty="0"/>
          </a:p>
          <a:p>
            <a:pPr marL="800100" lvl="1" indent="-342900" algn="just">
              <a:buFont typeface="Arial" panose="020B0604020202020204" pitchFamily="34" charset="0"/>
              <a:buChar char="•"/>
            </a:pPr>
            <a:r>
              <a:rPr lang="en-US" dirty="0" err="1"/>
              <a:t>Html.ListBoxFor</a:t>
            </a:r>
            <a:endParaRPr lang="en-US" dirty="0"/>
          </a:p>
          <a:p>
            <a:pPr marL="800100" lvl="1" indent="-342900" algn="just">
              <a:buFont typeface="Arial" panose="020B0604020202020204" pitchFamily="34" charset="0"/>
              <a:buChar char="•"/>
            </a:pPr>
            <a:endParaRPr lang="en-US" sz="2000" dirty="0"/>
          </a:p>
        </p:txBody>
      </p:sp>
    </p:spTree>
    <p:extLst>
      <p:ext uri="{BB962C8B-B14F-4D97-AF65-F5344CB8AC3E}">
        <p14:creationId xmlns:p14="http://schemas.microsoft.com/office/powerpoint/2010/main" val="2733387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571092"/>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Books</a:t>
            </a:r>
          </a:p>
        </p:txBody>
      </p:sp>
      <p:sp>
        <p:nvSpPr>
          <p:cNvPr id="5" name="TextBox 4">
            <a:extLst>
              <a:ext uri="{FF2B5EF4-FFF2-40B4-BE49-F238E27FC236}">
                <a16:creationId xmlns:a16="http://schemas.microsoft.com/office/drawing/2014/main" id="{F2944A7F-5AE5-EC49-82AF-722C8C8F62C6}"/>
              </a:ext>
            </a:extLst>
          </p:cNvPr>
          <p:cNvSpPr txBox="1"/>
          <p:nvPr/>
        </p:nvSpPr>
        <p:spPr>
          <a:xfrm>
            <a:off x="458145" y="2287620"/>
            <a:ext cx="7890723" cy="2753061"/>
          </a:xfrm>
          <a:prstGeom prst="rect">
            <a:avLst/>
          </a:prstGeom>
          <a:noFill/>
        </p:spPr>
        <p:txBody>
          <a:bodyPr wrap="square" rtlCol="0">
            <a:spAutoFit/>
          </a:bodyPr>
          <a:lstStyle/>
          <a:p>
            <a:pPr marL="457200" indent="-457200" algn="just">
              <a:lnSpc>
                <a:spcPct val="110000"/>
              </a:lnSpc>
              <a:spcAft>
                <a:spcPts val="600"/>
              </a:spcAft>
              <a:buFont typeface="+mj-lt"/>
              <a:buAutoNum type="arabicPeriod"/>
            </a:pPr>
            <a:r>
              <a:rPr lang="en-US" sz="2000" dirty="0"/>
              <a:t>Beginning ASP.NET 4: in C# and VB; </a:t>
            </a:r>
            <a:r>
              <a:rPr lang="en-US" sz="2000" dirty="0" err="1"/>
              <a:t>Imar</a:t>
            </a:r>
            <a:r>
              <a:rPr lang="en-US" sz="2000" dirty="0"/>
              <a:t> Spaanjaars,2010</a:t>
            </a:r>
          </a:p>
          <a:p>
            <a:pPr marL="457200" indent="-457200" algn="just">
              <a:lnSpc>
                <a:spcPct val="110000"/>
              </a:lnSpc>
              <a:spcAft>
                <a:spcPts val="600"/>
              </a:spcAft>
              <a:buFont typeface="+mj-lt"/>
              <a:buAutoNum type="arabicPeriod"/>
            </a:pPr>
            <a:r>
              <a:rPr lang="en-US" sz="2000" dirty="0"/>
              <a:t>Beginning ASP.NET 3.5 in C# 2008: From Novice to Professional; 2nd edition, Matthew MacDonald,2007</a:t>
            </a:r>
          </a:p>
          <a:p>
            <a:pPr marL="457200" indent="-457200" algn="just">
              <a:lnSpc>
                <a:spcPct val="110000"/>
              </a:lnSpc>
              <a:spcAft>
                <a:spcPts val="600"/>
              </a:spcAft>
              <a:buFont typeface="+mj-lt"/>
              <a:buAutoNum type="arabicPeriod"/>
            </a:pPr>
            <a:r>
              <a:rPr lang="en-US" sz="2000" dirty="0"/>
              <a:t>ASP.NET 3.5 Unleashed by Stephen Walther, 2008</a:t>
            </a:r>
          </a:p>
          <a:p>
            <a:pPr marL="457200" indent="-457200" algn="just">
              <a:lnSpc>
                <a:spcPct val="110000"/>
              </a:lnSpc>
              <a:spcAft>
                <a:spcPts val="600"/>
              </a:spcAft>
              <a:buFont typeface="+mj-lt"/>
              <a:buAutoNum type="arabicPeriod"/>
            </a:pPr>
            <a:r>
              <a:rPr lang="en-US" sz="2000" dirty="0"/>
              <a:t>Pro ASP.NET 3.5 in C# 2008: Includes Silverlight 2 by Matthew MacDonald,2008</a:t>
            </a:r>
          </a:p>
          <a:p>
            <a:pPr marL="457200" indent="-457200" algn="just">
              <a:lnSpc>
                <a:spcPct val="110000"/>
              </a:lnSpc>
              <a:spcAft>
                <a:spcPts val="600"/>
              </a:spcAft>
              <a:buFont typeface="+mj-lt"/>
              <a:buAutoNum type="arabicPeriod"/>
            </a:pPr>
            <a:r>
              <a:rPr lang="en-US" sz="2000" dirty="0"/>
              <a:t>ASP.NET 3.5 For Dummies by Ken Cox,2008</a:t>
            </a:r>
          </a:p>
        </p:txBody>
      </p:sp>
    </p:spTree>
    <p:extLst>
      <p:ext uri="{BB962C8B-B14F-4D97-AF65-F5344CB8AC3E}">
        <p14:creationId xmlns:p14="http://schemas.microsoft.com/office/powerpoint/2010/main" val="19233823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References</a:t>
            </a:r>
          </a:p>
        </p:txBody>
      </p:sp>
      <p:sp>
        <p:nvSpPr>
          <p:cNvPr id="3" name="TextBox 2">
            <a:extLst>
              <a:ext uri="{FF2B5EF4-FFF2-40B4-BE49-F238E27FC236}">
                <a16:creationId xmlns:a16="http://schemas.microsoft.com/office/drawing/2014/main" id="{56CD2EA8-B54C-CE4F-A943-BFB367453E0E}"/>
              </a:ext>
            </a:extLst>
          </p:cNvPr>
          <p:cNvSpPr txBox="1"/>
          <p:nvPr/>
        </p:nvSpPr>
        <p:spPr>
          <a:xfrm>
            <a:off x="783773" y="2435897"/>
            <a:ext cx="7565098" cy="1754326"/>
          </a:xfrm>
          <a:prstGeom prst="rect">
            <a:avLst/>
          </a:prstGeom>
          <a:noFill/>
        </p:spPr>
        <p:txBody>
          <a:bodyPr wrap="square" rtlCol="0">
            <a:spAutoFit/>
          </a:bodyPr>
          <a:lstStyle/>
          <a:p>
            <a:pPr marL="342900" indent="-342900">
              <a:buFont typeface="+mj-lt"/>
              <a:buAutoNum type="arabicPeriod"/>
            </a:pPr>
            <a:r>
              <a:rPr lang="en-US" dirty="0"/>
              <a:t>ASP.NET; URL: https://www.guru99.com/</a:t>
            </a:r>
          </a:p>
          <a:p>
            <a:pPr marL="342900" indent="-342900">
              <a:buFont typeface="+mj-lt"/>
              <a:buAutoNum type="arabicPeriod"/>
            </a:pPr>
            <a:r>
              <a:rPr lang="en-US" dirty="0"/>
              <a:t>URL: https://docs.microsoft.com/</a:t>
            </a:r>
          </a:p>
          <a:p>
            <a:pPr marL="342900" indent="-342900">
              <a:buFont typeface="+mj-lt"/>
              <a:buAutoNum type="arabicPeriod"/>
            </a:pPr>
            <a:r>
              <a:rPr lang="en-US" dirty="0"/>
              <a:t>Strongly typed views; URL: </a:t>
            </a:r>
            <a:r>
              <a:rPr lang="en-US" dirty="0">
                <a:hlinkClick r:id="rId2"/>
              </a:rPr>
              <a:t>https://dotnettutorials.net/lesson</a:t>
            </a:r>
            <a:endParaRPr lang="en-US" dirty="0"/>
          </a:p>
          <a:p>
            <a:pPr marL="342900" indent="-342900">
              <a:buFont typeface="+mj-lt"/>
              <a:buAutoNum type="arabicPeriod"/>
            </a:pPr>
            <a:r>
              <a:rPr lang="en-US" dirty="0"/>
              <a:t>URL: </a:t>
            </a:r>
            <a:r>
              <a:rPr lang="en-US" dirty="0">
                <a:hlinkClick r:id="rId3"/>
              </a:rPr>
              <a:t>https://www.tutlane.com/tutorial/aspnet-mv</a:t>
            </a:r>
            <a:endParaRPr lang="en-US" dirty="0"/>
          </a:p>
          <a:p>
            <a:pPr marL="342900" indent="-342900">
              <a:buFont typeface="+mj-lt"/>
              <a:buAutoNum type="arabicPeriod"/>
            </a:pPr>
            <a:r>
              <a:rPr lang="en-US" dirty="0"/>
              <a:t>URL: https://www.tutorialsteacher.com/mvc</a:t>
            </a:r>
          </a:p>
          <a:p>
            <a:pPr marL="342900" indent="-342900">
              <a:buFont typeface="+mj-lt"/>
              <a:buAutoNum type="arabicPeriod"/>
            </a:pPr>
            <a:endParaRPr lang="en-FI" dirty="0"/>
          </a:p>
        </p:txBody>
      </p:sp>
    </p:spTree>
    <p:extLst>
      <p:ext uri="{BB962C8B-B14F-4D97-AF65-F5344CB8AC3E}">
        <p14:creationId xmlns:p14="http://schemas.microsoft.com/office/powerpoint/2010/main" val="32249698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692136D-8BF7-49C9-A313-3BC2A3EF11BE}"/>
              </a:ext>
            </a:extLst>
          </p:cNvPr>
          <p:cNvSpPr txBox="1"/>
          <p:nvPr/>
        </p:nvSpPr>
        <p:spPr>
          <a:xfrm>
            <a:off x="2902226" y="2725715"/>
            <a:ext cx="4174435" cy="923330"/>
          </a:xfrm>
          <a:prstGeom prst="rect">
            <a:avLst/>
          </a:prstGeom>
          <a:noFill/>
        </p:spPr>
        <p:txBody>
          <a:bodyPr wrap="square" rtlCol="0">
            <a:spAutoFit/>
          </a:bodyPr>
          <a:lstStyle/>
          <a:p>
            <a:r>
              <a:rPr lang="en-US" sz="5400" dirty="0">
                <a:solidFill>
                  <a:schemeClr val="accent1"/>
                </a:solidFill>
              </a:rPr>
              <a:t>Thank you!</a:t>
            </a:r>
            <a:endParaRPr lang="en-FI" sz="5400" dirty="0">
              <a:solidFill>
                <a:schemeClr val="accent1"/>
              </a:solidFill>
            </a:endParaRPr>
          </a:p>
        </p:txBody>
      </p:sp>
    </p:spTree>
    <p:extLst>
      <p:ext uri="{BB962C8B-B14F-4D97-AF65-F5344CB8AC3E}">
        <p14:creationId xmlns:p14="http://schemas.microsoft.com/office/powerpoint/2010/main" val="24549717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Outline</a:t>
            </a:r>
          </a:p>
        </p:txBody>
      </p:sp>
      <p:sp>
        <p:nvSpPr>
          <p:cNvPr id="3" name="Subtitle 2"/>
          <p:cNvSpPr>
            <a:spLocks noGrp="1"/>
          </p:cNvSpPr>
          <p:nvPr>
            <p:ph type="subTitle" idx="1"/>
          </p:nvPr>
        </p:nvSpPr>
        <p:spPr>
          <a:xfrm>
            <a:off x="486696" y="2363928"/>
            <a:ext cx="8166973" cy="3009930"/>
          </a:xfrm>
        </p:spPr>
        <p:txBody>
          <a:bodyPr>
            <a:normAutofit/>
          </a:bodyPr>
          <a:lstStyle/>
          <a:p>
            <a:pPr marL="457200" indent="-457200">
              <a:buFont typeface="Arial" panose="020B0604020202020204" pitchFamily="34" charset="0"/>
              <a:buChar char="•"/>
            </a:pPr>
            <a:r>
              <a:rPr lang="en-US" sz="2800" dirty="0">
                <a:solidFill>
                  <a:schemeClr val="tx1"/>
                </a:solidFill>
              </a:rPr>
              <a:t>Use of session in User Authentication</a:t>
            </a:r>
          </a:p>
          <a:p>
            <a:pPr marL="457200" indent="-457200">
              <a:buFont typeface="Arial" panose="020B0604020202020204" pitchFamily="34" charset="0"/>
              <a:buChar char="•"/>
            </a:pPr>
            <a:r>
              <a:rPr lang="en-US" sz="2800" dirty="0">
                <a:solidFill>
                  <a:schemeClr val="tx1"/>
                </a:solidFill>
              </a:rPr>
              <a:t>HTML Helpers </a:t>
            </a:r>
          </a:p>
        </p:txBody>
      </p:sp>
    </p:spTree>
    <p:extLst>
      <p:ext uri="{BB962C8B-B14F-4D97-AF65-F5344CB8AC3E}">
        <p14:creationId xmlns:p14="http://schemas.microsoft.com/office/powerpoint/2010/main" val="4248740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Authorization in ASP.NET</a:t>
            </a:r>
          </a:p>
        </p:txBody>
      </p:sp>
      <p:sp>
        <p:nvSpPr>
          <p:cNvPr id="3" name="Subtitle 2"/>
          <p:cNvSpPr>
            <a:spLocks noGrp="1"/>
          </p:cNvSpPr>
          <p:nvPr>
            <p:ph type="subTitle" idx="1"/>
          </p:nvPr>
        </p:nvSpPr>
        <p:spPr>
          <a:xfrm>
            <a:off x="318052" y="2045876"/>
            <a:ext cx="8547652" cy="2168315"/>
          </a:xfrm>
        </p:spPr>
        <p:txBody>
          <a:bodyPr>
            <a:normAutofit/>
          </a:bodyPr>
          <a:lstStyle/>
          <a:p>
            <a:pPr algn="just"/>
            <a:r>
              <a:rPr lang="en-US" sz="2200" b="1" dirty="0">
                <a:solidFill>
                  <a:schemeClr val="tx1"/>
                </a:solidFill>
              </a:rPr>
              <a:t>Authorization</a:t>
            </a:r>
            <a:r>
              <a:rPr lang="en-US" sz="2200" dirty="0">
                <a:solidFill>
                  <a:schemeClr val="tx1"/>
                </a:solidFill>
              </a:rPr>
              <a:t> in MVC is controlled through the </a:t>
            </a:r>
            <a:r>
              <a:rPr lang="en-US" sz="2200" b="1" dirty="0" err="1">
                <a:solidFill>
                  <a:schemeClr val="tx1"/>
                </a:solidFill>
              </a:rPr>
              <a:t>AuthorizeAttribute</a:t>
            </a:r>
            <a:r>
              <a:rPr lang="en-US" sz="2200" dirty="0">
                <a:solidFill>
                  <a:schemeClr val="tx1"/>
                </a:solidFill>
              </a:rPr>
              <a:t> attribute and its various parameters. At its simplest, applying the </a:t>
            </a:r>
            <a:r>
              <a:rPr lang="en-US" sz="2200" dirty="0" err="1">
                <a:solidFill>
                  <a:schemeClr val="tx1"/>
                </a:solidFill>
              </a:rPr>
              <a:t>AuthorizeAttribute</a:t>
            </a:r>
            <a:r>
              <a:rPr lang="en-US" sz="2200" dirty="0">
                <a:solidFill>
                  <a:schemeClr val="tx1"/>
                </a:solidFill>
              </a:rPr>
              <a:t> attribute to a controller or action limits access to the controller or action to any authenticated user.</a:t>
            </a:r>
          </a:p>
          <a:p>
            <a:pPr algn="just"/>
            <a:r>
              <a:rPr lang="en-US" sz="2200" dirty="0">
                <a:solidFill>
                  <a:schemeClr val="tx1"/>
                </a:solidFill>
              </a:rPr>
              <a:t>For example, the following code limits access to the </a:t>
            </a:r>
            <a:r>
              <a:rPr lang="en-US" sz="2200" dirty="0" err="1">
                <a:solidFill>
                  <a:schemeClr val="tx1"/>
                </a:solidFill>
              </a:rPr>
              <a:t>AccountController</a:t>
            </a:r>
            <a:r>
              <a:rPr lang="en-US" sz="2200" dirty="0">
                <a:solidFill>
                  <a:schemeClr val="tx1"/>
                </a:solidFill>
              </a:rPr>
              <a:t> to any authenticated user.</a:t>
            </a:r>
          </a:p>
        </p:txBody>
      </p:sp>
      <p:sp>
        <p:nvSpPr>
          <p:cNvPr id="4" name="Rectangle 3">
            <a:extLst>
              <a:ext uri="{FF2B5EF4-FFF2-40B4-BE49-F238E27FC236}">
                <a16:creationId xmlns:a16="http://schemas.microsoft.com/office/drawing/2014/main" id="{55E4D5BE-A898-4EC3-ADDE-4A9096F8758B}"/>
              </a:ext>
            </a:extLst>
          </p:cNvPr>
          <p:cNvSpPr/>
          <p:nvPr/>
        </p:nvSpPr>
        <p:spPr>
          <a:xfrm>
            <a:off x="3257306" y="3874677"/>
            <a:ext cx="4150659" cy="231408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sz="1400" dirty="0">
                <a:solidFill>
                  <a:srgbClr val="FF0000"/>
                </a:solidFill>
              </a:rPr>
              <a:t>[Authorize]</a:t>
            </a:r>
          </a:p>
          <a:p>
            <a:r>
              <a:rPr lang="en-US" sz="1400" dirty="0">
                <a:solidFill>
                  <a:schemeClr val="bg2">
                    <a:lumMod val="50000"/>
                  </a:schemeClr>
                </a:solidFill>
              </a:rPr>
              <a:t>public class </a:t>
            </a:r>
            <a:r>
              <a:rPr lang="en-US" sz="1400" dirty="0" err="1">
                <a:solidFill>
                  <a:schemeClr val="bg2">
                    <a:lumMod val="50000"/>
                  </a:schemeClr>
                </a:solidFill>
              </a:rPr>
              <a:t>AccountController</a:t>
            </a:r>
            <a:r>
              <a:rPr lang="en-US" sz="1400" dirty="0">
                <a:solidFill>
                  <a:schemeClr val="bg2">
                    <a:lumMod val="50000"/>
                  </a:schemeClr>
                </a:solidFill>
              </a:rPr>
              <a:t> : Controller</a:t>
            </a:r>
          </a:p>
          <a:p>
            <a:r>
              <a:rPr lang="en-US" sz="1400" dirty="0">
                <a:solidFill>
                  <a:schemeClr val="bg2">
                    <a:lumMod val="50000"/>
                  </a:schemeClr>
                </a:solidFill>
              </a:rPr>
              <a:t>{</a:t>
            </a:r>
          </a:p>
          <a:p>
            <a:r>
              <a:rPr lang="en-US" sz="1400" dirty="0">
                <a:solidFill>
                  <a:schemeClr val="bg2">
                    <a:lumMod val="50000"/>
                  </a:schemeClr>
                </a:solidFill>
              </a:rPr>
              <a:t>    public </a:t>
            </a:r>
            <a:r>
              <a:rPr lang="en-US" sz="1400" dirty="0" err="1">
                <a:solidFill>
                  <a:schemeClr val="bg2">
                    <a:lumMod val="50000"/>
                  </a:schemeClr>
                </a:solidFill>
              </a:rPr>
              <a:t>ActionResult</a:t>
            </a:r>
            <a:r>
              <a:rPr lang="en-US" sz="1400" dirty="0">
                <a:solidFill>
                  <a:schemeClr val="bg2">
                    <a:lumMod val="50000"/>
                  </a:schemeClr>
                </a:solidFill>
              </a:rPr>
              <a:t> Login()</a:t>
            </a:r>
          </a:p>
          <a:p>
            <a:r>
              <a:rPr lang="en-US" sz="1400" dirty="0">
                <a:solidFill>
                  <a:schemeClr val="bg2">
                    <a:lumMod val="50000"/>
                  </a:schemeClr>
                </a:solidFill>
              </a:rPr>
              <a:t>    {</a:t>
            </a:r>
          </a:p>
          <a:p>
            <a:r>
              <a:rPr lang="en-US" sz="1400" dirty="0">
                <a:solidFill>
                  <a:schemeClr val="bg2">
                    <a:lumMod val="50000"/>
                  </a:schemeClr>
                </a:solidFill>
              </a:rPr>
              <a:t>    }</a:t>
            </a:r>
          </a:p>
          <a:p>
            <a:r>
              <a:rPr lang="en-US" sz="1400" dirty="0">
                <a:solidFill>
                  <a:schemeClr val="bg2">
                    <a:lumMod val="50000"/>
                  </a:schemeClr>
                </a:solidFill>
              </a:rPr>
              <a:t>    public </a:t>
            </a:r>
            <a:r>
              <a:rPr lang="en-US" sz="1400" dirty="0" err="1">
                <a:solidFill>
                  <a:schemeClr val="bg2">
                    <a:lumMod val="50000"/>
                  </a:schemeClr>
                </a:solidFill>
              </a:rPr>
              <a:t>ActionResult</a:t>
            </a:r>
            <a:r>
              <a:rPr lang="en-US" sz="1400" dirty="0">
                <a:solidFill>
                  <a:schemeClr val="bg2">
                    <a:lumMod val="50000"/>
                  </a:schemeClr>
                </a:solidFill>
              </a:rPr>
              <a:t> Logout()</a:t>
            </a:r>
          </a:p>
          <a:p>
            <a:r>
              <a:rPr lang="en-US" sz="1400" dirty="0">
                <a:solidFill>
                  <a:schemeClr val="bg2">
                    <a:lumMod val="50000"/>
                  </a:schemeClr>
                </a:solidFill>
              </a:rPr>
              <a:t>    {</a:t>
            </a:r>
          </a:p>
          <a:p>
            <a:r>
              <a:rPr lang="en-US" sz="1400" dirty="0">
                <a:solidFill>
                  <a:schemeClr val="bg2">
                    <a:lumMod val="50000"/>
                  </a:schemeClr>
                </a:solidFill>
              </a:rPr>
              <a:t>    }</a:t>
            </a:r>
          </a:p>
          <a:p>
            <a:r>
              <a:rPr lang="en-US" sz="1400" dirty="0">
                <a:solidFill>
                  <a:schemeClr val="bg2">
                    <a:lumMod val="50000"/>
                  </a:schemeClr>
                </a:solidFill>
              </a:rPr>
              <a:t>}</a:t>
            </a:r>
          </a:p>
        </p:txBody>
      </p:sp>
    </p:spTree>
    <p:extLst>
      <p:ext uri="{BB962C8B-B14F-4D97-AF65-F5344CB8AC3E}">
        <p14:creationId xmlns:p14="http://schemas.microsoft.com/office/powerpoint/2010/main" val="40548172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AFD9A4D-C158-4651-AC75-8315EA0E6DA4}"/>
              </a:ext>
            </a:extLst>
          </p:cNvPr>
          <p:cNvSpPr txBox="1"/>
          <p:nvPr/>
        </p:nvSpPr>
        <p:spPr>
          <a:xfrm>
            <a:off x="225287" y="1061526"/>
            <a:ext cx="8706678" cy="1107996"/>
          </a:xfrm>
          <a:prstGeom prst="rect">
            <a:avLst/>
          </a:prstGeom>
          <a:noFill/>
        </p:spPr>
        <p:txBody>
          <a:bodyPr wrap="square" rtlCol="0">
            <a:spAutoFit/>
          </a:bodyPr>
          <a:lstStyle/>
          <a:p>
            <a:endParaRPr lang="en-US" sz="2200" dirty="0"/>
          </a:p>
          <a:p>
            <a:endParaRPr lang="en-US" sz="2200" dirty="0"/>
          </a:p>
          <a:p>
            <a:pPr lvl="1"/>
            <a:endParaRPr lang="en-US" sz="2200" dirty="0"/>
          </a:p>
        </p:txBody>
      </p:sp>
      <p:sp>
        <p:nvSpPr>
          <p:cNvPr id="23" name="Rectangle 22">
            <a:extLst>
              <a:ext uri="{FF2B5EF4-FFF2-40B4-BE49-F238E27FC236}">
                <a16:creationId xmlns:a16="http://schemas.microsoft.com/office/drawing/2014/main" id="{9E527FB3-1ED0-4D21-B19F-21475FD91B03}"/>
              </a:ext>
            </a:extLst>
          </p:cNvPr>
          <p:cNvSpPr/>
          <p:nvPr/>
        </p:nvSpPr>
        <p:spPr>
          <a:xfrm>
            <a:off x="437320" y="2103993"/>
            <a:ext cx="4625010" cy="242080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sz="1400" dirty="0">
                <a:solidFill>
                  <a:schemeClr val="bg2">
                    <a:lumMod val="50000"/>
                  </a:schemeClr>
                </a:solidFill>
              </a:rPr>
              <a:t>public class </a:t>
            </a:r>
            <a:r>
              <a:rPr lang="en-US" sz="1400" dirty="0" err="1">
                <a:solidFill>
                  <a:schemeClr val="bg2">
                    <a:lumMod val="50000"/>
                  </a:schemeClr>
                </a:solidFill>
              </a:rPr>
              <a:t>AccountController</a:t>
            </a:r>
            <a:r>
              <a:rPr lang="en-US" sz="1400" dirty="0">
                <a:solidFill>
                  <a:schemeClr val="bg2">
                    <a:lumMod val="50000"/>
                  </a:schemeClr>
                </a:solidFill>
              </a:rPr>
              <a:t> : Controller</a:t>
            </a:r>
          </a:p>
          <a:p>
            <a:r>
              <a:rPr lang="en-US" sz="1400" dirty="0">
                <a:solidFill>
                  <a:schemeClr val="bg2">
                    <a:lumMod val="50000"/>
                  </a:schemeClr>
                </a:solidFill>
              </a:rPr>
              <a:t>{</a:t>
            </a:r>
          </a:p>
          <a:p>
            <a:r>
              <a:rPr lang="en-US" sz="1400" dirty="0">
                <a:solidFill>
                  <a:schemeClr val="bg2">
                    <a:lumMod val="50000"/>
                  </a:schemeClr>
                </a:solidFill>
              </a:rPr>
              <a:t>   public </a:t>
            </a:r>
            <a:r>
              <a:rPr lang="en-US" sz="1400" dirty="0" err="1">
                <a:solidFill>
                  <a:schemeClr val="bg2">
                    <a:lumMod val="50000"/>
                  </a:schemeClr>
                </a:solidFill>
              </a:rPr>
              <a:t>ActionResult</a:t>
            </a:r>
            <a:r>
              <a:rPr lang="en-US" sz="1400" dirty="0">
                <a:solidFill>
                  <a:schemeClr val="bg2">
                    <a:lumMod val="50000"/>
                  </a:schemeClr>
                </a:solidFill>
              </a:rPr>
              <a:t> Login()</a:t>
            </a:r>
          </a:p>
          <a:p>
            <a:r>
              <a:rPr lang="en-US" sz="1400" dirty="0">
                <a:solidFill>
                  <a:schemeClr val="bg2">
                    <a:lumMod val="50000"/>
                  </a:schemeClr>
                </a:solidFill>
              </a:rPr>
              <a:t>   {</a:t>
            </a:r>
          </a:p>
          <a:p>
            <a:r>
              <a:rPr lang="en-US" sz="1400" dirty="0">
                <a:solidFill>
                  <a:schemeClr val="bg2">
                    <a:lumMod val="50000"/>
                  </a:schemeClr>
                </a:solidFill>
              </a:rPr>
              <a:t>   }</a:t>
            </a:r>
          </a:p>
          <a:p>
            <a:endParaRPr lang="en-US" sz="1400" dirty="0">
              <a:solidFill>
                <a:schemeClr val="bg2">
                  <a:lumMod val="50000"/>
                </a:schemeClr>
              </a:solidFill>
            </a:endParaRPr>
          </a:p>
          <a:p>
            <a:r>
              <a:rPr lang="en-US" sz="1400" dirty="0">
                <a:solidFill>
                  <a:schemeClr val="bg2">
                    <a:lumMod val="50000"/>
                  </a:schemeClr>
                </a:solidFill>
              </a:rPr>
              <a:t>   </a:t>
            </a:r>
            <a:r>
              <a:rPr lang="en-US" sz="1400" dirty="0">
                <a:solidFill>
                  <a:srgbClr val="FF0000"/>
                </a:solidFill>
              </a:rPr>
              <a:t>[Authorize]</a:t>
            </a:r>
          </a:p>
          <a:p>
            <a:r>
              <a:rPr lang="en-US" sz="1400" dirty="0">
                <a:solidFill>
                  <a:schemeClr val="bg2">
                    <a:lumMod val="50000"/>
                  </a:schemeClr>
                </a:solidFill>
              </a:rPr>
              <a:t>   public </a:t>
            </a:r>
            <a:r>
              <a:rPr lang="en-US" sz="1400" dirty="0" err="1">
                <a:solidFill>
                  <a:schemeClr val="bg2">
                    <a:lumMod val="50000"/>
                  </a:schemeClr>
                </a:solidFill>
              </a:rPr>
              <a:t>ActionResult</a:t>
            </a:r>
            <a:r>
              <a:rPr lang="en-US" sz="1400" dirty="0">
                <a:solidFill>
                  <a:schemeClr val="bg2">
                    <a:lumMod val="50000"/>
                  </a:schemeClr>
                </a:solidFill>
              </a:rPr>
              <a:t> Logout()</a:t>
            </a:r>
          </a:p>
          <a:p>
            <a:r>
              <a:rPr lang="en-US" sz="1400" dirty="0">
                <a:solidFill>
                  <a:schemeClr val="bg2">
                    <a:lumMod val="50000"/>
                  </a:schemeClr>
                </a:solidFill>
              </a:rPr>
              <a:t>   {</a:t>
            </a:r>
          </a:p>
          <a:p>
            <a:r>
              <a:rPr lang="en-US" sz="1400" dirty="0">
                <a:solidFill>
                  <a:schemeClr val="bg2">
                    <a:lumMod val="50000"/>
                  </a:schemeClr>
                </a:solidFill>
              </a:rPr>
              <a:t>   }</a:t>
            </a:r>
          </a:p>
          <a:p>
            <a:r>
              <a:rPr lang="en-US" sz="1400" dirty="0">
                <a:solidFill>
                  <a:schemeClr val="bg2">
                    <a:lumMod val="50000"/>
                  </a:schemeClr>
                </a:solidFill>
              </a:rPr>
              <a:t>}</a:t>
            </a:r>
          </a:p>
        </p:txBody>
      </p:sp>
      <p:cxnSp>
        <p:nvCxnSpPr>
          <p:cNvPr id="24" name="Straight Arrow Connector 23">
            <a:extLst>
              <a:ext uri="{FF2B5EF4-FFF2-40B4-BE49-F238E27FC236}">
                <a16:creationId xmlns:a16="http://schemas.microsoft.com/office/drawing/2014/main" id="{B22934CE-FF0D-40E9-A563-C874017EE392}"/>
              </a:ext>
            </a:extLst>
          </p:cNvPr>
          <p:cNvCxnSpPr>
            <a:cxnSpLocks/>
            <a:endCxn id="27" idx="1"/>
          </p:cNvCxnSpPr>
          <p:nvPr/>
        </p:nvCxnSpPr>
        <p:spPr>
          <a:xfrm flipV="1">
            <a:off x="1895063" y="2967335"/>
            <a:ext cx="4411982" cy="57627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7" name="TextBox 26">
            <a:extLst>
              <a:ext uri="{FF2B5EF4-FFF2-40B4-BE49-F238E27FC236}">
                <a16:creationId xmlns:a16="http://schemas.microsoft.com/office/drawing/2014/main" id="{4A9B712D-B30A-4E8D-B9D3-6DA882BEE606}"/>
              </a:ext>
            </a:extLst>
          </p:cNvPr>
          <p:cNvSpPr txBox="1"/>
          <p:nvPr/>
        </p:nvSpPr>
        <p:spPr>
          <a:xfrm>
            <a:off x="6307045" y="2505670"/>
            <a:ext cx="2540145" cy="923330"/>
          </a:xfrm>
          <a:prstGeom prst="rect">
            <a:avLst/>
          </a:prstGeom>
          <a:noFill/>
        </p:spPr>
        <p:txBody>
          <a:bodyPr wrap="square" rtlCol="0">
            <a:spAutoFit/>
          </a:bodyPr>
          <a:lstStyle/>
          <a:p>
            <a:r>
              <a:rPr lang="en-US" dirty="0"/>
              <a:t>Now only authenticated users can access the Logout function.</a:t>
            </a:r>
          </a:p>
        </p:txBody>
      </p:sp>
      <p:sp>
        <p:nvSpPr>
          <p:cNvPr id="11" name="Subtitle 2">
            <a:extLst>
              <a:ext uri="{FF2B5EF4-FFF2-40B4-BE49-F238E27FC236}">
                <a16:creationId xmlns:a16="http://schemas.microsoft.com/office/drawing/2014/main" id="{A04368AF-6471-4DE8-9A99-60ABC0D8E294}"/>
              </a:ext>
            </a:extLst>
          </p:cNvPr>
          <p:cNvSpPr txBox="1">
            <a:spLocks/>
          </p:cNvSpPr>
          <p:nvPr/>
        </p:nvSpPr>
        <p:spPr>
          <a:xfrm>
            <a:off x="296811" y="1338470"/>
            <a:ext cx="8621902" cy="5340625"/>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lgn="just">
              <a:buNone/>
            </a:pPr>
            <a:r>
              <a:rPr lang="en-US" sz="1800" dirty="0">
                <a:solidFill>
                  <a:schemeClr val="tx1"/>
                </a:solidFill>
              </a:rPr>
              <a:t>If you want to apply authorization to an action rather than the controller, apply the </a:t>
            </a:r>
            <a:r>
              <a:rPr lang="en-US" sz="1800" dirty="0" err="1">
                <a:solidFill>
                  <a:schemeClr val="tx1"/>
                </a:solidFill>
              </a:rPr>
              <a:t>AuthorizeAttribute</a:t>
            </a:r>
            <a:r>
              <a:rPr lang="en-US" sz="1800" dirty="0">
                <a:solidFill>
                  <a:schemeClr val="tx1"/>
                </a:solidFill>
              </a:rPr>
              <a:t> attribute to the action itself:</a:t>
            </a:r>
          </a:p>
          <a:p>
            <a:pPr marL="0" indent="0" algn="just">
              <a:buNone/>
            </a:pPr>
            <a:endParaRPr lang="en-US" sz="2200" dirty="0">
              <a:solidFill>
                <a:schemeClr val="tx1"/>
              </a:solidFill>
            </a:endParaRPr>
          </a:p>
          <a:p>
            <a:pPr marL="0" indent="0" algn="just">
              <a:buNone/>
            </a:pPr>
            <a:endParaRPr lang="en-US" sz="2200" dirty="0">
              <a:solidFill>
                <a:schemeClr val="tx1"/>
              </a:solidFill>
            </a:endParaRPr>
          </a:p>
          <a:p>
            <a:pPr marL="0" indent="0" algn="just">
              <a:buNone/>
            </a:pPr>
            <a:endParaRPr lang="en-US" sz="2200" dirty="0">
              <a:solidFill>
                <a:schemeClr val="tx1"/>
              </a:solidFill>
            </a:endParaRPr>
          </a:p>
          <a:p>
            <a:pPr marL="0" indent="0" algn="just">
              <a:buNone/>
            </a:pPr>
            <a:endParaRPr lang="en-US" sz="2200" dirty="0">
              <a:solidFill>
                <a:schemeClr val="tx1"/>
              </a:solidFill>
            </a:endParaRPr>
          </a:p>
          <a:p>
            <a:pPr marL="0" indent="0" algn="just">
              <a:buNone/>
            </a:pPr>
            <a:r>
              <a:rPr lang="en-US" sz="1800" dirty="0">
                <a:solidFill>
                  <a:schemeClr val="tx1"/>
                </a:solidFill>
              </a:rPr>
              <a:t>You can also use the </a:t>
            </a:r>
            <a:r>
              <a:rPr lang="en-US" sz="1800" dirty="0" err="1">
                <a:solidFill>
                  <a:schemeClr val="tx1"/>
                </a:solidFill>
              </a:rPr>
              <a:t>AllowAnonymous</a:t>
            </a:r>
            <a:r>
              <a:rPr lang="en-US" sz="1800" dirty="0">
                <a:solidFill>
                  <a:schemeClr val="tx1"/>
                </a:solidFill>
              </a:rPr>
              <a:t> attribute to allow access by non-authenticated users to individual actions.</a:t>
            </a:r>
          </a:p>
        </p:txBody>
      </p:sp>
      <p:sp>
        <p:nvSpPr>
          <p:cNvPr id="13" name="Rectangle 12">
            <a:extLst>
              <a:ext uri="{FF2B5EF4-FFF2-40B4-BE49-F238E27FC236}">
                <a16:creationId xmlns:a16="http://schemas.microsoft.com/office/drawing/2014/main" id="{3E903596-85A8-48B7-B888-C6ABD34381D5}"/>
              </a:ext>
            </a:extLst>
          </p:cNvPr>
          <p:cNvSpPr/>
          <p:nvPr/>
        </p:nvSpPr>
        <p:spPr>
          <a:xfrm>
            <a:off x="4696531" y="4947699"/>
            <a:ext cx="4150659" cy="173139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sz="1400" dirty="0">
                <a:solidFill>
                  <a:srgbClr val="FF0000"/>
                </a:solidFill>
              </a:rPr>
              <a:t>[Authorize]</a:t>
            </a:r>
          </a:p>
          <a:p>
            <a:r>
              <a:rPr lang="en-US" sz="1400" dirty="0">
                <a:solidFill>
                  <a:schemeClr val="bg2">
                    <a:lumMod val="50000"/>
                  </a:schemeClr>
                </a:solidFill>
              </a:rPr>
              <a:t>public class </a:t>
            </a:r>
            <a:r>
              <a:rPr lang="en-US" sz="1400" dirty="0" err="1">
                <a:solidFill>
                  <a:schemeClr val="bg2">
                    <a:lumMod val="50000"/>
                  </a:schemeClr>
                </a:solidFill>
              </a:rPr>
              <a:t>AccountController</a:t>
            </a:r>
            <a:r>
              <a:rPr lang="en-US" sz="1400" dirty="0">
                <a:solidFill>
                  <a:schemeClr val="bg2">
                    <a:lumMod val="50000"/>
                  </a:schemeClr>
                </a:solidFill>
              </a:rPr>
              <a:t> : Controller</a:t>
            </a:r>
          </a:p>
          <a:p>
            <a:r>
              <a:rPr lang="en-US" sz="1400" dirty="0">
                <a:solidFill>
                  <a:schemeClr val="bg2">
                    <a:lumMod val="50000"/>
                  </a:schemeClr>
                </a:solidFill>
              </a:rPr>
              <a:t>{</a:t>
            </a:r>
          </a:p>
          <a:p>
            <a:r>
              <a:rPr lang="en-US" sz="1400" dirty="0">
                <a:solidFill>
                  <a:schemeClr val="bg2">
                    <a:lumMod val="50000"/>
                  </a:schemeClr>
                </a:solidFill>
              </a:rPr>
              <a:t>   </a:t>
            </a:r>
            <a:r>
              <a:rPr lang="en-US" sz="1400" dirty="0">
                <a:solidFill>
                  <a:srgbClr val="FF0000"/>
                </a:solidFill>
              </a:rPr>
              <a:t>[</a:t>
            </a:r>
            <a:r>
              <a:rPr lang="en-US" sz="1400" dirty="0" err="1">
                <a:solidFill>
                  <a:srgbClr val="FF0000"/>
                </a:solidFill>
              </a:rPr>
              <a:t>AllowAnonymous</a:t>
            </a:r>
            <a:r>
              <a:rPr lang="en-US" sz="1400" dirty="0">
                <a:solidFill>
                  <a:srgbClr val="FF0000"/>
                </a:solidFill>
              </a:rPr>
              <a:t>]</a:t>
            </a:r>
          </a:p>
          <a:p>
            <a:r>
              <a:rPr lang="en-US" sz="1400" dirty="0">
                <a:solidFill>
                  <a:schemeClr val="bg2">
                    <a:lumMod val="50000"/>
                  </a:schemeClr>
                </a:solidFill>
              </a:rPr>
              <a:t>    public </a:t>
            </a:r>
            <a:r>
              <a:rPr lang="en-US" sz="1400" dirty="0" err="1">
                <a:solidFill>
                  <a:schemeClr val="bg2">
                    <a:lumMod val="50000"/>
                  </a:schemeClr>
                </a:solidFill>
              </a:rPr>
              <a:t>ActionResult</a:t>
            </a:r>
            <a:r>
              <a:rPr lang="en-US" sz="1400" dirty="0">
                <a:solidFill>
                  <a:schemeClr val="bg2">
                    <a:lumMod val="50000"/>
                  </a:schemeClr>
                </a:solidFill>
              </a:rPr>
              <a:t> Login()</a:t>
            </a:r>
          </a:p>
          <a:p>
            <a:r>
              <a:rPr lang="en-US" sz="1400" dirty="0">
                <a:solidFill>
                  <a:schemeClr val="bg2">
                    <a:lumMod val="50000"/>
                  </a:schemeClr>
                </a:solidFill>
              </a:rPr>
              <a:t>    {………..}</a:t>
            </a:r>
          </a:p>
          <a:p>
            <a:r>
              <a:rPr lang="en-US" sz="1400" dirty="0">
                <a:solidFill>
                  <a:schemeClr val="bg2">
                    <a:lumMod val="50000"/>
                  </a:schemeClr>
                </a:solidFill>
              </a:rPr>
              <a:t>    public </a:t>
            </a:r>
            <a:r>
              <a:rPr lang="en-US" sz="1400" dirty="0" err="1">
                <a:solidFill>
                  <a:schemeClr val="bg2">
                    <a:lumMod val="50000"/>
                  </a:schemeClr>
                </a:solidFill>
              </a:rPr>
              <a:t>ActionResult</a:t>
            </a:r>
            <a:r>
              <a:rPr lang="en-US" sz="1400" dirty="0">
                <a:solidFill>
                  <a:schemeClr val="bg2">
                    <a:lumMod val="50000"/>
                  </a:schemeClr>
                </a:solidFill>
              </a:rPr>
              <a:t> Logout()</a:t>
            </a:r>
          </a:p>
          <a:p>
            <a:r>
              <a:rPr lang="en-US" sz="1400" dirty="0">
                <a:solidFill>
                  <a:schemeClr val="bg2">
                    <a:lumMod val="50000"/>
                  </a:schemeClr>
                </a:solidFill>
              </a:rPr>
              <a:t>    {………..} }</a:t>
            </a:r>
          </a:p>
        </p:txBody>
      </p:sp>
      <p:sp>
        <p:nvSpPr>
          <p:cNvPr id="15" name="TextBox 14">
            <a:extLst>
              <a:ext uri="{FF2B5EF4-FFF2-40B4-BE49-F238E27FC236}">
                <a16:creationId xmlns:a16="http://schemas.microsoft.com/office/drawing/2014/main" id="{B7648FEF-8F73-4004-A559-F39D9607274F}"/>
              </a:ext>
            </a:extLst>
          </p:cNvPr>
          <p:cNvSpPr txBox="1"/>
          <p:nvPr/>
        </p:nvSpPr>
        <p:spPr>
          <a:xfrm>
            <a:off x="225287" y="5165150"/>
            <a:ext cx="4222183" cy="1477328"/>
          </a:xfrm>
          <a:prstGeom prst="rect">
            <a:avLst/>
          </a:prstGeom>
          <a:noFill/>
        </p:spPr>
        <p:txBody>
          <a:bodyPr wrap="square" rtlCol="0">
            <a:spAutoFit/>
          </a:bodyPr>
          <a:lstStyle/>
          <a:p>
            <a:pPr algn="just"/>
            <a:r>
              <a:rPr lang="en-US" i="1" dirty="0"/>
              <a:t>This </a:t>
            </a:r>
            <a:r>
              <a:rPr lang="en-US" i="1" dirty="0" err="1"/>
              <a:t>allowS</a:t>
            </a:r>
            <a:r>
              <a:rPr lang="en-US" i="1" dirty="0"/>
              <a:t> only </a:t>
            </a:r>
            <a:r>
              <a:rPr lang="en-US" i="1" dirty="0">
                <a:solidFill>
                  <a:srgbClr val="FF0000"/>
                </a:solidFill>
              </a:rPr>
              <a:t>authenticated</a:t>
            </a:r>
            <a:r>
              <a:rPr lang="en-US" i="1" dirty="0"/>
              <a:t> users to the </a:t>
            </a:r>
            <a:r>
              <a:rPr lang="en-US" i="1" dirty="0" err="1"/>
              <a:t>AccountController</a:t>
            </a:r>
            <a:r>
              <a:rPr lang="en-US" i="1" dirty="0"/>
              <a:t>, except for the Login action, which is accessible by everyone, regardless of their authenticated or unauthenticated / anonymous status.</a:t>
            </a:r>
          </a:p>
        </p:txBody>
      </p:sp>
    </p:spTree>
    <p:extLst>
      <p:ext uri="{BB962C8B-B14F-4D97-AF65-F5344CB8AC3E}">
        <p14:creationId xmlns:p14="http://schemas.microsoft.com/office/powerpoint/2010/main" val="7870761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2035" y="449004"/>
            <a:ext cx="8018282" cy="1247273"/>
          </a:xfrm>
        </p:spPr>
        <p:txBody>
          <a:bodyPr>
            <a:noAutofit/>
          </a:bodyPr>
          <a:lstStyle/>
          <a:p>
            <a:r>
              <a:rPr lang="en-US" b="1" dirty="0"/>
              <a:t>Use of session in User Authentication </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Override base class method</a:t>
            </a:r>
            <a:endParaRPr lang="en-FI" dirty="0"/>
          </a:p>
        </p:txBody>
      </p:sp>
      <p:sp>
        <p:nvSpPr>
          <p:cNvPr id="9" name="TextBox 8">
            <a:extLst>
              <a:ext uri="{FF2B5EF4-FFF2-40B4-BE49-F238E27FC236}">
                <a16:creationId xmlns:a16="http://schemas.microsoft.com/office/drawing/2014/main" id="{A4BE5AF8-53CB-4093-AE4F-913683F39A41}"/>
              </a:ext>
            </a:extLst>
          </p:cNvPr>
          <p:cNvSpPr txBox="1"/>
          <p:nvPr/>
        </p:nvSpPr>
        <p:spPr>
          <a:xfrm>
            <a:off x="212035" y="1993283"/>
            <a:ext cx="8600661" cy="2800767"/>
          </a:xfrm>
          <a:prstGeom prst="rect">
            <a:avLst/>
          </a:prstGeom>
          <a:noFill/>
        </p:spPr>
        <p:txBody>
          <a:bodyPr wrap="square" rtlCol="0">
            <a:spAutoFit/>
          </a:bodyPr>
          <a:lstStyle/>
          <a:p>
            <a:pPr algn="just"/>
            <a:r>
              <a:rPr lang="en-US" sz="2200" dirty="0"/>
              <a:t>ASP.NET has a nice session feature that uses cookies or URL rewriting to associate multiple requests from a user together to form a single browsing session. A related feature is session state, which associates data with a session. Data associated with a session is deleted when a session expires (typically because a user has not made a request for a while).</a:t>
            </a:r>
          </a:p>
          <a:p>
            <a:pPr marL="342900" indent="-342900" algn="just">
              <a:buFont typeface="Arial" panose="020B0604020202020204" pitchFamily="34" charset="0"/>
              <a:buChar char="•"/>
            </a:pPr>
            <a:r>
              <a:rPr lang="en-US" sz="2200" dirty="0"/>
              <a:t>Create custom class</a:t>
            </a:r>
          </a:p>
          <a:p>
            <a:pPr marL="342900" indent="-342900" algn="just">
              <a:buFont typeface="Arial" panose="020B0604020202020204" pitchFamily="34" charset="0"/>
              <a:buChar char="•"/>
            </a:pPr>
            <a:r>
              <a:rPr lang="en-US" sz="2200" dirty="0"/>
              <a:t>Override base class method in custom class (with appropriate logic)</a:t>
            </a:r>
          </a:p>
          <a:p>
            <a:pPr algn="just"/>
            <a:endParaRPr lang="en-US" sz="2200" dirty="0"/>
          </a:p>
        </p:txBody>
      </p:sp>
    </p:spTree>
    <p:extLst>
      <p:ext uri="{BB962C8B-B14F-4D97-AF65-F5344CB8AC3E}">
        <p14:creationId xmlns:p14="http://schemas.microsoft.com/office/powerpoint/2010/main" val="21343907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AFD9A4D-C158-4651-AC75-8315EA0E6DA4}"/>
              </a:ext>
            </a:extLst>
          </p:cNvPr>
          <p:cNvSpPr txBox="1"/>
          <p:nvPr/>
        </p:nvSpPr>
        <p:spPr>
          <a:xfrm>
            <a:off x="225287" y="1061526"/>
            <a:ext cx="8706678" cy="1107996"/>
          </a:xfrm>
          <a:prstGeom prst="rect">
            <a:avLst/>
          </a:prstGeom>
          <a:noFill/>
        </p:spPr>
        <p:txBody>
          <a:bodyPr wrap="square" rtlCol="0">
            <a:spAutoFit/>
          </a:bodyPr>
          <a:lstStyle/>
          <a:p>
            <a:endParaRPr lang="en-US" sz="2200" dirty="0"/>
          </a:p>
          <a:p>
            <a:endParaRPr lang="en-US" sz="2200" dirty="0"/>
          </a:p>
          <a:p>
            <a:pPr lvl="1"/>
            <a:endParaRPr lang="en-US" sz="2200" dirty="0"/>
          </a:p>
        </p:txBody>
      </p:sp>
      <p:sp>
        <p:nvSpPr>
          <p:cNvPr id="10" name="Rectangle 9">
            <a:extLst>
              <a:ext uri="{FF2B5EF4-FFF2-40B4-BE49-F238E27FC236}">
                <a16:creationId xmlns:a16="http://schemas.microsoft.com/office/drawing/2014/main" id="{BE643820-3750-40E5-B7A3-FD21B91F9FF4}"/>
              </a:ext>
            </a:extLst>
          </p:cNvPr>
          <p:cNvSpPr/>
          <p:nvPr/>
        </p:nvSpPr>
        <p:spPr>
          <a:xfrm>
            <a:off x="212035" y="937283"/>
            <a:ext cx="6697058" cy="419493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sz="1400" dirty="0">
                <a:solidFill>
                  <a:schemeClr val="bg2">
                    <a:lumMod val="50000"/>
                  </a:schemeClr>
                </a:solidFill>
              </a:rPr>
              <a:t>public class </a:t>
            </a:r>
            <a:r>
              <a:rPr lang="en-US" sz="1400" dirty="0" err="1">
                <a:solidFill>
                  <a:srgbClr val="FF0000"/>
                </a:solidFill>
              </a:rPr>
              <a:t>CustomizeAuthorize</a:t>
            </a:r>
            <a:r>
              <a:rPr lang="en-US" sz="1400" dirty="0">
                <a:solidFill>
                  <a:srgbClr val="FF0000"/>
                </a:solidFill>
              </a:rPr>
              <a:t> : </a:t>
            </a:r>
            <a:r>
              <a:rPr lang="en-US" sz="1400" dirty="0" err="1">
                <a:solidFill>
                  <a:srgbClr val="FF0000"/>
                </a:solidFill>
              </a:rPr>
              <a:t>AuthorizeAttribute</a:t>
            </a:r>
            <a:endParaRPr lang="en-US" sz="1400" dirty="0">
              <a:solidFill>
                <a:srgbClr val="FF0000"/>
              </a:solidFill>
            </a:endParaRPr>
          </a:p>
          <a:p>
            <a:r>
              <a:rPr lang="en-US" sz="1400" dirty="0">
                <a:solidFill>
                  <a:schemeClr val="bg2">
                    <a:lumMod val="50000"/>
                  </a:schemeClr>
                </a:solidFill>
              </a:rPr>
              <a:t>    {</a:t>
            </a:r>
          </a:p>
          <a:p>
            <a:r>
              <a:rPr lang="en-US" sz="1400" dirty="0">
                <a:solidFill>
                  <a:schemeClr val="bg2">
                    <a:lumMod val="50000"/>
                  </a:schemeClr>
                </a:solidFill>
              </a:rPr>
              <a:t>        protected </a:t>
            </a:r>
            <a:r>
              <a:rPr lang="en-US" sz="1400" dirty="0">
                <a:solidFill>
                  <a:srgbClr val="FF0000"/>
                </a:solidFill>
              </a:rPr>
              <a:t>override bool </a:t>
            </a:r>
            <a:r>
              <a:rPr lang="en-US" sz="1400" dirty="0" err="1">
                <a:solidFill>
                  <a:srgbClr val="FF0000"/>
                </a:solidFill>
              </a:rPr>
              <a:t>AuthorizeCore</a:t>
            </a:r>
            <a:r>
              <a:rPr lang="en-US" sz="1400" dirty="0">
                <a:solidFill>
                  <a:srgbClr val="FF0000"/>
                </a:solidFill>
              </a:rPr>
              <a:t>(</a:t>
            </a:r>
            <a:r>
              <a:rPr lang="en-US" sz="1400" dirty="0" err="1">
                <a:solidFill>
                  <a:srgbClr val="FF0000"/>
                </a:solidFill>
              </a:rPr>
              <a:t>HttpContextBase</a:t>
            </a:r>
            <a:r>
              <a:rPr lang="en-US" sz="1400" dirty="0">
                <a:solidFill>
                  <a:srgbClr val="FF0000"/>
                </a:solidFill>
              </a:rPr>
              <a:t> </a:t>
            </a:r>
            <a:r>
              <a:rPr lang="en-US" sz="1400" dirty="0" err="1">
                <a:solidFill>
                  <a:srgbClr val="FF0000"/>
                </a:solidFill>
              </a:rPr>
              <a:t>httpContext</a:t>
            </a:r>
            <a:r>
              <a:rPr lang="en-US" sz="1400" dirty="0">
                <a:solidFill>
                  <a:srgbClr val="FF0000"/>
                </a:solidFill>
              </a:rPr>
              <a:t>)</a:t>
            </a:r>
          </a:p>
          <a:p>
            <a:r>
              <a:rPr lang="en-US" sz="1400" dirty="0">
                <a:solidFill>
                  <a:schemeClr val="bg2">
                    <a:lumMod val="50000"/>
                  </a:schemeClr>
                </a:solidFill>
              </a:rPr>
              <a:t>        {</a:t>
            </a:r>
          </a:p>
          <a:p>
            <a:r>
              <a:rPr lang="en-US" sz="1400" dirty="0">
                <a:solidFill>
                  <a:schemeClr val="bg2">
                    <a:lumMod val="50000"/>
                  </a:schemeClr>
                </a:solidFill>
              </a:rPr>
              <a:t>            if (</a:t>
            </a:r>
            <a:r>
              <a:rPr lang="en-US" sz="1400" dirty="0" err="1">
                <a:solidFill>
                  <a:schemeClr val="bg2">
                    <a:lumMod val="50000"/>
                  </a:schemeClr>
                </a:solidFill>
              </a:rPr>
              <a:t>httpContext</a:t>
            </a:r>
            <a:r>
              <a:rPr lang="en-US" sz="1400" dirty="0">
                <a:solidFill>
                  <a:schemeClr val="bg2">
                    <a:lumMod val="50000"/>
                  </a:schemeClr>
                </a:solidFill>
              </a:rPr>
              <a:t> == null)</a:t>
            </a:r>
          </a:p>
          <a:p>
            <a:r>
              <a:rPr lang="en-US" sz="1400" dirty="0">
                <a:solidFill>
                  <a:schemeClr val="bg2">
                    <a:lumMod val="50000"/>
                  </a:schemeClr>
                </a:solidFill>
              </a:rPr>
              <a:t>            {</a:t>
            </a:r>
          </a:p>
          <a:p>
            <a:r>
              <a:rPr lang="en-US" sz="1400" dirty="0">
                <a:solidFill>
                  <a:schemeClr val="bg2">
                    <a:lumMod val="50000"/>
                  </a:schemeClr>
                </a:solidFill>
              </a:rPr>
              <a:t>                throw new </a:t>
            </a:r>
            <a:r>
              <a:rPr lang="en-US" sz="1400" dirty="0" err="1">
                <a:solidFill>
                  <a:schemeClr val="bg2">
                    <a:lumMod val="50000"/>
                  </a:schemeClr>
                </a:solidFill>
              </a:rPr>
              <a:t>ArgumentNullException</a:t>
            </a:r>
            <a:r>
              <a:rPr lang="en-US" sz="1400" dirty="0">
                <a:solidFill>
                  <a:schemeClr val="bg2">
                    <a:lumMod val="50000"/>
                  </a:schemeClr>
                </a:solidFill>
              </a:rPr>
              <a:t>("</a:t>
            </a:r>
            <a:r>
              <a:rPr lang="en-US" sz="1400" dirty="0" err="1">
                <a:solidFill>
                  <a:schemeClr val="bg2">
                    <a:lumMod val="50000"/>
                  </a:schemeClr>
                </a:solidFill>
              </a:rPr>
              <a:t>httpContext</a:t>
            </a:r>
            <a:r>
              <a:rPr lang="en-US" sz="1400" dirty="0">
                <a:solidFill>
                  <a:schemeClr val="bg2">
                    <a:lumMod val="50000"/>
                  </a:schemeClr>
                </a:solidFill>
              </a:rPr>
              <a:t>");</a:t>
            </a:r>
          </a:p>
          <a:p>
            <a:r>
              <a:rPr lang="en-US" sz="1400" dirty="0">
                <a:solidFill>
                  <a:schemeClr val="bg2">
                    <a:lumMod val="50000"/>
                  </a:schemeClr>
                </a:solidFill>
              </a:rPr>
              <a:t>            }</a:t>
            </a:r>
          </a:p>
          <a:p>
            <a:r>
              <a:rPr lang="en-US" sz="1400" dirty="0">
                <a:solidFill>
                  <a:schemeClr val="bg2">
                    <a:lumMod val="50000"/>
                  </a:schemeClr>
                </a:solidFill>
              </a:rPr>
              <a:t>            </a:t>
            </a:r>
            <a:r>
              <a:rPr lang="en-US" sz="1400" dirty="0" err="1">
                <a:solidFill>
                  <a:schemeClr val="bg2">
                    <a:lumMod val="50000"/>
                  </a:schemeClr>
                </a:solidFill>
              </a:rPr>
              <a:t>IPrincipal</a:t>
            </a:r>
            <a:r>
              <a:rPr lang="en-US" sz="1400" dirty="0">
                <a:solidFill>
                  <a:schemeClr val="bg2">
                    <a:lumMod val="50000"/>
                  </a:schemeClr>
                </a:solidFill>
              </a:rPr>
              <a:t> user = </a:t>
            </a:r>
            <a:r>
              <a:rPr lang="en-US" sz="1400" dirty="0" err="1">
                <a:solidFill>
                  <a:schemeClr val="bg2">
                    <a:lumMod val="50000"/>
                  </a:schemeClr>
                </a:solidFill>
              </a:rPr>
              <a:t>httpContext.User</a:t>
            </a:r>
            <a:r>
              <a:rPr lang="en-US" sz="1400" dirty="0">
                <a:solidFill>
                  <a:schemeClr val="bg2">
                    <a:lumMod val="50000"/>
                  </a:schemeClr>
                </a:solidFill>
              </a:rPr>
              <a:t>;</a:t>
            </a:r>
          </a:p>
          <a:p>
            <a:r>
              <a:rPr lang="en-US" sz="1400" dirty="0">
                <a:solidFill>
                  <a:schemeClr val="bg2">
                    <a:lumMod val="50000"/>
                  </a:schemeClr>
                </a:solidFill>
              </a:rPr>
              <a:t>            if (!</a:t>
            </a:r>
            <a:r>
              <a:rPr lang="en-US" sz="1400" dirty="0" err="1">
                <a:solidFill>
                  <a:schemeClr val="bg2">
                    <a:lumMod val="50000"/>
                  </a:schemeClr>
                </a:solidFill>
              </a:rPr>
              <a:t>user.Identity.IsAuthenticated</a:t>
            </a:r>
            <a:r>
              <a:rPr lang="en-US" sz="1400" dirty="0">
                <a:solidFill>
                  <a:schemeClr val="bg2">
                    <a:lumMod val="50000"/>
                  </a:schemeClr>
                </a:solidFill>
              </a:rPr>
              <a:t>)</a:t>
            </a:r>
          </a:p>
          <a:p>
            <a:r>
              <a:rPr lang="en-US" sz="1400" dirty="0">
                <a:solidFill>
                  <a:schemeClr val="bg2">
                    <a:lumMod val="50000"/>
                  </a:schemeClr>
                </a:solidFill>
              </a:rPr>
              <a:t>            {</a:t>
            </a:r>
          </a:p>
          <a:p>
            <a:r>
              <a:rPr lang="en-US" sz="1400" dirty="0">
                <a:solidFill>
                  <a:schemeClr val="bg2">
                    <a:lumMod val="50000"/>
                  </a:schemeClr>
                </a:solidFill>
              </a:rPr>
              <a:t>                return false;</a:t>
            </a:r>
          </a:p>
          <a:p>
            <a:r>
              <a:rPr lang="en-US" sz="1400" dirty="0">
                <a:solidFill>
                  <a:schemeClr val="bg2">
                    <a:lumMod val="50000"/>
                  </a:schemeClr>
                </a:solidFill>
              </a:rPr>
              <a:t>            }</a:t>
            </a:r>
          </a:p>
          <a:p>
            <a:r>
              <a:rPr lang="en-US" sz="1400" dirty="0">
                <a:solidFill>
                  <a:schemeClr val="bg2">
                    <a:lumMod val="50000"/>
                  </a:schemeClr>
                </a:solidFill>
              </a:rPr>
              <a:t>if ((</a:t>
            </a:r>
            <a:r>
              <a:rPr lang="en-US" sz="1400" dirty="0" err="1">
                <a:solidFill>
                  <a:schemeClr val="bg2">
                    <a:lumMod val="50000"/>
                  </a:schemeClr>
                </a:solidFill>
              </a:rPr>
              <a:t>this.Roles.Length</a:t>
            </a:r>
            <a:r>
              <a:rPr lang="en-US" sz="1400" dirty="0">
                <a:solidFill>
                  <a:schemeClr val="bg2">
                    <a:lumMod val="50000"/>
                  </a:schemeClr>
                </a:solidFill>
              </a:rPr>
              <a:t> &gt; 0) &amp;&amp; (!</a:t>
            </a:r>
            <a:r>
              <a:rPr lang="en-US" sz="1400" dirty="0" err="1">
                <a:solidFill>
                  <a:schemeClr val="bg2">
                    <a:lumMod val="50000"/>
                  </a:schemeClr>
                </a:solidFill>
              </a:rPr>
              <a:t>this.Roles.Contains</a:t>
            </a:r>
            <a:r>
              <a:rPr lang="en-US" sz="1400" dirty="0">
                <a:solidFill>
                  <a:schemeClr val="bg2">
                    <a:lumMod val="50000"/>
                  </a:schemeClr>
                </a:solidFill>
              </a:rPr>
              <a:t>(</a:t>
            </a:r>
            <a:r>
              <a:rPr lang="en-US" sz="1400" dirty="0" err="1">
                <a:solidFill>
                  <a:schemeClr val="bg2">
                    <a:lumMod val="50000"/>
                  </a:schemeClr>
                </a:solidFill>
              </a:rPr>
              <a:t>ReturnUserRole</a:t>
            </a:r>
            <a:r>
              <a:rPr lang="en-US" sz="1400" dirty="0">
                <a:solidFill>
                  <a:schemeClr val="bg2">
                    <a:lumMod val="50000"/>
                  </a:schemeClr>
                </a:solidFill>
              </a:rPr>
              <a:t>(</a:t>
            </a:r>
            <a:r>
              <a:rPr lang="en-US" sz="1400" dirty="0" err="1">
                <a:solidFill>
                  <a:schemeClr val="bg2">
                    <a:lumMod val="50000"/>
                  </a:schemeClr>
                </a:solidFill>
              </a:rPr>
              <a:t>user.Identity.Name</a:t>
            </a:r>
            <a:r>
              <a:rPr lang="en-US" sz="1400" dirty="0">
                <a:solidFill>
                  <a:schemeClr val="bg2">
                    <a:lumMod val="50000"/>
                  </a:schemeClr>
                </a:solidFill>
              </a:rPr>
              <a:t>))))</a:t>
            </a:r>
          </a:p>
          <a:p>
            <a:r>
              <a:rPr lang="en-US" sz="1400" dirty="0">
                <a:solidFill>
                  <a:schemeClr val="bg2">
                    <a:lumMod val="50000"/>
                  </a:schemeClr>
                </a:solidFill>
              </a:rPr>
              <a:t>            {</a:t>
            </a:r>
          </a:p>
          <a:p>
            <a:r>
              <a:rPr lang="en-US" sz="1400" dirty="0">
                <a:solidFill>
                  <a:schemeClr val="bg2">
                    <a:lumMod val="50000"/>
                  </a:schemeClr>
                </a:solidFill>
              </a:rPr>
              <a:t>                return false;</a:t>
            </a:r>
          </a:p>
          <a:p>
            <a:r>
              <a:rPr lang="en-US" sz="1400" dirty="0">
                <a:solidFill>
                  <a:schemeClr val="bg2">
                    <a:lumMod val="50000"/>
                  </a:schemeClr>
                </a:solidFill>
              </a:rPr>
              <a:t>            }</a:t>
            </a:r>
          </a:p>
          <a:p>
            <a:r>
              <a:rPr lang="en-US" sz="1400" dirty="0">
                <a:solidFill>
                  <a:schemeClr val="bg2">
                    <a:lumMod val="50000"/>
                  </a:schemeClr>
                </a:solidFill>
              </a:rPr>
              <a:t>            return true;</a:t>
            </a:r>
          </a:p>
          <a:p>
            <a:r>
              <a:rPr lang="en-US" sz="1400" dirty="0">
                <a:solidFill>
                  <a:schemeClr val="bg2">
                    <a:lumMod val="50000"/>
                  </a:schemeClr>
                </a:solidFill>
              </a:rPr>
              <a:t>        }</a:t>
            </a:r>
          </a:p>
        </p:txBody>
      </p:sp>
      <p:sp>
        <p:nvSpPr>
          <p:cNvPr id="3" name="TextBox 2">
            <a:extLst>
              <a:ext uri="{FF2B5EF4-FFF2-40B4-BE49-F238E27FC236}">
                <a16:creationId xmlns:a16="http://schemas.microsoft.com/office/drawing/2014/main" id="{FE64D43D-D65C-48AA-80DC-C6CAD6030ECE}"/>
              </a:ext>
            </a:extLst>
          </p:cNvPr>
          <p:cNvSpPr txBox="1"/>
          <p:nvPr/>
        </p:nvSpPr>
        <p:spPr>
          <a:xfrm>
            <a:off x="6981542" y="2169522"/>
            <a:ext cx="1630017" cy="646331"/>
          </a:xfrm>
          <a:prstGeom prst="rect">
            <a:avLst/>
          </a:prstGeom>
          <a:noFill/>
        </p:spPr>
        <p:txBody>
          <a:bodyPr wrap="square" rtlCol="0">
            <a:spAutoFit/>
          </a:bodyPr>
          <a:lstStyle/>
          <a:p>
            <a:r>
              <a:rPr lang="en-US" dirty="0"/>
              <a:t>Override base class method</a:t>
            </a:r>
          </a:p>
        </p:txBody>
      </p:sp>
      <p:sp>
        <p:nvSpPr>
          <p:cNvPr id="12" name="TextBox 11">
            <a:extLst>
              <a:ext uri="{FF2B5EF4-FFF2-40B4-BE49-F238E27FC236}">
                <a16:creationId xmlns:a16="http://schemas.microsoft.com/office/drawing/2014/main" id="{65F43DA3-AD64-4930-9561-C9966F33EE1E}"/>
              </a:ext>
            </a:extLst>
          </p:cNvPr>
          <p:cNvSpPr txBox="1"/>
          <p:nvPr/>
        </p:nvSpPr>
        <p:spPr>
          <a:xfrm>
            <a:off x="7170604" y="1337948"/>
            <a:ext cx="1532542" cy="646331"/>
          </a:xfrm>
          <a:prstGeom prst="rect">
            <a:avLst/>
          </a:prstGeom>
          <a:noFill/>
        </p:spPr>
        <p:txBody>
          <a:bodyPr wrap="square" rtlCol="0">
            <a:spAutoFit/>
          </a:bodyPr>
          <a:lstStyle/>
          <a:p>
            <a:r>
              <a:rPr lang="en-US" dirty="0"/>
              <a:t>Create custom class</a:t>
            </a:r>
          </a:p>
        </p:txBody>
      </p:sp>
      <p:cxnSp>
        <p:nvCxnSpPr>
          <p:cNvPr id="14" name="Straight Arrow Connector 13">
            <a:extLst>
              <a:ext uri="{FF2B5EF4-FFF2-40B4-BE49-F238E27FC236}">
                <a16:creationId xmlns:a16="http://schemas.microsoft.com/office/drawing/2014/main" id="{F365122F-BC08-49A6-87FA-2F27691F9D20}"/>
              </a:ext>
            </a:extLst>
          </p:cNvPr>
          <p:cNvCxnSpPr>
            <a:cxnSpLocks/>
            <a:endCxn id="3" idx="1"/>
          </p:cNvCxnSpPr>
          <p:nvPr/>
        </p:nvCxnSpPr>
        <p:spPr>
          <a:xfrm>
            <a:off x="5724939" y="1696657"/>
            <a:ext cx="1256603" cy="79603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6" name="Straight Arrow Connector 15">
            <a:extLst>
              <a:ext uri="{FF2B5EF4-FFF2-40B4-BE49-F238E27FC236}">
                <a16:creationId xmlns:a16="http://schemas.microsoft.com/office/drawing/2014/main" id="{06694079-BD97-41C1-B3D3-CE3A02A19202}"/>
              </a:ext>
            </a:extLst>
          </p:cNvPr>
          <p:cNvCxnSpPr>
            <a:cxnSpLocks/>
            <a:endCxn id="12" idx="1"/>
          </p:cNvCxnSpPr>
          <p:nvPr/>
        </p:nvCxnSpPr>
        <p:spPr>
          <a:xfrm>
            <a:off x="4267200" y="1152705"/>
            <a:ext cx="2903404" cy="50840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3" name="Rectangle 22">
            <a:extLst>
              <a:ext uri="{FF2B5EF4-FFF2-40B4-BE49-F238E27FC236}">
                <a16:creationId xmlns:a16="http://schemas.microsoft.com/office/drawing/2014/main" id="{9E527FB3-1ED0-4D21-B19F-21475FD91B03}"/>
              </a:ext>
            </a:extLst>
          </p:cNvPr>
          <p:cNvSpPr/>
          <p:nvPr/>
        </p:nvSpPr>
        <p:spPr>
          <a:xfrm>
            <a:off x="212035" y="5472826"/>
            <a:ext cx="3856382" cy="76048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sz="1400">
                <a:solidFill>
                  <a:schemeClr val="bg2">
                    <a:lumMod val="50000"/>
                  </a:schemeClr>
                </a:solidFill>
              </a:rPr>
              <a:t> [CustomizeAuthorize(Roles = "Admin")]</a:t>
            </a:r>
            <a:endParaRPr lang="en-US" sz="1400" dirty="0">
              <a:solidFill>
                <a:schemeClr val="bg2">
                  <a:lumMod val="50000"/>
                </a:schemeClr>
              </a:solidFill>
            </a:endParaRPr>
          </a:p>
        </p:txBody>
      </p:sp>
      <p:cxnSp>
        <p:nvCxnSpPr>
          <p:cNvPr id="24" name="Straight Arrow Connector 23">
            <a:extLst>
              <a:ext uri="{FF2B5EF4-FFF2-40B4-BE49-F238E27FC236}">
                <a16:creationId xmlns:a16="http://schemas.microsoft.com/office/drawing/2014/main" id="{B22934CE-FF0D-40E9-A563-C874017EE392}"/>
              </a:ext>
            </a:extLst>
          </p:cNvPr>
          <p:cNvCxnSpPr>
            <a:cxnSpLocks/>
          </p:cNvCxnSpPr>
          <p:nvPr/>
        </p:nvCxnSpPr>
        <p:spPr>
          <a:xfrm>
            <a:off x="3419062" y="5796474"/>
            <a:ext cx="2084863"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7" name="TextBox 26">
            <a:extLst>
              <a:ext uri="{FF2B5EF4-FFF2-40B4-BE49-F238E27FC236}">
                <a16:creationId xmlns:a16="http://schemas.microsoft.com/office/drawing/2014/main" id="{4A9B712D-B30A-4E8D-B9D3-6DA882BEE606}"/>
              </a:ext>
            </a:extLst>
          </p:cNvPr>
          <p:cNvSpPr txBox="1"/>
          <p:nvPr/>
        </p:nvSpPr>
        <p:spPr>
          <a:xfrm>
            <a:off x="5848481" y="5409358"/>
            <a:ext cx="2540145" cy="646331"/>
          </a:xfrm>
          <a:prstGeom prst="rect">
            <a:avLst/>
          </a:prstGeom>
          <a:noFill/>
        </p:spPr>
        <p:txBody>
          <a:bodyPr wrap="square" rtlCol="0">
            <a:spAutoFit/>
          </a:bodyPr>
          <a:lstStyle/>
          <a:p>
            <a:r>
              <a:rPr lang="en-US" dirty="0"/>
              <a:t>use the attribute to decorate role name.</a:t>
            </a:r>
          </a:p>
        </p:txBody>
      </p:sp>
    </p:spTree>
    <p:extLst>
      <p:ext uri="{BB962C8B-B14F-4D97-AF65-F5344CB8AC3E}">
        <p14:creationId xmlns:p14="http://schemas.microsoft.com/office/powerpoint/2010/main" val="33614719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2557" y="495281"/>
            <a:ext cx="7516713" cy="1083422"/>
          </a:xfrm>
        </p:spPr>
        <p:txBody>
          <a:bodyPr>
            <a:noAutofit/>
          </a:bodyPr>
          <a:lstStyle/>
          <a:p>
            <a:r>
              <a:rPr lang="en-US" sz="4000" b="1" dirty="0"/>
              <a:t>HTML Helpers</a:t>
            </a:r>
            <a:endParaRPr lang="en-US" sz="3800" b="1" dirty="0"/>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endParaRPr lang="en-FI" dirty="0"/>
          </a:p>
        </p:txBody>
      </p:sp>
      <p:sp>
        <p:nvSpPr>
          <p:cNvPr id="3" name="Rectangle 4">
            <a:extLst>
              <a:ext uri="{FF2B5EF4-FFF2-40B4-BE49-F238E27FC236}">
                <a16:creationId xmlns:a16="http://schemas.microsoft.com/office/drawing/2014/main" id="{47C22152-E3C3-4178-9D25-1ABDB06E1F19}"/>
              </a:ext>
            </a:extLst>
          </p:cNvPr>
          <p:cNvSpPr>
            <a:spLocks noChangeArrowheads="1"/>
          </p:cNvSpPr>
          <p:nvPr/>
        </p:nvSpPr>
        <p:spPr bwMode="auto">
          <a:xfrm>
            <a:off x="1503487" y="3216911"/>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0" name="TextBox 9">
            <a:extLst>
              <a:ext uri="{FF2B5EF4-FFF2-40B4-BE49-F238E27FC236}">
                <a16:creationId xmlns:a16="http://schemas.microsoft.com/office/drawing/2014/main" id="{FC0BC1C4-5232-48B4-AFDD-212774857DCC}"/>
              </a:ext>
            </a:extLst>
          </p:cNvPr>
          <p:cNvSpPr txBox="1"/>
          <p:nvPr/>
        </p:nvSpPr>
        <p:spPr>
          <a:xfrm>
            <a:off x="335493" y="2017059"/>
            <a:ext cx="8185655" cy="430887"/>
          </a:xfrm>
          <a:prstGeom prst="rect">
            <a:avLst/>
          </a:prstGeom>
          <a:noFill/>
        </p:spPr>
        <p:txBody>
          <a:bodyPr wrap="square" rtlCol="0">
            <a:spAutoFit/>
          </a:bodyPr>
          <a:lstStyle/>
          <a:p>
            <a:pPr marL="285750" indent="-285750" algn="just">
              <a:buFont typeface="Arial" panose="020B0604020202020204" pitchFamily="34" charset="0"/>
              <a:buChar char="•"/>
            </a:pPr>
            <a:endParaRPr lang="en-US" sz="2200" dirty="0"/>
          </a:p>
        </p:txBody>
      </p:sp>
      <p:sp>
        <p:nvSpPr>
          <p:cNvPr id="8" name="TextBox 7">
            <a:extLst>
              <a:ext uri="{FF2B5EF4-FFF2-40B4-BE49-F238E27FC236}">
                <a16:creationId xmlns:a16="http://schemas.microsoft.com/office/drawing/2014/main" id="{18C1C19B-AE0A-4D3E-A9F7-518453F391FD}"/>
              </a:ext>
            </a:extLst>
          </p:cNvPr>
          <p:cNvSpPr txBox="1"/>
          <p:nvPr/>
        </p:nvSpPr>
        <p:spPr>
          <a:xfrm>
            <a:off x="335493" y="2195474"/>
            <a:ext cx="8706678" cy="3785652"/>
          </a:xfrm>
          <a:prstGeom prst="rect">
            <a:avLst/>
          </a:prstGeom>
          <a:noFill/>
        </p:spPr>
        <p:txBody>
          <a:bodyPr wrap="square" rtlCol="0">
            <a:spAutoFit/>
          </a:bodyPr>
          <a:lstStyle/>
          <a:p>
            <a:pPr algn="just"/>
            <a:r>
              <a:rPr lang="en-US" sz="2000"/>
              <a:t>People coming from the asp.net web forms background are used to putting the ASP.NET server control on the page using the toolbox. When we work with ASP.NET MVC application there is no toolbox available to us from where we can drag and drop HTML controls on the view. In MVC, if we want to create a view it should contain HTML code for specifying the mark up. MVC Beginners(specially with Web forms background) finds this a little troubling.</a:t>
            </a:r>
          </a:p>
          <a:p>
            <a:pPr algn="just"/>
            <a:r>
              <a:rPr lang="en-US" sz="2000"/>
              <a:t>ASP.NET MVC team must have anticipated this problem and thus to ease this problem, the ASP.NET MVC framework comes with a set of HTML Helper methods. These helpers are simple functions that let the developer to specify the type of HTML needed on the view. This is done in C#. The final HTML will be generated by these functions at the runtime i.e. We don't have to worry about the correctness of generated HTML.</a:t>
            </a:r>
            <a:endParaRPr lang="en-US" sz="2000" dirty="0"/>
          </a:p>
        </p:txBody>
      </p:sp>
    </p:spTree>
    <p:extLst>
      <p:ext uri="{BB962C8B-B14F-4D97-AF65-F5344CB8AC3E}">
        <p14:creationId xmlns:p14="http://schemas.microsoft.com/office/powerpoint/2010/main" val="31321545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a:extLst>
              <a:ext uri="{FF2B5EF4-FFF2-40B4-BE49-F238E27FC236}">
                <a16:creationId xmlns:a16="http://schemas.microsoft.com/office/drawing/2014/main" id="{DF466760-25A5-49E2-8E18-5BE6DAB88BB3}"/>
              </a:ext>
            </a:extLst>
          </p:cNvPr>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endParaRPr lang="en-US" sz="2600" b="1" dirty="0">
              <a:solidFill>
                <a:schemeClr val="tx1"/>
              </a:solidFill>
            </a:endParaRPr>
          </a:p>
        </p:txBody>
      </p:sp>
      <p:sp>
        <p:nvSpPr>
          <p:cNvPr id="5" name="Subtitle 2">
            <a:extLst>
              <a:ext uri="{FF2B5EF4-FFF2-40B4-BE49-F238E27FC236}">
                <a16:creationId xmlns:a16="http://schemas.microsoft.com/office/drawing/2014/main" id="{3D656580-CD1E-4B7B-A651-DB2D41030A7E}"/>
              </a:ext>
            </a:extLst>
          </p:cNvPr>
          <p:cNvSpPr txBox="1">
            <a:spLocks/>
          </p:cNvSpPr>
          <p:nvPr/>
        </p:nvSpPr>
        <p:spPr>
          <a:xfrm>
            <a:off x="335494" y="1224575"/>
            <a:ext cx="7947115" cy="4063041"/>
          </a:xfrm>
          <a:prstGeom prst="rect">
            <a:avLst/>
          </a:prstGeom>
        </p:spPr>
        <p:txBody>
          <a:bodyPr numCol="2">
            <a:no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lgn="just">
              <a:buNone/>
            </a:pPr>
            <a:endParaRPr lang="en-US" sz="1400" dirty="0"/>
          </a:p>
        </p:txBody>
      </p:sp>
      <p:sp>
        <p:nvSpPr>
          <p:cNvPr id="6" name="Subtitle 2">
            <a:extLst>
              <a:ext uri="{FF2B5EF4-FFF2-40B4-BE49-F238E27FC236}">
                <a16:creationId xmlns:a16="http://schemas.microsoft.com/office/drawing/2014/main" id="{FFB1CC05-4D6A-40C7-AE4E-6E02538CF976}"/>
              </a:ext>
            </a:extLst>
          </p:cNvPr>
          <p:cNvSpPr txBox="1">
            <a:spLocks/>
          </p:cNvSpPr>
          <p:nvPr/>
        </p:nvSpPr>
        <p:spPr>
          <a:xfrm>
            <a:off x="335494" y="678575"/>
            <a:ext cx="6543608" cy="474786"/>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b="1" dirty="0">
                <a:solidFill>
                  <a:schemeClr val="tx1"/>
                </a:solidFill>
              </a:rPr>
              <a:t>Built in HTML Helpers</a:t>
            </a:r>
          </a:p>
        </p:txBody>
      </p:sp>
      <p:sp>
        <p:nvSpPr>
          <p:cNvPr id="7" name="Rectangle 6">
            <a:extLst>
              <a:ext uri="{FF2B5EF4-FFF2-40B4-BE49-F238E27FC236}">
                <a16:creationId xmlns:a16="http://schemas.microsoft.com/office/drawing/2014/main" id="{3298EFC3-9970-4B7B-9326-ACC6C0204167}"/>
              </a:ext>
            </a:extLst>
          </p:cNvPr>
          <p:cNvSpPr/>
          <p:nvPr/>
        </p:nvSpPr>
        <p:spPr>
          <a:xfrm>
            <a:off x="378298" y="1100774"/>
            <a:ext cx="8235615" cy="2123658"/>
          </a:xfrm>
          <a:prstGeom prst="rect">
            <a:avLst/>
          </a:prstGeom>
        </p:spPr>
        <p:txBody>
          <a:bodyPr wrap="square">
            <a:spAutoFit/>
          </a:bodyPr>
          <a:lstStyle/>
          <a:p>
            <a:endParaRPr lang="en-US" sz="2200" dirty="0"/>
          </a:p>
          <a:p>
            <a:endParaRPr lang="en-US" sz="2200" dirty="0"/>
          </a:p>
          <a:p>
            <a:endParaRPr lang="en-US" sz="2200" dirty="0"/>
          </a:p>
          <a:p>
            <a:endParaRPr lang="en-US" sz="2200" dirty="0"/>
          </a:p>
          <a:p>
            <a:endParaRPr lang="en-US" sz="2200" dirty="0"/>
          </a:p>
          <a:p>
            <a:endParaRPr lang="en-US" sz="2200" dirty="0"/>
          </a:p>
        </p:txBody>
      </p:sp>
      <p:sp>
        <p:nvSpPr>
          <p:cNvPr id="2" name="Rectangle 1">
            <a:extLst>
              <a:ext uri="{FF2B5EF4-FFF2-40B4-BE49-F238E27FC236}">
                <a16:creationId xmlns:a16="http://schemas.microsoft.com/office/drawing/2014/main" id="{BBBF5BBE-D51E-4574-829C-9A7538B704CF}"/>
              </a:ext>
            </a:extLst>
          </p:cNvPr>
          <p:cNvSpPr/>
          <p:nvPr/>
        </p:nvSpPr>
        <p:spPr>
          <a:xfrm>
            <a:off x="302403" y="1153152"/>
            <a:ext cx="8387404" cy="923330"/>
          </a:xfrm>
          <a:prstGeom prst="rect">
            <a:avLst/>
          </a:prstGeom>
        </p:spPr>
        <p:txBody>
          <a:bodyPr wrap="square">
            <a:spAutoFit/>
          </a:bodyPr>
          <a:lstStyle/>
          <a:p>
            <a:pPr algn="just"/>
            <a:r>
              <a:rPr lang="en-US" dirty="0"/>
              <a:t>Create a simple contact us form that will ask the user for his name, email id and his query. we can design this form in simple HTML easily, let us see how we can utilize HTML helper to achieve the same.</a:t>
            </a:r>
          </a:p>
        </p:txBody>
      </p:sp>
      <p:pic>
        <p:nvPicPr>
          <p:cNvPr id="8" name="Picture 7">
            <a:extLst>
              <a:ext uri="{FF2B5EF4-FFF2-40B4-BE49-F238E27FC236}">
                <a16:creationId xmlns:a16="http://schemas.microsoft.com/office/drawing/2014/main" id="{8970DF1D-C962-45E7-9FF1-32F6CE5204C7}"/>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78298" y="2076482"/>
            <a:ext cx="4286467" cy="4715291"/>
          </a:xfrm>
          <a:prstGeom prst="rect">
            <a:avLst/>
          </a:prstGeom>
          <a:noFill/>
          <a:ln>
            <a:noFill/>
          </a:ln>
        </p:spPr>
      </p:pic>
      <p:sp>
        <p:nvSpPr>
          <p:cNvPr id="10" name="Rectangle 9">
            <a:extLst>
              <a:ext uri="{FF2B5EF4-FFF2-40B4-BE49-F238E27FC236}">
                <a16:creationId xmlns:a16="http://schemas.microsoft.com/office/drawing/2014/main" id="{05B58EA6-D9E1-4BD3-AA37-99B20CA43FD3}"/>
              </a:ext>
            </a:extLst>
          </p:cNvPr>
          <p:cNvSpPr/>
          <p:nvPr/>
        </p:nvSpPr>
        <p:spPr>
          <a:xfrm>
            <a:off x="4707569" y="2104429"/>
            <a:ext cx="4436431" cy="1754326"/>
          </a:xfrm>
          <a:prstGeom prst="rect">
            <a:avLst/>
          </a:prstGeom>
        </p:spPr>
        <p:txBody>
          <a:bodyPr wrap="square">
            <a:spAutoFit/>
          </a:bodyPr>
          <a:lstStyle/>
          <a:p>
            <a:r>
              <a:rPr lang="en-US" i="1" dirty="0"/>
              <a:t>In this screenshot we can see that the HTML form is created using a HTML helper function, all the labels on the page are created using helper functions and all the textboxes are also created using helper functions. Now run the application and try to see the result.</a:t>
            </a:r>
          </a:p>
        </p:txBody>
      </p:sp>
    </p:spTree>
    <p:extLst>
      <p:ext uri="{BB962C8B-B14F-4D97-AF65-F5344CB8AC3E}">
        <p14:creationId xmlns:p14="http://schemas.microsoft.com/office/powerpoint/2010/main" val="39911463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a:extLst>
              <a:ext uri="{FF2B5EF4-FFF2-40B4-BE49-F238E27FC236}">
                <a16:creationId xmlns:a16="http://schemas.microsoft.com/office/drawing/2014/main" id="{DF466760-25A5-49E2-8E18-5BE6DAB88BB3}"/>
              </a:ext>
            </a:extLst>
          </p:cNvPr>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endParaRPr lang="en-US" sz="2600" b="1" dirty="0">
              <a:solidFill>
                <a:schemeClr val="tx1"/>
              </a:solidFill>
            </a:endParaRPr>
          </a:p>
        </p:txBody>
      </p:sp>
      <p:sp>
        <p:nvSpPr>
          <p:cNvPr id="5" name="Subtitle 2">
            <a:extLst>
              <a:ext uri="{FF2B5EF4-FFF2-40B4-BE49-F238E27FC236}">
                <a16:creationId xmlns:a16="http://schemas.microsoft.com/office/drawing/2014/main" id="{3D656580-CD1E-4B7B-A651-DB2D41030A7E}"/>
              </a:ext>
            </a:extLst>
          </p:cNvPr>
          <p:cNvSpPr txBox="1">
            <a:spLocks/>
          </p:cNvSpPr>
          <p:nvPr/>
        </p:nvSpPr>
        <p:spPr>
          <a:xfrm>
            <a:off x="335494" y="1224575"/>
            <a:ext cx="7947115" cy="4063041"/>
          </a:xfrm>
          <a:prstGeom prst="rect">
            <a:avLst/>
          </a:prstGeom>
        </p:spPr>
        <p:txBody>
          <a:bodyPr numCol="2">
            <a:no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lgn="just">
              <a:buNone/>
            </a:pPr>
            <a:endParaRPr lang="en-US" sz="1400" dirty="0"/>
          </a:p>
        </p:txBody>
      </p:sp>
      <p:pic>
        <p:nvPicPr>
          <p:cNvPr id="6" name="Picture 5">
            <a:extLst>
              <a:ext uri="{FF2B5EF4-FFF2-40B4-BE49-F238E27FC236}">
                <a16:creationId xmlns:a16="http://schemas.microsoft.com/office/drawing/2014/main" id="{4A1B8F20-88CA-4684-B680-483BF902C4CC}"/>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47528" y="731162"/>
            <a:ext cx="3634740" cy="4381500"/>
          </a:xfrm>
          <a:prstGeom prst="rect">
            <a:avLst/>
          </a:prstGeom>
          <a:noFill/>
          <a:ln>
            <a:noFill/>
          </a:ln>
        </p:spPr>
      </p:pic>
      <p:sp>
        <p:nvSpPr>
          <p:cNvPr id="7" name="Rectangle 6">
            <a:extLst>
              <a:ext uri="{FF2B5EF4-FFF2-40B4-BE49-F238E27FC236}">
                <a16:creationId xmlns:a16="http://schemas.microsoft.com/office/drawing/2014/main" id="{A61AD492-EDD1-42B9-9BF9-C2BEA24D6FAA}"/>
              </a:ext>
            </a:extLst>
          </p:cNvPr>
          <p:cNvSpPr/>
          <p:nvPr/>
        </p:nvSpPr>
        <p:spPr>
          <a:xfrm>
            <a:off x="4309051" y="1414293"/>
            <a:ext cx="4436431" cy="4524315"/>
          </a:xfrm>
          <a:prstGeom prst="rect">
            <a:avLst/>
          </a:prstGeom>
        </p:spPr>
        <p:txBody>
          <a:bodyPr wrap="square">
            <a:spAutoFit/>
          </a:bodyPr>
          <a:lstStyle/>
          <a:p>
            <a:pPr algn="just"/>
            <a:r>
              <a:rPr lang="en-US" dirty="0"/>
              <a:t>This is the page we see after we run the application.</a:t>
            </a:r>
          </a:p>
          <a:p>
            <a:pPr algn="just"/>
            <a:endParaRPr lang="en-US" dirty="0"/>
          </a:p>
          <a:p>
            <a:pPr algn="just"/>
            <a:r>
              <a:rPr lang="en-US" dirty="0"/>
              <a:t>Following HTML helpers are built into the ASP.NET MVC framework:</a:t>
            </a:r>
          </a:p>
          <a:p>
            <a:pPr marL="742950" lvl="1" indent="-285750" algn="just">
              <a:buFont typeface="Arial" panose="020B0604020202020204" pitchFamily="34" charset="0"/>
              <a:buChar char="•"/>
            </a:pPr>
            <a:r>
              <a:rPr lang="en-US" dirty="0" err="1"/>
              <a:t>Html.BeginForm</a:t>
            </a:r>
            <a:endParaRPr lang="en-US" dirty="0"/>
          </a:p>
          <a:p>
            <a:pPr marL="742950" lvl="1" indent="-285750" algn="just">
              <a:buFont typeface="Arial" panose="020B0604020202020204" pitchFamily="34" charset="0"/>
              <a:buChar char="•"/>
            </a:pPr>
            <a:r>
              <a:rPr lang="en-US" dirty="0" err="1"/>
              <a:t>Html.EndForm</a:t>
            </a:r>
            <a:r>
              <a:rPr lang="en-US" dirty="0"/>
              <a:t> </a:t>
            </a:r>
          </a:p>
          <a:p>
            <a:pPr marL="742950" lvl="1" indent="-285750" algn="just">
              <a:buFont typeface="Arial" panose="020B0604020202020204" pitchFamily="34" charset="0"/>
              <a:buChar char="•"/>
            </a:pPr>
            <a:r>
              <a:rPr lang="en-US" dirty="0" err="1"/>
              <a:t>Html.TextBox</a:t>
            </a:r>
            <a:r>
              <a:rPr lang="en-US" dirty="0"/>
              <a:t> </a:t>
            </a:r>
          </a:p>
          <a:p>
            <a:pPr marL="742950" lvl="1" indent="-285750" algn="just">
              <a:buFont typeface="Arial" panose="020B0604020202020204" pitchFamily="34" charset="0"/>
              <a:buChar char="•"/>
            </a:pPr>
            <a:r>
              <a:rPr lang="en-US" dirty="0" err="1"/>
              <a:t>Html.TextArea</a:t>
            </a:r>
            <a:r>
              <a:rPr lang="en-US" dirty="0"/>
              <a:t> </a:t>
            </a:r>
          </a:p>
          <a:p>
            <a:pPr marL="742950" lvl="1" indent="-285750" algn="just">
              <a:buFont typeface="Arial" panose="020B0604020202020204" pitchFamily="34" charset="0"/>
              <a:buChar char="•"/>
            </a:pPr>
            <a:r>
              <a:rPr lang="en-US" dirty="0" err="1"/>
              <a:t>Html.Password</a:t>
            </a:r>
            <a:r>
              <a:rPr lang="en-US" dirty="0"/>
              <a:t> </a:t>
            </a:r>
          </a:p>
          <a:p>
            <a:pPr marL="742950" lvl="1" indent="-285750" algn="just">
              <a:buFont typeface="Arial" panose="020B0604020202020204" pitchFamily="34" charset="0"/>
              <a:buChar char="•"/>
            </a:pPr>
            <a:r>
              <a:rPr lang="en-US" dirty="0" err="1"/>
              <a:t>Html.Hidden</a:t>
            </a:r>
            <a:r>
              <a:rPr lang="en-US" dirty="0"/>
              <a:t> </a:t>
            </a:r>
          </a:p>
          <a:p>
            <a:pPr marL="742950" lvl="1" indent="-285750" algn="just">
              <a:buFont typeface="Arial" panose="020B0604020202020204" pitchFamily="34" charset="0"/>
              <a:buChar char="•"/>
            </a:pPr>
            <a:r>
              <a:rPr lang="en-US" dirty="0" err="1"/>
              <a:t>Html.CheckBox</a:t>
            </a:r>
            <a:r>
              <a:rPr lang="en-US" dirty="0"/>
              <a:t> </a:t>
            </a:r>
          </a:p>
          <a:p>
            <a:pPr marL="742950" lvl="1" indent="-285750" algn="just">
              <a:buFont typeface="Arial" panose="020B0604020202020204" pitchFamily="34" charset="0"/>
              <a:buChar char="•"/>
            </a:pPr>
            <a:r>
              <a:rPr lang="en-US" dirty="0" err="1"/>
              <a:t>Html.RadioButton</a:t>
            </a:r>
            <a:r>
              <a:rPr lang="en-US" dirty="0"/>
              <a:t> </a:t>
            </a:r>
          </a:p>
          <a:p>
            <a:pPr marL="742950" lvl="1" indent="-285750" algn="just">
              <a:buFont typeface="Arial" panose="020B0604020202020204" pitchFamily="34" charset="0"/>
              <a:buChar char="•"/>
            </a:pPr>
            <a:r>
              <a:rPr lang="en-US" dirty="0" err="1"/>
              <a:t>Html.DropDownList</a:t>
            </a:r>
            <a:r>
              <a:rPr lang="en-US" dirty="0"/>
              <a:t> </a:t>
            </a:r>
          </a:p>
          <a:p>
            <a:pPr marL="742950" lvl="1" indent="-285750" algn="just">
              <a:buFont typeface="Arial" panose="020B0604020202020204" pitchFamily="34" charset="0"/>
              <a:buChar char="•"/>
            </a:pPr>
            <a:r>
              <a:rPr lang="en-US" dirty="0" err="1"/>
              <a:t>Html.ListBox</a:t>
            </a:r>
            <a:endParaRPr lang="en-US" dirty="0"/>
          </a:p>
          <a:p>
            <a:pPr algn="just"/>
            <a:endParaRPr lang="en-US" dirty="0"/>
          </a:p>
        </p:txBody>
      </p:sp>
    </p:spTree>
    <p:extLst>
      <p:ext uri="{BB962C8B-B14F-4D97-AF65-F5344CB8AC3E}">
        <p14:creationId xmlns:p14="http://schemas.microsoft.com/office/powerpoint/2010/main" val="868489891"/>
      </p:ext>
    </p:extLst>
  </p:cSld>
  <p:clrMapOvr>
    <a:masterClrMapping/>
  </p:clrMapOvr>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2566</TotalTime>
  <Words>1164</Words>
  <Application>Microsoft Office PowerPoint</Application>
  <PresentationFormat>On-screen Show (4:3)</PresentationFormat>
  <Paragraphs>140</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Corbel</vt:lpstr>
      <vt:lpstr>Wingdings</vt:lpstr>
      <vt:lpstr>Spectrum</vt:lpstr>
      <vt:lpstr>Introduction to ASP.Net MVC</vt:lpstr>
      <vt:lpstr>Lecture Outline</vt:lpstr>
      <vt:lpstr>Authorization in ASP.NET</vt:lpstr>
      <vt:lpstr>PowerPoint Presentation</vt:lpstr>
      <vt:lpstr>Use of session in User Authentication </vt:lpstr>
      <vt:lpstr>PowerPoint Presentation</vt:lpstr>
      <vt:lpstr>HTML Helpers</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ASP.Net Framework</dc:title>
  <dc:creator>KAZI SADIA</dc:creator>
  <cp:lastModifiedBy>Victor Stany Rozario</cp:lastModifiedBy>
  <cp:revision>186</cp:revision>
  <dcterms:created xsi:type="dcterms:W3CDTF">2020-04-22T19:49:56Z</dcterms:created>
  <dcterms:modified xsi:type="dcterms:W3CDTF">2020-11-10T02:02:44Z</dcterms:modified>
</cp:coreProperties>
</file>