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8" r:id="rId5"/>
    <p:sldId id="293" r:id="rId6"/>
    <p:sldId id="294" r:id="rId7"/>
    <p:sldId id="288" r:id="rId8"/>
    <p:sldId id="287" r:id="rId9"/>
    <p:sldId id="290" r:id="rId10"/>
    <p:sldId id="291" r:id="rId11"/>
    <p:sldId id="292" r:id="rId12"/>
    <p:sldId id="289" r:id="rId13"/>
    <p:sldId id="279" r:id="rId14"/>
    <p:sldId id="267" r:id="rId15"/>
    <p:sldId id="258" r:id="rId16"/>
    <p:sldId id="295" r:id="rId17"/>
    <p:sldId id="296" r:id="rId18"/>
    <p:sldId id="269" r:id="rId19"/>
    <p:sldId id="271" r:id="rId20"/>
    <p:sldId id="277" r:id="rId21"/>
    <p:sldId id="273" r:id="rId22"/>
    <p:sldId id="297" r:id="rId23"/>
    <p:sldId id="298" r:id="rId24"/>
    <p:sldId id="282" r:id="rId25"/>
    <p:sldId id="299" r:id="rId26"/>
    <p:sldId id="300" r:id="rId27"/>
    <p:sldId id="301" r:id="rId28"/>
    <p:sldId id="302" r:id="rId29"/>
    <p:sldId id="303" r:id="rId30"/>
    <p:sldId id="304" r:id="rId31"/>
    <p:sldId id="264" r:id="rId32"/>
    <p:sldId id="265" r:id="rId33"/>
    <p:sldId id="27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724"/>
  </p:normalViewPr>
  <p:slideViewPr>
    <p:cSldViewPr snapToGrid="0" snapToObjects="1">
      <p:cViewPr varScale="1">
        <p:scale>
          <a:sx n="114" d="100"/>
          <a:sy n="114" d="100"/>
        </p:scale>
        <p:origin x="156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7A384808-32EE-4290-A2CF-35FCB23E390A}"/>
    <pc:docChg chg="delSld modSld">
      <pc:chgData name="Victor Stany Rozario" userId="dbb37ec6-3e12-44d7-b04d-09b867830cae" providerId="ADAL" clId="{7A384808-32EE-4290-A2CF-35FCB23E390A}" dt="2020-07-22T06:08:18.368" v="1" actId="47"/>
      <pc:docMkLst>
        <pc:docMk/>
      </pc:docMkLst>
      <pc:sldChg chg="modSp mod">
        <pc:chgData name="Victor Stany Rozario" userId="dbb37ec6-3e12-44d7-b04d-09b867830cae" providerId="ADAL" clId="{7A384808-32EE-4290-A2CF-35FCB23E390A}" dt="2020-07-22T06:05:48.914" v="0" actId="20577"/>
        <pc:sldMkLst>
          <pc:docMk/>
          <pc:sldMk cId="2134390752" sldId="266"/>
        </pc:sldMkLst>
        <pc:spChg chg="mod">
          <ac:chgData name="Victor Stany Rozario" userId="dbb37ec6-3e12-44d7-b04d-09b867830cae" providerId="ADAL" clId="{7A384808-32EE-4290-A2CF-35FCB23E390A}" dt="2020-07-22T06:05:48.914" v="0" actId="20577"/>
          <ac:spMkLst>
            <pc:docMk/>
            <pc:sldMk cId="2134390752" sldId="266"/>
            <ac:spMk id="9" creationId="{A4BE5AF8-53CB-4093-AE4F-913683F39A41}"/>
          </ac:spMkLst>
        </pc:spChg>
      </pc:sldChg>
      <pc:sldChg chg="del">
        <pc:chgData name="Victor Stany Rozario" userId="dbb37ec6-3e12-44d7-b04d-09b867830cae" providerId="ADAL" clId="{7A384808-32EE-4290-A2CF-35FCB23E390A}" dt="2020-07-22T06:08:18.368" v="1" actId="47"/>
        <pc:sldMkLst>
          <pc:docMk/>
          <pc:sldMk cId="798801421" sldId="286"/>
        </pc:sldMkLst>
      </pc:sldChg>
    </pc:docChg>
  </pc:docChgLst>
  <pc:docChgLst>
    <pc:chgData name="Victor Stany Rozario" userId="dbb37ec6-3e12-44d7-b04d-09b867830cae" providerId="ADAL" clId="{E91090F7-09DD-47AC-B7EF-D2140F947F19}"/>
    <pc:docChg chg="modSld">
      <pc:chgData name="Victor Stany Rozario" userId="dbb37ec6-3e12-44d7-b04d-09b867830cae" providerId="ADAL" clId="{E91090F7-09DD-47AC-B7EF-D2140F947F19}" dt="2020-04-28T14:24:51.482" v="1" actId="20577"/>
      <pc:docMkLst>
        <pc:docMk/>
      </pc:docMkLst>
      <pc:sldChg chg="modSp mod">
        <pc:chgData name="Victor Stany Rozario" userId="dbb37ec6-3e12-44d7-b04d-09b867830cae" providerId="ADAL" clId="{E91090F7-09DD-47AC-B7EF-D2140F947F19}" dt="2020-04-28T14:24:51.482" v="1" actId="20577"/>
        <pc:sldMkLst>
          <pc:docMk/>
          <pc:sldMk cId="700707328" sldId="256"/>
        </pc:sldMkLst>
        <pc:graphicFrameChg chg="modGraphic">
          <ac:chgData name="Victor Stany Rozario" userId="dbb37ec6-3e12-44d7-b04d-09b867830cae" providerId="ADAL" clId="{E91090F7-09DD-47AC-B7EF-D2140F947F19}" dt="2020-04-28T14:24:51.482" v="1" actId="20577"/>
          <ac:graphicFrameMkLst>
            <pc:docMk/>
            <pc:sldMk cId="700707328" sldId="256"/>
            <ac:graphicFrameMk id="7" creationId="{29FF08AD-7519-4C4A-8E0D-640DF5BB5E58}"/>
          </ac:graphicFrameMkLst>
        </pc:graphicFrameChg>
      </pc:sldChg>
    </pc:docChg>
  </pc:docChgLst>
  <pc:docChgLst>
    <pc:chgData name="Victor Stany Rozario" userId="dbb37ec6-3e12-44d7-b04d-09b867830cae" providerId="ADAL" clId="{FF4C7614-2281-48E2-A500-EA63AA9317FE}"/>
    <pc:docChg chg="modSld">
      <pc:chgData name="Victor Stany Rozario" userId="dbb37ec6-3e12-44d7-b04d-09b867830cae" providerId="ADAL" clId="{FF4C7614-2281-48E2-A500-EA63AA9317FE}" dt="2020-11-10T02:03:31.725" v="3" actId="20577"/>
      <pc:docMkLst>
        <pc:docMk/>
      </pc:docMkLst>
      <pc:sldChg chg="modSp mod">
        <pc:chgData name="Victor Stany Rozario" userId="dbb37ec6-3e12-44d7-b04d-09b867830cae" providerId="ADAL" clId="{FF4C7614-2281-48E2-A500-EA63AA9317FE}" dt="2020-11-10T02:03:31.725" v="3" actId="20577"/>
        <pc:sldMkLst>
          <pc:docMk/>
          <pc:sldMk cId="700707328" sldId="256"/>
        </pc:sldMkLst>
        <pc:graphicFrameChg chg="mod modGraphic">
          <ac:chgData name="Victor Stany Rozario" userId="dbb37ec6-3e12-44d7-b04d-09b867830cae" providerId="ADAL" clId="{FF4C7614-2281-48E2-A500-EA63AA9317FE}" dt="2020-11-10T02:03:31.725" v="3"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11/10/2020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11/10/2020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s://www.tutorialsteacher.com/mvc" TargetMode="External"/><Relationship Id="rId2" Type="http://schemas.openxmlformats.org/officeDocument/2006/relationships/hyperlink" Target="https://www.got-it.ai/solutions" TargetMode="External"/><Relationship Id="rId1" Type="http://schemas.openxmlformats.org/officeDocument/2006/relationships/slideLayout" Target="../slideLayouts/slideLayout9.xml"/><Relationship Id="rId5" Type="http://schemas.openxmlformats.org/officeDocument/2006/relationships/hyperlink" Target="http://www.mukeshkumar.net/" TargetMode="External"/><Relationship Id="rId4" Type="http://schemas.openxmlformats.org/officeDocument/2006/relationships/hyperlink" Target="https://www.tutlane.com/tutorial/aspnet-mv"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4"/>
            <a:ext cx="7662485" cy="854215"/>
          </a:xfrm>
        </p:spPr>
        <p:txBody>
          <a:bodyPr>
            <a:noAutofit/>
          </a:bodyPr>
          <a:lstStyle/>
          <a:p>
            <a:r>
              <a:rPr lang="en-US" sz="4400" b="1" dirty="0"/>
              <a:t>Entity Framework</a:t>
            </a:r>
          </a:p>
        </p:txBody>
      </p:sp>
      <p:sp>
        <p:nvSpPr>
          <p:cNvPr id="3" name="Subtitle 2"/>
          <p:cNvSpPr>
            <a:spLocks noGrp="1"/>
          </p:cNvSpPr>
          <p:nvPr>
            <p:ph type="subTitle" idx="1"/>
          </p:nvPr>
        </p:nvSpPr>
        <p:spPr>
          <a:xfrm>
            <a:off x="421341" y="1309173"/>
            <a:ext cx="2844373" cy="707886"/>
          </a:xfrm>
        </p:spPr>
        <p:txBody>
          <a:bodyPr/>
          <a:lstStyle/>
          <a:p>
            <a:r>
              <a:rPr lang="en-US" dirty="0"/>
              <a:t>Course Code: CSC 4164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05928212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968449">
                  <a:extLst>
                    <a:ext uri="{9D8B030D-6E8A-4147-A177-3AD203B41FA5}">
                      <a16:colId xmlns:a16="http://schemas.microsoft.com/office/drawing/2014/main" val="1762131981"/>
                    </a:ext>
                  </a:extLst>
                </a:gridCol>
                <a:gridCol w="1216404">
                  <a:extLst>
                    <a:ext uri="{9D8B030D-6E8A-4147-A177-3AD203B41FA5}">
                      <a16:colId xmlns:a16="http://schemas.microsoft.com/office/drawing/2014/main" val="445458238"/>
                    </a:ext>
                  </a:extLst>
                </a:gridCol>
                <a:gridCol w="2042087">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a:t>08</a:t>
                      </a:r>
                      <a:endParaRPr lang="en-US" dirty="0"/>
                    </a:p>
                  </a:txBody>
                  <a:tcPr/>
                </a:tc>
                <a:tc>
                  <a:txBody>
                    <a:bodyPr/>
                    <a:lstStyle/>
                    <a:p>
                      <a:r>
                        <a:rPr lang="en-US" dirty="0"/>
                        <a:t>Week No:</a:t>
                      </a:r>
                    </a:p>
                  </a:txBody>
                  <a:tcPr/>
                </a:tc>
                <a:tc>
                  <a:txBody>
                    <a:bodyPr/>
                    <a:lstStyle/>
                    <a:p>
                      <a:r>
                        <a:rPr lang="en-US" dirty="0"/>
                        <a:t>05</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Fall 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Victor Stany Rozario, stany@aiub.edu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15478" y="1309173"/>
            <a:ext cx="5075583" cy="71383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sz="1600" dirty="0"/>
              <a:t>ADVANCED PROGRAMMING WITH .NET</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FD9A4D-C158-4651-AC75-8315EA0E6DA4}"/>
              </a:ext>
            </a:extLst>
          </p:cNvPr>
          <p:cNvSpPr txBox="1"/>
          <p:nvPr/>
        </p:nvSpPr>
        <p:spPr>
          <a:xfrm>
            <a:off x="212032" y="1182739"/>
            <a:ext cx="8706678" cy="923330"/>
          </a:xfrm>
          <a:prstGeom prst="rect">
            <a:avLst/>
          </a:prstGeom>
          <a:noFill/>
        </p:spPr>
        <p:txBody>
          <a:bodyPr wrap="square" rtlCol="0">
            <a:spAutoFit/>
          </a:bodyPr>
          <a:lstStyle/>
          <a:p>
            <a:pPr marL="342900" indent="-342900" algn="just">
              <a:buFont typeface="Arial" panose="020B0604020202020204" pitchFamily="34" charset="0"/>
              <a:buChar char="•"/>
            </a:pPr>
            <a:r>
              <a:rPr lang="en-US" dirty="0"/>
              <a:t>Select </a:t>
            </a:r>
            <a:r>
              <a:rPr lang="en-US" b="1" dirty="0"/>
              <a:t>Browse</a:t>
            </a:r>
            <a:r>
              <a:rPr lang="en-US" dirty="0"/>
              <a:t> on the top and search </a:t>
            </a:r>
            <a:r>
              <a:rPr lang="en-US" b="1" dirty="0"/>
              <a:t>Entity framework </a:t>
            </a:r>
            <a:r>
              <a:rPr lang="en-US" dirty="0"/>
              <a:t>on the search list. Select Entity framework and then click “Install”. After that it again asks for approval so just click onto “OK”. Afterwards accept the conditions.</a:t>
            </a:r>
          </a:p>
        </p:txBody>
      </p:sp>
      <p:sp>
        <p:nvSpPr>
          <p:cNvPr id="7" name="Rectangle 6">
            <a:extLst>
              <a:ext uri="{FF2B5EF4-FFF2-40B4-BE49-F238E27FC236}">
                <a16:creationId xmlns:a16="http://schemas.microsoft.com/office/drawing/2014/main" id="{7D8BD014-1D89-4A24-9BBB-F98B0890EAE6}"/>
              </a:ext>
            </a:extLst>
          </p:cNvPr>
          <p:cNvSpPr/>
          <p:nvPr/>
        </p:nvSpPr>
        <p:spPr>
          <a:xfrm>
            <a:off x="225287" y="780746"/>
            <a:ext cx="1576585" cy="430887"/>
          </a:xfrm>
          <a:prstGeom prst="rect">
            <a:avLst/>
          </a:prstGeom>
        </p:spPr>
        <p:txBody>
          <a:bodyPr wrap="none">
            <a:spAutoFit/>
          </a:bodyPr>
          <a:lstStyle/>
          <a:p>
            <a:r>
              <a:rPr lang="en-US" sz="2200" b="1" dirty="0"/>
              <a:t>Installing EF</a:t>
            </a:r>
          </a:p>
        </p:txBody>
      </p:sp>
      <p:pic>
        <p:nvPicPr>
          <p:cNvPr id="3" name="Picture 2" descr="A screenshot of a social media post&#10;&#10;Description automatically generated">
            <a:extLst>
              <a:ext uri="{FF2B5EF4-FFF2-40B4-BE49-F238E27FC236}">
                <a16:creationId xmlns:a16="http://schemas.microsoft.com/office/drawing/2014/main" id="{A111AFA7-3F8B-4309-879E-9803ABE17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444" y="2017541"/>
            <a:ext cx="3838522" cy="4423015"/>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7031525C-2340-4344-A268-A7BC02324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047358"/>
            <a:ext cx="3975313" cy="4393197"/>
          </a:xfrm>
          <a:prstGeom prst="rect">
            <a:avLst/>
          </a:prstGeom>
        </p:spPr>
      </p:pic>
      <p:cxnSp>
        <p:nvCxnSpPr>
          <p:cNvPr id="12" name="Straight Arrow Connector 11">
            <a:extLst>
              <a:ext uri="{FF2B5EF4-FFF2-40B4-BE49-F238E27FC236}">
                <a16:creationId xmlns:a16="http://schemas.microsoft.com/office/drawing/2014/main" id="{704FBB71-B81F-44EE-B3BD-0D27154BEF01}"/>
              </a:ext>
            </a:extLst>
          </p:cNvPr>
          <p:cNvCxnSpPr>
            <a:cxnSpLocks/>
          </p:cNvCxnSpPr>
          <p:nvPr/>
        </p:nvCxnSpPr>
        <p:spPr>
          <a:xfrm flipH="1">
            <a:off x="1801873" y="2637183"/>
            <a:ext cx="954579" cy="6758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334A59A2-4C2F-4870-B5DA-D1D62453069B}"/>
              </a:ext>
            </a:extLst>
          </p:cNvPr>
          <p:cNvCxnSpPr>
            <a:cxnSpLocks/>
          </p:cNvCxnSpPr>
          <p:nvPr/>
        </p:nvCxnSpPr>
        <p:spPr>
          <a:xfrm flipH="1">
            <a:off x="7599699" y="2849217"/>
            <a:ext cx="947614" cy="5797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55508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FD9A4D-C158-4651-AC75-8315EA0E6DA4}"/>
              </a:ext>
            </a:extLst>
          </p:cNvPr>
          <p:cNvSpPr txBox="1"/>
          <p:nvPr/>
        </p:nvSpPr>
        <p:spPr>
          <a:xfrm>
            <a:off x="212032" y="1182739"/>
            <a:ext cx="8706678" cy="923330"/>
          </a:xfrm>
          <a:prstGeom prst="rect">
            <a:avLst/>
          </a:prstGeom>
          <a:noFill/>
        </p:spPr>
        <p:txBody>
          <a:bodyPr wrap="square" rtlCol="0">
            <a:spAutoFit/>
          </a:bodyPr>
          <a:lstStyle/>
          <a:p>
            <a:pPr marL="342900" indent="-342900" algn="just">
              <a:buFont typeface="Arial" panose="020B0604020202020204" pitchFamily="34" charset="0"/>
              <a:buChar char="•"/>
            </a:pPr>
            <a:r>
              <a:rPr lang="en-US" dirty="0"/>
              <a:t>You will then find the package install and to check it, click onto “References” from the Solution Explorer. You will see the references of </a:t>
            </a:r>
            <a:r>
              <a:rPr lang="en-US" b="1" dirty="0"/>
              <a:t>Entity Framework </a:t>
            </a:r>
            <a:r>
              <a:rPr lang="en-US" dirty="0"/>
              <a:t>and </a:t>
            </a:r>
            <a:r>
              <a:rPr lang="en-US" b="1" dirty="0"/>
              <a:t>Entity</a:t>
            </a:r>
            <a:r>
              <a:rPr lang="en-US" dirty="0"/>
              <a:t> </a:t>
            </a:r>
            <a:r>
              <a:rPr lang="en-US" b="1" dirty="0"/>
              <a:t>Framework </a:t>
            </a:r>
            <a:r>
              <a:rPr lang="en-US" b="1" dirty="0" err="1"/>
              <a:t>SqlServer</a:t>
            </a:r>
            <a:r>
              <a:rPr lang="en-US" dirty="0"/>
              <a:t>.</a:t>
            </a:r>
          </a:p>
        </p:txBody>
      </p:sp>
      <p:sp>
        <p:nvSpPr>
          <p:cNvPr id="7" name="Rectangle 6">
            <a:extLst>
              <a:ext uri="{FF2B5EF4-FFF2-40B4-BE49-F238E27FC236}">
                <a16:creationId xmlns:a16="http://schemas.microsoft.com/office/drawing/2014/main" id="{7D8BD014-1D89-4A24-9BBB-F98B0890EAE6}"/>
              </a:ext>
            </a:extLst>
          </p:cNvPr>
          <p:cNvSpPr/>
          <p:nvPr/>
        </p:nvSpPr>
        <p:spPr>
          <a:xfrm>
            <a:off x="225287" y="780746"/>
            <a:ext cx="1576585" cy="430887"/>
          </a:xfrm>
          <a:prstGeom prst="rect">
            <a:avLst/>
          </a:prstGeom>
        </p:spPr>
        <p:txBody>
          <a:bodyPr wrap="none">
            <a:spAutoFit/>
          </a:bodyPr>
          <a:lstStyle/>
          <a:p>
            <a:r>
              <a:rPr lang="en-US" sz="2200" b="1" dirty="0"/>
              <a:t>Installing EF</a:t>
            </a:r>
          </a:p>
        </p:txBody>
      </p:sp>
      <p:pic>
        <p:nvPicPr>
          <p:cNvPr id="4" name="Picture 3" descr="A screenshot of a computer&#10;&#10;Description automatically generated">
            <a:extLst>
              <a:ext uri="{FF2B5EF4-FFF2-40B4-BE49-F238E27FC236}">
                <a16:creationId xmlns:a16="http://schemas.microsoft.com/office/drawing/2014/main" id="{18446190-8202-45BD-96C3-A49088BC6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20" y="2106069"/>
            <a:ext cx="8125959" cy="4172532"/>
          </a:xfrm>
          <a:prstGeom prst="rect">
            <a:avLst/>
          </a:prstGeom>
        </p:spPr>
      </p:pic>
      <p:cxnSp>
        <p:nvCxnSpPr>
          <p:cNvPr id="10" name="Straight Arrow Connector 9">
            <a:extLst>
              <a:ext uri="{FF2B5EF4-FFF2-40B4-BE49-F238E27FC236}">
                <a16:creationId xmlns:a16="http://schemas.microsoft.com/office/drawing/2014/main" id="{BE9E62BA-7188-441F-9B39-59F145E837EB}"/>
              </a:ext>
            </a:extLst>
          </p:cNvPr>
          <p:cNvCxnSpPr>
            <a:cxnSpLocks/>
          </p:cNvCxnSpPr>
          <p:nvPr/>
        </p:nvCxnSpPr>
        <p:spPr>
          <a:xfrm>
            <a:off x="7682905" y="1531167"/>
            <a:ext cx="0" cy="17288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69167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FD9A4D-C158-4651-AC75-8315EA0E6DA4}"/>
              </a:ext>
            </a:extLst>
          </p:cNvPr>
          <p:cNvSpPr txBox="1"/>
          <p:nvPr/>
        </p:nvSpPr>
        <p:spPr>
          <a:xfrm>
            <a:off x="212032" y="1277918"/>
            <a:ext cx="8706678" cy="1107996"/>
          </a:xfrm>
          <a:prstGeom prst="rect">
            <a:avLst/>
          </a:prstGeom>
          <a:noFill/>
        </p:spPr>
        <p:txBody>
          <a:bodyPr wrap="square" rtlCol="0">
            <a:spAutoFit/>
          </a:bodyPr>
          <a:lstStyle/>
          <a:p>
            <a:pPr algn="just"/>
            <a:r>
              <a:rPr lang="en-US" sz="2200" dirty="0"/>
              <a:t>Below is the code for Entity Framework in which we are working on higher level domain objects like customer rather than with base level ADO.NET</a:t>
            </a:r>
          </a:p>
          <a:p>
            <a:pPr algn="just"/>
            <a:r>
              <a:rPr lang="en-US" sz="2200" dirty="0"/>
              <a:t>components (like dataset, </a:t>
            </a:r>
            <a:r>
              <a:rPr lang="en-US" sz="2200" dirty="0" err="1"/>
              <a:t>datareader</a:t>
            </a:r>
            <a:r>
              <a:rPr lang="en-US" sz="2200" dirty="0"/>
              <a:t>, command, connection objects, etc.).</a:t>
            </a:r>
          </a:p>
        </p:txBody>
      </p:sp>
      <p:sp>
        <p:nvSpPr>
          <p:cNvPr id="6" name="Rectangle 5">
            <a:extLst>
              <a:ext uri="{FF2B5EF4-FFF2-40B4-BE49-F238E27FC236}">
                <a16:creationId xmlns:a16="http://schemas.microsoft.com/office/drawing/2014/main" id="{B40D0CB3-2301-4F4D-9E75-65C87B3502D4}"/>
              </a:ext>
            </a:extLst>
          </p:cNvPr>
          <p:cNvSpPr/>
          <p:nvPr/>
        </p:nvSpPr>
        <p:spPr>
          <a:xfrm>
            <a:off x="225291" y="2385914"/>
            <a:ext cx="4346710" cy="4174244"/>
          </a:xfrm>
          <a:prstGeom prst="rect">
            <a:avLst/>
          </a:prstGeom>
        </p:spPr>
        <p:style>
          <a:lnRef idx="2">
            <a:schemeClr val="dk1"/>
          </a:lnRef>
          <a:fillRef idx="1">
            <a:schemeClr val="lt1"/>
          </a:fillRef>
          <a:effectRef idx="0">
            <a:schemeClr val="dk1"/>
          </a:effectRef>
          <a:fontRef idx="minor">
            <a:schemeClr val="dk1"/>
          </a:fontRef>
        </p:style>
        <p:txBody>
          <a:bodyPr numCol="1" rtlCol="0" anchor="ctr"/>
          <a:lstStyle/>
          <a:p>
            <a:r>
              <a:rPr lang="en-US" dirty="0" err="1">
                <a:solidFill>
                  <a:schemeClr val="bg2">
                    <a:lumMod val="50000"/>
                  </a:schemeClr>
                </a:solidFill>
              </a:rPr>
              <a:t>DataTable</a:t>
            </a:r>
            <a:r>
              <a:rPr lang="en-US" dirty="0">
                <a:solidFill>
                  <a:schemeClr val="bg2">
                    <a:lumMod val="50000"/>
                  </a:schemeClr>
                </a:solidFill>
              </a:rPr>
              <a:t> table = </a:t>
            </a:r>
            <a:r>
              <a:rPr lang="en-US" dirty="0" err="1">
                <a:solidFill>
                  <a:schemeClr val="bg2">
                    <a:lumMod val="50000"/>
                  </a:schemeClr>
                </a:solidFill>
              </a:rPr>
              <a:t>adoDs.Tables</a:t>
            </a:r>
            <a:r>
              <a:rPr lang="en-US" dirty="0">
                <a:solidFill>
                  <a:schemeClr val="bg2">
                    <a:lumMod val="50000"/>
                  </a:schemeClr>
                </a:solidFill>
              </a:rPr>
              <a:t>[0];</a:t>
            </a:r>
          </a:p>
          <a:p>
            <a:r>
              <a:rPr lang="en-US" dirty="0">
                <a:solidFill>
                  <a:schemeClr val="bg2">
                    <a:lumMod val="50000"/>
                  </a:schemeClr>
                </a:solidFill>
              </a:rPr>
              <a:t>for (int j = 0; j &lt; </a:t>
            </a:r>
            <a:r>
              <a:rPr lang="en-US" dirty="0" err="1">
                <a:solidFill>
                  <a:schemeClr val="bg2">
                    <a:lumMod val="50000"/>
                  </a:schemeClr>
                </a:solidFill>
              </a:rPr>
              <a:t>table.Rows.Count</a:t>
            </a:r>
            <a:r>
              <a:rPr lang="en-US" dirty="0">
                <a:solidFill>
                  <a:schemeClr val="bg2">
                    <a:lumMod val="50000"/>
                  </a:schemeClr>
                </a:solidFill>
              </a:rPr>
              <a:t>; </a:t>
            </a:r>
            <a:r>
              <a:rPr lang="en-US" dirty="0" err="1">
                <a:solidFill>
                  <a:schemeClr val="bg2">
                    <a:lumMod val="50000"/>
                  </a:schemeClr>
                </a:solidFill>
              </a:rPr>
              <a:t>j++</a:t>
            </a:r>
            <a:r>
              <a:rPr lang="en-US" dirty="0">
                <a:solidFill>
                  <a:schemeClr val="bg2">
                    <a:lumMod val="50000"/>
                  </a:schemeClr>
                </a:solidFill>
              </a:rPr>
              <a:t>)</a:t>
            </a:r>
          </a:p>
          <a:p>
            <a:r>
              <a:rPr lang="en-US" dirty="0">
                <a:solidFill>
                  <a:schemeClr val="bg2">
                    <a:lumMod val="50000"/>
                  </a:schemeClr>
                </a:solidFill>
              </a:rPr>
              <a:t>{</a:t>
            </a:r>
          </a:p>
          <a:p>
            <a:pPr lvl="1" algn="just"/>
            <a:r>
              <a:rPr lang="en-US" dirty="0" err="1">
                <a:solidFill>
                  <a:schemeClr val="bg2">
                    <a:lumMod val="50000"/>
                  </a:schemeClr>
                </a:solidFill>
              </a:rPr>
              <a:t>DataRow</a:t>
            </a:r>
            <a:r>
              <a:rPr lang="en-US" dirty="0">
                <a:solidFill>
                  <a:schemeClr val="bg2">
                    <a:lumMod val="50000"/>
                  </a:schemeClr>
                </a:solidFill>
              </a:rPr>
              <a:t> row = </a:t>
            </a:r>
            <a:r>
              <a:rPr lang="en-US" dirty="0" err="1">
                <a:solidFill>
                  <a:schemeClr val="bg2">
                    <a:lumMod val="50000"/>
                  </a:schemeClr>
                </a:solidFill>
              </a:rPr>
              <a:t>table.Rows</a:t>
            </a:r>
            <a:r>
              <a:rPr lang="en-US" dirty="0">
                <a:solidFill>
                  <a:schemeClr val="bg2">
                    <a:lumMod val="50000"/>
                  </a:schemeClr>
                </a:solidFill>
              </a:rPr>
              <a:t>[j];</a:t>
            </a:r>
          </a:p>
          <a:p>
            <a:pPr lvl="1" algn="just"/>
            <a:r>
              <a:rPr lang="en-US" dirty="0">
                <a:solidFill>
                  <a:schemeClr val="bg2">
                    <a:lumMod val="50000"/>
                  </a:schemeClr>
                </a:solidFill>
              </a:rPr>
              <a:t>// Get the values of the fields</a:t>
            </a:r>
          </a:p>
          <a:p>
            <a:pPr lvl="1" algn="just"/>
            <a:r>
              <a:rPr lang="en-US" dirty="0">
                <a:solidFill>
                  <a:schemeClr val="bg2">
                    <a:lumMod val="50000"/>
                  </a:schemeClr>
                </a:solidFill>
              </a:rPr>
              <a:t>string </a:t>
            </a:r>
            <a:r>
              <a:rPr lang="en-US" dirty="0" err="1">
                <a:solidFill>
                  <a:schemeClr val="bg2">
                    <a:lumMod val="50000"/>
                  </a:schemeClr>
                </a:solidFill>
              </a:rPr>
              <a:t>CustomerName</a:t>
            </a:r>
            <a:r>
              <a:rPr lang="en-US" dirty="0">
                <a:solidFill>
                  <a:schemeClr val="bg2">
                    <a:lumMod val="50000"/>
                  </a:schemeClr>
                </a:solidFill>
              </a:rPr>
              <a:t> =</a:t>
            </a:r>
          </a:p>
          <a:p>
            <a:pPr lvl="1" algn="just"/>
            <a:r>
              <a:rPr lang="en-US" dirty="0">
                <a:solidFill>
                  <a:schemeClr val="bg2">
                    <a:lumMod val="50000"/>
                  </a:schemeClr>
                </a:solidFill>
              </a:rPr>
              <a:t>(string)row["</a:t>
            </a:r>
            <a:r>
              <a:rPr lang="en-US" dirty="0" err="1">
                <a:solidFill>
                  <a:schemeClr val="bg2">
                    <a:lumMod val="50000"/>
                  </a:schemeClr>
                </a:solidFill>
              </a:rPr>
              <a:t>Customername</a:t>
            </a:r>
            <a:r>
              <a:rPr lang="en-US" dirty="0">
                <a:solidFill>
                  <a:schemeClr val="bg2">
                    <a:lumMod val="50000"/>
                  </a:schemeClr>
                </a:solidFill>
              </a:rPr>
              <a:t>"];</a:t>
            </a:r>
          </a:p>
          <a:p>
            <a:pPr lvl="1" algn="just"/>
            <a:r>
              <a:rPr lang="en-US" dirty="0">
                <a:solidFill>
                  <a:schemeClr val="bg2">
                    <a:lumMod val="50000"/>
                  </a:schemeClr>
                </a:solidFill>
              </a:rPr>
              <a:t>string </a:t>
            </a:r>
            <a:r>
              <a:rPr lang="en-US" dirty="0" err="1">
                <a:solidFill>
                  <a:schemeClr val="bg2">
                    <a:lumMod val="50000"/>
                  </a:schemeClr>
                </a:solidFill>
              </a:rPr>
              <a:t>CustomerCode</a:t>
            </a:r>
            <a:r>
              <a:rPr lang="en-US" dirty="0">
                <a:solidFill>
                  <a:schemeClr val="bg2">
                    <a:lumMod val="50000"/>
                  </a:schemeClr>
                </a:solidFill>
              </a:rPr>
              <a:t> =</a:t>
            </a:r>
          </a:p>
          <a:p>
            <a:pPr lvl="1" algn="just"/>
            <a:r>
              <a:rPr lang="en-US" dirty="0">
                <a:solidFill>
                  <a:schemeClr val="bg2">
                    <a:lumMod val="50000"/>
                  </a:schemeClr>
                </a:solidFill>
              </a:rPr>
              <a:t>(string)row["</a:t>
            </a:r>
            <a:r>
              <a:rPr lang="en-US" dirty="0" err="1">
                <a:solidFill>
                  <a:schemeClr val="bg2">
                    <a:lumMod val="50000"/>
                  </a:schemeClr>
                </a:solidFill>
              </a:rPr>
              <a:t>CustomerCode</a:t>
            </a:r>
            <a:r>
              <a:rPr lang="en-US" dirty="0">
                <a:solidFill>
                  <a:schemeClr val="bg2">
                    <a:lumMod val="50000"/>
                  </a:schemeClr>
                </a:solidFill>
              </a:rPr>
              <a:t>"];</a:t>
            </a:r>
          </a:p>
          <a:p>
            <a:r>
              <a:rPr lang="en-US" dirty="0">
                <a:solidFill>
                  <a:schemeClr val="bg2">
                    <a:lumMod val="50000"/>
                  </a:schemeClr>
                </a:solidFill>
              </a:rPr>
              <a:t>}</a:t>
            </a:r>
          </a:p>
          <a:p>
            <a:endParaRPr lang="en-US" dirty="0">
              <a:solidFill>
                <a:schemeClr val="bg2">
                  <a:lumMod val="50000"/>
                </a:schemeClr>
              </a:solidFill>
            </a:endParaRPr>
          </a:p>
          <a:p>
            <a:r>
              <a:rPr lang="en-US" dirty="0">
                <a:solidFill>
                  <a:schemeClr val="bg2">
                    <a:lumMod val="50000"/>
                  </a:schemeClr>
                </a:solidFill>
              </a:rPr>
              <a:t>foreach (Customer </a:t>
            </a:r>
            <a:r>
              <a:rPr lang="en-US" dirty="0" err="1">
                <a:solidFill>
                  <a:schemeClr val="bg2">
                    <a:lumMod val="50000"/>
                  </a:schemeClr>
                </a:solidFill>
              </a:rPr>
              <a:t>objCust</a:t>
            </a:r>
            <a:r>
              <a:rPr lang="en-US" dirty="0">
                <a:solidFill>
                  <a:schemeClr val="bg2">
                    <a:lumMod val="50000"/>
                  </a:schemeClr>
                </a:solidFill>
              </a:rPr>
              <a:t> in </a:t>
            </a:r>
            <a:r>
              <a:rPr lang="en-US" dirty="0" err="1">
                <a:solidFill>
                  <a:schemeClr val="bg2">
                    <a:lumMod val="50000"/>
                  </a:schemeClr>
                </a:solidFill>
              </a:rPr>
              <a:t>obj.Customers</a:t>
            </a:r>
            <a:r>
              <a:rPr lang="en-US" dirty="0">
                <a:solidFill>
                  <a:schemeClr val="bg2">
                    <a:lumMod val="50000"/>
                  </a:schemeClr>
                </a:solidFill>
              </a:rPr>
              <a:t>)</a:t>
            </a:r>
          </a:p>
          <a:p>
            <a:r>
              <a:rPr lang="en-US" dirty="0">
                <a:solidFill>
                  <a:schemeClr val="bg2">
                    <a:lumMod val="50000"/>
                  </a:schemeClr>
                </a:solidFill>
              </a:rPr>
              <a:t>{ }</a:t>
            </a:r>
          </a:p>
          <a:p>
            <a:endParaRPr lang="en-US" dirty="0">
              <a:solidFill>
                <a:schemeClr val="bg2">
                  <a:lumMod val="50000"/>
                </a:schemeClr>
              </a:solidFill>
            </a:endParaRPr>
          </a:p>
          <a:p>
            <a:endParaRPr lang="en-US" dirty="0">
              <a:solidFill>
                <a:schemeClr val="bg2">
                  <a:lumMod val="50000"/>
                </a:schemeClr>
              </a:solidFill>
            </a:endParaRPr>
          </a:p>
        </p:txBody>
      </p:sp>
      <p:pic>
        <p:nvPicPr>
          <p:cNvPr id="3" name="Picture 2" descr="A screenshot of a cell phone&#10;&#10;Description automatically generated">
            <a:extLst>
              <a:ext uri="{FF2B5EF4-FFF2-40B4-BE49-F238E27FC236}">
                <a16:creationId xmlns:a16="http://schemas.microsoft.com/office/drawing/2014/main" id="{5A23BAD6-DD63-4AE7-91B9-4B93C5547FF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04522" y="2385913"/>
            <a:ext cx="4002156" cy="4174245"/>
          </a:xfrm>
          <a:prstGeom prst="rect">
            <a:avLst/>
          </a:prstGeom>
        </p:spPr>
      </p:pic>
    </p:spTree>
    <p:extLst>
      <p:ext uri="{BB962C8B-B14F-4D97-AF65-F5344CB8AC3E}">
        <p14:creationId xmlns:p14="http://schemas.microsoft.com/office/powerpoint/2010/main" val="1033215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E2201-631C-4554-90CA-9EB39040EB71}"/>
              </a:ext>
            </a:extLst>
          </p:cNvPr>
          <p:cNvSpPr/>
          <p:nvPr/>
        </p:nvSpPr>
        <p:spPr>
          <a:xfrm>
            <a:off x="225287" y="780746"/>
            <a:ext cx="1337226" cy="430887"/>
          </a:xfrm>
          <a:prstGeom prst="rect">
            <a:avLst/>
          </a:prstGeom>
        </p:spPr>
        <p:txBody>
          <a:bodyPr wrap="none">
            <a:spAutoFit/>
          </a:bodyPr>
          <a:lstStyle/>
          <a:p>
            <a:r>
              <a:rPr lang="en-US" sz="2200" b="1" dirty="0"/>
              <a:t>EDMX file</a:t>
            </a:r>
          </a:p>
        </p:txBody>
      </p:sp>
      <p:sp>
        <p:nvSpPr>
          <p:cNvPr id="5" name="TextBox 4">
            <a:extLst>
              <a:ext uri="{FF2B5EF4-FFF2-40B4-BE49-F238E27FC236}">
                <a16:creationId xmlns:a16="http://schemas.microsoft.com/office/drawing/2014/main" id="{7AFD9A4D-C158-4651-AC75-8315EA0E6DA4}"/>
              </a:ext>
            </a:extLst>
          </p:cNvPr>
          <p:cNvSpPr txBox="1"/>
          <p:nvPr/>
        </p:nvSpPr>
        <p:spPr>
          <a:xfrm>
            <a:off x="218661" y="1480513"/>
            <a:ext cx="8706678" cy="2862322"/>
          </a:xfrm>
          <a:prstGeom prst="rect">
            <a:avLst/>
          </a:prstGeom>
          <a:noFill/>
        </p:spPr>
        <p:txBody>
          <a:bodyPr wrap="square" rtlCol="0">
            <a:spAutoFit/>
          </a:bodyPr>
          <a:lstStyle/>
          <a:p>
            <a:pPr algn="just"/>
            <a:endParaRPr lang="en-US" sz="2000" dirty="0"/>
          </a:p>
          <a:p>
            <a:pPr algn="just"/>
            <a:endParaRPr lang="en-US" sz="2000" dirty="0"/>
          </a:p>
          <a:p>
            <a:pPr algn="just"/>
            <a:endParaRPr lang="en-US" sz="2000" dirty="0"/>
          </a:p>
          <a:p>
            <a:pPr algn="just"/>
            <a:endParaRPr lang="en-US" sz="2000" dirty="0"/>
          </a:p>
          <a:p>
            <a:pPr algn="just"/>
            <a:r>
              <a:rPr lang="en-US" sz="2000" dirty="0"/>
              <a:t>•CSDL (Conceptual Schema definition language) is the conceptual abstraction which is exposed to the application.</a:t>
            </a:r>
          </a:p>
          <a:p>
            <a:pPr algn="just"/>
            <a:r>
              <a:rPr lang="en-US" sz="2000" dirty="0"/>
              <a:t>•SSDL (Storage Schema Definition Language) defines the mapping with your RDBMS data structure.</a:t>
            </a:r>
          </a:p>
          <a:p>
            <a:pPr algn="just"/>
            <a:r>
              <a:rPr lang="en-US" sz="2000" dirty="0"/>
              <a:t>•MSL (Mapping Schema Language) connects the CSDL and SSDL.</a:t>
            </a:r>
          </a:p>
        </p:txBody>
      </p:sp>
      <p:pic>
        <p:nvPicPr>
          <p:cNvPr id="3" name="Picture 2" descr="A picture containing object, clock&#10;&#10;Description automatically generated">
            <a:extLst>
              <a:ext uri="{FF2B5EF4-FFF2-40B4-BE49-F238E27FC236}">
                <a16:creationId xmlns:a16="http://schemas.microsoft.com/office/drawing/2014/main" id="{FDBA2CD5-2949-4841-A309-5738DEFAE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096" y="1185549"/>
            <a:ext cx="4401164" cy="1495634"/>
          </a:xfrm>
          <a:prstGeom prst="rect">
            <a:avLst/>
          </a:prstGeom>
        </p:spPr>
      </p:pic>
      <p:pic>
        <p:nvPicPr>
          <p:cNvPr id="7" name="Picture 6" descr="A picture containing text, clock, white, hanging&#10;&#10;Description automatically generated">
            <a:extLst>
              <a:ext uri="{FF2B5EF4-FFF2-40B4-BE49-F238E27FC236}">
                <a16:creationId xmlns:a16="http://schemas.microsoft.com/office/drawing/2014/main" id="{8147BD08-6709-43A3-A52D-B8BFFA5AB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4705" y="4320064"/>
            <a:ext cx="5449060" cy="2114845"/>
          </a:xfrm>
          <a:prstGeom prst="rect">
            <a:avLst/>
          </a:prstGeom>
        </p:spPr>
      </p:pic>
    </p:spTree>
    <p:extLst>
      <p:ext uri="{BB962C8B-B14F-4D97-AF65-F5344CB8AC3E}">
        <p14:creationId xmlns:p14="http://schemas.microsoft.com/office/powerpoint/2010/main" val="3429867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557" y="495281"/>
            <a:ext cx="7516713" cy="1293762"/>
          </a:xfrm>
        </p:spPr>
        <p:txBody>
          <a:bodyPr>
            <a:noAutofit/>
          </a:bodyPr>
          <a:lstStyle/>
          <a:p>
            <a:r>
              <a:rPr lang="en-US" sz="4400" b="1" dirty="0"/>
              <a:t>Introduction to LINQ</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3" name="Rectangle 4">
            <a:extLst>
              <a:ext uri="{FF2B5EF4-FFF2-40B4-BE49-F238E27FC236}">
                <a16:creationId xmlns:a16="http://schemas.microsoft.com/office/drawing/2014/main" id="{47C22152-E3C3-4178-9D25-1ABDB06E1F19}"/>
              </a:ext>
            </a:extLst>
          </p:cNvPr>
          <p:cNvSpPr>
            <a:spLocks noChangeArrowheads="1"/>
          </p:cNvSpPr>
          <p:nvPr/>
        </p:nvSpPr>
        <p:spPr bwMode="auto">
          <a:xfrm>
            <a:off x="1503487" y="32169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FC0BC1C4-5232-48B4-AFDD-212774857DCC}"/>
              </a:ext>
            </a:extLst>
          </p:cNvPr>
          <p:cNvSpPr txBox="1"/>
          <p:nvPr/>
        </p:nvSpPr>
        <p:spPr>
          <a:xfrm>
            <a:off x="335493" y="2017059"/>
            <a:ext cx="8185655" cy="430887"/>
          </a:xfrm>
          <a:prstGeom prst="rect">
            <a:avLst/>
          </a:prstGeom>
          <a:noFill/>
        </p:spPr>
        <p:txBody>
          <a:bodyPr wrap="square" rtlCol="0">
            <a:spAutoFit/>
          </a:bodyPr>
          <a:lstStyle/>
          <a:p>
            <a:pPr marL="285750" indent="-285750" algn="just">
              <a:buFont typeface="Arial" panose="020B0604020202020204" pitchFamily="34" charset="0"/>
              <a:buChar char="•"/>
            </a:pPr>
            <a:endParaRPr lang="en-US" sz="2200" dirty="0"/>
          </a:p>
        </p:txBody>
      </p:sp>
      <p:sp>
        <p:nvSpPr>
          <p:cNvPr id="8" name="TextBox 7">
            <a:extLst>
              <a:ext uri="{FF2B5EF4-FFF2-40B4-BE49-F238E27FC236}">
                <a16:creationId xmlns:a16="http://schemas.microsoft.com/office/drawing/2014/main" id="{18C1C19B-AE0A-4D3E-A9F7-518453F391FD}"/>
              </a:ext>
            </a:extLst>
          </p:cNvPr>
          <p:cNvSpPr txBox="1"/>
          <p:nvPr/>
        </p:nvSpPr>
        <p:spPr>
          <a:xfrm>
            <a:off x="335493" y="2195474"/>
            <a:ext cx="8706678" cy="3477875"/>
          </a:xfrm>
          <a:prstGeom prst="rect">
            <a:avLst/>
          </a:prstGeom>
          <a:noFill/>
        </p:spPr>
        <p:txBody>
          <a:bodyPr wrap="square" rtlCol="0">
            <a:spAutoFit/>
          </a:bodyPr>
          <a:lstStyle/>
          <a:p>
            <a:pPr algn="just"/>
            <a:r>
              <a:rPr lang="en-US" sz="2000" dirty="0"/>
              <a:t>C# provides a mechanism for querying collections known as </a:t>
            </a:r>
            <a:r>
              <a:rPr lang="en-US" sz="2000" b="1" dirty="0"/>
              <a:t>LINQ-</a:t>
            </a:r>
            <a:r>
              <a:rPr lang="en-US" sz="2000" dirty="0"/>
              <a:t>Language Integrated Query.</a:t>
            </a:r>
          </a:p>
          <a:p>
            <a:pPr algn="just"/>
            <a:r>
              <a:rPr lang="en-US" sz="2000" dirty="0"/>
              <a:t>• LINQ enables access to collections (and databases) using query expressions which are similar to SQL queries</a:t>
            </a:r>
          </a:p>
          <a:p>
            <a:pPr lvl="1" algn="just"/>
            <a:r>
              <a:rPr lang="en-US" sz="2000" dirty="0"/>
              <a:t>• This allows the retrieval of information from a wide variety of data sources.</a:t>
            </a:r>
          </a:p>
          <a:p>
            <a:pPr algn="just"/>
            <a:r>
              <a:rPr lang="en-US" sz="2000" dirty="0"/>
              <a:t>• .NET also provides LINQ providers for :</a:t>
            </a:r>
          </a:p>
          <a:p>
            <a:pPr lvl="1" algn="just"/>
            <a:r>
              <a:rPr lang="en-US" sz="2000" dirty="0"/>
              <a:t>• LINQ to SQL</a:t>
            </a:r>
          </a:p>
          <a:p>
            <a:pPr lvl="2" algn="just"/>
            <a:r>
              <a:rPr lang="en-US" sz="2000" dirty="0"/>
              <a:t>• For querying databases</a:t>
            </a:r>
          </a:p>
          <a:p>
            <a:pPr lvl="1" algn="just"/>
            <a:r>
              <a:rPr lang="en-US" sz="2000" dirty="0"/>
              <a:t>• LINQ to XML</a:t>
            </a:r>
          </a:p>
          <a:p>
            <a:pPr lvl="2" algn="just"/>
            <a:r>
              <a:rPr lang="en-US" sz="2000" dirty="0"/>
              <a:t>• For querying xml documents</a:t>
            </a:r>
          </a:p>
          <a:p>
            <a:pPr algn="just"/>
            <a:r>
              <a:rPr lang="en-US" sz="2000" dirty="0"/>
              <a:t>• We can design a simple LINQ query which filters the contents of an array</a:t>
            </a:r>
          </a:p>
        </p:txBody>
      </p:sp>
    </p:spTree>
    <p:extLst>
      <p:ext uri="{BB962C8B-B14F-4D97-AF65-F5344CB8AC3E}">
        <p14:creationId xmlns:p14="http://schemas.microsoft.com/office/powerpoint/2010/main" val="313215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69483"/>
            <a:ext cx="6543608" cy="106465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1397917" cy="369332"/>
          </a:xfrm>
          <a:prstGeom prst="rect">
            <a:avLst/>
          </a:prstGeom>
          <a:noFill/>
        </p:spPr>
        <p:txBody>
          <a:bodyPr wrap="square" rtlCol="0">
            <a:spAutoFit/>
          </a:bodyPr>
          <a:lstStyle/>
          <a:p>
            <a:endParaRPr lang="en-FI" dirty="0"/>
          </a:p>
        </p:txBody>
      </p:sp>
      <p:sp>
        <p:nvSpPr>
          <p:cNvPr id="4" name="Subtitle 2">
            <a:extLst>
              <a:ext uri="{FF2B5EF4-FFF2-40B4-BE49-F238E27FC236}">
                <a16:creationId xmlns:a16="http://schemas.microsoft.com/office/drawing/2014/main" id="{4447CEAF-614F-4795-BC66-19A864A64B2F}"/>
              </a:ext>
            </a:extLst>
          </p:cNvPr>
          <p:cNvSpPr txBox="1">
            <a:spLocks/>
          </p:cNvSpPr>
          <p:nvPr/>
        </p:nvSpPr>
        <p:spPr>
          <a:xfrm>
            <a:off x="246134" y="731162"/>
            <a:ext cx="7347361" cy="2462612"/>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endParaRPr lang="en-US" sz="1800" b="1" dirty="0">
              <a:solidFill>
                <a:schemeClr val="tx1"/>
              </a:solidFill>
            </a:endParaRPr>
          </a:p>
        </p:txBody>
      </p:sp>
      <p:sp>
        <p:nvSpPr>
          <p:cNvPr id="3" name="Rectangle 2">
            <a:extLst>
              <a:ext uri="{FF2B5EF4-FFF2-40B4-BE49-F238E27FC236}">
                <a16:creationId xmlns:a16="http://schemas.microsoft.com/office/drawing/2014/main" id="{31D91E83-1162-4456-B022-570D2676C889}"/>
              </a:ext>
            </a:extLst>
          </p:cNvPr>
          <p:cNvSpPr/>
          <p:nvPr/>
        </p:nvSpPr>
        <p:spPr>
          <a:xfrm>
            <a:off x="378298" y="1100774"/>
            <a:ext cx="8235615" cy="2123658"/>
          </a:xfrm>
          <a:prstGeom prst="rect">
            <a:avLst/>
          </a:prstGeom>
        </p:spPr>
        <p:txBody>
          <a:bodyPr wrap="square">
            <a:spAutoFit/>
          </a:bodyPr>
          <a:lstStyle/>
          <a:p>
            <a:pPr marL="285750" indent="-285750">
              <a:buFont typeface="Arial" panose="020B0604020202020204" pitchFamily="34" charset="0"/>
              <a:buChar char="•"/>
            </a:pPr>
            <a:endParaRPr lang="en-US" sz="2200" dirty="0"/>
          </a:p>
          <a:p>
            <a:endParaRPr lang="en-US" sz="2200" dirty="0"/>
          </a:p>
          <a:p>
            <a:endParaRPr lang="en-US" sz="2200" dirty="0"/>
          </a:p>
          <a:p>
            <a:pPr lvl="1"/>
            <a:endParaRPr lang="en-US" sz="2200" dirty="0"/>
          </a:p>
          <a:p>
            <a:endParaRPr lang="en-US" sz="2200" dirty="0"/>
          </a:p>
          <a:p>
            <a:endParaRPr lang="en-US" sz="2200" dirty="0"/>
          </a:p>
        </p:txBody>
      </p:sp>
      <p:sp>
        <p:nvSpPr>
          <p:cNvPr id="7" name="Subtitle 2">
            <a:extLst>
              <a:ext uri="{FF2B5EF4-FFF2-40B4-BE49-F238E27FC236}">
                <a16:creationId xmlns:a16="http://schemas.microsoft.com/office/drawing/2014/main" id="{ABA21612-B705-4931-B1EF-BCE8A74FEAE0}"/>
              </a:ext>
            </a:extLst>
          </p:cNvPr>
          <p:cNvSpPr txBox="1">
            <a:spLocks/>
          </p:cNvSpPr>
          <p:nvPr/>
        </p:nvSpPr>
        <p:spPr>
          <a:xfrm>
            <a:off x="335494" y="731162"/>
            <a:ext cx="6543608"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Querying an array</a:t>
            </a:r>
          </a:p>
        </p:txBody>
      </p:sp>
      <p:sp>
        <p:nvSpPr>
          <p:cNvPr id="11" name="Rectangle 10">
            <a:extLst>
              <a:ext uri="{FF2B5EF4-FFF2-40B4-BE49-F238E27FC236}">
                <a16:creationId xmlns:a16="http://schemas.microsoft.com/office/drawing/2014/main" id="{A2F30C92-A507-4203-89EA-D9D3A5BF76A1}"/>
              </a:ext>
            </a:extLst>
          </p:cNvPr>
          <p:cNvSpPr/>
          <p:nvPr/>
        </p:nvSpPr>
        <p:spPr>
          <a:xfrm>
            <a:off x="1964997" y="2485211"/>
            <a:ext cx="4914105" cy="18875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2">
                    <a:lumMod val="50000"/>
                  </a:schemeClr>
                </a:solidFill>
              </a:rPr>
              <a:t>var </a:t>
            </a:r>
            <a:r>
              <a:rPr lang="en-US" dirty="0" err="1">
                <a:solidFill>
                  <a:schemeClr val="bg2">
                    <a:lumMod val="50000"/>
                  </a:schemeClr>
                </a:solidFill>
              </a:rPr>
              <a:t>filteredArray</a:t>
            </a:r>
            <a:r>
              <a:rPr lang="en-US" dirty="0">
                <a:solidFill>
                  <a:schemeClr val="bg2">
                    <a:lumMod val="50000"/>
                  </a:schemeClr>
                </a:solidFill>
              </a:rPr>
              <a:t> =</a:t>
            </a:r>
          </a:p>
          <a:p>
            <a:pPr lvl="1"/>
            <a:r>
              <a:rPr lang="en-US" dirty="0">
                <a:solidFill>
                  <a:schemeClr val="bg2">
                    <a:lumMod val="50000"/>
                  </a:schemeClr>
                </a:solidFill>
              </a:rPr>
              <a:t>from ...... // range variable and data source</a:t>
            </a:r>
          </a:p>
          <a:p>
            <a:pPr lvl="1"/>
            <a:r>
              <a:rPr lang="en-US" dirty="0">
                <a:solidFill>
                  <a:schemeClr val="bg2">
                    <a:lumMod val="50000"/>
                  </a:schemeClr>
                </a:solidFill>
              </a:rPr>
              <a:t>where ..... // </a:t>
            </a:r>
            <a:r>
              <a:rPr lang="en-US" dirty="0" err="1">
                <a:solidFill>
                  <a:schemeClr val="bg2">
                    <a:lumMod val="50000"/>
                  </a:schemeClr>
                </a:solidFill>
              </a:rPr>
              <a:t>boolean</a:t>
            </a:r>
            <a:r>
              <a:rPr lang="en-US" dirty="0">
                <a:solidFill>
                  <a:schemeClr val="bg2">
                    <a:lumMod val="50000"/>
                  </a:schemeClr>
                </a:solidFill>
              </a:rPr>
              <a:t> expression</a:t>
            </a:r>
          </a:p>
          <a:p>
            <a:pPr lvl="1"/>
            <a:r>
              <a:rPr lang="en-US" dirty="0">
                <a:solidFill>
                  <a:schemeClr val="bg2">
                    <a:lumMod val="50000"/>
                  </a:schemeClr>
                </a:solidFill>
              </a:rPr>
              <a:t>select..... // which value appears in the results</a:t>
            </a:r>
          </a:p>
        </p:txBody>
      </p:sp>
      <p:sp>
        <p:nvSpPr>
          <p:cNvPr id="8" name="Rectangle 7">
            <a:extLst>
              <a:ext uri="{FF2B5EF4-FFF2-40B4-BE49-F238E27FC236}">
                <a16:creationId xmlns:a16="http://schemas.microsoft.com/office/drawing/2014/main" id="{8BF259DB-FAF0-4632-AD9B-D755E032C53A}"/>
              </a:ext>
            </a:extLst>
          </p:cNvPr>
          <p:cNvSpPr/>
          <p:nvPr/>
        </p:nvSpPr>
        <p:spPr>
          <a:xfrm>
            <a:off x="530087" y="1161202"/>
            <a:ext cx="7407965" cy="5509200"/>
          </a:xfrm>
          <a:prstGeom prst="rect">
            <a:avLst/>
          </a:prstGeom>
        </p:spPr>
        <p:txBody>
          <a:bodyPr wrap="square">
            <a:spAutoFit/>
          </a:bodyPr>
          <a:lstStyle/>
          <a:p>
            <a:r>
              <a:rPr lang="en-US" sz="2200" dirty="0"/>
              <a:t>A simple query object comprises from, where and</a:t>
            </a:r>
          </a:p>
          <a:p>
            <a:r>
              <a:rPr lang="en-US" sz="2200" dirty="0"/>
              <a:t>select clauses</a:t>
            </a:r>
          </a:p>
          <a:p>
            <a:pPr lvl="1"/>
            <a:r>
              <a:rPr lang="en-US" sz="2200" dirty="0"/>
              <a:t>•</a:t>
            </a:r>
            <a:r>
              <a:rPr lang="en-US" sz="2000" dirty="0"/>
              <a:t>Also, we can make use of the keyword var which is an implicit type</a:t>
            </a:r>
          </a:p>
          <a:p>
            <a:pPr lvl="1"/>
            <a:endParaRPr lang="en-US" sz="2200" dirty="0"/>
          </a:p>
          <a:p>
            <a:pPr lvl="1"/>
            <a:endParaRPr lang="en-US" sz="2200" dirty="0"/>
          </a:p>
          <a:p>
            <a:pPr lvl="1"/>
            <a:endParaRPr lang="en-US" sz="2200" dirty="0"/>
          </a:p>
          <a:p>
            <a:pPr lvl="1"/>
            <a:endParaRPr lang="en-US" sz="2200" dirty="0"/>
          </a:p>
          <a:p>
            <a:pPr lvl="1"/>
            <a:endParaRPr lang="en-US" sz="2200" dirty="0"/>
          </a:p>
          <a:p>
            <a:pPr lvl="1"/>
            <a:endParaRPr lang="en-US" sz="2200" dirty="0"/>
          </a:p>
          <a:p>
            <a:r>
              <a:rPr lang="en-US" sz="2200" dirty="0"/>
              <a:t>In the next slide we will see an example of accessing an array by LINQ.</a:t>
            </a:r>
          </a:p>
          <a:p>
            <a:r>
              <a:rPr lang="en-US" sz="2200" dirty="0"/>
              <a:t>• </a:t>
            </a:r>
            <a:r>
              <a:rPr lang="en-US" sz="2200" dirty="0" err="1"/>
              <a:t>IEnumerable</a:t>
            </a:r>
            <a:r>
              <a:rPr lang="en-US" sz="2200" dirty="0"/>
              <a:t>&lt;T&gt; is an interface implemented by arrays and</a:t>
            </a:r>
          </a:p>
          <a:p>
            <a:r>
              <a:rPr lang="en-US" sz="2200" dirty="0"/>
              <a:t>collections</a:t>
            </a:r>
          </a:p>
          <a:p>
            <a:pPr lvl="1"/>
            <a:r>
              <a:rPr lang="en-US" sz="2200" dirty="0"/>
              <a:t>• </a:t>
            </a:r>
            <a:r>
              <a:rPr lang="en-US" sz="2000" dirty="0"/>
              <a:t>It is a generic type</a:t>
            </a:r>
          </a:p>
          <a:p>
            <a:pPr lvl="1"/>
            <a:r>
              <a:rPr lang="en-US" sz="2000" dirty="0"/>
              <a:t>• We replace the T by a real type (such as an int)</a:t>
            </a:r>
          </a:p>
        </p:txBody>
      </p:sp>
    </p:spTree>
    <p:extLst>
      <p:ext uri="{BB962C8B-B14F-4D97-AF65-F5344CB8AC3E}">
        <p14:creationId xmlns:p14="http://schemas.microsoft.com/office/powerpoint/2010/main" val="282376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69483"/>
            <a:ext cx="6543608" cy="106465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1397917" cy="369332"/>
          </a:xfrm>
          <a:prstGeom prst="rect">
            <a:avLst/>
          </a:prstGeom>
          <a:noFill/>
        </p:spPr>
        <p:txBody>
          <a:bodyPr wrap="square" rtlCol="0">
            <a:spAutoFit/>
          </a:bodyPr>
          <a:lstStyle/>
          <a:p>
            <a:endParaRPr lang="en-FI" dirty="0"/>
          </a:p>
        </p:txBody>
      </p:sp>
      <p:sp>
        <p:nvSpPr>
          <p:cNvPr id="4" name="Subtitle 2">
            <a:extLst>
              <a:ext uri="{FF2B5EF4-FFF2-40B4-BE49-F238E27FC236}">
                <a16:creationId xmlns:a16="http://schemas.microsoft.com/office/drawing/2014/main" id="{4447CEAF-614F-4795-BC66-19A864A64B2F}"/>
              </a:ext>
            </a:extLst>
          </p:cNvPr>
          <p:cNvSpPr txBox="1">
            <a:spLocks/>
          </p:cNvSpPr>
          <p:nvPr/>
        </p:nvSpPr>
        <p:spPr>
          <a:xfrm>
            <a:off x="246134" y="731162"/>
            <a:ext cx="7347361" cy="2462612"/>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endParaRPr lang="en-US" sz="1800" b="1" dirty="0">
              <a:solidFill>
                <a:schemeClr val="tx1"/>
              </a:solidFill>
            </a:endParaRPr>
          </a:p>
        </p:txBody>
      </p:sp>
      <p:sp>
        <p:nvSpPr>
          <p:cNvPr id="3" name="Rectangle 2">
            <a:extLst>
              <a:ext uri="{FF2B5EF4-FFF2-40B4-BE49-F238E27FC236}">
                <a16:creationId xmlns:a16="http://schemas.microsoft.com/office/drawing/2014/main" id="{31D91E83-1162-4456-B022-570D2676C889}"/>
              </a:ext>
            </a:extLst>
          </p:cNvPr>
          <p:cNvSpPr/>
          <p:nvPr/>
        </p:nvSpPr>
        <p:spPr>
          <a:xfrm>
            <a:off x="378298" y="1100774"/>
            <a:ext cx="8235615" cy="2123658"/>
          </a:xfrm>
          <a:prstGeom prst="rect">
            <a:avLst/>
          </a:prstGeom>
        </p:spPr>
        <p:txBody>
          <a:bodyPr wrap="square">
            <a:spAutoFit/>
          </a:bodyPr>
          <a:lstStyle/>
          <a:p>
            <a:pPr marL="285750" indent="-285750">
              <a:buFont typeface="Arial" panose="020B0604020202020204" pitchFamily="34" charset="0"/>
              <a:buChar char="•"/>
            </a:pPr>
            <a:endParaRPr lang="en-US" sz="2200" dirty="0"/>
          </a:p>
          <a:p>
            <a:endParaRPr lang="en-US" sz="2200" dirty="0"/>
          </a:p>
          <a:p>
            <a:endParaRPr lang="en-US" sz="2200" dirty="0"/>
          </a:p>
          <a:p>
            <a:pPr lvl="1"/>
            <a:endParaRPr lang="en-US" sz="2200" dirty="0"/>
          </a:p>
          <a:p>
            <a:endParaRPr lang="en-US" sz="2200" dirty="0"/>
          </a:p>
          <a:p>
            <a:endParaRPr lang="en-US" sz="2200" dirty="0"/>
          </a:p>
        </p:txBody>
      </p:sp>
      <p:sp>
        <p:nvSpPr>
          <p:cNvPr id="11" name="Rectangle 10">
            <a:extLst>
              <a:ext uri="{FF2B5EF4-FFF2-40B4-BE49-F238E27FC236}">
                <a16:creationId xmlns:a16="http://schemas.microsoft.com/office/drawing/2014/main" id="{A2F30C92-A507-4203-89EA-D9D3A5BF76A1}"/>
              </a:ext>
            </a:extLst>
          </p:cNvPr>
          <p:cNvSpPr/>
          <p:nvPr/>
        </p:nvSpPr>
        <p:spPr>
          <a:xfrm>
            <a:off x="854594" y="622852"/>
            <a:ext cx="6871065" cy="62351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2">
                    <a:lumMod val="50000"/>
                  </a:schemeClr>
                </a:solidFill>
              </a:rPr>
              <a:t>using System;</a:t>
            </a:r>
          </a:p>
          <a:p>
            <a:r>
              <a:rPr lang="en-US" dirty="0">
                <a:solidFill>
                  <a:schemeClr val="bg2">
                    <a:lumMod val="50000"/>
                  </a:schemeClr>
                </a:solidFill>
              </a:rPr>
              <a:t>using </a:t>
            </a:r>
            <a:r>
              <a:rPr lang="en-US" dirty="0" err="1">
                <a:solidFill>
                  <a:schemeClr val="bg2">
                    <a:lumMod val="50000"/>
                  </a:schemeClr>
                </a:solidFill>
              </a:rPr>
              <a:t>System.Collections.Generic</a:t>
            </a:r>
            <a:r>
              <a:rPr lang="en-US" dirty="0">
                <a:solidFill>
                  <a:schemeClr val="bg2">
                    <a:lumMod val="50000"/>
                  </a:schemeClr>
                </a:solidFill>
              </a:rPr>
              <a:t>;</a:t>
            </a:r>
          </a:p>
          <a:p>
            <a:r>
              <a:rPr lang="en-US" dirty="0">
                <a:solidFill>
                  <a:schemeClr val="bg2">
                    <a:lumMod val="50000"/>
                  </a:schemeClr>
                </a:solidFill>
              </a:rPr>
              <a:t>using </a:t>
            </a:r>
            <a:r>
              <a:rPr lang="en-US" dirty="0" err="1">
                <a:solidFill>
                  <a:schemeClr val="bg2">
                    <a:lumMod val="50000"/>
                  </a:schemeClr>
                </a:solidFill>
              </a:rPr>
              <a:t>System.Linq</a:t>
            </a:r>
            <a:r>
              <a:rPr lang="en-US" dirty="0">
                <a:solidFill>
                  <a:schemeClr val="bg2">
                    <a:lumMod val="50000"/>
                  </a:schemeClr>
                </a:solidFill>
              </a:rPr>
              <a:t>;</a:t>
            </a:r>
          </a:p>
          <a:p>
            <a:r>
              <a:rPr lang="en-US" dirty="0">
                <a:solidFill>
                  <a:schemeClr val="bg2">
                    <a:lumMod val="50000"/>
                  </a:schemeClr>
                </a:solidFill>
              </a:rPr>
              <a:t>class </a:t>
            </a:r>
            <a:r>
              <a:rPr lang="en-US" dirty="0" err="1">
                <a:solidFill>
                  <a:schemeClr val="bg2">
                    <a:lumMod val="50000"/>
                  </a:schemeClr>
                </a:solidFill>
              </a:rPr>
              <a:t>LINQtoArray</a:t>
            </a:r>
            <a:endParaRPr lang="en-US" dirty="0">
              <a:solidFill>
                <a:schemeClr val="bg2">
                  <a:lumMod val="50000"/>
                </a:schemeClr>
              </a:solidFill>
            </a:endParaRPr>
          </a:p>
          <a:p>
            <a:r>
              <a:rPr lang="en-US" dirty="0">
                <a:solidFill>
                  <a:schemeClr val="bg2">
                    <a:lumMod val="50000"/>
                  </a:schemeClr>
                </a:solidFill>
              </a:rPr>
              <a:t>{</a:t>
            </a:r>
          </a:p>
          <a:p>
            <a:pPr lvl="1"/>
            <a:r>
              <a:rPr lang="en-US" dirty="0">
                <a:solidFill>
                  <a:schemeClr val="bg2">
                    <a:lumMod val="50000"/>
                  </a:schemeClr>
                </a:solidFill>
              </a:rPr>
              <a:t>static void Main(string[] </a:t>
            </a:r>
            <a:r>
              <a:rPr lang="en-US" dirty="0" err="1">
                <a:solidFill>
                  <a:schemeClr val="bg2">
                    <a:lumMod val="50000"/>
                  </a:schemeClr>
                </a:solidFill>
              </a:rPr>
              <a:t>args</a:t>
            </a:r>
            <a:r>
              <a:rPr lang="en-US" dirty="0">
                <a:solidFill>
                  <a:schemeClr val="bg2">
                    <a:lumMod val="50000"/>
                  </a:schemeClr>
                </a:solidFill>
              </a:rPr>
              <a:t>)</a:t>
            </a:r>
          </a:p>
          <a:p>
            <a:pPr lvl="1"/>
            <a:r>
              <a:rPr lang="en-US" dirty="0">
                <a:solidFill>
                  <a:schemeClr val="bg2">
                    <a:lumMod val="50000"/>
                  </a:schemeClr>
                </a:solidFill>
              </a:rPr>
              <a:t>{</a:t>
            </a:r>
          </a:p>
          <a:p>
            <a:pPr lvl="2"/>
            <a:r>
              <a:rPr lang="en-US" dirty="0">
                <a:solidFill>
                  <a:schemeClr val="bg2">
                    <a:lumMod val="50000"/>
                  </a:schemeClr>
                </a:solidFill>
              </a:rPr>
              <a:t>int[] array = { 2, 6, 4, 12, 7, 8, 9, 13, 2 };</a:t>
            </a:r>
          </a:p>
          <a:p>
            <a:pPr lvl="2"/>
            <a:r>
              <a:rPr lang="en-US" dirty="0">
                <a:solidFill>
                  <a:schemeClr val="bg2">
                    <a:lumMod val="50000"/>
                  </a:schemeClr>
                </a:solidFill>
              </a:rPr>
              <a:t>var </a:t>
            </a:r>
            <a:r>
              <a:rPr lang="en-US" dirty="0" err="1">
                <a:solidFill>
                  <a:schemeClr val="bg2">
                    <a:lumMod val="50000"/>
                  </a:schemeClr>
                </a:solidFill>
              </a:rPr>
              <a:t>filteredArray</a:t>
            </a:r>
            <a:r>
              <a:rPr lang="en-US" dirty="0">
                <a:solidFill>
                  <a:schemeClr val="bg2">
                    <a:lumMod val="50000"/>
                  </a:schemeClr>
                </a:solidFill>
              </a:rPr>
              <a:t> = // LINQ query</a:t>
            </a:r>
          </a:p>
          <a:p>
            <a:pPr lvl="2"/>
            <a:r>
              <a:rPr lang="en-US" dirty="0">
                <a:solidFill>
                  <a:schemeClr val="bg2">
                    <a:lumMod val="50000"/>
                  </a:schemeClr>
                </a:solidFill>
              </a:rPr>
              <a:t>from element in array</a:t>
            </a:r>
          </a:p>
          <a:p>
            <a:pPr lvl="2"/>
            <a:r>
              <a:rPr lang="en-US" dirty="0">
                <a:solidFill>
                  <a:schemeClr val="bg2">
                    <a:lumMod val="50000"/>
                  </a:schemeClr>
                </a:solidFill>
              </a:rPr>
              <a:t>where element &lt; 7</a:t>
            </a:r>
          </a:p>
          <a:p>
            <a:pPr lvl="2"/>
            <a:r>
              <a:rPr lang="en-US" dirty="0">
                <a:solidFill>
                  <a:schemeClr val="bg2">
                    <a:lumMod val="50000"/>
                  </a:schemeClr>
                </a:solidFill>
              </a:rPr>
              <a:t>select element;</a:t>
            </a:r>
          </a:p>
          <a:p>
            <a:pPr lvl="2"/>
            <a:r>
              <a:rPr lang="en-US" dirty="0" err="1">
                <a:solidFill>
                  <a:schemeClr val="bg2">
                    <a:lumMod val="50000"/>
                  </a:schemeClr>
                </a:solidFill>
              </a:rPr>
              <a:t>PrintArray</a:t>
            </a:r>
            <a:r>
              <a:rPr lang="en-US" dirty="0">
                <a:solidFill>
                  <a:schemeClr val="bg2">
                    <a:lumMod val="50000"/>
                  </a:schemeClr>
                </a:solidFill>
              </a:rPr>
              <a:t>(</a:t>
            </a:r>
            <a:r>
              <a:rPr lang="en-US" dirty="0" err="1">
                <a:solidFill>
                  <a:schemeClr val="bg2">
                    <a:lumMod val="50000"/>
                  </a:schemeClr>
                </a:solidFill>
              </a:rPr>
              <a:t>filteredArray</a:t>
            </a:r>
            <a:r>
              <a:rPr lang="en-US" dirty="0">
                <a:solidFill>
                  <a:schemeClr val="bg2">
                    <a:lumMod val="50000"/>
                  </a:schemeClr>
                </a:solidFill>
              </a:rPr>
              <a:t>, "All values less than 7:");</a:t>
            </a:r>
          </a:p>
          <a:p>
            <a:pPr lvl="1"/>
            <a:r>
              <a:rPr lang="en-US" dirty="0">
                <a:solidFill>
                  <a:schemeClr val="bg2">
                    <a:lumMod val="50000"/>
                  </a:schemeClr>
                </a:solidFill>
              </a:rPr>
              <a:t>}</a:t>
            </a:r>
          </a:p>
          <a:p>
            <a:pPr lvl="1"/>
            <a:r>
              <a:rPr lang="en-US" dirty="0">
                <a:solidFill>
                  <a:schemeClr val="bg2">
                    <a:lumMod val="50000"/>
                  </a:schemeClr>
                </a:solidFill>
              </a:rPr>
              <a:t>public static void </a:t>
            </a:r>
            <a:r>
              <a:rPr lang="en-US" dirty="0" err="1">
                <a:solidFill>
                  <a:schemeClr val="bg2">
                    <a:lumMod val="50000"/>
                  </a:schemeClr>
                </a:solidFill>
              </a:rPr>
              <a:t>PrintArray</a:t>
            </a:r>
            <a:r>
              <a:rPr lang="en-US" dirty="0">
                <a:solidFill>
                  <a:schemeClr val="bg2">
                    <a:lumMod val="50000"/>
                  </a:schemeClr>
                </a:solidFill>
              </a:rPr>
              <a:t>(</a:t>
            </a:r>
            <a:r>
              <a:rPr lang="en-US" dirty="0" err="1">
                <a:solidFill>
                  <a:schemeClr val="bg2">
                    <a:lumMod val="50000"/>
                  </a:schemeClr>
                </a:solidFill>
              </a:rPr>
              <a:t>IEnumerable</a:t>
            </a:r>
            <a:r>
              <a:rPr lang="en-US" dirty="0">
                <a:solidFill>
                  <a:schemeClr val="bg2">
                    <a:lumMod val="50000"/>
                  </a:schemeClr>
                </a:solidFill>
              </a:rPr>
              <a:t>&lt;int&gt; </a:t>
            </a:r>
            <a:r>
              <a:rPr lang="en-US" dirty="0" err="1">
                <a:solidFill>
                  <a:schemeClr val="bg2">
                    <a:lumMod val="50000"/>
                  </a:schemeClr>
                </a:solidFill>
              </a:rPr>
              <a:t>arr</a:t>
            </a:r>
            <a:r>
              <a:rPr lang="en-US" dirty="0">
                <a:solidFill>
                  <a:schemeClr val="bg2">
                    <a:lumMod val="50000"/>
                  </a:schemeClr>
                </a:solidFill>
              </a:rPr>
              <a:t>, string message)</a:t>
            </a:r>
          </a:p>
          <a:p>
            <a:pPr lvl="1"/>
            <a:r>
              <a:rPr lang="en-US" dirty="0">
                <a:solidFill>
                  <a:schemeClr val="bg2">
                    <a:lumMod val="50000"/>
                  </a:schemeClr>
                </a:solidFill>
              </a:rPr>
              <a:t>{</a:t>
            </a:r>
          </a:p>
          <a:p>
            <a:pPr lvl="2"/>
            <a:r>
              <a:rPr lang="en-US" dirty="0" err="1">
                <a:solidFill>
                  <a:schemeClr val="bg2">
                    <a:lumMod val="50000"/>
                  </a:schemeClr>
                </a:solidFill>
              </a:rPr>
              <a:t>Console.Write</a:t>
            </a:r>
            <a:r>
              <a:rPr lang="en-US" dirty="0">
                <a:solidFill>
                  <a:schemeClr val="bg2">
                    <a:lumMod val="50000"/>
                  </a:schemeClr>
                </a:solidFill>
              </a:rPr>
              <a:t>("{0}",message);</a:t>
            </a:r>
          </a:p>
          <a:p>
            <a:pPr lvl="2"/>
            <a:r>
              <a:rPr lang="en-US" dirty="0">
                <a:solidFill>
                  <a:schemeClr val="bg2">
                    <a:lumMod val="50000"/>
                  </a:schemeClr>
                </a:solidFill>
              </a:rPr>
              <a:t>foreach (var element in </a:t>
            </a:r>
            <a:r>
              <a:rPr lang="en-US" dirty="0" err="1">
                <a:solidFill>
                  <a:schemeClr val="bg2">
                    <a:lumMod val="50000"/>
                  </a:schemeClr>
                </a:solidFill>
              </a:rPr>
              <a:t>arr</a:t>
            </a:r>
            <a:r>
              <a:rPr lang="en-US" dirty="0">
                <a:solidFill>
                  <a:schemeClr val="bg2">
                    <a:lumMod val="50000"/>
                  </a:schemeClr>
                </a:solidFill>
              </a:rPr>
              <a:t>)</a:t>
            </a:r>
          </a:p>
          <a:p>
            <a:pPr lvl="2"/>
            <a:r>
              <a:rPr lang="en-US" dirty="0" err="1">
                <a:solidFill>
                  <a:schemeClr val="bg2">
                    <a:lumMod val="50000"/>
                  </a:schemeClr>
                </a:solidFill>
              </a:rPr>
              <a:t>Console.Write</a:t>
            </a:r>
            <a:r>
              <a:rPr lang="en-US" dirty="0">
                <a:solidFill>
                  <a:schemeClr val="bg2">
                    <a:lumMod val="50000"/>
                  </a:schemeClr>
                </a:solidFill>
              </a:rPr>
              <a:t>(" {0}", element);</a:t>
            </a:r>
          </a:p>
          <a:p>
            <a:pPr lvl="2"/>
            <a:r>
              <a:rPr lang="en-US" dirty="0" err="1">
                <a:solidFill>
                  <a:schemeClr val="bg2">
                    <a:lumMod val="50000"/>
                  </a:schemeClr>
                </a:solidFill>
              </a:rPr>
              <a:t>Console.WriteLine</a:t>
            </a:r>
            <a:r>
              <a:rPr lang="en-US" dirty="0">
                <a:solidFill>
                  <a:schemeClr val="bg2">
                    <a:lumMod val="50000"/>
                  </a:schemeClr>
                </a:solidFill>
              </a:rPr>
              <a:t>();</a:t>
            </a:r>
          </a:p>
          <a:p>
            <a:pPr lvl="1"/>
            <a:r>
              <a:rPr lang="en-US" dirty="0">
                <a:solidFill>
                  <a:schemeClr val="bg2">
                    <a:lumMod val="50000"/>
                  </a:schemeClr>
                </a:solidFill>
              </a:rPr>
              <a:t>}</a:t>
            </a:r>
          </a:p>
          <a:p>
            <a:r>
              <a:rPr lang="en-US" dirty="0">
                <a:solidFill>
                  <a:schemeClr val="bg2">
                    <a:lumMod val="50000"/>
                  </a:schemeClr>
                </a:solidFill>
              </a:rPr>
              <a:t>}</a:t>
            </a:r>
          </a:p>
        </p:txBody>
      </p:sp>
    </p:spTree>
    <p:extLst>
      <p:ext uri="{BB962C8B-B14F-4D97-AF65-F5344CB8AC3E}">
        <p14:creationId xmlns:p14="http://schemas.microsoft.com/office/powerpoint/2010/main" val="873077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69483"/>
            <a:ext cx="6543608" cy="106465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1397917" cy="369332"/>
          </a:xfrm>
          <a:prstGeom prst="rect">
            <a:avLst/>
          </a:prstGeom>
          <a:noFill/>
        </p:spPr>
        <p:txBody>
          <a:bodyPr wrap="square" rtlCol="0">
            <a:spAutoFit/>
          </a:bodyPr>
          <a:lstStyle/>
          <a:p>
            <a:endParaRPr lang="en-FI" dirty="0"/>
          </a:p>
        </p:txBody>
      </p:sp>
      <p:sp>
        <p:nvSpPr>
          <p:cNvPr id="4" name="Subtitle 2">
            <a:extLst>
              <a:ext uri="{FF2B5EF4-FFF2-40B4-BE49-F238E27FC236}">
                <a16:creationId xmlns:a16="http://schemas.microsoft.com/office/drawing/2014/main" id="{4447CEAF-614F-4795-BC66-19A864A64B2F}"/>
              </a:ext>
            </a:extLst>
          </p:cNvPr>
          <p:cNvSpPr txBox="1">
            <a:spLocks/>
          </p:cNvSpPr>
          <p:nvPr/>
        </p:nvSpPr>
        <p:spPr>
          <a:xfrm>
            <a:off x="246134" y="731162"/>
            <a:ext cx="7347361" cy="2462612"/>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endParaRPr lang="en-US" sz="1800" b="1" dirty="0">
              <a:solidFill>
                <a:schemeClr val="tx1"/>
              </a:solidFill>
            </a:endParaRPr>
          </a:p>
        </p:txBody>
      </p:sp>
      <p:sp>
        <p:nvSpPr>
          <p:cNvPr id="3" name="Rectangle 2">
            <a:extLst>
              <a:ext uri="{FF2B5EF4-FFF2-40B4-BE49-F238E27FC236}">
                <a16:creationId xmlns:a16="http://schemas.microsoft.com/office/drawing/2014/main" id="{31D91E83-1162-4456-B022-570D2676C889}"/>
              </a:ext>
            </a:extLst>
          </p:cNvPr>
          <p:cNvSpPr/>
          <p:nvPr/>
        </p:nvSpPr>
        <p:spPr>
          <a:xfrm>
            <a:off x="378298" y="1100774"/>
            <a:ext cx="8235615" cy="2123658"/>
          </a:xfrm>
          <a:prstGeom prst="rect">
            <a:avLst/>
          </a:prstGeom>
        </p:spPr>
        <p:txBody>
          <a:bodyPr wrap="square">
            <a:spAutoFit/>
          </a:bodyPr>
          <a:lstStyle/>
          <a:p>
            <a:pPr marL="285750" indent="-285750">
              <a:buFont typeface="Arial" panose="020B0604020202020204" pitchFamily="34" charset="0"/>
              <a:buChar char="•"/>
            </a:pPr>
            <a:endParaRPr lang="en-US" sz="2200" dirty="0"/>
          </a:p>
          <a:p>
            <a:endParaRPr lang="en-US" sz="2200" dirty="0"/>
          </a:p>
          <a:p>
            <a:endParaRPr lang="en-US" sz="2200" dirty="0"/>
          </a:p>
          <a:p>
            <a:pPr lvl="1"/>
            <a:endParaRPr lang="en-US" sz="2200" dirty="0"/>
          </a:p>
          <a:p>
            <a:endParaRPr lang="en-US" sz="2200" dirty="0"/>
          </a:p>
          <a:p>
            <a:endParaRPr lang="en-US" sz="2200" dirty="0"/>
          </a:p>
        </p:txBody>
      </p:sp>
      <p:sp>
        <p:nvSpPr>
          <p:cNvPr id="11" name="Rectangle 10">
            <a:extLst>
              <a:ext uri="{FF2B5EF4-FFF2-40B4-BE49-F238E27FC236}">
                <a16:creationId xmlns:a16="http://schemas.microsoft.com/office/drawing/2014/main" id="{A2F30C92-A507-4203-89EA-D9D3A5BF76A1}"/>
              </a:ext>
            </a:extLst>
          </p:cNvPr>
          <p:cNvSpPr/>
          <p:nvPr/>
        </p:nvSpPr>
        <p:spPr>
          <a:xfrm>
            <a:off x="2039052" y="1634332"/>
            <a:ext cx="4914105" cy="18875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2">
                    <a:lumMod val="50000"/>
                  </a:schemeClr>
                </a:solidFill>
              </a:rPr>
              <a:t>var </a:t>
            </a:r>
            <a:r>
              <a:rPr lang="en-US" dirty="0" err="1">
                <a:solidFill>
                  <a:schemeClr val="bg2">
                    <a:lumMod val="50000"/>
                  </a:schemeClr>
                </a:solidFill>
              </a:rPr>
              <a:t>filteredArray</a:t>
            </a:r>
            <a:r>
              <a:rPr lang="en-US" dirty="0">
                <a:solidFill>
                  <a:schemeClr val="bg2">
                    <a:lumMod val="50000"/>
                  </a:schemeClr>
                </a:solidFill>
              </a:rPr>
              <a:t> =</a:t>
            </a:r>
          </a:p>
          <a:p>
            <a:pPr lvl="1"/>
            <a:r>
              <a:rPr lang="en-US" dirty="0">
                <a:solidFill>
                  <a:schemeClr val="bg2">
                    <a:lumMod val="50000"/>
                  </a:schemeClr>
                </a:solidFill>
              </a:rPr>
              <a:t>from ...... // range variable and data source</a:t>
            </a:r>
          </a:p>
          <a:p>
            <a:pPr lvl="1"/>
            <a:r>
              <a:rPr lang="en-US" dirty="0">
                <a:solidFill>
                  <a:schemeClr val="bg2">
                    <a:lumMod val="50000"/>
                  </a:schemeClr>
                </a:solidFill>
              </a:rPr>
              <a:t>where ..... // </a:t>
            </a:r>
            <a:r>
              <a:rPr lang="en-US" dirty="0" err="1">
                <a:solidFill>
                  <a:schemeClr val="bg2">
                    <a:lumMod val="50000"/>
                  </a:schemeClr>
                </a:solidFill>
              </a:rPr>
              <a:t>boolean</a:t>
            </a:r>
            <a:r>
              <a:rPr lang="en-US" dirty="0">
                <a:solidFill>
                  <a:schemeClr val="bg2">
                    <a:lumMod val="50000"/>
                  </a:schemeClr>
                </a:solidFill>
              </a:rPr>
              <a:t> expression</a:t>
            </a:r>
          </a:p>
          <a:p>
            <a:pPr lvl="1"/>
            <a:r>
              <a:rPr lang="en-US" dirty="0" err="1">
                <a:solidFill>
                  <a:schemeClr val="bg2">
                    <a:lumMod val="50000"/>
                  </a:schemeClr>
                </a:solidFill>
              </a:rPr>
              <a:t>orderby</a:t>
            </a:r>
            <a:r>
              <a:rPr lang="en-US" dirty="0">
                <a:solidFill>
                  <a:schemeClr val="bg2">
                    <a:lumMod val="50000"/>
                  </a:schemeClr>
                </a:solidFill>
              </a:rPr>
              <a:t> ..... (descending) // sort</a:t>
            </a:r>
          </a:p>
          <a:p>
            <a:pPr lvl="1"/>
            <a:r>
              <a:rPr lang="en-US" dirty="0">
                <a:solidFill>
                  <a:schemeClr val="bg2">
                    <a:lumMod val="50000"/>
                  </a:schemeClr>
                </a:solidFill>
              </a:rPr>
              <a:t>select..... // which value appears in the results</a:t>
            </a:r>
          </a:p>
        </p:txBody>
      </p:sp>
      <p:sp>
        <p:nvSpPr>
          <p:cNvPr id="8" name="Rectangle 7">
            <a:extLst>
              <a:ext uri="{FF2B5EF4-FFF2-40B4-BE49-F238E27FC236}">
                <a16:creationId xmlns:a16="http://schemas.microsoft.com/office/drawing/2014/main" id="{8BF259DB-FAF0-4632-AD9B-D755E032C53A}"/>
              </a:ext>
            </a:extLst>
          </p:cNvPr>
          <p:cNvSpPr/>
          <p:nvPr/>
        </p:nvSpPr>
        <p:spPr>
          <a:xfrm>
            <a:off x="378298" y="885250"/>
            <a:ext cx="7845287" cy="1077218"/>
          </a:xfrm>
          <a:prstGeom prst="rect">
            <a:avLst/>
          </a:prstGeom>
        </p:spPr>
        <p:txBody>
          <a:bodyPr wrap="square">
            <a:spAutoFit/>
          </a:bodyPr>
          <a:lstStyle/>
          <a:p>
            <a:r>
              <a:rPr lang="en-US" sz="2200" dirty="0"/>
              <a:t>We can add the </a:t>
            </a:r>
            <a:r>
              <a:rPr lang="en-US" sz="2200" dirty="0" err="1"/>
              <a:t>orderby</a:t>
            </a:r>
            <a:r>
              <a:rPr lang="en-US" sz="2200" dirty="0"/>
              <a:t> (descending) clause to our query to sort </a:t>
            </a:r>
            <a:r>
              <a:rPr lang="en-US" sz="2200" dirty="0" err="1"/>
              <a:t>ouT</a:t>
            </a:r>
            <a:r>
              <a:rPr lang="en-US" sz="2200" dirty="0"/>
              <a:t> filtered array into ascending (descending) order.</a:t>
            </a:r>
          </a:p>
          <a:p>
            <a:endParaRPr lang="en-US" sz="2000" dirty="0"/>
          </a:p>
        </p:txBody>
      </p:sp>
      <p:sp>
        <p:nvSpPr>
          <p:cNvPr id="9" name="Rectangle 8">
            <a:extLst>
              <a:ext uri="{FF2B5EF4-FFF2-40B4-BE49-F238E27FC236}">
                <a16:creationId xmlns:a16="http://schemas.microsoft.com/office/drawing/2014/main" id="{4A01D36D-E967-4243-8405-D458E75BF77C}"/>
              </a:ext>
            </a:extLst>
          </p:cNvPr>
          <p:cNvSpPr/>
          <p:nvPr/>
        </p:nvSpPr>
        <p:spPr>
          <a:xfrm>
            <a:off x="335494" y="3429000"/>
            <a:ext cx="8519568" cy="3400931"/>
          </a:xfrm>
          <a:prstGeom prst="rect">
            <a:avLst/>
          </a:prstGeom>
        </p:spPr>
        <p:txBody>
          <a:bodyPr wrap="square">
            <a:spAutoFit/>
          </a:bodyPr>
          <a:lstStyle/>
          <a:p>
            <a:r>
              <a:rPr lang="en-US" sz="2200" dirty="0"/>
              <a:t>It's important to understand a feature of LINQ known as deferred execution</a:t>
            </a:r>
          </a:p>
          <a:p>
            <a:pPr lvl="1"/>
            <a:r>
              <a:rPr lang="en-US" sz="1900" dirty="0"/>
              <a:t>• The result of a LINQ query expression is not a sequence or collection of objects but a query object</a:t>
            </a:r>
          </a:p>
          <a:p>
            <a:pPr lvl="1"/>
            <a:r>
              <a:rPr lang="en-US" sz="1900" dirty="0"/>
              <a:t>• It represents the commands needed to execute the query</a:t>
            </a:r>
          </a:p>
          <a:p>
            <a:pPr lvl="1"/>
            <a:r>
              <a:rPr lang="en-US" sz="1900" dirty="0"/>
              <a:t>• The query does not execute until the program requests data from the query object</a:t>
            </a:r>
          </a:p>
          <a:p>
            <a:pPr lvl="1"/>
            <a:r>
              <a:rPr lang="en-US" sz="1900" dirty="0"/>
              <a:t>• Deferred execution is a powerful feature of LINQ as it allows applications to pass queries around as data</a:t>
            </a:r>
          </a:p>
          <a:p>
            <a:pPr lvl="1"/>
            <a:r>
              <a:rPr lang="en-US" sz="1900" dirty="0"/>
              <a:t>• In our simple example, the query is not run until it is passed to the </a:t>
            </a:r>
            <a:r>
              <a:rPr lang="en-US" sz="1900" dirty="0" err="1"/>
              <a:t>PrintArray</a:t>
            </a:r>
            <a:r>
              <a:rPr lang="en-US" sz="1900" dirty="0"/>
              <a:t> method</a:t>
            </a:r>
          </a:p>
        </p:txBody>
      </p:sp>
    </p:spTree>
    <p:extLst>
      <p:ext uri="{BB962C8B-B14F-4D97-AF65-F5344CB8AC3E}">
        <p14:creationId xmlns:p14="http://schemas.microsoft.com/office/powerpoint/2010/main" val="4053047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a:xfrm>
            <a:off x="202972" y="449005"/>
            <a:ext cx="8331428" cy="1083422"/>
          </a:xfrm>
        </p:spPr>
        <p:txBody>
          <a:bodyPr>
            <a:noAutofit/>
          </a:bodyPr>
          <a:lstStyle/>
          <a:p>
            <a:br>
              <a:rPr lang="en-US" sz="3800" b="1" dirty="0"/>
            </a:br>
            <a:r>
              <a:rPr lang="en-US" sz="3800" b="1" dirty="0"/>
              <a:t>Introduction to Lambda Expression</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endParaRPr lang="en-US" dirty="0"/>
          </a:p>
        </p:txBody>
      </p:sp>
      <p:sp>
        <p:nvSpPr>
          <p:cNvPr id="5" name="Subtitle 2">
            <a:extLst>
              <a:ext uri="{FF2B5EF4-FFF2-40B4-BE49-F238E27FC236}">
                <a16:creationId xmlns:a16="http://schemas.microsoft.com/office/drawing/2014/main" id="{FC398C0F-EE3D-4AB2-A788-C026D9FEBF48}"/>
              </a:ext>
            </a:extLst>
          </p:cNvPr>
          <p:cNvSpPr txBox="1">
            <a:spLocks/>
          </p:cNvSpPr>
          <p:nvPr/>
        </p:nvSpPr>
        <p:spPr>
          <a:xfrm>
            <a:off x="202971" y="2143704"/>
            <a:ext cx="8622977" cy="3660747"/>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endParaRPr lang="en-US" sz="1800" dirty="0">
              <a:solidFill>
                <a:schemeClr val="tx1"/>
              </a:solidFill>
            </a:endParaRPr>
          </a:p>
        </p:txBody>
      </p:sp>
      <p:sp>
        <p:nvSpPr>
          <p:cNvPr id="7" name="Rectangle 6">
            <a:extLst>
              <a:ext uri="{FF2B5EF4-FFF2-40B4-BE49-F238E27FC236}">
                <a16:creationId xmlns:a16="http://schemas.microsoft.com/office/drawing/2014/main" id="{01129CA7-C50A-4F2F-B67A-AA4496FB5988}"/>
              </a:ext>
            </a:extLst>
          </p:cNvPr>
          <p:cNvSpPr/>
          <p:nvPr/>
        </p:nvSpPr>
        <p:spPr>
          <a:xfrm>
            <a:off x="260512" y="1988918"/>
            <a:ext cx="8622976" cy="4431983"/>
          </a:xfrm>
          <a:prstGeom prst="rect">
            <a:avLst/>
          </a:prstGeom>
        </p:spPr>
        <p:txBody>
          <a:bodyPr wrap="square">
            <a:spAutoFit/>
          </a:bodyPr>
          <a:lstStyle/>
          <a:p>
            <a:pPr algn="just"/>
            <a:r>
              <a:rPr lang="en-US" sz="2000" dirty="0"/>
              <a:t>A lambda expression is an anonymous function that you can use to create delegates or expression tree types. By using lambda expressions, you can write local functions that can be passed as arguments or returned as the value of function calls. Lambda expressions are particularly helpful for writing LINQ query expressions. To create a lambda expression, you specify input parameters (if any) on the left side of the lambda operator =&gt;, and you put the expression or statement block on the other side. For example, the lambda expression  x =&gt; x * x specifies a parameter that’s named x and returns the value of x squared. You can</a:t>
            </a:r>
          </a:p>
          <a:p>
            <a:pPr algn="just"/>
            <a:r>
              <a:rPr lang="en-US" sz="2000" dirty="0"/>
              <a:t>assign this expression to a delegate type, as the following example shows:</a:t>
            </a:r>
          </a:p>
          <a:p>
            <a:pPr lvl="5"/>
            <a:r>
              <a:rPr lang="en-US" sz="1600" dirty="0">
                <a:solidFill>
                  <a:schemeClr val="bg2">
                    <a:lumMod val="50000"/>
                  </a:schemeClr>
                </a:solidFill>
              </a:rPr>
              <a:t>delegate int del(int </a:t>
            </a:r>
            <a:r>
              <a:rPr lang="en-US" sz="1600" dirty="0" err="1">
                <a:solidFill>
                  <a:schemeClr val="bg2">
                    <a:lumMod val="50000"/>
                  </a:schemeClr>
                </a:solidFill>
              </a:rPr>
              <a:t>i</a:t>
            </a:r>
            <a:r>
              <a:rPr lang="en-US" sz="1600" dirty="0">
                <a:solidFill>
                  <a:schemeClr val="bg2">
                    <a:lumMod val="50000"/>
                  </a:schemeClr>
                </a:solidFill>
              </a:rPr>
              <a:t>);</a:t>
            </a:r>
          </a:p>
          <a:p>
            <a:pPr lvl="5"/>
            <a:r>
              <a:rPr lang="en-US" sz="1600" dirty="0">
                <a:solidFill>
                  <a:schemeClr val="bg2">
                    <a:lumMod val="50000"/>
                  </a:schemeClr>
                </a:solidFill>
              </a:rPr>
              <a:t>static void Main(string[] </a:t>
            </a:r>
            <a:r>
              <a:rPr lang="en-US" sz="1600" dirty="0" err="1">
                <a:solidFill>
                  <a:schemeClr val="bg2">
                    <a:lumMod val="50000"/>
                  </a:schemeClr>
                </a:solidFill>
              </a:rPr>
              <a:t>args</a:t>
            </a:r>
            <a:r>
              <a:rPr lang="en-US" sz="1600" dirty="0">
                <a:solidFill>
                  <a:schemeClr val="bg2">
                    <a:lumMod val="50000"/>
                  </a:schemeClr>
                </a:solidFill>
              </a:rPr>
              <a:t>)</a:t>
            </a:r>
          </a:p>
          <a:p>
            <a:pPr lvl="5"/>
            <a:r>
              <a:rPr lang="en-US" sz="1600" dirty="0">
                <a:solidFill>
                  <a:schemeClr val="bg2">
                    <a:lumMod val="50000"/>
                  </a:schemeClr>
                </a:solidFill>
              </a:rPr>
              <a:t>{</a:t>
            </a:r>
          </a:p>
          <a:p>
            <a:pPr lvl="6"/>
            <a:r>
              <a:rPr lang="en-US" sz="1600" dirty="0">
                <a:solidFill>
                  <a:schemeClr val="bg2">
                    <a:lumMod val="50000"/>
                  </a:schemeClr>
                </a:solidFill>
              </a:rPr>
              <a:t> del </a:t>
            </a:r>
            <a:r>
              <a:rPr lang="en-US" sz="1600" dirty="0" err="1">
                <a:solidFill>
                  <a:schemeClr val="bg2">
                    <a:lumMod val="50000"/>
                  </a:schemeClr>
                </a:solidFill>
              </a:rPr>
              <a:t>myDelegate</a:t>
            </a:r>
            <a:r>
              <a:rPr lang="en-US" sz="1600" dirty="0">
                <a:solidFill>
                  <a:schemeClr val="bg2">
                    <a:lumMod val="50000"/>
                  </a:schemeClr>
                </a:solidFill>
              </a:rPr>
              <a:t> = </a:t>
            </a:r>
            <a:r>
              <a:rPr lang="en-US" sz="1600" dirty="0">
                <a:solidFill>
                  <a:srgbClr val="FF0000"/>
                </a:solidFill>
              </a:rPr>
              <a:t>x =&gt; x * x;</a:t>
            </a:r>
          </a:p>
          <a:p>
            <a:pPr lvl="6"/>
            <a:r>
              <a:rPr lang="en-US" sz="1600" dirty="0">
                <a:solidFill>
                  <a:schemeClr val="bg2">
                    <a:lumMod val="50000"/>
                  </a:schemeClr>
                </a:solidFill>
              </a:rPr>
              <a:t> int j = </a:t>
            </a:r>
            <a:r>
              <a:rPr lang="en-US" sz="1600" dirty="0" err="1">
                <a:solidFill>
                  <a:schemeClr val="bg2">
                    <a:lumMod val="50000"/>
                  </a:schemeClr>
                </a:solidFill>
              </a:rPr>
              <a:t>myDelegate</a:t>
            </a:r>
            <a:r>
              <a:rPr lang="en-US" sz="1600" dirty="0">
                <a:solidFill>
                  <a:schemeClr val="bg2">
                    <a:lumMod val="50000"/>
                  </a:schemeClr>
                </a:solidFill>
              </a:rPr>
              <a:t>(5); //j = 25 </a:t>
            </a:r>
          </a:p>
          <a:p>
            <a:pPr lvl="5"/>
            <a:r>
              <a:rPr lang="en-US" sz="1600" dirty="0">
                <a:solidFill>
                  <a:schemeClr val="bg2">
                    <a:lumMod val="50000"/>
                  </a:schemeClr>
                </a:solidFill>
              </a:rPr>
              <a:t>}</a:t>
            </a:r>
          </a:p>
        </p:txBody>
      </p:sp>
    </p:spTree>
    <p:extLst>
      <p:ext uri="{BB962C8B-B14F-4D97-AF65-F5344CB8AC3E}">
        <p14:creationId xmlns:p14="http://schemas.microsoft.com/office/powerpoint/2010/main" val="265623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Subtitle 2">
            <a:extLst>
              <a:ext uri="{FF2B5EF4-FFF2-40B4-BE49-F238E27FC236}">
                <a16:creationId xmlns:a16="http://schemas.microsoft.com/office/drawing/2014/main" id="{3D656580-CD1E-4B7B-A651-DB2D41030A7E}"/>
              </a:ext>
            </a:extLst>
          </p:cNvPr>
          <p:cNvSpPr txBox="1">
            <a:spLocks/>
          </p:cNvSpPr>
          <p:nvPr/>
        </p:nvSpPr>
        <p:spPr>
          <a:xfrm>
            <a:off x="335494" y="1224575"/>
            <a:ext cx="7947115" cy="4063041"/>
          </a:xfrm>
          <a:prstGeom prst="rect">
            <a:avLst/>
          </a:prstGeom>
        </p:spPr>
        <p:txBody>
          <a:bodyPr numCol="2">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endParaRPr lang="en-US" sz="1400" dirty="0"/>
          </a:p>
        </p:txBody>
      </p:sp>
      <p:sp>
        <p:nvSpPr>
          <p:cNvPr id="6" name="Subtitle 2">
            <a:extLst>
              <a:ext uri="{FF2B5EF4-FFF2-40B4-BE49-F238E27FC236}">
                <a16:creationId xmlns:a16="http://schemas.microsoft.com/office/drawing/2014/main" id="{FFB1CC05-4D6A-40C7-AE4E-6E02538CF976}"/>
              </a:ext>
            </a:extLst>
          </p:cNvPr>
          <p:cNvSpPr txBox="1">
            <a:spLocks/>
          </p:cNvSpPr>
          <p:nvPr/>
        </p:nvSpPr>
        <p:spPr>
          <a:xfrm>
            <a:off x="335494" y="615928"/>
            <a:ext cx="6543608"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Expression Lambdas</a:t>
            </a:r>
          </a:p>
        </p:txBody>
      </p:sp>
      <p:sp>
        <p:nvSpPr>
          <p:cNvPr id="2" name="Rectangle 1">
            <a:extLst>
              <a:ext uri="{FF2B5EF4-FFF2-40B4-BE49-F238E27FC236}">
                <a16:creationId xmlns:a16="http://schemas.microsoft.com/office/drawing/2014/main" id="{81887AE0-D26C-4554-931A-6FD8861BC682}"/>
              </a:ext>
            </a:extLst>
          </p:cNvPr>
          <p:cNvSpPr/>
          <p:nvPr/>
        </p:nvSpPr>
        <p:spPr>
          <a:xfrm>
            <a:off x="361998" y="1154183"/>
            <a:ext cx="8269356" cy="3477875"/>
          </a:xfrm>
          <a:prstGeom prst="rect">
            <a:avLst/>
          </a:prstGeom>
        </p:spPr>
        <p:txBody>
          <a:bodyPr wrap="square">
            <a:spAutoFit/>
          </a:bodyPr>
          <a:lstStyle/>
          <a:p>
            <a:pPr algn="just"/>
            <a:r>
              <a:rPr lang="en-US" sz="2000" dirty="0"/>
              <a:t>A lambda expression with an expression on the right side of the =&gt; operator is called an expression lambda. Expression lambdas are used extensively in the construction of Expression Trees (C# and Visual Basic). An expression lambda returns the result of the expression and takes the following basic form:</a:t>
            </a:r>
          </a:p>
          <a:p>
            <a:pPr algn="ctr"/>
            <a:r>
              <a:rPr lang="en-US" sz="2000" dirty="0"/>
              <a:t>(input parameters) =&gt; expression</a:t>
            </a:r>
          </a:p>
          <a:p>
            <a:pPr algn="just"/>
            <a:r>
              <a:rPr lang="en-US" sz="2000" dirty="0"/>
              <a:t>The parentheses are optional only if the lambda has one input parameter; otherwise they are required. Two or more input parameters are separated by commas enclosed in parentheses:</a:t>
            </a:r>
          </a:p>
          <a:p>
            <a:pPr algn="ctr"/>
            <a:r>
              <a:rPr lang="en-US" sz="2000" dirty="0"/>
              <a:t>(x, y) =&gt; x == y</a:t>
            </a:r>
          </a:p>
          <a:p>
            <a:pPr algn="just"/>
            <a:r>
              <a:rPr lang="en-US" sz="2000" dirty="0"/>
              <a:t>Sometimes it is difficult or impossible for the compiler to infer the input types. When this occurs, you can specify the types explicitly.</a:t>
            </a:r>
          </a:p>
        </p:txBody>
      </p:sp>
      <p:sp>
        <p:nvSpPr>
          <p:cNvPr id="7" name="Subtitle 2">
            <a:extLst>
              <a:ext uri="{FF2B5EF4-FFF2-40B4-BE49-F238E27FC236}">
                <a16:creationId xmlns:a16="http://schemas.microsoft.com/office/drawing/2014/main" id="{7872C850-E331-4A85-BE5C-E44DADC26A74}"/>
              </a:ext>
            </a:extLst>
          </p:cNvPr>
          <p:cNvSpPr txBox="1">
            <a:spLocks/>
          </p:cNvSpPr>
          <p:nvPr/>
        </p:nvSpPr>
        <p:spPr>
          <a:xfrm>
            <a:off x="335494" y="4588057"/>
            <a:ext cx="6543608"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Statement Lambdas</a:t>
            </a:r>
          </a:p>
        </p:txBody>
      </p:sp>
      <p:sp>
        <p:nvSpPr>
          <p:cNvPr id="9" name="Rectangle 8">
            <a:extLst>
              <a:ext uri="{FF2B5EF4-FFF2-40B4-BE49-F238E27FC236}">
                <a16:creationId xmlns:a16="http://schemas.microsoft.com/office/drawing/2014/main" id="{B9188BA5-9803-4770-8F2B-0DF5EBD27857}"/>
              </a:ext>
            </a:extLst>
          </p:cNvPr>
          <p:cNvSpPr/>
          <p:nvPr/>
        </p:nvSpPr>
        <p:spPr>
          <a:xfrm>
            <a:off x="518053" y="5018842"/>
            <a:ext cx="8107893" cy="1323439"/>
          </a:xfrm>
          <a:prstGeom prst="rect">
            <a:avLst/>
          </a:prstGeom>
        </p:spPr>
        <p:txBody>
          <a:bodyPr wrap="square">
            <a:spAutoFit/>
          </a:bodyPr>
          <a:lstStyle/>
          <a:p>
            <a:r>
              <a:rPr lang="en-US" sz="2000" dirty="0"/>
              <a:t>A statement lambda resembles an expression lambda except that the statement(s) is enclosed in braces:</a:t>
            </a:r>
          </a:p>
          <a:p>
            <a:r>
              <a:rPr lang="en-US" sz="2000" dirty="0"/>
              <a:t>(input parameters) =&gt; {statement;}</a:t>
            </a:r>
          </a:p>
          <a:p>
            <a:r>
              <a:rPr lang="en-US" sz="2000" dirty="0"/>
              <a:t>Details will be covered in the notes.</a:t>
            </a:r>
          </a:p>
        </p:txBody>
      </p:sp>
    </p:spTree>
    <p:extLst>
      <p:ext uri="{BB962C8B-B14F-4D97-AF65-F5344CB8AC3E}">
        <p14:creationId xmlns:p14="http://schemas.microsoft.com/office/powerpoint/2010/main" val="399114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8"/>
            <a:ext cx="8166973" cy="3718820"/>
          </a:xfrm>
        </p:spPr>
        <p:txBody>
          <a:bodyPr>
            <a:normAutofit/>
          </a:bodyPr>
          <a:lstStyle/>
          <a:p>
            <a:pPr marL="285750" indent="-285750" algn="just">
              <a:buFont typeface="Arial" panose="020B0604020202020204" pitchFamily="34" charset="0"/>
              <a:buChar char="•"/>
            </a:pPr>
            <a:r>
              <a:rPr lang="en-US" sz="2800" dirty="0">
                <a:solidFill>
                  <a:schemeClr val="tx1"/>
                </a:solidFill>
              </a:rPr>
              <a:t>Definition of EF</a:t>
            </a:r>
          </a:p>
          <a:p>
            <a:pPr marL="285750" indent="-285750" algn="just">
              <a:buFont typeface="Arial" panose="020B0604020202020204" pitchFamily="34" charset="0"/>
              <a:buChar char="•"/>
            </a:pPr>
            <a:r>
              <a:rPr lang="en-US" sz="2800" dirty="0">
                <a:solidFill>
                  <a:schemeClr val="tx1"/>
                </a:solidFill>
              </a:rPr>
              <a:t>ADO.NET VS EF</a:t>
            </a:r>
          </a:p>
          <a:p>
            <a:pPr marL="285750" indent="-285750" algn="just">
              <a:buFont typeface="Arial" panose="020B0604020202020204" pitchFamily="34" charset="0"/>
              <a:buChar char="•"/>
            </a:pPr>
            <a:r>
              <a:rPr lang="en-US" sz="2800" dirty="0">
                <a:solidFill>
                  <a:schemeClr val="tx1"/>
                </a:solidFill>
              </a:rPr>
              <a:t>Installing and configuring EF</a:t>
            </a:r>
          </a:p>
          <a:p>
            <a:pPr marL="285750" indent="-285750" algn="just">
              <a:buFont typeface="Arial" panose="020B0604020202020204" pitchFamily="34" charset="0"/>
              <a:buChar char="•"/>
            </a:pPr>
            <a:r>
              <a:rPr lang="en-US" sz="2800" dirty="0">
                <a:solidFill>
                  <a:schemeClr val="tx1"/>
                </a:solidFill>
              </a:rPr>
              <a:t>Introduction to LINQ and Lambda Expression</a:t>
            </a:r>
          </a:p>
          <a:p>
            <a:pPr marL="285750" indent="-285750" algn="just">
              <a:buFont typeface="Arial" panose="020B0604020202020204" pitchFamily="34" charset="0"/>
              <a:buChar char="•"/>
            </a:pPr>
            <a:r>
              <a:rPr lang="en-US" sz="2800" dirty="0">
                <a:solidFill>
                  <a:schemeClr val="tx1"/>
                </a:solidFill>
              </a:rPr>
              <a:t>CRUD operations using EF Schema-First approach </a:t>
            </a:r>
          </a:p>
          <a:p>
            <a:pPr marL="285750" indent="-285750" algn="just">
              <a:buFont typeface="Arial" panose="020B0604020202020204" pitchFamily="34" charset="0"/>
              <a:buChar char="•"/>
            </a:pPr>
            <a:r>
              <a:rPr lang="en-US" sz="2800" dirty="0">
                <a:solidFill>
                  <a:schemeClr val="tx1"/>
                </a:solidFill>
              </a:rPr>
              <a:t>CRUD operations using EF Code-First approach</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3820-329A-4F1D-83C7-27BC7C359ECD}"/>
              </a:ext>
            </a:extLst>
          </p:cNvPr>
          <p:cNvSpPr>
            <a:spLocks noGrp="1"/>
          </p:cNvSpPr>
          <p:nvPr>
            <p:ph type="ctrTitle"/>
          </p:nvPr>
        </p:nvSpPr>
        <p:spPr>
          <a:xfrm>
            <a:off x="251791" y="0"/>
            <a:ext cx="7978526" cy="2276992"/>
          </a:xfrm>
        </p:spPr>
        <p:txBody>
          <a:bodyPr>
            <a:normAutofit/>
          </a:bodyPr>
          <a:lstStyle/>
          <a:p>
            <a:r>
              <a:rPr lang="en-US" sz="4400" b="1" dirty="0"/>
              <a:t>CRUD operations using EF Schema-First approach </a:t>
            </a:r>
            <a:br>
              <a:rPr lang="en-US" b="1" dirty="0"/>
            </a:br>
            <a:endParaRPr lang="en-US" b="1" dirty="0"/>
          </a:p>
        </p:txBody>
      </p:sp>
      <p:sp>
        <p:nvSpPr>
          <p:cNvPr id="3" name="Subtitle 2">
            <a:extLst>
              <a:ext uri="{FF2B5EF4-FFF2-40B4-BE49-F238E27FC236}">
                <a16:creationId xmlns:a16="http://schemas.microsoft.com/office/drawing/2014/main" id="{A343840E-7A55-4FFD-B079-C873EF5B383F}"/>
              </a:ext>
            </a:extLst>
          </p:cNvPr>
          <p:cNvSpPr>
            <a:spLocks noGrp="1"/>
          </p:cNvSpPr>
          <p:nvPr>
            <p:ph type="subTitle" idx="1"/>
          </p:nvPr>
        </p:nvSpPr>
        <p:spPr/>
        <p:txBody>
          <a:bodyPr/>
          <a:lstStyle/>
          <a:p>
            <a:endParaRPr lang="en-US" dirty="0"/>
          </a:p>
        </p:txBody>
      </p:sp>
      <p:sp>
        <p:nvSpPr>
          <p:cNvPr id="4" name="Subtitle 2">
            <a:extLst>
              <a:ext uri="{FF2B5EF4-FFF2-40B4-BE49-F238E27FC236}">
                <a16:creationId xmlns:a16="http://schemas.microsoft.com/office/drawing/2014/main" id="{732B1853-6E51-42A5-9E66-A585E4809FD3}"/>
              </a:ext>
            </a:extLst>
          </p:cNvPr>
          <p:cNvSpPr txBox="1">
            <a:spLocks/>
          </p:cNvSpPr>
          <p:nvPr/>
        </p:nvSpPr>
        <p:spPr>
          <a:xfrm>
            <a:off x="331304" y="2043152"/>
            <a:ext cx="8666922" cy="1859330"/>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endParaRPr lang="en-US" sz="1800" dirty="0">
              <a:solidFill>
                <a:schemeClr val="tx1"/>
              </a:solidFill>
            </a:endParaRPr>
          </a:p>
        </p:txBody>
      </p:sp>
      <p:sp>
        <p:nvSpPr>
          <p:cNvPr id="22" name="TextBox 21">
            <a:extLst>
              <a:ext uri="{FF2B5EF4-FFF2-40B4-BE49-F238E27FC236}">
                <a16:creationId xmlns:a16="http://schemas.microsoft.com/office/drawing/2014/main" id="{F8299010-26C1-44D7-ACCE-2B56C35C7144}"/>
              </a:ext>
            </a:extLst>
          </p:cNvPr>
          <p:cNvSpPr txBox="1"/>
          <p:nvPr/>
        </p:nvSpPr>
        <p:spPr>
          <a:xfrm>
            <a:off x="283359" y="2043152"/>
            <a:ext cx="8529337" cy="1631216"/>
          </a:xfrm>
          <a:prstGeom prst="rect">
            <a:avLst/>
          </a:prstGeom>
          <a:noFill/>
        </p:spPr>
        <p:txBody>
          <a:bodyPr wrap="square" rtlCol="0">
            <a:spAutoFit/>
          </a:bodyPr>
          <a:lstStyle/>
          <a:p>
            <a:pPr algn="just"/>
            <a:r>
              <a:rPr lang="en-US" sz="2000" dirty="0"/>
              <a:t>Database First is nothing but only a approach to create web application where database is available first and can interact with database. Database is created first and after that we manage the code. The Entity Framework is able to generate a business model based on the tables and columns in a relational database.</a:t>
            </a:r>
          </a:p>
        </p:txBody>
      </p:sp>
      <p:pic>
        <p:nvPicPr>
          <p:cNvPr id="6" name="Picture 5" descr="A picture containing drawing&#10;&#10;Description automatically generated">
            <a:extLst>
              <a:ext uri="{FF2B5EF4-FFF2-40B4-BE49-F238E27FC236}">
                <a16:creationId xmlns:a16="http://schemas.microsoft.com/office/drawing/2014/main" id="{65AFE921-13F4-4E55-92E4-0F1850D02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096" y="3759926"/>
            <a:ext cx="4801270" cy="2000529"/>
          </a:xfrm>
          <a:prstGeom prst="rect">
            <a:avLst/>
          </a:prstGeom>
        </p:spPr>
      </p:pic>
    </p:spTree>
    <p:extLst>
      <p:ext uri="{BB962C8B-B14F-4D97-AF65-F5344CB8AC3E}">
        <p14:creationId xmlns:p14="http://schemas.microsoft.com/office/powerpoint/2010/main" val="1050072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6476CF07-F5E4-4C25-87C3-D38B70CA1D19}"/>
              </a:ext>
            </a:extLst>
          </p:cNvPr>
          <p:cNvSpPr>
            <a:spLocks noChangeArrowheads="1"/>
          </p:cNvSpPr>
          <p:nvPr/>
        </p:nvSpPr>
        <p:spPr bwMode="auto">
          <a:xfrm>
            <a:off x="1230351" y="3060812"/>
            <a:ext cx="108364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highlight>
                <a:srgbClr val="FFFF00"/>
              </a:highlight>
            </a:endParaRPr>
          </a:p>
        </p:txBody>
      </p:sp>
      <p:sp>
        <p:nvSpPr>
          <p:cNvPr id="8" name="TextBox 7">
            <a:extLst>
              <a:ext uri="{FF2B5EF4-FFF2-40B4-BE49-F238E27FC236}">
                <a16:creationId xmlns:a16="http://schemas.microsoft.com/office/drawing/2014/main" id="{FF0B4FA2-9532-4D5B-A713-914377D9C2C5}"/>
              </a:ext>
            </a:extLst>
          </p:cNvPr>
          <p:cNvSpPr txBox="1"/>
          <p:nvPr/>
        </p:nvSpPr>
        <p:spPr>
          <a:xfrm>
            <a:off x="249791" y="1206626"/>
            <a:ext cx="8529337"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To create a new database first open “</a:t>
            </a:r>
            <a:r>
              <a:rPr lang="en-US" sz="2000" b="1" dirty="0"/>
              <a:t>Microsoft SQL Server Management Studio</a:t>
            </a:r>
            <a:r>
              <a:rPr lang="en-US" sz="2000" dirty="0"/>
              <a:t>” and Right click on </a:t>
            </a:r>
            <a:r>
              <a:rPr lang="en-US" sz="2000" b="1" dirty="0"/>
              <a:t>Database</a:t>
            </a:r>
            <a:r>
              <a:rPr lang="en-US" sz="2000" dirty="0"/>
              <a:t> and choose </a:t>
            </a:r>
            <a:r>
              <a:rPr lang="en-US" sz="2000" b="1" dirty="0"/>
              <a:t>New Database</a:t>
            </a:r>
            <a:r>
              <a:rPr lang="en-US" sz="2000" dirty="0"/>
              <a:t>.</a:t>
            </a:r>
          </a:p>
          <a:p>
            <a:pPr marL="342900" indent="-342900" algn="just">
              <a:buFont typeface="Arial" panose="020B0604020202020204" pitchFamily="34" charset="0"/>
              <a:buChar char="•"/>
            </a:pPr>
            <a:r>
              <a:rPr lang="en-US" sz="2000" dirty="0"/>
              <a:t>It will open a New Database Dialog where you can define your database structure. You need to provide the database name “</a:t>
            </a:r>
            <a:r>
              <a:rPr lang="en-US" sz="2000" b="1" dirty="0" err="1"/>
              <a:t>TestDemo</a:t>
            </a:r>
            <a:r>
              <a:rPr lang="en-US" sz="2000" dirty="0"/>
              <a:t>” and click to </a:t>
            </a:r>
            <a:r>
              <a:rPr lang="en-US" sz="2000" b="1" dirty="0"/>
              <a:t>OK</a:t>
            </a:r>
            <a:r>
              <a:rPr lang="en-US" sz="2000" dirty="0"/>
              <a:t>. It will add a new database for you. You can check it into the Object Explorer.</a:t>
            </a:r>
          </a:p>
          <a:p>
            <a:pPr marL="342900" indent="-342900" algn="just">
              <a:buFont typeface="Arial" panose="020B0604020202020204" pitchFamily="34" charset="0"/>
              <a:buChar char="•"/>
            </a:pPr>
            <a:r>
              <a:rPr lang="en-US" sz="2000" dirty="0"/>
              <a:t>Create some table which will participate in CRUD operations. We are going to create two tables “Employee” and “Department” and make relationship between both.</a:t>
            </a:r>
          </a:p>
        </p:txBody>
      </p:sp>
      <p:pic>
        <p:nvPicPr>
          <p:cNvPr id="4" name="Picture 3" descr="A screenshot of a cell phone&#10;&#10;Description automatically generated">
            <a:extLst>
              <a:ext uri="{FF2B5EF4-FFF2-40B4-BE49-F238E27FC236}">
                <a16:creationId xmlns:a16="http://schemas.microsoft.com/office/drawing/2014/main" id="{E13A80E8-E8FE-43F1-A330-4E1CE57A8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497" y="3723861"/>
            <a:ext cx="4250668" cy="3021496"/>
          </a:xfrm>
          <a:prstGeom prst="rect">
            <a:avLst/>
          </a:prstGeom>
        </p:spPr>
      </p:pic>
    </p:spTree>
    <p:extLst>
      <p:ext uri="{BB962C8B-B14F-4D97-AF65-F5344CB8AC3E}">
        <p14:creationId xmlns:p14="http://schemas.microsoft.com/office/powerpoint/2010/main" val="895210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6476CF07-F5E4-4C25-87C3-D38B70CA1D19}"/>
              </a:ext>
            </a:extLst>
          </p:cNvPr>
          <p:cNvSpPr>
            <a:spLocks noChangeArrowheads="1"/>
          </p:cNvSpPr>
          <p:nvPr/>
        </p:nvSpPr>
        <p:spPr bwMode="auto">
          <a:xfrm>
            <a:off x="1230351" y="3060812"/>
            <a:ext cx="108364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highlight>
                <a:srgbClr val="FFFF00"/>
              </a:highlight>
            </a:endParaRPr>
          </a:p>
        </p:txBody>
      </p:sp>
      <p:sp>
        <p:nvSpPr>
          <p:cNvPr id="8" name="TextBox 7">
            <a:extLst>
              <a:ext uri="{FF2B5EF4-FFF2-40B4-BE49-F238E27FC236}">
                <a16:creationId xmlns:a16="http://schemas.microsoft.com/office/drawing/2014/main" id="{FF0B4FA2-9532-4D5B-A713-914377D9C2C5}"/>
              </a:ext>
            </a:extLst>
          </p:cNvPr>
          <p:cNvSpPr txBox="1"/>
          <p:nvPr/>
        </p:nvSpPr>
        <p:spPr>
          <a:xfrm>
            <a:off x="249791" y="1206626"/>
            <a:ext cx="8529337"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Create new ASP.NET Web application in Visual Studio.</a:t>
            </a:r>
          </a:p>
          <a:p>
            <a:pPr marL="342900" indent="-342900" algn="just">
              <a:buFont typeface="Arial" panose="020B0604020202020204" pitchFamily="34" charset="0"/>
              <a:buChar char="•"/>
            </a:pPr>
            <a:r>
              <a:rPr lang="en-US" sz="2000" dirty="0"/>
              <a:t>Create models from existing database. To Add Models, Right Click on Models folder and choose Add and then choose New Item. Choose </a:t>
            </a:r>
            <a:r>
              <a:rPr lang="en-US" sz="2000" b="1" dirty="0"/>
              <a:t>Data</a:t>
            </a:r>
            <a:r>
              <a:rPr lang="en-US" sz="2000" dirty="0"/>
              <a:t> node then </a:t>
            </a:r>
            <a:r>
              <a:rPr lang="en-US" sz="2000" b="1" dirty="0"/>
              <a:t>ADO.NET Entity Data Model</a:t>
            </a:r>
            <a:r>
              <a:rPr lang="en-US" sz="2000" dirty="0"/>
              <a:t>, provide the valid name and click </a:t>
            </a:r>
            <a:r>
              <a:rPr lang="en-US" sz="2000" b="1" dirty="0"/>
              <a:t>OK</a:t>
            </a:r>
            <a:r>
              <a:rPr lang="en-US" sz="2000" dirty="0"/>
              <a:t>.</a:t>
            </a:r>
          </a:p>
          <a:p>
            <a:pPr marL="342900" indent="-342900" algn="just">
              <a:buFont typeface="Arial" panose="020B0604020202020204" pitchFamily="34" charset="0"/>
              <a:buChar char="•"/>
            </a:pPr>
            <a:r>
              <a:rPr lang="en-US" sz="2000" dirty="0"/>
              <a:t>In the </a:t>
            </a:r>
            <a:r>
              <a:rPr lang="en-US" sz="2000" b="1" dirty="0"/>
              <a:t>Entity Data Model Wizard</a:t>
            </a:r>
            <a:r>
              <a:rPr lang="en-US" sz="2000" dirty="0"/>
              <a:t>, select </a:t>
            </a:r>
            <a:r>
              <a:rPr lang="en-US" sz="2000" b="1" dirty="0"/>
              <a:t>EF Designer from database </a:t>
            </a:r>
            <a:r>
              <a:rPr lang="en-US" sz="2000" dirty="0"/>
              <a:t>and Click </a:t>
            </a:r>
            <a:r>
              <a:rPr lang="en-US" sz="2000" b="1" dirty="0"/>
              <a:t>Next</a:t>
            </a:r>
            <a:r>
              <a:rPr lang="en-US" sz="2000" dirty="0"/>
              <a:t>.</a:t>
            </a:r>
          </a:p>
          <a:p>
            <a:pPr marL="342900" indent="-342900" algn="just">
              <a:buFont typeface="Arial" panose="020B0604020202020204" pitchFamily="34" charset="0"/>
              <a:buChar char="•"/>
            </a:pPr>
            <a:r>
              <a:rPr lang="en-US" sz="2000" dirty="0"/>
              <a:t>Click the </a:t>
            </a:r>
            <a:r>
              <a:rPr lang="en-US" sz="2000" b="1" dirty="0"/>
              <a:t>New Connection </a:t>
            </a:r>
            <a:r>
              <a:rPr lang="en-US" sz="2000" dirty="0"/>
              <a:t>button. where you will define the database connection.</a:t>
            </a:r>
          </a:p>
        </p:txBody>
      </p:sp>
      <p:pic>
        <p:nvPicPr>
          <p:cNvPr id="3" name="Picture 2" descr="A screenshot of a cell phone&#10;&#10;Description automatically generated">
            <a:extLst>
              <a:ext uri="{FF2B5EF4-FFF2-40B4-BE49-F238E27FC236}">
                <a16:creationId xmlns:a16="http://schemas.microsoft.com/office/drawing/2014/main" id="{EDFD1EDC-3D52-4877-B615-292524AE526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06832" y="3737112"/>
            <a:ext cx="3865168" cy="2981739"/>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DAAE224E-9617-4FA3-947F-4E658055E0C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27473" y="3737111"/>
            <a:ext cx="4266736" cy="2981739"/>
          </a:xfrm>
          <a:prstGeom prst="rect">
            <a:avLst/>
          </a:prstGeom>
        </p:spPr>
      </p:pic>
    </p:spTree>
    <p:extLst>
      <p:ext uri="{BB962C8B-B14F-4D97-AF65-F5344CB8AC3E}">
        <p14:creationId xmlns:p14="http://schemas.microsoft.com/office/powerpoint/2010/main" val="811923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6476CF07-F5E4-4C25-87C3-D38B70CA1D19}"/>
              </a:ext>
            </a:extLst>
          </p:cNvPr>
          <p:cNvSpPr>
            <a:spLocks noChangeArrowheads="1"/>
          </p:cNvSpPr>
          <p:nvPr/>
        </p:nvSpPr>
        <p:spPr bwMode="auto">
          <a:xfrm>
            <a:off x="1230351" y="3060812"/>
            <a:ext cx="108364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highlight>
                <a:srgbClr val="FFFF00"/>
              </a:highlight>
            </a:endParaRPr>
          </a:p>
        </p:txBody>
      </p:sp>
      <p:sp>
        <p:nvSpPr>
          <p:cNvPr id="8" name="TextBox 7">
            <a:extLst>
              <a:ext uri="{FF2B5EF4-FFF2-40B4-BE49-F238E27FC236}">
                <a16:creationId xmlns:a16="http://schemas.microsoft.com/office/drawing/2014/main" id="{FF0B4FA2-9532-4D5B-A713-914377D9C2C5}"/>
              </a:ext>
            </a:extLst>
          </p:cNvPr>
          <p:cNvSpPr txBox="1"/>
          <p:nvPr/>
        </p:nvSpPr>
        <p:spPr>
          <a:xfrm>
            <a:off x="249791" y="1206626"/>
            <a:ext cx="8529337"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In the </a:t>
            </a:r>
            <a:r>
              <a:rPr lang="en-US" sz="2000" b="1" dirty="0"/>
              <a:t>Choose Data Source</a:t>
            </a:r>
            <a:r>
              <a:rPr lang="en-US" sz="2000" dirty="0"/>
              <a:t> window, we need to choose Data Source and click to </a:t>
            </a:r>
            <a:r>
              <a:rPr lang="en-US" sz="2000" b="1" dirty="0"/>
              <a:t>Continue</a:t>
            </a:r>
            <a:r>
              <a:rPr lang="en-US" sz="2000" dirty="0"/>
              <a:t>.</a:t>
            </a:r>
          </a:p>
          <a:p>
            <a:pPr marL="342900" indent="-342900" algn="just">
              <a:buFont typeface="Arial" panose="020B0604020202020204" pitchFamily="34" charset="0"/>
              <a:buChar char="•"/>
            </a:pPr>
            <a:r>
              <a:rPr lang="en-US" sz="2000" dirty="0"/>
              <a:t>It will open a new dialog where you need to specify everything about database connection such as Server name. Here choose </a:t>
            </a:r>
            <a:r>
              <a:rPr lang="en-US" sz="2000" b="1" dirty="0"/>
              <a:t>Windows Authentication </a:t>
            </a:r>
            <a:r>
              <a:rPr lang="en-US" sz="2000" dirty="0"/>
              <a:t>and also choose the database. Select our database name. </a:t>
            </a:r>
          </a:p>
          <a:p>
            <a:pPr marL="342900" indent="-342900" algn="just">
              <a:buFont typeface="Arial" panose="020B0604020202020204" pitchFamily="34" charset="0"/>
              <a:buChar char="•"/>
            </a:pPr>
            <a:r>
              <a:rPr lang="en-US" sz="2000" dirty="0"/>
              <a:t>It will create database connection string in the Entity Data Model Wizard. Click to </a:t>
            </a:r>
            <a:r>
              <a:rPr lang="en-US" sz="2000" b="1" dirty="0"/>
              <a:t>Next</a:t>
            </a:r>
            <a:r>
              <a:rPr lang="en-US" sz="2000" dirty="0"/>
              <a:t>.</a:t>
            </a:r>
          </a:p>
          <a:p>
            <a:pPr marL="342900" indent="-342900" algn="just">
              <a:buFont typeface="Arial" panose="020B0604020202020204" pitchFamily="34" charset="0"/>
              <a:buChar char="•"/>
            </a:pPr>
            <a:r>
              <a:rPr lang="en-US" sz="2000" dirty="0"/>
              <a:t>From the next Entity Data Model Wizard, we can choose database items like </a:t>
            </a:r>
            <a:r>
              <a:rPr lang="en-US" sz="2000" b="1" dirty="0"/>
              <a:t>Tables</a:t>
            </a:r>
            <a:r>
              <a:rPr lang="en-US" sz="2000" dirty="0"/>
              <a:t>, </a:t>
            </a:r>
            <a:r>
              <a:rPr lang="en-US" sz="2000" b="1" dirty="0"/>
              <a:t>Views</a:t>
            </a:r>
            <a:r>
              <a:rPr lang="en-US" sz="2000" dirty="0"/>
              <a:t>, </a:t>
            </a:r>
            <a:r>
              <a:rPr lang="en-US" sz="2000" b="1" dirty="0"/>
              <a:t>Stored</a:t>
            </a:r>
            <a:r>
              <a:rPr lang="en-US" sz="2000" dirty="0"/>
              <a:t> </a:t>
            </a:r>
            <a:r>
              <a:rPr lang="en-US" sz="2000" b="1" dirty="0"/>
              <a:t>Procedures</a:t>
            </a:r>
            <a:r>
              <a:rPr lang="en-US" sz="2000" dirty="0"/>
              <a:t> and </a:t>
            </a:r>
            <a:r>
              <a:rPr lang="en-US" sz="2000" b="1" dirty="0"/>
              <a:t>Function</a:t>
            </a:r>
            <a:r>
              <a:rPr lang="en-US" sz="2000" dirty="0"/>
              <a:t>. Choose as per your requirement and pass the </a:t>
            </a:r>
            <a:r>
              <a:rPr lang="en-US" sz="2000" b="1" dirty="0"/>
              <a:t>Model Name </a:t>
            </a:r>
            <a:r>
              <a:rPr lang="en-US" sz="2000" dirty="0"/>
              <a:t>and click to </a:t>
            </a:r>
            <a:r>
              <a:rPr lang="en-US" sz="2000" b="1" dirty="0"/>
              <a:t>Finish</a:t>
            </a:r>
            <a:r>
              <a:rPr lang="en-US" sz="2000" dirty="0"/>
              <a:t>..</a:t>
            </a:r>
          </a:p>
        </p:txBody>
      </p:sp>
      <p:pic>
        <p:nvPicPr>
          <p:cNvPr id="4" name="Picture 3" descr="A screenshot of a cell phone&#10;&#10;Description automatically generated">
            <a:extLst>
              <a:ext uri="{FF2B5EF4-FFF2-40B4-BE49-F238E27FC236}">
                <a16:creationId xmlns:a16="http://schemas.microsoft.com/office/drawing/2014/main" id="{E1144E2B-0AED-4B88-A821-B46D86F73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16" y="4376725"/>
            <a:ext cx="3766310" cy="2248214"/>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2E3ACDD-A645-4C0B-9B41-DA724E82693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0" y="4376725"/>
            <a:ext cx="4010585" cy="2248214"/>
          </a:xfrm>
          <a:prstGeom prst="rect">
            <a:avLst/>
          </a:prstGeom>
        </p:spPr>
      </p:pic>
    </p:spTree>
    <p:extLst>
      <p:ext uri="{BB962C8B-B14F-4D97-AF65-F5344CB8AC3E}">
        <p14:creationId xmlns:p14="http://schemas.microsoft.com/office/powerpoint/2010/main" val="3153644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BB1BF330-6FCC-406F-AEA5-7937333C21A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53699" y="569844"/>
            <a:ext cx="4658375" cy="4055165"/>
          </a:xfrm>
          <a:prstGeom prst="rect">
            <a:avLst/>
          </a:prstGeom>
        </p:spPr>
      </p:pic>
      <p:sp>
        <p:nvSpPr>
          <p:cNvPr id="6" name="Rectangle 5">
            <a:extLst>
              <a:ext uri="{FF2B5EF4-FFF2-40B4-BE49-F238E27FC236}">
                <a16:creationId xmlns:a16="http://schemas.microsoft.com/office/drawing/2014/main" id="{DE966B6F-6977-4441-9C73-B911CBBE1F2D}"/>
              </a:ext>
            </a:extLst>
          </p:cNvPr>
          <p:cNvSpPr/>
          <p:nvPr/>
        </p:nvSpPr>
        <p:spPr>
          <a:xfrm>
            <a:off x="424070" y="4645610"/>
            <a:ext cx="8309113" cy="1938992"/>
          </a:xfrm>
          <a:prstGeom prst="rect">
            <a:avLst/>
          </a:prstGeom>
        </p:spPr>
        <p:txBody>
          <a:bodyPr wrap="square">
            <a:spAutoFit/>
          </a:bodyPr>
          <a:lstStyle/>
          <a:p>
            <a:pPr algn="just"/>
            <a:r>
              <a:rPr lang="en-US" sz="2000" dirty="0">
                <a:solidFill>
                  <a:schemeClr val="tx1">
                    <a:lumMod val="95000"/>
                    <a:lumOff val="5000"/>
                  </a:schemeClr>
                </a:solidFill>
              </a:rPr>
              <a:t>The </a:t>
            </a:r>
            <a:r>
              <a:rPr lang="en-US" sz="2000" b="1" dirty="0" err="1">
                <a:solidFill>
                  <a:schemeClr val="tx1">
                    <a:lumMod val="95000"/>
                    <a:lumOff val="5000"/>
                  </a:schemeClr>
                </a:solidFill>
              </a:rPr>
              <a:t>DemoDataModel.Context.cs</a:t>
            </a:r>
            <a:r>
              <a:rPr lang="en-US" sz="2000" dirty="0">
                <a:solidFill>
                  <a:schemeClr val="tx1">
                    <a:lumMod val="95000"/>
                    <a:lumOff val="5000"/>
                  </a:schemeClr>
                </a:solidFill>
              </a:rPr>
              <a:t> file contains a class that derives from the </a:t>
            </a:r>
            <a:r>
              <a:rPr lang="en-US" sz="2000" b="1" dirty="0" err="1">
                <a:solidFill>
                  <a:schemeClr val="tx1">
                    <a:lumMod val="95000"/>
                    <a:lumOff val="5000"/>
                  </a:schemeClr>
                </a:solidFill>
              </a:rPr>
              <a:t>DbContext</a:t>
            </a:r>
            <a:r>
              <a:rPr lang="en-US" sz="2000" dirty="0">
                <a:solidFill>
                  <a:schemeClr val="tx1">
                    <a:lumMod val="95000"/>
                    <a:lumOff val="5000"/>
                  </a:schemeClr>
                </a:solidFill>
              </a:rPr>
              <a:t> class. It also provides a property for each model class that corresponds to a database table. The </a:t>
            </a:r>
            <a:r>
              <a:rPr lang="en-US" sz="2000" b="1" dirty="0" err="1">
                <a:solidFill>
                  <a:schemeClr val="tx1">
                    <a:lumMod val="95000"/>
                    <a:lumOff val="5000"/>
                  </a:schemeClr>
                </a:solidFill>
              </a:rPr>
              <a:t>Department.cs</a:t>
            </a:r>
            <a:r>
              <a:rPr lang="en-US" sz="2000" dirty="0">
                <a:solidFill>
                  <a:schemeClr val="tx1">
                    <a:lumMod val="95000"/>
                    <a:lumOff val="5000"/>
                  </a:schemeClr>
                </a:solidFill>
              </a:rPr>
              <a:t> and </a:t>
            </a:r>
            <a:r>
              <a:rPr lang="en-US" sz="2000" b="1" dirty="0" err="1">
                <a:solidFill>
                  <a:schemeClr val="tx1">
                    <a:lumMod val="95000"/>
                    <a:lumOff val="5000"/>
                  </a:schemeClr>
                </a:solidFill>
              </a:rPr>
              <a:t>Employee.cs</a:t>
            </a:r>
            <a:r>
              <a:rPr lang="en-US" sz="2000" b="1" dirty="0">
                <a:solidFill>
                  <a:schemeClr val="tx1">
                    <a:lumMod val="95000"/>
                    <a:lumOff val="5000"/>
                  </a:schemeClr>
                </a:solidFill>
              </a:rPr>
              <a:t> </a:t>
            </a:r>
            <a:r>
              <a:rPr lang="en-US" sz="2000" dirty="0">
                <a:solidFill>
                  <a:schemeClr val="tx1">
                    <a:lumMod val="95000"/>
                    <a:lumOff val="5000"/>
                  </a:schemeClr>
                </a:solidFill>
              </a:rPr>
              <a:t>files contain the model classes that represent the databases tables. Here you can see </a:t>
            </a:r>
            <a:r>
              <a:rPr lang="en-US" sz="2000" dirty="0" err="1">
                <a:solidFill>
                  <a:schemeClr val="tx1">
                    <a:lumMod val="95000"/>
                    <a:lumOff val="5000"/>
                  </a:schemeClr>
                </a:solidFill>
              </a:rPr>
              <a:t>Department.cs</a:t>
            </a:r>
            <a:r>
              <a:rPr lang="en-US" sz="2000" dirty="0">
                <a:solidFill>
                  <a:schemeClr val="tx1">
                    <a:lumMod val="95000"/>
                    <a:lumOff val="5000"/>
                  </a:schemeClr>
                </a:solidFill>
              </a:rPr>
              <a:t> and </a:t>
            </a:r>
            <a:r>
              <a:rPr lang="en-US" sz="2000" dirty="0" err="1">
                <a:solidFill>
                  <a:schemeClr val="tx1">
                    <a:lumMod val="95000"/>
                    <a:lumOff val="5000"/>
                  </a:schemeClr>
                </a:solidFill>
              </a:rPr>
              <a:t>Employee.cs</a:t>
            </a:r>
            <a:r>
              <a:rPr lang="en-US" sz="2000" dirty="0">
                <a:solidFill>
                  <a:schemeClr val="tx1">
                    <a:lumMod val="95000"/>
                    <a:lumOff val="5000"/>
                  </a:schemeClr>
                </a:solidFill>
              </a:rPr>
              <a:t> represent the database the database table. They contain all columns as properties.</a:t>
            </a:r>
          </a:p>
        </p:txBody>
      </p:sp>
    </p:spTree>
    <p:extLst>
      <p:ext uri="{BB962C8B-B14F-4D97-AF65-F5344CB8AC3E}">
        <p14:creationId xmlns:p14="http://schemas.microsoft.com/office/powerpoint/2010/main" val="273338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E966B6F-6977-4441-9C73-B911CBBE1F2D}"/>
              </a:ext>
            </a:extLst>
          </p:cNvPr>
          <p:cNvSpPr/>
          <p:nvPr/>
        </p:nvSpPr>
        <p:spPr>
          <a:xfrm>
            <a:off x="92765" y="1116695"/>
            <a:ext cx="8958470" cy="5632311"/>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chemeClr val="tx1">
                    <a:lumMod val="95000"/>
                    <a:lumOff val="5000"/>
                  </a:schemeClr>
                </a:solidFill>
              </a:rPr>
              <a:t>Before proceeding to move forward build the application. We have added database with tables and implemented it with Entity Data Model which has been created model classes. So, it is time to create User Interface [Views] which will used to perform user operation like here we can add data, select data, edit data and delete data.</a:t>
            </a:r>
          </a:p>
          <a:p>
            <a:pPr marL="342900" indent="-342900" algn="just">
              <a:buFont typeface="Arial" panose="020B0604020202020204" pitchFamily="34" charset="0"/>
              <a:buChar char="•"/>
            </a:pPr>
            <a:r>
              <a:rPr lang="en-US" sz="2000" dirty="0">
                <a:solidFill>
                  <a:schemeClr val="tx1">
                    <a:lumMod val="95000"/>
                    <a:lumOff val="5000"/>
                  </a:schemeClr>
                </a:solidFill>
              </a:rPr>
              <a:t>To add new controller, Right click on Controller folder and choose </a:t>
            </a:r>
            <a:r>
              <a:rPr lang="en-US" sz="2000" b="1" dirty="0">
                <a:solidFill>
                  <a:schemeClr val="tx1">
                    <a:lumMod val="95000"/>
                    <a:lumOff val="5000"/>
                  </a:schemeClr>
                </a:solidFill>
              </a:rPr>
              <a:t>Add</a:t>
            </a:r>
            <a:r>
              <a:rPr lang="en-US" sz="2000" dirty="0">
                <a:solidFill>
                  <a:schemeClr val="tx1">
                    <a:lumMod val="95000"/>
                    <a:lumOff val="5000"/>
                  </a:schemeClr>
                </a:solidFill>
              </a:rPr>
              <a:t> and choose Add </a:t>
            </a:r>
            <a:r>
              <a:rPr lang="en-US" sz="2000" b="1" dirty="0">
                <a:solidFill>
                  <a:schemeClr val="tx1">
                    <a:lumMod val="95000"/>
                    <a:lumOff val="5000"/>
                  </a:schemeClr>
                </a:solidFill>
              </a:rPr>
              <a:t>Scaffolded</a:t>
            </a:r>
            <a:r>
              <a:rPr lang="en-US" sz="2000" dirty="0">
                <a:solidFill>
                  <a:schemeClr val="tx1">
                    <a:lumMod val="95000"/>
                    <a:lumOff val="5000"/>
                  </a:schemeClr>
                </a:solidFill>
              </a:rPr>
              <a:t> Item.</a:t>
            </a:r>
          </a:p>
          <a:p>
            <a:pPr marL="342900" indent="-342900" algn="just">
              <a:buFont typeface="Arial" panose="020B0604020202020204" pitchFamily="34" charset="0"/>
              <a:buChar char="•"/>
            </a:pPr>
            <a:r>
              <a:rPr lang="en-US" sz="2000" dirty="0">
                <a:solidFill>
                  <a:schemeClr val="tx1">
                    <a:lumMod val="95000"/>
                    <a:lumOff val="5000"/>
                  </a:schemeClr>
                </a:solidFill>
              </a:rPr>
              <a:t>It will open a Add Scaffold window, Here we need to choose the Controller type. Here we need to choose </a:t>
            </a:r>
            <a:r>
              <a:rPr lang="en-US" sz="2000" b="1" dirty="0">
                <a:solidFill>
                  <a:schemeClr val="tx1">
                    <a:lumMod val="95000"/>
                    <a:lumOff val="5000"/>
                  </a:schemeClr>
                </a:solidFill>
              </a:rPr>
              <a:t>MVC5 Controller with views, using Entity Framework and choose Add.</a:t>
            </a:r>
          </a:p>
          <a:p>
            <a:pPr marL="342900" indent="-342900" algn="just">
              <a:buFont typeface="Arial" panose="020B0604020202020204" pitchFamily="34" charset="0"/>
              <a:buChar char="•"/>
            </a:pPr>
            <a:r>
              <a:rPr lang="en-US" sz="2000" dirty="0">
                <a:solidFill>
                  <a:schemeClr val="tx1">
                    <a:lumMod val="95000"/>
                    <a:lumOff val="5000"/>
                  </a:schemeClr>
                </a:solidFill>
              </a:rPr>
              <a:t>From the Add Controller window, we need to select </a:t>
            </a:r>
            <a:r>
              <a:rPr lang="en-US" sz="2000" b="1" dirty="0">
                <a:solidFill>
                  <a:schemeClr val="tx1">
                    <a:lumMod val="95000"/>
                    <a:lumOff val="5000"/>
                  </a:schemeClr>
                </a:solidFill>
              </a:rPr>
              <a:t>the Model Class and Data Context Class</a:t>
            </a:r>
            <a:r>
              <a:rPr lang="en-US" sz="2000" dirty="0">
                <a:solidFill>
                  <a:schemeClr val="tx1">
                    <a:lumMod val="95000"/>
                    <a:lumOff val="5000"/>
                  </a:schemeClr>
                </a:solidFill>
              </a:rPr>
              <a:t>. We can also select layout page. In the Controller Name section, we can provide the specific name for the controller "</a:t>
            </a:r>
            <a:r>
              <a:rPr lang="en-US" sz="2000" b="1" dirty="0" err="1">
                <a:solidFill>
                  <a:schemeClr val="tx1">
                    <a:lumMod val="95000"/>
                    <a:lumOff val="5000"/>
                  </a:schemeClr>
                </a:solidFill>
              </a:rPr>
              <a:t>EmployeeController</a:t>
            </a:r>
            <a:r>
              <a:rPr lang="en-US" sz="2000" dirty="0">
                <a:solidFill>
                  <a:schemeClr val="tx1">
                    <a:lumMod val="95000"/>
                    <a:lumOff val="5000"/>
                  </a:schemeClr>
                </a:solidFill>
              </a:rPr>
              <a:t>". </a:t>
            </a:r>
          </a:p>
          <a:p>
            <a:pPr marL="342900" indent="-342900" algn="just">
              <a:buFont typeface="Arial" panose="020B0604020202020204" pitchFamily="34" charset="0"/>
              <a:buChar char="•"/>
            </a:pPr>
            <a:r>
              <a:rPr lang="en-US" sz="2000" dirty="0">
                <a:solidFill>
                  <a:schemeClr val="tx1">
                    <a:lumMod val="95000"/>
                    <a:lumOff val="5000"/>
                  </a:schemeClr>
                </a:solidFill>
              </a:rPr>
              <a:t>When we click on </a:t>
            </a:r>
            <a:r>
              <a:rPr lang="en-US" sz="2000" b="1" dirty="0">
                <a:solidFill>
                  <a:schemeClr val="tx1">
                    <a:lumMod val="95000"/>
                    <a:lumOff val="5000"/>
                  </a:schemeClr>
                </a:solidFill>
              </a:rPr>
              <a:t>Ok</a:t>
            </a:r>
            <a:r>
              <a:rPr lang="en-US" sz="2000" dirty="0">
                <a:solidFill>
                  <a:schemeClr val="tx1">
                    <a:lumMod val="95000"/>
                    <a:lumOff val="5000"/>
                  </a:schemeClr>
                </a:solidFill>
              </a:rPr>
              <a:t>. It will Scaffold and create the </a:t>
            </a:r>
            <a:r>
              <a:rPr lang="en-US" sz="2000" dirty="0" err="1">
                <a:solidFill>
                  <a:schemeClr val="tx1">
                    <a:lumMod val="95000"/>
                    <a:lumOff val="5000"/>
                  </a:schemeClr>
                </a:solidFill>
              </a:rPr>
              <a:t>EmployeeController</a:t>
            </a:r>
            <a:r>
              <a:rPr lang="en-US" sz="2000" dirty="0">
                <a:solidFill>
                  <a:schemeClr val="tx1">
                    <a:lumMod val="95000"/>
                    <a:lumOff val="5000"/>
                  </a:schemeClr>
                </a:solidFill>
              </a:rPr>
              <a:t> as well as Views for Employee Controller. </a:t>
            </a:r>
          </a:p>
          <a:p>
            <a:pPr marL="342900" indent="-342900" algn="just">
              <a:buFont typeface="Arial" panose="020B0604020202020204" pitchFamily="34" charset="0"/>
              <a:buChar char="•"/>
            </a:pPr>
            <a:r>
              <a:rPr lang="en-US" sz="2000" dirty="0">
                <a:solidFill>
                  <a:schemeClr val="tx1">
                    <a:lumMod val="95000"/>
                    <a:lumOff val="5000"/>
                  </a:schemeClr>
                </a:solidFill>
              </a:rPr>
              <a:t>In the controller you can see all the operation has been defined by default. From database instance creation to getting data, deleting data, editing data has defined by the code.</a:t>
            </a:r>
          </a:p>
        </p:txBody>
      </p:sp>
    </p:spTree>
    <p:extLst>
      <p:ext uri="{BB962C8B-B14F-4D97-AF65-F5344CB8AC3E}">
        <p14:creationId xmlns:p14="http://schemas.microsoft.com/office/powerpoint/2010/main" val="2385927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E966B6F-6977-4441-9C73-B911CBBE1F2D}"/>
              </a:ext>
            </a:extLst>
          </p:cNvPr>
          <p:cNvSpPr/>
          <p:nvPr/>
        </p:nvSpPr>
        <p:spPr>
          <a:xfrm>
            <a:off x="92765" y="1116695"/>
            <a:ext cx="8958470" cy="1015663"/>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chemeClr val="tx1">
                    <a:lumMod val="95000"/>
                    <a:lumOff val="5000"/>
                  </a:schemeClr>
                </a:solidFill>
              </a:rPr>
              <a:t>After adding </a:t>
            </a:r>
            <a:r>
              <a:rPr lang="en-US" sz="2000" dirty="0" err="1">
                <a:solidFill>
                  <a:schemeClr val="tx1">
                    <a:lumMod val="95000"/>
                    <a:lumOff val="5000"/>
                  </a:schemeClr>
                </a:solidFill>
              </a:rPr>
              <a:t>EmployeeController</a:t>
            </a:r>
            <a:r>
              <a:rPr lang="en-US" sz="2000" dirty="0">
                <a:solidFill>
                  <a:schemeClr val="tx1">
                    <a:lumMod val="95000"/>
                    <a:lumOff val="5000"/>
                  </a:schemeClr>
                </a:solidFill>
              </a:rPr>
              <a:t>. We can see here a Employee folder has been added inside the Views and all the view like </a:t>
            </a:r>
            <a:r>
              <a:rPr lang="en-US" sz="2000" dirty="0" err="1">
                <a:solidFill>
                  <a:schemeClr val="tx1">
                    <a:lumMod val="95000"/>
                    <a:lumOff val="5000"/>
                  </a:schemeClr>
                </a:solidFill>
              </a:rPr>
              <a:t>Index.cshtml</a:t>
            </a:r>
            <a:r>
              <a:rPr lang="en-US" sz="2000" dirty="0">
                <a:solidFill>
                  <a:schemeClr val="tx1">
                    <a:lumMod val="95000"/>
                    <a:lumOff val="5000"/>
                  </a:schemeClr>
                </a:solidFill>
              </a:rPr>
              <a:t>, </a:t>
            </a:r>
            <a:r>
              <a:rPr lang="en-US" sz="2000" dirty="0" err="1">
                <a:solidFill>
                  <a:schemeClr val="tx1">
                    <a:lumMod val="95000"/>
                    <a:lumOff val="5000"/>
                  </a:schemeClr>
                </a:solidFill>
              </a:rPr>
              <a:t>edit.cshtml</a:t>
            </a:r>
            <a:r>
              <a:rPr lang="en-US" sz="2000" dirty="0">
                <a:solidFill>
                  <a:schemeClr val="tx1">
                    <a:lumMod val="95000"/>
                    <a:lumOff val="5000"/>
                  </a:schemeClr>
                </a:solidFill>
              </a:rPr>
              <a:t> </a:t>
            </a:r>
            <a:r>
              <a:rPr lang="en-US" sz="2000" dirty="0" err="1">
                <a:solidFill>
                  <a:schemeClr val="tx1">
                    <a:lumMod val="95000"/>
                    <a:lumOff val="5000"/>
                  </a:schemeClr>
                </a:solidFill>
              </a:rPr>
              <a:t>etc</a:t>
            </a:r>
            <a:r>
              <a:rPr lang="en-US" sz="2000" dirty="0">
                <a:solidFill>
                  <a:schemeClr val="tx1">
                    <a:lumMod val="95000"/>
                    <a:lumOff val="5000"/>
                  </a:schemeClr>
                </a:solidFill>
              </a:rPr>
              <a:t> also has added.</a:t>
            </a:r>
          </a:p>
        </p:txBody>
      </p:sp>
      <p:pic>
        <p:nvPicPr>
          <p:cNvPr id="3" name="Picture 2" descr="A screenshot of a social media post&#10;&#10;Description automatically generated">
            <a:extLst>
              <a:ext uri="{FF2B5EF4-FFF2-40B4-BE49-F238E27FC236}">
                <a16:creationId xmlns:a16="http://schemas.microsoft.com/office/drawing/2014/main" id="{34087C19-A235-4A4D-A28D-CA03DD169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38" y="2132357"/>
            <a:ext cx="4237501" cy="461299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D2C6E512-C14E-4B27-AA08-B53066F26F3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994586" y="1921565"/>
            <a:ext cx="3448531" cy="4868302"/>
          </a:xfrm>
          <a:prstGeom prst="rect">
            <a:avLst/>
          </a:prstGeom>
        </p:spPr>
      </p:pic>
    </p:spTree>
    <p:extLst>
      <p:ext uri="{BB962C8B-B14F-4D97-AF65-F5344CB8AC3E}">
        <p14:creationId xmlns:p14="http://schemas.microsoft.com/office/powerpoint/2010/main" val="3243282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3820-329A-4F1D-83C7-27BC7C359ECD}"/>
              </a:ext>
            </a:extLst>
          </p:cNvPr>
          <p:cNvSpPr>
            <a:spLocks noGrp="1"/>
          </p:cNvSpPr>
          <p:nvPr>
            <p:ph type="ctrTitle"/>
          </p:nvPr>
        </p:nvSpPr>
        <p:spPr>
          <a:xfrm>
            <a:off x="251791" y="0"/>
            <a:ext cx="7978526" cy="2276992"/>
          </a:xfrm>
        </p:spPr>
        <p:txBody>
          <a:bodyPr>
            <a:normAutofit/>
          </a:bodyPr>
          <a:lstStyle/>
          <a:p>
            <a:r>
              <a:rPr lang="en-US" sz="4400" b="1" dirty="0"/>
              <a:t>CRUD operations using EF Code-First approach </a:t>
            </a:r>
            <a:br>
              <a:rPr lang="en-US" b="1" dirty="0"/>
            </a:br>
            <a:endParaRPr lang="en-US" b="1" dirty="0"/>
          </a:p>
        </p:txBody>
      </p:sp>
      <p:sp>
        <p:nvSpPr>
          <p:cNvPr id="3" name="Subtitle 2">
            <a:extLst>
              <a:ext uri="{FF2B5EF4-FFF2-40B4-BE49-F238E27FC236}">
                <a16:creationId xmlns:a16="http://schemas.microsoft.com/office/drawing/2014/main" id="{A343840E-7A55-4FFD-B079-C873EF5B383F}"/>
              </a:ext>
            </a:extLst>
          </p:cNvPr>
          <p:cNvSpPr>
            <a:spLocks noGrp="1"/>
          </p:cNvSpPr>
          <p:nvPr>
            <p:ph type="subTitle" idx="1"/>
          </p:nvPr>
        </p:nvSpPr>
        <p:spPr/>
        <p:txBody>
          <a:bodyPr/>
          <a:lstStyle/>
          <a:p>
            <a:endParaRPr lang="en-US" dirty="0"/>
          </a:p>
        </p:txBody>
      </p:sp>
      <p:sp>
        <p:nvSpPr>
          <p:cNvPr id="4" name="Subtitle 2">
            <a:extLst>
              <a:ext uri="{FF2B5EF4-FFF2-40B4-BE49-F238E27FC236}">
                <a16:creationId xmlns:a16="http://schemas.microsoft.com/office/drawing/2014/main" id="{732B1853-6E51-42A5-9E66-A585E4809FD3}"/>
              </a:ext>
            </a:extLst>
          </p:cNvPr>
          <p:cNvSpPr txBox="1">
            <a:spLocks/>
          </p:cNvSpPr>
          <p:nvPr/>
        </p:nvSpPr>
        <p:spPr>
          <a:xfrm>
            <a:off x="331304" y="2043152"/>
            <a:ext cx="8666922" cy="1859330"/>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endParaRPr lang="en-US" sz="1800" dirty="0">
              <a:solidFill>
                <a:schemeClr val="tx1"/>
              </a:solidFill>
            </a:endParaRPr>
          </a:p>
        </p:txBody>
      </p:sp>
      <p:sp>
        <p:nvSpPr>
          <p:cNvPr id="22" name="TextBox 21">
            <a:extLst>
              <a:ext uri="{FF2B5EF4-FFF2-40B4-BE49-F238E27FC236}">
                <a16:creationId xmlns:a16="http://schemas.microsoft.com/office/drawing/2014/main" id="{F8299010-26C1-44D7-ACCE-2B56C35C7144}"/>
              </a:ext>
            </a:extLst>
          </p:cNvPr>
          <p:cNvSpPr txBox="1"/>
          <p:nvPr/>
        </p:nvSpPr>
        <p:spPr>
          <a:xfrm>
            <a:off x="283359" y="2043152"/>
            <a:ext cx="8529337" cy="1261884"/>
          </a:xfrm>
          <a:prstGeom prst="rect">
            <a:avLst/>
          </a:prstGeom>
          <a:noFill/>
        </p:spPr>
        <p:txBody>
          <a:bodyPr wrap="square" rtlCol="0">
            <a:spAutoFit/>
          </a:bodyPr>
          <a:lstStyle/>
          <a:p>
            <a:pPr marL="342900" indent="-342900" algn="just">
              <a:buFont typeface="Arial" panose="020B0604020202020204" pitchFamily="34" charset="0"/>
              <a:buChar char="•"/>
            </a:pPr>
            <a:r>
              <a:rPr lang="en-US" sz="1900" dirty="0"/>
              <a:t>Create an ASP.NET Web application then, we have to create a domain class. Right-click on Models folder and add a class like an Employee class.</a:t>
            </a:r>
          </a:p>
          <a:p>
            <a:pPr marL="342900" indent="-342900" algn="just">
              <a:buFont typeface="Arial" panose="020B0604020202020204" pitchFamily="34" charset="0"/>
              <a:buChar char="•"/>
            </a:pPr>
            <a:r>
              <a:rPr lang="en-US" sz="1900" dirty="0"/>
              <a:t>Add a </a:t>
            </a:r>
            <a:r>
              <a:rPr lang="en-US" sz="1900" dirty="0" err="1"/>
              <a:t>DbContext</a:t>
            </a:r>
            <a:r>
              <a:rPr lang="en-US" sz="1900" dirty="0"/>
              <a:t> class, for that, right-click the Models folder and add a class and give the name </a:t>
            </a:r>
            <a:r>
              <a:rPr lang="en-US" sz="1900" dirty="0" err="1"/>
              <a:t>EmpDataContext</a:t>
            </a:r>
            <a:endParaRPr lang="en-US" sz="1900" dirty="0"/>
          </a:p>
        </p:txBody>
      </p:sp>
      <p:pic>
        <p:nvPicPr>
          <p:cNvPr id="7" name="Picture 6" descr="A screenshot of a cell phone&#10;&#10;Description automatically generated">
            <a:extLst>
              <a:ext uri="{FF2B5EF4-FFF2-40B4-BE49-F238E27FC236}">
                <a16:creationId xmlns:a16="http://schemas.microsoft.com/office/drawing/2014/main" id="{FD887BDF-5EAF-48B0-B508-944DA4A9B7C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956798" y="3070145"/>
            <a:ext cx="4782217" cy="473483"/>
          </a:xfrm>
          <a:prstGeom prst="rect">
            <a:avLst/>
          </a:prstGeom>
        </p:spPr>
      </p:pic>
      <p:sp>
        <p:nvSpPr>
          <p:cNvPr id="9" name="TextBox 8">
            <a:extLst>
              <a:ext uri="{FF2B5EF4-FFF2-40B4-BE49-F238E27FC236}">
                <a16:creationId xmlns:a16="http://schemas.microsoft.com/office/drawing/2014/main" id="{11969985-7D96-4D45-AED7-EF9724F7B673}"/>
              </a:ext>
            </a:extLst>
          </p:cNvPr>
          <p:cNvSpPr txBox="1"/>
          <p:nvPr/>
        </p:nvSpPr>
        <p:spPr>
          <a:xfrm>
            <a:off x="225645" y="3558897"/>
            <a:ext cx="8529337" cy="1261884"/>
          </a:xfrm>
          <a:prstGeom prst="rect">
            <a:avLst/>
          </a:prstGeom>
          <a:noFill/>
        </p:spPr>
        <p:txBody>
          <a:bodyPr wrap="square" rtlCol="0">
            <a:spAutoFit/>
          </a:bodyPr>
          <a:lstStyle/>
          <a:p>
            <a:pPr marL="342900" indent="-342900" algn="just">
              <a:buFont typeface="Arial" panose="020B0604020202020204" pitchFamily="34" charset="0"/>
              <a:buChar char="•"/>
            </a:pPr>
            <a:r>
              <a:rPr lang="en-US" sz="1900" dirty="0"/>
              <a:t>Next, we have to add a Controller. Go to Controllers folder and add a controller.</a:t>
            </a:r>
          </a:p>
          <a:p>
            <a:pPr marL="342900" indent="-342900" algn="just">
              <a:buFont typeface="Arial" panose="020B0604020202020204" pitchFamily="34" charset="0"/>
              <a:buChar char="•"/>
            </a:pPr>
            <a:r>
              <a:rPr lang="en-US" sz="1900" dirty="0"/>
              <a:t>The controller has an Index Action method which is automatically created. Change it to a user-friendly method name. Now, create the object of your </a:t>
            </a:r>
            <a:r>
              <a:rPr lang="en-US" sz="1900" dirty="0" err="1"/>
              <a:t>EmpDataContext</a:t>
            </a:r>
            <a:r>
              <a:rPr lang="en-US" sz="1900" dirty="0"/>
              <a:t> class and write the logic for retrieval of the data.</a:t>
            </a:r>
          </a:p>
        </p:txBody>
      </p:sp>
      <p:pic>
        <p:nvPicPr>
          <p:cNvPr id="10" name="Picture 9" descr="A screenshot of a cell phone&#10;&#10;Description automatically generated">
            <a:extLst>
              <a:ext uri="{FF2B5EF4-FFF2-40B4-BE49-F238E27FC236}">
                <a16:creationId xmlns:a16="http://schemas.microsoft.com/office/drawing/2014/main" id="{3831B9FE-79F8-459E-ACB5-DEC7E24EFA3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02314" y="4836050"/>
            <a:ext cx="4124901" cy="1261885"/>
          </a:xfrm>
          <a:prstGeom prst="rect">
            <a:avLst/>
          </a:prstGeom>
        </p:spPr>
      </p:pic>
      <p:sp>
        <p:nvSpPr>
          <p:cNvPr id="11" name="Arrow: Right 10">
            <a:extLst>
              <a:ext uri="{FF2B5EF4-FFF2-40B4-BE49-F238E27FC236}">
                <a16:creationId xmlns:a16="http://schemas.microsoft.com/office/drawing/2014/main" id="{B41BD5FD-4DE3-4A72-BA9A-93BCE7788C41}"/>
              </a:ext>
            </a:extLst>
          </p:cNvPr>
          <p:cNvSpPr/>
          <p:nvPr/>
        </p:nvSpPr>
        <p:spPr>
          <a:xfrm>
            <a:off x="6202019" y="4726249"/>
            <a:ext cx="781878" cy="406452"/>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5279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893A10-15B4-4E60-8970-25F810F09A3D}"/>
              </a:ext>
            </a:extLst>
          </p:cNvPr>
          <p:cNvSpPr/>
          <p:nvPr/>
        </p:nvSpPr>
        <p:spPr>
          <a:xfrm>
            <a:off x="563217" y="4271161"/>
            <a:ext cx="8328992" cy="2862322"/>
          </a:xfrm>
          <a:prstGeom prst="rect">
            <a:avLst/>
          </a:prstGeom>
        </p:spPr>
        <p:txBody>
          <a:bodyPr wrap="square">
            <a:spAutoFit/>
          </a:bodyPr>
          <a:lstStyle/>
          <a:p>
            <a:pPr marL="285750" indent="-285750" algn="just">
              <a:buFont typeface="Arial" panose="020B0604020202020204" pitchFamily="34" charset="0"/>
              <a:buChar char="•"/>
            </a:pPr>
            <a:r>
              <a:rPr lang="en-US" sz="2000" dirty="0"/>
              <a:t>Set the connection string in </a:t>
            </a:r>
            <a:r>
              <a:rPr lang="en-US" sz="2000" dirty="0" err="1"/>
              <a:t>EmpDataContext</a:t>
            </a:r>
            <a:r>
              <a:rPr lang="en-US" sz="2000" dirty="0"/>
              <a:t> class. If we don’t want to give manual connection string, then when running the project, it will automatically create the connection string with the same name as the class name of </a:t>
            </a:r>
            <a:r>
              <a:rPr lang="en-US" sz="2000" dirty="0" err="1"/>
              <a:t>EmpDataContext</a:t>
            </a:r>
            <a:r>
              <a:rPr lang="en-US" sz="2000" dirty="0"/>
              <a:t> class. If we create manually, then we have to pass our Connection String name in base class parameter.</a:t>
            </a:r>
          </a:p>
          <a:p>
            <a:pPr marL="285750" indent="-285750" algn="just">
              <a:buFont typeface="Arial" panose="020B0604020202020204" pitchFamily="34" charset="0"/>
              <a:buChar char="•"/>
            </a:pPr>
            <a:r>
              <a:rPr lang="en-US" sz="2000" dirty="0"/>
              <a:t>Now, before the retrieval of data, we have to set our connection string in </a:t>
            </a:r>
            <a:r>
              <a:rPr lang="en-US" sz="2000" b="1" dirty="0" err="1"/>
              <a:t>web.config</a:t>
            </a:r>
            <a:r>
              <a:rPr lang="en-US" sz="2000" b="1" dirty="0"/>
              <a:t> </a:t>
            </a:r>
            <a:r>
              <a:rPr lang="en-US" sz="2000" dirty="0"/>
              <a:t>file.</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endParaRPr lang="en-US" sz="2000" dirty="0"/>
          </a:p>
        </p:txBody>
      </p:sp>
      <p:sp>
        <p:nvSpPr>
          <p:cNvPr id="3" name="Rectangle 2">
            <a:extLst>
              <a:ext uri="{FF2B5EF4-FFF2-40B4-BE49-F238E27FC236}">
                <a16:creationId xmlns:a16="http://schemas.microsoft.com/office/drawing/2014/main" id="{AEC04DAC-6291-4FF9-AF95-23A87EE33423}"/>
              </a:ext>
            </a:extLst>
          </p:cNvPr>
          <p:cNvSpPr/>
          <p:nvPr/>
        </p:nvSpPr>
        <p:spPr>
          <a:xfrm>
            <a:off x="768626" y="2703443"/>
            <a:ext cx="7918175" cy="13782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2">
                    <a:lumMod val="50000"/>
                  </a:schemeClr>
                </a:solidFill>
              </a:rPr>
              <a:t>&lt;</a:t>
            </a:r>
            <a:r>
              <a:rPr lang="en-US" dirty="0" err="1">
                <a:solidFill>
                  <a:schemeClr val="bg2">
                    <a:lumMod val="50000"/>
                  </a:schemeClr>
                </a:solidFill>
              </a:rPr>
              <a:t>connectionStrings</a:t>
            </a:r>
            <a:r>
              <a:rPr lang="en-US" dirty="0">
                <a:solidFill>
                  <a:schemeClr val="bg2">
                    <a:lumMod val="50000"/>
                  </a:schemeClr>
                </a:solidFill>
              </a:rPr>
              <a:t>&gt;  </a:t>
            </a:r>
          </a:p>
          <a:p>
            <a:pPr lvl="1"/>
            <a:r>
              <a:rPr lang="en-US" dirty="0">
                <a:solidFill>
                  <a:schemeClr val="bg2">
                    <a:lumMod val="50000"/>
                  </a:schemeClr>
                </a:solidFill>
              </a:rPr>
              <a:t> &lt;add name="</a:t>
            </a:r>
            <a:r>
              <a:rPr lang="en-US" dirty="0" err="1">
                <a:solidFill>
                  <a:schemeClr val="bg2">
                    <a:lumMod val="50000"/>
                  </a:schemeClr>
                </a:solidFill>
              </a:rPr>
              <a:t>MySqlConnection</a:t>
            </a:r>
            <a:r>
              <a:rPr lang="en-US" dirty="0">
                <a:solidFill>
                  <a:schemeClr val="bg2">
                    <a:lumMod val="50000"/>
                  </a:schemeClr>
                </a:solidFill>
              </a:rPr>
              <a:t>" </a:t>
            </a:r>
            <a:r>
              <a:rPr lang="en-US" dirty="0" err="1">
                <a:solidFill>
                  <a:schemeClr val="bg2">
                    <a:lumMod val="50000"/>
                  </a:schemeClr>
                </a:solidFill>
              </a:rPr>
              <a:t>connectionString</a:t>
            </a:r>
            <a:r>
              <a:rPr lang="en-US" dirty="0">
                <a:solidFill>
                  <a:schemeClr val="bg2">
                    <a:lumMod val="50000"/>
                  </a:schemeClr>
                </a:solidFill>
              </a:rPr>
              <a:t>="Data Source=</a:t>
            </a:r>
            <a:r>
              <a:rPr lang="en-US" dirty="0" err="1">
                <a:solidFill>
                  <a:schemeClr val="bg2">
                    <a:lumMod val="50000"/>
                  </a:schemeClr>
                </a:solidFill>
              </a:rPr>
              <a:t>MyPC;database</a:t>
            </a:r>
            <a:r>
              <a:rPr lang="en-US" dirty="0">
                <a:solidFill>
                  <a:schemeClr val="bg2">
                    <a:lumMod val="50000"/>
                  </a:schemeClr>
                </a:solidFill>
              </a:rPr>
              <a:t>=</a:t>
            </a:r>
            <a:r>
              <a:rPr lang="en-US" dirty="0" err="1">
                <a:solidFill>
                  <a:schemeClr val="bg2">
                    <a:lumMod val="50000"/>
                  </a:schemeClr>
                </a:solidFill>
              </a:rPr>
              <a:t>MyDemoDB;User</a:t>
            </a:r>
            <a:r>
              <a:rPr lang="en-US" dirty="0">
                <a:solidFill>
                  <a:schemeClr val="bg2">
                    <a:lumMod val="50000"/>
                  </a:schemeClr>
                </a:solidFill>
              </a:rPr>
              <a:t> Id=</a:t>
            </a:r>
            <a:r>
              <a:rPr lang="en-US" dirty="0" err="1">
                <a:solidFill>
                  <a:schemeClr val="bg2">
                    <a:lumMod val="50000"/>
                  </a:schemeClr>
                </a:solidFill>
              </a:rPr>
              <a:t>sa;Password</a:t>
            </a:r>
            <a:r>
              <a:rPr lang="en-US" dirty="0">
                <a:solidFill>
                  <a:schemeClr val="bg2">
                    <a:lumMod val="50000"/>
                  </a:schemeClr>
                </a:solidFill>
              </a:rPr>
              <a:t>=123;" </a:t>
            </a:r>
            <a:r>
              <a:rPr lang="en-US" dirty="0" err="1">
                <a:solidFill>
                  <a:schemeClr val="bg2">
                    <a:lumMod val="50000"/>
                  </a:schemeClr>
                </a:solidFill>
              </a:rPr>
              <a:t>providerName</a:t>
            </a:r>
            <a:r>
              <a:rPr lang="en-US" dirty="0">
                <a:solidFill>
                  <a:schemeClr val="bg2">
                    <a:lumMod val="50000"/>
                  </a:schemeClr>
                </a:solidFill>
              </a:rPr>
              <a:t>="</a:t>
            </a:r>
            <a:r>
              <a:rPr lang="en-US" dirty="0" err="1">
                <a:solidFill>
                  <a:schemeClr val="bg2">
                    <a:lumMod val="50000"/>
                  </a:schemeClr>
                </a:solidFill>
              </a:rPr>
              <a:t>System.Data.SqlClient</a:t>
            </a:r>
            <a:r>
              <a:rPr lang="en-US" dirty="0">
                <a:solidFill>
                  <a:schemeClr val="bg2">
                    <a:lumMod val="50000"/>
                  </a:schemeClr>
                </a:solidFill>
              </a:rPr>
              <a:t>" /&gt;  </a:t>
            </a:r>
          </a:p>
          <a:p>
            <a:r>
              <a:rPr lang="en-US" dirty="0">
                <a:solidFill>
                  <a:schemeClr val="bg2">
                    <a:lumMod val="50000"/>
                  </a:schemeClr>
                </a:solidFill>
              </a:rPr>
              <a:t>&lt;/</a:t>
            </a:r>
            <a:r>
              <a:rPr lang="en-US" dirty="0" err="1">
                <a:solidFill>
                  <a:schemeClr val="bg2">
                    <a:lumMod val="50000"/>
                  </a:schemeClr>
                </a:solidFill>
              </a:rPr>
              <a:t>connectionStrings</a:t>
            </a:r>
            <a:r>
              <a:rPr lang="en-US" dirty="0">
                <a:solidFill>
                  <a:schemeClr val="bg2">
                    <a:lumMod val="50000"/>
                  </a:schemeClr>
                </a:solidFill>
              </a:rPr>
              <a:t>&gt; </a:t>
            </a:r>
          </a:p>
        </p:txBody>
      </p:sp>
      <p:sp>
        <p:nvSpPr>
          <p:cNvPr id="5" name="Rectangle 4">
            <a:extLst>
              <a:ext uri="{FF2B5EF4-FFF2-40B4-BE49-F238E27FC236}">
                <a16:creationId xmlns:a16="http://schemas.microsoft.com/office/drawing/2014/main" id="{74C07279-BFEF-4223-A8F6-A41C92CB2F54}"/>
              </a:ext>
            </a:extLst>
          </p:cNvPr>
          <p:cNvSpPr/>
          <p:nvPr/>
        </p:nvSpPr>
        <p:spPr>
          <a:xfrm>
            <a:off x="609599" y="1415317"/>
            <a:ext cx="8328992" cy="1938992"/>
          </a:xfrm>
          <a:prstGeom prst="rect">
            <a:avLst/>
          </a:prstGeom>
        </p:spPr>
        <p:txBody>
          <a:bodyPr wrap="square">
            <a:spAutoFit/>
          </a:bodyPr>
          <a:lstStyle/>
          <a:p>
            <a:pPr marL="285750" indent="-285750" algn="just">
              <a:buFont typeface="Arial" panose="020B0604020202020204" pitchFamily="34" charset="0"/>
              <a:buChar char="•"/>
            </a:pPr>
            <a:r>
              <a:rPr lang="en-US" sz="2000" dirty="0"/>
              <a:t>Add a View for displaying the employee records. Right-click on action method and add a View.</a:t>
            </a:r>
          </a:p>
          <a:p>
            <a:pPr marL="285750" indent="-285750" algn="just">
              <a:buFont typeface="Arial" panose="020B0604020202020204" pitchFamily="34" charset="0"/>
              <a:buChar char="•"/>
            </a:pPr>
            <a:r>
              <a:rPr lang="en-US" sz="2000" dirty="0"/>
              <a:t>Now, before the retrieval of data, we have to set our connection string in </a:t>
            </a:r>
            <a:r>
              <a:rPr lang="en-US" sz="2000" b="1" dirty="0" err="1"/>
              <a:t>web.config</a:t>
            </a:r>
            <a:r>
              <a:rPr lang="en-US" sz="2000" b="1" dirty="0"/>
              <a:t> </a:t>
            </a:r>
            <a:r>
              <a:rPr lang="en-US" sz="2000" dirty="0"/>
              <a:t>file.</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3993685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C07279-BFEF-4223-A8F6-A41C92CB2F54}"/>
              </a:ext>
            </a:extLst>
          </p:cNvPr>
          <p:cNvSpPr/>
          <p:nvPr/>
        </p:nvSpPr>
        <p:spPr>
          <a:xfrm>
            <a:off x="609599" y="1415317"/>
            <a:ext cx="8328992" cy="1938992"/>
          </a:xfrm>
          <a:prstGeom prst="rect">
            <a:avLst/>
          </a:prstGeom>
        </p:spPr>
        <p:txBody>
          <a:bodyPr wrap="square">
            <a:spAutoFit/>
          </a:bodyPr>
          <a:lstStyle/>
          <a:p>
            <a:pPr marL="285750" indent="-285750" algn="just">
              <a:buFont typeface="Arial" panose="020B0604020202020204" pitchFamily="34" charset="0"/>
              <a:buChar char="•"/>
            </a:pPr>
            <a:r>
              <a:rPr lang="en-US" sz="2000" dirty="0"/>
              <a:t>In Code First approach when we will run the project, at that moment automatically, it will create the Database and the Table; table name will be same as our domain Class name; as below my class name is Employee. Also, we can set the Primary key in SQL table from our program by using the Key class attribute in “[ ]” brackets. For using this functionality, we have to import the namespace like below.</a:t>
            </a:r>
          </a:p>
        </p:txBody>
      </p:sp>
      <p:sp>
        <p:nvSpPr>
          <p:cNvPr id="4" name="Rectangle 3">
            <a:extLst>
              <a:ext uri="{FF2B5EF4-FFF2-40B4-BE49-F238E27FC236}">
                <a16:creationId xmlns:a16="http://schemas.microsoft.com/office/drawing/2014/main" id="{8F03DF2A-1B4D-4919-9E79-6FCB62488FF1}"/>
              </a:ext>
            </a:extLst>
          </p:cNvPr>
          <p:cNvSpPr/>
          <p:nvPr/>
        </p:nvSpPr>
        <p:spPr>
          <a:xfrm>
            <a:off x="967408" y="3429000"/>
            <a:ext cx="7692887" cy="3429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2">
                    <a:lumMod val="50000"/>
                  </a:schemeClr>
                </a:solidFill>
              </a:rPr>
              <a:t>using </a:t>
            </a:r>
            <a:r>
              <a:rPr lang="en-US" dirty="0" err="1">
                <a:solidFill>
                  <a:schemeClr val="bg2">
                    <a:lumMod val="50000"/>
                  </a:schemeClr>
                </a:solidFill>
              </a:rPr>
              <a:t>System.ComponentModel.DataAnnotations</a:t>
            </a:r>
            <a:r>
              <a:rPr lang="en-US" dirty="0">
                <a:solidFill>
                  <a:schemeClr val="bg2">
                    <a:lumMod val="50000"/>
                  </a:schemeClr>
                </a:solidFill>
              </a:rPr>
              <a:t>;           (Import namespace)  </a:t>
            </a:r>
          </a:p>
          <a:p>
            <a:r>
              <a:rPr lang="en-US" dirty="0">
                <a:solidFill>
                  <a:schemeClr val="bg2">
                    <a:lumMod val="50000"/>
                  </a:schemeClr>
                </a:solidFill>
              </a:rPr>
              <a:t>using </a:t>
            </a:r>
            <a:r>
              <a:rPr lang="en-US" dirty="0" err="1">
                <a:solidFill>
                  <a:schemeClr val="bg2">
                    <a:lumMod val="50000"/>
                  </a:schemeClr>
                </a:solidFill>
              </a:rPr>
              <a:t>System.ComponentModel.DataAnnotations.Schema</a:t>
            </a:r>
            <a:r>
              <a:rPr lang="en-US" dirty="0">
                <a:solidFill>
                  <a:schemeClr val="bg2">
                    <a:lumMod val="50000"/>
                  </a:schemeClr>
                </a:solidFill>
              </a:rPr>
              <a:t>;  </a:t>
            </a:r>
          </a:p>
          <a:p>
            <a:r>
              <a:rPr lang="en-US" dirty="0">
                <a:solidFill>
                  <a:schemeClr val="bg2">
                    <a:lumMod val="50000"/>
                  </a:schemeClr>
                </a:solidFill>
              </a:rPr>
              <a:t>    [Table("</a:t>
            </a:r>
            <a:r>
              <a:rPr lang="en-US" dirty="0" err="1">
                <a:solidFill>
                  <a:schemeClr val="bg2">
                    <a:lumMod val="50000"/>
                  </a:schemeClr>
                </a:solidFill>
              </a:rPr>
              <a:t>TblEmployee</a:t>
            </a:r>
            <a:r>
              <a:rPr lang="en-US" dirty="0">
                <a:solidFill>
                  <a:schemeClr val="bg2">
                    <a:lumMod val="50000"/>
                  </a:schemeClr>
                </a:solidFill>
              </a:rPr>
              <a:t>")]  </a:t>
            </a:r>
          </a:p>
          <a:p>
            <a:r>
              <a:rPr lang="en-US" dirty="0">
                <a:solidFill>
                  <a:schemeClr val="bg2">
                    <a:lumMod val="50000"/>
                  </a:schemeClr>
                </a:solidFill>
              </a:rPr>
              <a:t>    public class Employee  </a:t>
            </a:r>
          </a:p>
          <a:p>
            <a:r>
              <a:rPr lang="en-US" dirty="0">
                <a:solidFill>
                  <a:schemeClr val="bg2">
                    <a:lumMod val="50000"/>
                  </a:schemeClr>
                </a:solidFill>
              </a:rPr>
              <a:t>    {  </a:t>
            </a:r>
          </a:p>
          <a:p>
            <a:r>
              <a:rPr lang="en-US" dirty="0">
                <a:solidFill>
                  <a:schemeClr val="bg2">
                    <a:lumMod val="50000"/>
                  </a:schemeClr>
                </a:solidFill>
              </a:rPr>
              <a:t>        [Key]  </a:t>
            </a:r>
          </a:p>
          <a:p>
            <a:r>
              <a:rPr lang="en-US" dirty="0">
                <a:solidFill>
                  <a:schemeClr val="bg2">
                    <a:lumMod val="50000"/>
                  </a:schemeClr>
                </a:solidFill>
              </a:rPr>
              <a:t>        public int </a:t>
            </a:r>
            <a:r>
              <a:rPr lang="en-US" dirty="0" err="1">
                <a:solidFill>
                  <a:schemeClr val="bg2">
                    <a:lumMod val="50000"/>
                  </a:schemeClr>
                </a:solidFill>
              </a:rPr>
              <a:t>EmpId</a:t>
            </a:r>
            <a:r>
              <a:rPr lang="en-US" dirty="0">
                <a:solidFill>
                  <a:schemeClr val="bg2">
                    <a:lumMod val="50000"/>
                  </a:schemeClr>
                </a:solidFill>
              </a:rPr>
              <a:t> { get; set; }  </a:t>
            </a:r>
          </a:p>
          <a:p>
            <a:r>
              <a:rPr lang="en-US" dirty="0">
                <a:solidFill>
                  <a:schemeClr val="bg2">
                    <a:lumMod val="50000"/>
                  </a:schemeClr>
                </a:solidFill>
              </a:rPr>
              <a:t>        public string Name { get; set; }  </a:t>
            </a:r>
          </a:p>
          <a:p>
            <a:r>
              <a:rPr lang="en-US" dirty="0">
                <a:solidFill>
                  <a:schemeClr val="bg2">
                    <a:lumMod val="50000"/>
                  </a:schemeClr>
                </a:solidFill>
              </a:rPr>
              <a:t>        public string Address { get; set; }  </a:t>
            </a:r>
          </a:p>
          <a:p>
            <a:r>
              <a:rPr lang="en-US" dirty="0">
                <a:solidFill>
                  <a:schemeClr val="bg2">
                    <a:lumMod val="50000"/>
                  </a:schemeClr>
                </a:solidFill>
              </a:rPr>
              <a:t>        public string Email { get; set; }  </a:t>
            </a:r>
          </a:p>
          <a:p>
            <a:r>
              <a:rPr lang="en-US" dirty="0">
                <a:solidFill>
                  <a:schemeClr val="bg2">
                    <a:lumMod val="50000"/>
                  </a:schemeClr>
                </a:solidFill>
              </a:rPr>
              <a:t>        public string </a:t>
            </a:r>
            <a:r>
              <a:rPr lang="en-US" dirty="0" err="1">
                <a:solidFill>
                  <a:schemeClr val="bg2">
                    <a:lumMod val="50000"/>
                  </a:schemeClr>
                </a:solidFill>
              </a:rPr>
              <a:t>MobileNo</a:t>
            </a:r>
            <a:r>
              <a:rPr lang="en-US" dirty="0">
                <a:solidFill>
                  <a:schemeClr val="bg2">
                    <a:lumMod val="50000"/>
                  </a:schemeClr>
                </a:solidFill>
              </a:rPr>
              <a:t> { get; set; } </a:t>
            </a:r>
          </a:p>
          <a:p>
            <a:r>
              <a:rPr lang="en-US" dirty="0">
                <a:solidFill>
                  <a:schemeClr val="bg2">
                    <a:lumMod val="50000"/>
                  </a:schemeClr>
                </a:solidFill>
              </a:rPr>
              <a:t>}</a:t>
            </a:r>
          </a:p>
        </p:txBody>
      </p:sp>
    </p:spTree>
    <p:extLst>
      <p:ext uri="{BB962C8B-B14F-4D97-AF65-F5344CB8AC3E}">
        <p14:creationId xmlns:p14="http://schemas.microsoft.com/office/powerpoint/2010/main" val="1949529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449005"/>
            <a:ext cx="8018282" cy="1181012"/>
          </a:xfrm>
        </p:spPr>
        <p:txBody>
          <a:bodyPr>
            <a:noAutofit/>
          </a:bodyPr>
          <a:lstStyle/>
          <a:p>
            <a:r>
              <a:rPr lang="en-US" b="1" dirty="0"/>
              <a:t>Entity Framework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Definition of EF</a:t>
            </a:r>
          </a:p>
          <a:p>
            <a:endParaRPr lang="en-FI" dirty="0"/>
          </a:p>
        </p:txBody>
      </p:sp>
      <p:sp>
        <p:nvSpPr>
          <p:cNvPr id="9" name="TextBox 8">
            <a:extLst>
              <a:ext uri="{FF2B5EF4-FFF2-40B4-BE49-F238E27FC236}">
                <a16:creationId xmlns:a16="http://schemas.microsoft.com/office/drawing/2014/main" id="{A4BE5AF8-53CB-4093-AE4F-913683F39A41}"/>
              </a:ext>
            </a:extLst>
          </p:cNvPr>
          <p:cNvSpPr txBox="1"/>
          <p:nvPr/>
        </p:nvSpPr>
        <p:spPr>
          <a:xfrm>
            <a:off x="212035" y="2186252"/>
            <a:ext cx="8600661" cy="3816429"/>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t>Microsoft has provided an O/RM framework called "Entity Framework" to automate database related activities for your application.</a:t>
            </a:r>
          </a:p>
          <a:p>
            <a:pPr marL="342900" indent="-342900" algn="just">
              <a:buFont typeface="Arial" panose="020B0604020202020204" pitchFamily="34" charset="0"/>
              <a:buChar char="•"/>
            </a:pPr>
            <a:r>
              <a:rPr lang="en-US" sz="2200" dirty="0"/>
              <a:t>ADO.NET entity is an ORM (object relational mapping) which creates a higher abstract object model over ADO.NET components. So rather than getting into dataset, </a:t>
            </a:r>
            <a:r>
              <a:rPr lang="en-US" sz="2200" dirty="0" err="1"/>
              <a:t>datatables</a:t>
            </a:r>
            <a:r>
              <a:rPr lang="en-US" sz="2200" dirty="0"/>
              <a:t>, command, and connection objects as shown, you work on higher level domain objects like customers, suppliers, etc.</a:t>
            </a:r>
          </a:p>
          <a:p>
            <a:pPr marL="342900" indent="-342900" algn="just">
              <a:buFont typeface="Arial" panose="020B0604020202020204" pitchFamily="34" charset="0"/>
              <a:buChar char="•"/>
            </a:pPr>
            <a:r>
              <a:rPr lang="en-US" sz="2200" dirty="0"/>
              <a:t>ADO.NET is the oldest Microsoft data access framework. It shipped in the original release of .NET Framework and has proven to be stable and dependable. ADO.NET is a set of libraries that supports interactions with many data sources.</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C07279-BFEF-4223-A8F6-A41C92CB2F54}"/>
              </a:ext>
            </a:extLst>
          </p:cNvPr>
          <p:cNvSpPr/>
          <p:nvPr/>
        </p:nvSpPr>
        <p:spPr>
          <a:xfrm>
            <a:off x="483705" y="1182231"/>
            <a:ext cx="8328992" cy="2554545"/>
          </a:xfrm>
          <a:prstGeom prst="rect">
            <a:avLst/>
          </a:prstGeom>
        </p:spPr>
        <p:txBody>
          <a:bodyPr wrap="square">
            <a:spAutoFit/>
          </a:bodyPr>
          <a:lstStyle/>
          <a:p>
            <a:pPr marL="285750" indent="-285750" algn="just">
              <a:buFont typeface="Arial" panose="020B0604020202020204" pitchFamily="34" charset="0"/>
              <a:buChar char="•"/>
            </a:pPr>
            <a:r>
              <a:rPr lang="en-US" sz="2000" dirty="0"/>
              <a:t>In Code First approach when we will run the project, at that moment automatically, it will create the Database and the Table; table name will be same as our domain Class name; as below my class name is Employee. Also, we can set the Primary key in SQL table from our program by using the Key class attribute in “[ ]” brackets. For using this functionality, we have to import the namespace like below. </a:t>
            </a:r>
          </a:p>
          <a:p>
            <a:pPr marL="285750" indent="-285750" algn="just">
              <a:buFont typeface="Arial" panose="020B0604020202020204" pitchFamily="34" charset="0"/>
              <a:buChar char="•"/>
            </a:pPr>
            <a:r>
              <a:rPr lang="en-US" sz="2000" dirty="0"/>
              <a:t>Now, we will run the project and then check in SQL. Create the controllers and views manually and write down the CRUD operations to see the result.</a:t>
            </a:r>
          </a:p>
        </p:txBody>
      </p:sp>
      <p:sp>
        <p:nvSpPr>
          <p:cNvPr id="4" name="Rectangle 3">
            <a:extLst>
              <a:ext uri="{FF2B5EF4-FFF2-40B4-BE49-F238E27FC236}">
                <a16:creationId xmlns:a16="http://schemas.microsoft.com/office/drawing/2014/main" id="{8F03DF2A-1B4D-4919-9E79-6FCB62488FF1}"/>
              </a:ext>
            </a:extLst>
          </p:cNvPr>
          <p:cNvSpPr/>
          <p:nvPr/>
        </p:nvSpPr>
        <p:spPr>
          <a:xfrm>
            <a:off x="967408" y="3763279"/>
            <a:ext cx="7692887" cy="29751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2">
                    <a:lumMod val="50000"/>
                  </a:schemeClr>
                </a:solidFill>
              </a:rPr>
              <a:t>using </a:t>
            </a:r>
            <a:r>
              <a:rPr lang="en-US" sz="1600" dirty="0" err="1">
                <a:solidFill>
                  <a:schemeClr val="bg2">
                    <a:lumMod val="50000"/>
                  </a:schemeClr>
                </a:solidFill>
              </a:rPr>
              <a:t>System.ComponentModel.DataAnnotations</a:t>
            </a:r>
            <a:r>
              <a:rPr lang="en-US" sz="1600" dirty="0">
                <a:solidFill>
                  <a:schemeClr val="bg2">
                    <a:lumMod val="50000"/>
                  </a:schemeClr>
                </a:solidFill>
              </a:rPr>
              <a:t>;           (Import namespace)  </a:t>
            </a:r>
          </a:p>
          <a:p>
            <a:r>
              <a:rPr lang="en-US" sz="1600" dirty="0">
                <a:solidFill>
                  <a:schemeClr val="bg2">
                    <a:lumMod val="50000"/>
                  </a:schemeClr>
                </a:solidFill>
              </a:rPr>
              <a:t>using </a:t>
            </a:r>
            <a:r>
              <a:rPr lang="en-US" sz="1600" dirty="0" err="1">
                <a:solidFill>
                  <a:schemeClr val="bg2">
                    <a:lumMod val="50000"/>
                  </a:schemeClr>
                </a:solidFill>
              </a:rPr>
              <a:t>System.ComponentModel.DataAnnotations.Schema</a:t>
            </a:r>
            <a:r>
              <a:rPr lang="en-US" sz="1600" dirty="0">
                <a:solidFill>
                  <a:schemeClr val="bg2">
                    <a:lumMod val="50000"/>
                  </a:schemeClr>
                </a:solidFill>
              </a:rPr>
              <a:t>;  </a:t>
            </a:r>
          </a:p>
          <a:p>
            <a:r>
              <a:rPr lang="en-US" sz="1600" dirty="0">
                <a:solidFill>
                  <a:schemeClr val="bg2">
                    <a:lumMod val="50000"/>
                  </a:schemeClr>
                </a:solidFill>
              </a:rPr>
              <a:t>    [Table("</a:t>
            </a:r>
            <a:r>
              <a:rPr lang="en-US" sz="1600" dirty="0" err="1">
                <a:solidFill>
                  <a:schemeClr val="bg2">
                    <a:lumMod val="50000"/>
                  </a:schemeClr>
                </a:solidFill>
              </a:rPr>
              <a:t>TblEmployee</a:t>
            </a:r>
            <a:r>
              <a:rPr lang="en-US" sz="1600" dirty="0">
                <a:solidFill>
                  <a:schemeClr val="bg2">
                    <a:lumMod val="50000"/>
                  </a:schemeClr>
                </a:solidFill>
              </a:rPr>
              <a:t>")]  </a:t>
            </a:r>
          </a:p>
          <a:p>
            <a:r>
              <a:rPr lang="en-US" sz="1600" dirty="0">
                <a:solidFill>
                  <a:schemeClr val="bg2">
                    <a:lumMod val="50000"/>
                  </a:schemeClr>
                </a:solidFill>
              </a:rPr>
              <a:t>    public class Employee  </a:t>
            </a:r>
          </a:p>
          <a:p>
            <a:r>
              <a:rPr lang="en-US" sz="1600" dirty="0">
                <a:solidFill>
                  <a:schemeClr val="bg2">
                    <a:lumMod val="50000"/>
                  </a:schemeClr>
                </a:solidFill>
              </a:rPr>
              <a:t>    {  </a:t>
            </a:r>
          </a:p>
          <a:p>
            <a:r>
              <a:rPr lang="en-US" sz="1600" dirty="0">
                <a:solidFill>
                  <a:schemeClr val="bg2">
                    <a:lumMod val="50000"/>
                  </a:schemeClr>
                </a:solidFill>
              </a:rPr>
              <a:t>        [Key]  </a:t>
            </a:r>
          </a:p>
          <a:p>
            <a:r>
              <a:rPr lang="en-US" sz="1600" dirty="0">
                <a:solidFill>
                  <a:schemeClr val="bg2">
                    <a:lumMod val="50000"/>
                  </a:schemeClr>
                </a:solidFill>
              </a:rPr>
              <a:t>        public int </a:t>
            </a:r>
            <a:r>
              <a:rPr lang="en-US" sz="1600" dirty="0" err="1">
                <a:solidFill>
                  <a:schemeClr val="bg2">
                    <a:lumMod val="50000"/>
                  </a:schemeClr>
                </a:solidFill>
              </a:rPr>
              <a:t>EmpId</a:t>
            </a:r>
            <a:r>
              <a:rPr lang="en-US" sz="1600" dirty="0">
                <a:solidFill>
                  <a:schemeClr val="bg2">
                    <a:lumMod val="50000"/>
                  </a:schemeClr>
                </a:solidFill>
              </a:rPr>
              <a:t> { get; set; }  </a:t>
            </a:r>
          </a:p>
          <a:p>
            <a:r>
              <a:rPr lang="en-US" sz="1600" dirty="0">
                <a:solidFill>
                  <a:schemeClr val="bg2">
                    <a:lumMod val="50000"/>
                  </a:schemeClr>
                </a:solidFill>
              </a:rPr>
              <a:t>        public string Name { get; set; }  </a:t>
            </a:r>
          </a:p>
          <a:p>
            <a:r>
              <a:rPr lang="en-US" sz="1600" dirty="0">
                <a:solidFill>
                  <a:schemeClr val="bg2">
                    <a:lumMod val="50000"/>
                  </a:schemeClr>
                </a:solidFill>
              </a:rPr>
              <a:t>        public string Address { get; set; }  </a:t>
            </a:r>
          </a:p>
          <a:p>
            <a:r>
              <a:rPr lang="en-US" sz="1600" dirty="0">
                <a:solidFill>
                  <a:schemeClr val="bg2">
                    <a:lumMod val="50000"/>
                  </a:schemeClr>
                </a:solidFill>
              </a:rPr>
              <a:t>        public string Email { get; set; }  </a:t>
            </a:r>
          </a:p>
          <a:p>
            <a:r>
              <a:rPr lang="en-US" sz="1600" dirty="0">
                <a:solidFill>
                  <a:schemeClr val="bg2">
                    <a:lumMod val="50000"/>
                  </a:schemeClr>
                </a:solidFill>
              </a:rPr>
              <a:t>        public string </a:t>
            </a:r>
            <a:r>
              <a:rPr lang="en-US" sz="1600" dirty="0" err="1">
                <a:solidFill>
                  <a:schemeClr val="bg2">
                    <a:lumMod val="50000"/>
                  </a:schemeClr>
                </a:solidFill>
              </a:rPr>
              <a:t>MobileNo</a:t>
            </a:r>
            <a:r>
              <a:rPr lang="en-US" sz="1600" dirty="0">
                <a:solidFill>
                  <a:schemeClr val="bg2">
                    <a:lumMod val="50000"/>
                  </a:schemeClr>
                </a:solidFill>
              </a:rPr>
              <a:t> { get; set; } </a:t>
            </a:r>
          </a:p>
          <a:p>
            <a:r>
              <a:rPr lang="en-US" sz="1600" dirty="0">
                <a:solidFill>
                  <a:schemeClr val="bg2">
                    <a:lumMod val="50000"/>
                  </a:schemeClr>
                </a:solidFill>
              </a:rPr>
              <a:t>}</a:t>
            </a:r>
          </a:p>
        </p:txBody>
      </p:sp>
    </p:spTree>
    <p:extLst>
      <p:ext uri="{BB962C8B-B14F-4D97-AF65-F5344CB8AC3E}">
        <p14:creationId xmlns:p14="http://schemas.microsoft.com/office/powerpoint/2010/main" val="3735727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57109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458145" y="2287620"/>
            <a:ext cx="7890723" cy="2753061"/>
          </a:xfrm>
          <a:prstGeom prst="rect">
            <a:avLst/>
          </a:prstGeom>
          <a:noFill/>
        </p:spPr>
        <p:txBody>
          <a:bodyPr wrap="square" rtlCol="0">
            <a:spAutoFit/>
          </a:bodyPr>
          <a:lstStyle/>
          <a:p>
            <a:pPr marL="457200" indent="-457200" algn="just">
              <a:lnSpc>
                <a:spcPct val="110000"/>
              </a:lnSpc>
              <a:spcAft>
                <a:spcPts val="600"/>
              </a:spcAft>
              <a:buFont typeface="+mj-lt"/>
              <a:buAutoNum type="arabicPeriod"/>
            </a:pPr>
            <a:r>
              <a:rPr lang="en-US" sz="2000" dirty="0"/>
              <a:t>Beginning ASP.NET 4: in C# and VB; </a:t>
            </a:r>
            <a:r>
              <a:rPr lang="en-US" sz="2000" dirty="0" err="1"/>
              <a:t>Imar</a:t>
            </a:r>
            <a:r>
              <a:rPr lang="en-US" sz="2000" dirty="0"/>
              <a:t> Spaanjaars,2010</a:t>
            </a:r>
          </a:p>
          <a:p>
            <a:pPr marL="457200" indent="-457200" algn="just">
              <a:lnSpc>
                <a:spcPct val="110000"/>
              </a:lnSpc>
              <a:spcAft>
                <a:spcPts val="600"/>
              </a:spcAft>
              <a:buFont typeface="+mj-lt"/>
              <a:buAutoNum type="arabicPeriod"/>
            </a:pPr>
            <a:r>
              <a:rPr lang="en-US" sz="2000" dirty="0"/>
              <a:t>Beginning ASP.NET 3.5 in C# 2008: From Novice to Professional; 2nd edition, Matthew MacDonald,2007</a:t>
            </a:r>
          </a:p>
          <a:p>
            <a:pPr marL="457200" indent="-457200" algn="just">
              <a:lnSpc>
                <a:spcPct val="110000"/>
              </a:lnSpc>
              <a:spcAft>
                <a:spcPts val="600"/>
              </a:spcAft>
              <a:buFont typeface="+mj-lt"/>
              <a:buAutoNum type="arabicPeriod"/>
            </a:pPr>
            <a:r>
              <a:rPr lang="en-US" sz="2000" dirty="0"/>
              <a:t>ASP.NET 3.5 Unleashed by Stephen Walther, 2008</a:t>
            </a:r>
          </a:p>
          <a:p>
            <a:pPr marL="457200" indent="-457200" algn="just">
              <a:lnSpc>
                <a:spcPct val="110000"/>
              </a:lnSpc>
              <a:spcAft>
                <a:spcPts val="600"/>
              </a:spcAft>
              <a:buFont typeface="+mj-lt"/>
              <a:buAutoNum type="arabicPeriod"/>
            </a:pPr>
            <a:r>
              <a:rPr lang="en-US" sz="2000" dirty="0"/>
              <a:t>Pro ASP.NET 3.5 in C# 2008: Includes Silverlight 2 by Matthew MacDonald,2008</a:t>
            </a:r>
          </a:p>
          <a:p>
            <a:pPr marL="457200" indent="-457200" algn="just">
              <a:lnSpc>
                <a:spcPct val="110000"/>
              </a:lnSpc>
              <a:spcAft>
                <a:spcPts val="600"/>
              </a:spcAft>
              <a:buFont typeface="+mj-lt"/>
              <a:buAutoNum type="arabicPeriod"/>
            </a:pPr>
            <a:r>
              <a:rPr lang="en-US" sz="2000" dirty="0"/>
              <a:t>ASP.NET 3.5 For Dummies by Ken Cox,2008</a:t>
            </a:r>
          </a:p>
        </p:txBody>
      </p:sp>
    </p:spTree>
    <p:extLst>
      <p:ext uri="{BB962C8B-B14F-4D97-AF65-F5344CB8AC3E}">
        <p14:creationId xmlns:p14="http://schemas.microsoft.com/office/powerpoint/2010/main" val="1923382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565098" cy="2308324"/>
          </a:xfrm>
          <a:prstGeom prst="rect">
            <a:avLst/>
          </a:prstGeom>
          <a:noFill/>
        </p:spPr>
        <p:txBody>
          <a:bodyPr wrap="square" rtlCol="0">
            <a:spAutoFit/>
          </a:bodyPr>
          <a:lstStyle/>
          <a:p>
            <a:pPr marL="342900" indent="-342900">
              <a:buFont typeface="+mj-lt"/>
              <a:buAutoNum type="arabicPeriod"/>
            </a:pPr>
            <a:r>
              <a:rPr lang="en-US" dirty="0"/>
              <a:t>ASP.NET; URL: </a:t>
            </a:r>
            <a:r>
              <a:rPr lang="en-US" dirty="0">
                <a:hlinkClick r:id="rId2"/>
              </a:rPr>
              <a:t>https://www.got-it.ai/solutions</a:t>
            </a:r>
            <a:endParaRPr lang="en-US" dirty="0"/>
          </a:p>
          <a:p>
            <a:pPr marL="342900" indent="-342900">
              <a:buFont typeface="+mj-lt"/>
              <a:buAutoNum type="arabicPeriod"/>
            </a:pPr>
            <a:r>
              <a:rPr lang="en-US" dirty="0"/>
              <a:t>URL: https://www.tutorialspoint.com/</a:t>
            </a:r>
          </a:p>
          <a:p>
            <a:pPr marL="342900" indent="-342900">
              <a:buFont typeface="+mj-lt"/>
              <a:buAutoNum type="arabicPeriod"/>
            </a:pPr>
            <a:r>
              <a:rPr lang="en-US" dirty="0"/>
              <a:t>URL: https://www.c-sharpcorner.com/aURL: </a:t>
            </a:r>
            <a:r>
              <a:rPr lang="en-US" dirty="0">
                <a:hlinkClick r:id="rId3"/>
              </a:rPr>
              <a:t>https://www.tutorialsteacher.com/mvc</a:t>
            </a:r>
            <a:endParaRPr lang="en-US" dirty="0"/>
          </a:p>
          <a:p>
            <a:pPr marL="342900" indent="-342900">
              <a:buFont typeface="+mj-lt"/>
              <a:buAutoNum type="arabicPeriod"/>
            </a:pPr>
            <a:r>
              <a:rPr lang="en-US" dirty="0"/>
              <a:t>Entity framework; URL:https://www.entityframeworktutorial.net/</a:t>
            </a:r>
          </a:p>
          <a:p>
            <a:pPr marL="342900" indent="-342900">
              <a:buFont typeface="+mj-lt"/>
              <a:buAutoNum type="arabicPeriod"/>
            </a:pPr>
            <a:r>
              <a:rPr lang="en-US" dirty="0"/>
              <a:t>URL: </a:t>
            </a:r>
            <a:r>
              <a:rPr lang="en-US" dirty="0">
                <a:hlinkClick r:id="rId4"/>
              </a:rPr>
              <a:t>https://www.tutlane.com/tutorial/aspnet-mv</a:t>
            </a:r>
            <a:endParaRPr lang="en-US" dirty="0"/>
          </a:p>
          <a:p>
            <a:pPr marL="342900" indent="-342900">
              <a:buFont typeface="+mj-lt"/>
              <a:buAutoNum type="arabicPeriod"/>
            </a:pPr>
            <a:r>
              <a:rPr lang="en-US" dirty="0"/>
              <a:t>URL: </a:t>
            </a:r>
            <a:r>
              <a:rPr lang="en-US" dirty="0">
                <a:hlinkClick r:id="rId5"/>
              </a:rPr>
              <a:t>http://www.mukeshkumar.net/</a:t>
            </a:r>
            <a:endParaRPr lang="en-US" dirty="0"/>
          </a:p>
          <a:p>
            <a:pPr marL="342900" indent="-342900">
              <a:buFont typeface="+mj-lt"/>
              <a:buAutoNum type="arabicPeriod"/>
            </a:pPr>
            <a:endParaRPr lang="en-FI" dirty="0"/>
          </a:p>
        </p:txBody>
      </p:sp>
    </p:spTree>
    <p:extLst>
      <p:ext uri="{BB962C8B-B14F-4D97-AF65-F5344CB8AC3E}">
        <p14:creationId xmlns:p14="http://schemas.microsoft.com/office/powerpoint/2010/main" val="3224969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136D-8BF7-49C9-A313-3BC2A3EF11BE}"/>
              </a:ext>
            </a:extLst>
          </p:cNvPr>
          <p:cNvSpPr txBox="1"/>
          <p:nvPr/>
        </p:nvSpPr>
        <p:spPr>
          <a:xfrm>
            <a:off x="2902226" y="2725715"/>
            <a:ext cx="4174435" cy="923330"/>
          </a:xfrm>
          <a:prstGeom prst="rect">
            <a:avLst/>
          </a:prstGeom>
          <a:noFill/>
        </p:spPr>
        <p:txBody>
          <a:bodyPr wrap="square" rtlCol="0">
            <a:spAutoFit/>
          </a:bodyPr>
          <a:lstStyle/>
          <a:p>
            <a:r>
              <a:rPr lang="en-US" sz="5400" dirty="0">
                <a:solidFill>
                  <a:schemeClr val="accent1"/>
                </a:solidFill>
              </a:rPr>
              <a:t>Thank you!</a:t>
            </a:r>
            <a:endParaRPr lang="en-FI" sz="5400" dirty="0">
              <a:solidFill>
                <a:schemeClr val="accent1"/>
              </a:solidFill>
            </a:endParaRPr>
          </a:p>
        </p:txBody>
      </p:sp>
    </p:spTree>
    <p:extLst>
      <p:ext uri="{BB962C8B-B14F-4D97-AF65-F5344CB8AC3E}">
        <p14:creationId xmlns:p14="http://schemas.microsoft.com/office/powerpoint/2010/main" val="245497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6E602-283E-472A-BA4F-42B11A244C3F}"/>
              </a:ext>
            </a:extLst>
          </p:cNvPr>
          <p:cNvSpPr/>
          <p:nvPr/>
        </p:nvSpPr>
        <p:spPr>
          <a:xfrm>
            <a:off x="357081" y="1201049"/>
            <a:ext cx="7978535" cy="5109091"/>
          </a:xfrm>
          <a:prstGeom prst="rect">
            <a:avLst/>
          </a:prstGeom>
        </p:spPr>
        <p:txBody>
          <a:bodyPr wrap="square">
            <a:spAutoFit/>
          </a:bodyPr>
          <a:lstStyle/>
          <a:p>
            <a:pPr marL="285750" indent="-285750" algn="just">
              <a:buFont typeface="Arial" panose="020B0604020202020204" pitchFamily="34" charset="0"/>
              <a:buChar char="•"/>
            </a:pPr>
            <a:r>
              <a:rPr lang="en-US" sz="2200" dirty="0"/>
              <a:t> Writing and managing </a:t>
            </a:r>
            <a:r>
              <a:rPr lang="en-US" sz="2200" dirty="0" err="1"/>
              <a:t>ADO.Net</a:t>
            </a:r>
            <a:r>
              <a:rPr lang="en-US" sz="2200" dirty="0"/>
              <a:t> code for data access is a tedious and monotonous job.</a:t>
            </a:r>
          </a:p>
          <a:p>
            <a:pPr marL="285750" indent="-285750" algn="just">
              <a:buFont typeface="Arial" panose="020B0604020202020204" pitchFamily="34" charset="0"/>
              <a:buChar char="•"/>
            </a:pPr>
            <a:r>
              <a:rPr lang="en-US" sz="2200" dirty="0"/>
              <a:t>As developers work with strongly typed .NET objects called entities, there was a big gap between the object models used in the Object-Oriented Programming (OOP) and the data storage, which is in a relational model. Much code was needed to deal with this gap. ORM was created to resolve this issue. It is a technique for converting data stored in a relational database to domain-specific classes. </a:t>
            </a:r>
          </a:p>
          <a:p>
            <a:pPr marL="342900" indent="-342900" algn="just">
              <a:buFont typeface="Arial" panose="020B0604020202020204" pitchFamily="34" charset="0"/>
              <a:buChar char="•"/>
            </a:pPr>
            <a:r>
              <a:rPr lang="en-US" sz="2200" dirty="0"/>
              <a:t>Entity Framework offers many benefits compared to previous technology. One of its advantages is the excellent tooling support where we can build and maintain data access in a much shorter time. We can focus on solving business problems without worrying about the underlying data storage. </a:t>
            </a:r>
          </a:p>
          <a:p>
            <a:endParaRPr lang="en-US" dirty="0"/>
          </a:p>
        </p:txBody>
      </p:sp>
    </p:spTree>
    <p:extLst>
      <p:ext uri="{BB962C8B-B14F-4D97-AF65-F5344CB8AC3E}">
        <p14:creationId xmlns:p14="http://schemas.microsoft.com/office/powerpoint/2010/main" val="336147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4">
            <a:extLst>
              <a:ext uri="{FF2B5EF4-FFF2-40B4-BE49-F238E27FC236}">
                <a16:creationId xmlns:a16="http://schemas.microsoft.com/office/drawing/2014/main" id="{62C79159-0FD0-4562-A82E-2C9B23A87E82}"/>
              </a:ext>
            </a:extLst>
          </p:cNvPr>
          <p:cNvSpPr txBox="1">
            <a:spLocks/>
          </p:cNvSpPr>
          <p:nvPr/>
        </p:nvSpPr>
        <p:spPr>
          <a:xfrm>
            <a:off x="357081" y="791105"/>
            <a:ext cx="7754112" cy="48463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t>Entity Framework Features</a:t>
            </a:r>
          </a:p>
          <a:p>
            <a:endParaRPr lang="en-FI" dirty="0"/>
          </a:p>
        </p:txBody>
      </p:sp>
      <p:sp>
        <p:nvSpPr>
          <p:cNvPr id="4" name="Rectangle 3">
            <a:extLst>
              <a:ext uri="{FF2B5EF4-FFF2-40B4-BE49-F238E27FC236}">
                <a16:creationId xmlns:a16="http://schemas.microsoft.com/office/drawing/2014/main" id="{BDA219EF-13AA-4138-9D6E-8AB9D1DD6934}"/>
              </a:ext>
            </a:extLst>
          </p:cNvPr>
          <p:cNvSpPr/>
          <p:nvPr/>
        </p:nvSpPr>
        <p:spPr>
          <a:xfrm>
            <a:off x="357081" y="1201049"/>
            <a:ext cx="7978535" cy="5909310"/>
          </a:xfrm>
          <a:prstGeom prst="rect">
            <a:avLst/>
          </a:prstGeom>
        </p:spPr>
        <p:txBody>
          <a:bodyPr wrap="square">
            <a:spAutoFit/>
          </a:bodyPr>
          <a:lstStyle/>
          <a:p>
            <a:pPr marL="285750" indent="-285750" algn="just">
              <a:buFont typeface="Arial" panose="020B0604020202020204" pitchFamily="34" charset="0"/>
              <a:buChar char="•"/>
            </a:pPr>
            <a:r>
              <a:rPr lang="en-US" sz="2000" b="1" dirty="0"/>
              <a:t>Cross-platform</a:t>
            </a:r>
            <a:r>
              <a:rPr lang="en-US" sz="2000" dirty="0"/>
              <a:t>: EF Core is a cross-platform framework which can run on Windows, Linux and Mac.</a:t>
            </a:r>
          </a:p>
          <a:p>
            <a:pPr marL="285750" indent="-285750" algn="just">
              <a:buFont typeface="Arial" panose="020B0604020202020204" pitchFamily="34" charset="0"/>
              <a:buChar char="•"/>
            </a:pPr>
            <a:r>
              <a:rPr lang="en-US" sz="2000" b="1" dirty="0"/>
              <a:t>Modelling</a:t>
            </a:r>
            <a:r>
              <a:rPr lang="en-US" sz="2000" dirty="0"/>
              <a:t>: EF (Entity Framework) creates an EDM (Entity Data Model) based on POCO (Plain Old CLR Object) entities with get/set properties of different data types. It uses this model when querying or saving entity data to the underlying database.</a:t>
            </a:r>
          </a:p>
          <a:p>
            <a:pPr marL="285750" indent="-285750" algn="just">
              <a:buFont typeface="Arial" panose="020B0604020202020204" pitchFamily="34" charset="0"/>
              <a:buChar char="•"/>
            </a:pPr>
            <a:r>
              <a:rPr lang="en-US" sz="2000" b="1" dirty="0"/>
              <a:t>Querying</a:t>
            </a:r>
            <a:r>
              <a:rPr lang="en-US" sz="2000" dirty="0"/>
              <a:t>: EF allows us to use LINQ queries (C#/VB.NET) to retrieve data from the underlying database. The database provider will translate this LINQ queries to the database-specific query language (e.g. SQL for a relational database). EF also allows us to execute raw SQL queries directly to the database.</a:t>
            </a:r>
          </a:p>
          <a:p>
            <a:pPr marL="285750" indent="-285750" algn="just">
              <a:buFont typeface="Arial" panose="020B0604020202020204" pitchFamily="34" charset="0"/>
              <a:buChar char="•"/>
            </a:pPr>
            <a:r>
              <a:rPr lang="en-US" sz="2000" b="1" dirty="0"/>
              <a:t>Change Tracking</a:t>
            </a:r>
            <a:r>
              <a:rPr lang="en-US" sz="2000" dirty="0"/>
              <a:t>: EF keeps track of changes occurred to instances of your entities (Property values) which need to be submitted to the database.</a:t>
            </a:r>
          </a:p>
          <a:p>
            <a:pPr marL="285750" indent="-285750" algn="just">
              <a:buFont typeface="Arial" panose="020B0604020202020204" pitchFamily="34" charset="0"/>
              <a:buChar char="•"/>
            </a:pPr>
            <a:r>
              <a:rPr lang="en-US" sz="2000" b="1" dirty="0"/>
              <a:t>Saving</a:t>
            </a:r>
            <a:r>
              <a:rPr lang="en-US" sz="2000" dirty="0"/>
              <a:t>: EF executes INSERT, UPDATE, and DELETE commands to the database based on the changes occurred to your entities when you call the </a:t>
            </a:r>
            <a:r>
              <a:rPr lang="en-US" sz="2000" dirty="0" err="1"/>
              <a:t>SaveChanges</a:t>
            </a:r>
            <a:r>
              <a:rPr lang="en-US" sz="2000" dirty="0"/>
              <a:t>() method. EF also provides the asynchronous </a:t>
            </a:r>
            <a:r>
              <a:rPr lang="en-US" sz="2000" dirty="0" err="1"/>
              <a:t>SaveChangesAsync</a:t>
            </a:r>
            <a:r>
              <a:rPr lang="en-US" sz="2000" dirty="0"/>
              <a:t>() method.</a:t>
            </a:r>
          </a:p>
          <a:p>
            <a:pPr algn="just"/>
            <a:endParaRPr lang="en-US" dirty="0"/>
          </a:p>
        </p:txBody>
      </p:sp>
    </p:spTree>
    <p:extLst>
      <p:ext uri="{BB962C8B-B14F-4D97-AF65-F5344CB8AC3E}">
        <p14:creationId xmlns:p14="http://schemas.microsoft.com/office/powerpoint/2010/main" val="171559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4">
            <a:extLst>
              <a:ext uri="{FF2B5EF4-FFF2-40B4-BE49-F238E27FC236}">
                <a16:creationId xmlns:a16="http://schemas.microsoft.com/office/drawing/2014/main" id="{62C79159-0FD0-4562-A82E-2C9B23A87E82}"/>
              </a:ext>
            </a:extLst>
          </p:cNvPr>
          <p:cNvSpPr txBox="1">
            <a:spLocks/>
          </p:cNvSpPr>
          <p:nvPr/>
        </p:nvSpPr>
        <p:spPr>
          <a:xfrm>
            <a:off x="357081" y="791105"/>
            <a:ext cx="7754112" cy="48463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t>Entity Framework Features</a:t>
            </a:r>
          </a:p>
          <a:p>
            <a:endParaRPr lang="en-FI" dirty="0"/>
          </a:p>
        </p:txBody>
      </p:sp>
      <p:sp>
        <p:nvSpPr>
          <p:cNvPr id="4" name="Rectangle 3">
            <a:extLst>
              <a:ext uri="{FF2B5EF4-FFF2-40B4-BE49-F238E27FC236}">
                <a16:creationId xmlns:a16="http://schemas.microsoft.com/office/drawing/2014/main" id="{BDA219EF-13AA-4138-9D6E-8AB9D1DD6934}"/>
              </a:ext>
            </a:extLst>
          </p:cNvPr>
          <p:cNvSpPr/>
          <p:nvPr/>
        </p:nvSpPr>
        <p:spPr>
          <a:xfrm>
            <a:off x="357081" y="1201049"/>
            <a:ext cx="7978535" cy="3970318"/>
          </a:xfrm>
          <a:prstGeom prst="rect">
            <a:avLst/>
          </a:prstGeom>
        </p:spPr>
        <p:txBody>
          <a:bodyPr wrap="square">
            <a:spAutoFit/>
          </a:bodyPr>
          <a:lstStyle/>
          <a:p>
            <a:pPr marL="285750" indent="-285750" algn="just">
              <a:buFont typeface="Arial" panose="020B0604020202020204" pitchFamily="34" charset="0"/>
              <a:buChar char="•"/>
            </a:pPr>
            <a:r>
              <a:rPr lang="en-US" b="1" dirty="0"/>
              <a:t>Concurrency</a:t>
            </a:r>
            <a:r>
              <a:rPr lang="en-US" dirty="0"/>
              <a:t>: EF uses Optimistic Concurrency by default to protect overwriting changes made by another user since data was fetched from the database.</a:t>
            </a:r>
            <a:endParaRPr lang="en-US" b="1" dirty="0"/>
          </a:p>
          <a:p>
            <a:pPr marL="285750" indent="-285750" algn="just">
              <a:buFont typeface="Arial" panose="020B0604020202020204" pitchFamily="34" charset="0"/>
              <a:buChar char="•"/>
            </a:pPr>
            <a:r>
              <a:rPr lang="en-US" b="1" dirty="0"/>
              <a:t>Transactions</a:t>
            </a:r>
            <a:r>
              <a:rPr lang="en-US" dirty="0"/>
              <a:t>: EF performs automatic transaction management while querying or saving data. It also provides options to customize transaction management.</a:t>
            </a:r>
          </a:p>
          <a:p>
            <a:pPr marL="285750" indent="-285750" algn="just">
              <a:buFont typeface="Arial" panose="020B0604020202020204" pitchFamily="34" charset="0"/>
              <a:buChar char="•"/>
            </a:pPr>
            <a:r>
              <a:rPr lang="en-US" b="1" dirty="0"/>
              <a:t>Caching</a:t>
            </a:r>
            <a:r>
              <a:rPr lang="en-US" dirty="0"/>
              <a:t>: EF includes first level of caching out of the box. So, repeated querying will return data from the cache instead of hitting the database.</a:t>
            </a:r>
          </a:p>
          <a:p>
            <a:pPr marL="285750" indent="-285750" algn="just">
              <a:buFont typeface="Arial" panose="020B0604020202020204" pitchFamily="34" charset="0"/>
              <a:buChar char="•"/>
            </a:pPr>
            <a:r>
              <a:rPr lang="en-US" b="1" dirty="0"/>
              <a:t>Built-in Conventions</a:t>
            </a:r>
            <a:r>
              <a:rPr lang="en-US" dirty="0"/>
              <a:t>: EF follows conventions over the configuration programming pattern and includes a set of default rules which automatically configure the EF model.</a:t>
            </a:r>
          </a:p>
          <a:p>
            <a:pPr marL="285750" indent="-285750" algn="just">
              <a:buFont typeface="Arial" panose="020B0604020202020204" pitchFamily="34" charset="0"/>
              <a:buChar char="•"/>
            </a:pPr>
            <a:r>
              <a:rPr lang="en-US" b="1" dirty="0"/>
              <a:t>Configurations</a:t>
            </a:r>
            <a:r>
              <a:rPr lang="en-US" dirty="0"/>
              <a:t>: EF allows us to configure the EF model by using data annotation attributes or Fluent API to override default conventions.</a:t>
            </a:r>
          </a:p>
          <a:p>
            <a:pPr marL="285750" indent="-285750" algn="just">
              <a:buFont typeface="Arial" panose="020B0604020202020204" pitchFamily="34" charset="0"/>
              <a:buChar char="•"/>
            </a:pPr>
            <a:r>
              <a:rPr lang="en-US" b="1" dirty="0"/>
              <a:t>Migrations</a:t>
            </a:r>
            <a:r>
              <a:rPr lang="en-US" dirty="0"/>
              <a:t>: EF provides a set of migration commands that can be executed on the NuGet Package Manager Console or the Command Line Interface to create or manage underlying database Schema.</a:t>
            </a:r>
          </a:p>
        </p:txBody>
      </p:sp>
    </p:spTree>
    <p:extLst>
      <p:ext uri="{BB962C8B-B14F-4D97-AF65-F5344CB8AC3E}">
        <p14:creationId xmlns:p14="http://schemas.microsoft.com/office/powerpoint/2010/main" val="167113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449005"/>
            <a:ext cx="8018282" cy="1181012"/>
          </a:xfrm>
        </p:spPr>
        <p:txBody>
          <a:bodyPr>
            <a:noAutofit/>
          </a:bodyPr>
          <a:lstStyle/>
          <a:p>
            <a:r>
              <a:rPr lang="en-US" b="1" dirty="0"/>
              <a:t>ADO.NET VS EF</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pic>
        <p:nvPicPr>
          <p:cNvPr id="4" name="Picture 3" descr="A screenshot of a cell phone&#10;&#10;Description automatically generated">
            <a:extLst>
              <a:ext uri="{FF2B5EF4-FFF2-40B4-BE49-F238E27FC236}">
                <a16:creationId xmlns:a16="http://schemas.microsoft.com/office/drawing/2014/main" id="{76056C0B-A7DC-4A72-BEF1-7265CD29A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043" y="2017059"/>
            <a:ext cx="5605670" cy="4225041"/>
          </a:xfrm>
          <a:prstGeom prst="rect">
            <a:avLst/>
          </a:prstGeom>
        </p:spPr>
      </p:pic>
    </p:spTree>
    <p:extLst>
      <p:ext uri="{BB962C8B-B14F-4D97-AF65-F5344CB8AC3E}">
        <p14:creationId xmlns:p14="http://schemas.microsoft.com/office/powerpoint/2010/main" val="348381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FD9A4D-C158-4651-AC75-8315EA0E6DA4}"/>
              </a:ext>
            </a:extLst>
          </p:cNvPr>
          <p:cNvSpPr txBox="1"/>
          <p:nvPr/>
        </p:nvSpPr>
        <p:spPr>
          <a:xfrm>
            <a:off x="212032" y="1277918"/>
            <a:ext cx="8706678" cy="1107996"/>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t>Right click on the project in the Solution Explorer in Visual Studio and select Manage NuGet Packages.. (or select on the menu: Tools -&gt; NuGet Package Manager -&gt; Manage NuGet Packages For Solution).</a:t>
            </a:r>
          </a:p>
        </p:txBody>
      </p:sp>
      <p:sp>
        <p:nvSpPr>
          <p:cNvPr id="7" name="Rectangle 6">
            <a:extLst>
              <a:ext uri="{FF2B5EF4-FFF2-40B4-BE49-F238E27FC236}">
                <a16:creationId xmlns:a16="http://schemas.microsoft.com/office/drawing/2014/main" id="{7D8BD014-1D89-4A24-9BBB-F98B0890EAE6}"/>
              </a:ext>
            </a:extLst>
          </p:cNvPr>
          <p:cNvSpPr/>
          <p:nvPr/>
        </p:nvSpPr>
        <p:spPr>
          <a:xfrm>
            <a:off x="225287" y="780746"/>
            <a:ext cx="1576585" cy="430887"/>
          </a:xfrm>
          <a:prstGeom prst="rect">
            <a:avLst/>
          </a:prstGeom>
        </p:spPr>
        <p:txBody>
          <a:bodyPr wrap="none">
            <a:spAutoFit/>
          </a:bodyPr>
          <a:lstStyle/>
          <a:p>
            <a:r>
              <a:rPr lang="en-US" sz="2200" b="1" dirty="0"/>
              <a:t>Installing EF</a:t>
            </a:r>
          </a:p>
        </p:txBody>
      </p:sp>
      <p:pic>
        <p:nvPicPr>
          <p:cNvPr id="4" name="Picture 3" descr="A screenshot of a computer&#10;&#10;Description automatically generated">
            <a:extLst>
              <a:ext uri="{FF2B5EF4-FFF2-40B4-BE49-F238E27FC236}">
                <a16:creationId xmlns:a16="http://schemas.microsoft.com/office/drawing/2014/main" id="{A892B222-AC96-4C13-AA1F-12901FD7E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18" y="2385914"/>
            <a:ext cx="8106906" cy="4220164"/>
          </a:xfrm>
          <a:prstGeom prst="rect">
            <a:avLst/>
          </a:prstGeom>
        </p:spPr>
      </p:pic>
    </p:spTree>
    <p:extLst>
      <p:ext uri="{BB962C8B-B14F-4D97-AF65-F5344CB8AC3E}">
        <p14:creationId xmlns:p14="http://schemas.microsoft.com/office/powerpoint/2010/main" val="197526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FD9A4D-C158-4651-AC75-8315EA0E6DA4}"/>
              </a:ext>
            </a:extLst>
          </p:cNvPr>
          <p:cNvSpPr txBox="1"/>
          <p:nvPr/>
        </p:nvSpPr>
        <p:spPr>
          <a:xfrm>
            <a:off x="212032" y="1277918"/>
            <a:ext cx="8706678" cy="769441"/>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t>Select </a:t>
            </a:r>
            <a:r>
              <a:rPr lang="en-US" sz="2200" b="1" dirty="0"/>
              <a:t>Browse</a:t>
            </a:r>
            <a:r>
              <a:rPr lang="en-US" sz="2200" dirty="0"/>
              <a:t> on the top and search </a:t>
            </a:r>
            <a:r>
              <a:rPr lang="en-US" sz="2200" b="1" dirty="0"/>
              <a:t>Entity framework </a:t>
            </a:r>
            <a:r>
              <a:rPr lang="en-US" sz="2200" dirty="0"/>
              <a:t>on the search list. Select Entity framework and then click “Install”.</a:t>
            </a:r>
          </a:p>
        </p:txBody>
      </p:sp>
      <p:sp>
        <p:nvSpPr>
          <p:cNvPr id="7" name="Rectangle 6">
            <a:extLst>
              <a:ext uri="{FF2B5EF4-FFF2-40B4-BE49-F238E27FC236}">
                <a16:creationId xmlns:a16="http://schemas.microsoft.com/office/drawing/2014/main" id="{7D8BD014-1D89-4A24-9BBB-F98B0890EAE6}"/>
              </a:ext>
            </a:extLst>
          </p:cNvPr>
          <p:cNvSpPr/>
          <p:nvPr/>
        </p:nvSpPr>
        <p:spPr>
          <a:xfrm>
            <a:off x="225287" y="780746"/>
            <a:ext cx="1576585" cy="430887"/>
          </a:xfrm>
          <a:prstGeom prst="rect">
            <a:avLst/>
          </a:prstGeom>
        </p:spPr>
        <p:txBody>
          <a:bodyPr wrap="none">
            <a:spAutoFit/>
          </a:bodyPr>
          <a:lstStyle/>
          <a:p>
            <a:r>
              <a:rPr lang="en-US" sz="2200" b="1" dirty="0"/>
              <a:t>Installing EF</a:t>
            </a:r>
          </a:p>
        </p:txBody>
      </p:sp>
      <p:pic>
        <p:nvPicPr>
          <p:cNvPr id="3" name="Picture 2" descr="A screenshot of a social media post&#10;&#10;Description automatically generated">
            <a:extLst>
              <a:ext uri="{FF2B5EF4-FFF2-40B4-BE49-F238E27FC236}">
                <a16:creationId xmlns:a16="http://schemas.microsoft.com/office/drawing/2014/main" id="{A111AFA7-3F8B-4309-879E-9803ABE17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444" y="2017541"/>
            <a:ext cx="3838522" cy="4423015"/>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7031525C-2340-4344-A268-A7BC02324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047358"/>
            <a:ext cx="3975313" cy="4393197"/>
          </a:xfrm>
          <a:prstGeom prst="rect">
            <a:avLst/>
          </a:prstGeom>
        </p:spPr>
      </p:pic>
      <p:cxnSp>
        <p:nvCxnSpPr>
          <p:cNvPr id="12" name="Straight Arrow Connector 11">
            <a:extLst>
              <a:ext uri="{FF2B5EF4-FFF2-40B4-BE49-F238E27FC236}">
                <a16:creationId xmlns:a16="http://schemas.microsoft.com/office/drawing/2014/main" id="{704FBB71-B81F-44EE-B3BD-0D27154BEF01}"/>
              </a:ext>
            </a:extLst>
          </p:cNvPr>
          <p:cNvCxnSpPr>
            <a:cxnSpLocks/>
          </p:cNvCxnSpPr>
          <p:nvPr/>
        </p:nvCxnSpPr>
        <p:spPr>
          <a:xfrm flipH="1">
            <a:off x="1801873" y="2637183"/>
            <a:ext cx="954579" cy="6758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334A59A2-4C2F-4870-B5DA-D1D62453069B}"/>
              </a:ext>
            </a:extLst>
          </p:cNvPr>
          <p:cNvCxnSpPr>
            <a:cxnSpLocks/>
          </p:cNvCxnSpPr>
          <p:nvPr/>
        </p:nvCxnSpPr>
        <p:spPr>
          <a:xfrm flipH="1">
            <a:off x="7599699" y="2849217"/>
            <a:ext cx="947614" cy="5797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5525975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2372</TotalTime>
  <Words>3333</Words>
  <Application>Microsoft Office PowerPoint</Application>
  <PresentationFormat>On-screen Show (4:3)</PresentationFormat>
  <Paragraphs>241</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Corbel</vt:lpstr>
      <vt:lpstr>Wingdings</vt:lpstr>
      <vt:lpstr>Spectrum</vt:lpstr>
      <vt:lpstr>Entity Framework</vt:lpstr>
      <vt:lpstr>Lecture Outline</vt:lpstr>
      <vt:lpstr>Entity Framework</vt:lpstr>
      <vt:lpstr>PowerPoint Presentation</vt:lpstr>
      <vt:lpstr>PowerPoint Presentation</vt:lpstr>
      <vt:lpstr>PowerPoint Presentation</vt:lpstr>
      <vt:lpstr>ADO.NET VS EF</vt:lpstr>
      <vt:lpstr>PowerPoint Presentation</vt:lpstr>
      <vt:lpstr>PowerPoint Presentation</vt:lpstr>
      <vt:lpstr>PowerPoint Presentation</vt:lpstr>
      <vt:lpstr>PowerPoint Presentation</vt:lpstr>
      <vt:lpstr>PowerPoint Presentation</vt:lpstr>
      <vt:lpstr>PowerPoint Presentation</vt:lpstr>
      <vt:lpstr>Introduction to LINQ</vt:lpstr>
      <vt:lpstr>PowerPoint Presentation</vt:lpstr>
      <vt:lpstr>PowerPoint Presentation</vt:lpstr>
      <vt:lpstr>PowerPoint Presentation</vt:lpstr>
      <vt:lpstr> Introduction to Lambda Expression</vt:lpstr>
      <vt:lpstr>PowerPoint Presentation</vt:lpstr>
      <vt:lpstr>CRUD operations using EF Schema-First approach  </vt:lpstr>
      <vt:lpstr>PowerPoint Presentation</vt:lpstr>
      <vt:lpstr>PowerPoint Presentation</vt:lpstr>
      <vt:lpstr>PowerPoint Presentation</vt:lpstr>
      <vt:lpstr>PowerPoint Presentation</vt:lpstr>
      <vt:lpstr>PowerPoint Presentation</vt:lpstr>
      <vt:lpstr>PowerPoint Presentation</vt:lpstr>
      <vt:lpstr>CRUD operations using EF Code-First approach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ASP.Net Framework</dc:title>
  <dc:creator>KAZI SADIA</dc:creator>
  <cp:lastModifiedBy>Victor Stany Rozario</cp:lastModifiedBy>
  <cp:revision>231</cp:revision>
  <dcterms:created xsi:type="dcterms:W3CDTF">2020-04-22T19:49:56Z</dcterms:created>
  <dcterms:modified xsi:type="dcterms:W3CDTF">2020-11-10T02:03:32Z</dcterms:modified>
</cp:coreProperties>
</file>