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0" r:id="rId4"/>
    <p:sldId id="259" r:id="rId5"/>
    <p:sldId id="279" r:id="rId6"/>
    <p:sldId id="272" r:id="rId7"/>
    <p:sldId id="260" r:id="rId8"/>
    <p:sldId id="271" r:id="rId9"/>
    <p:sldId id="261" r:id="rId10"/>
    <p:sldId id="273" r:id="rId11"/>
    <p:sldId id="262" r:id="rId12"/>
    <p:sldId id="268" r:id="rId13"/>
    <p:sldId id="263" r:id="rId14"/>
    <p:sldId id="269" r:id="rId15"/>
    <p:sldId id="265" r:id="rId16"/>
    <p:sldId id="267" r:id="rId17"/>
    <p:sldId id="277" r:id="rId18"/>
    <p:sldId id="278" r:id="rId19"/>
    <p:sldId id="275" r:id="rId20"/>
    <p:sldId id="274" r:id="rId21"/>
    <p:sldId id="276" r:id="rId22"/>
    <p:sldId id="280" r:id="rId23"/>
    <p:sldId id="282" r:id="rId24"/>
    <p:sldId id="281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8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AB344-4339-7249-AD4C-698266A05549}" type="datetimeFigureOut">
              <a:rPr lang="en-US" smtClean="0"/>
              <a:t>7/12/15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BD9A5-7DFA-E141-A0A3-1FBA24BED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3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AB344-4339-7249-AD4C-698266A05549}" type="datetimeFigureOut">
              <a:rPr lang="en-US" smtClean="0"/>
              <a:t>7/12/15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BD9A5-7DFA-E141-A0A3-1FBA24BED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AB344-4339-7249-AD4C-698266A05549}" type="datetimeFigureOut">
              <a:rPr lang="en-US" smtClean="0"/>
              <a:t>7/12/15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BD9A5-7DFA-E141-A0A3-1FBA24BED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19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AB344-4339-7249-AD4C-698266A05549}" type="datetimeFigureOut">
              <a:rPr lang="en-US" smtClean="0"/>
              <a:t>7/12/15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BD9A5-7DFA-E141-A0A3-1FBA24BED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510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AB344-4339-7249-AD4C-698266A05549}" type="datetimeFigureOut">
              <a:rPr lang="en-US" smtClean="0"/>
              <a:t>7/12/15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BD9A5-7DFA-E141-A0A3-1FBA24BED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09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AB344-4339-7249-AD4C-698266A05549}" type="datetimeFigureOut">
              <a:rPr lang="en-US" smtClean="0"/>
              <a:t>7/12/15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BD9A5-7DFA-E141-A0A3-1FBA24BED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32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AB344-4339-7249-AD4C-698266A05549}" type="datetimeFigureOut">
              <a:rPr lang="en-US" smtClean="0"/>
              <a:t>7/12/15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BD9A5-7DFA-E141-A0A3-1FBA24BED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04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AB344-4339-7249-AD4C-698266A05549}" type="datetimeFigureOut">
              <a:rPr lang="en-US" smtClean="0"/>
              <a:t>7/12/15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BD9A5-7DFA-E141-A0A3-1FBA24BED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826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AB344-4339-7249-AD4C-698266A05549}" type="datetimeFigureOut">
              <a:rPr lang="en-US" smtClean="0"/>
              <a:t>7/12/15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BD9A5-7DFA-E141-A0A3-1FBA24BED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00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AB344-4339-7249-AD4C-698266A05549}" type="datetimeFigureOut">
              <a:rPr lang="en-US" smtClean="0"/>
              <a:t>7/12/15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BD9A5-7DFA-E141-A0A3-1FBA24BED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85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AB344-4339-7249-AD4C-698266A05549}" type="datetimeFigureOut">
              <a:rPr lang="en-US" smtClean="0"/>
              <a:t>7/12/15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BD9A5-7DFA-E141-A0A3-1FBA24BED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77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AB344-4339-7249-AD4C-698266A05549}" type="datetimeFigureOut">
              <a:rPr lang="en-US" smtClean="0"/>
              <a:t>7/12/15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BD9A5-7DFA-E141-A0A3-1FBA24BED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38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angpop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Languages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94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 and Link Process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9029" r="-902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1425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Bytecode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Java is the most popular language that compiles to </a:t>
            </a:r>
            <a:r>
              <a:rPr lang="en-US" dirty="0" err="1" smtClean="0"/>
              <a:t>bytecodes</a:t>
            </a:r>
            <a:r>
              <a:rPr lang="en-US" dirty="0" smtClean="0"/>
              <a:t>, instructions that can be run on multiple platforms.</a:t>
            </a:r>
          </a:p>
          <a:p>
            <a:r>
              <a:rPr lang="en-US" dirty="0" smtClean="0"/>
              <a:t>Source code is compiled into a format that runs on the Java Virtual Machine (JVM), a program written specifically for the hardware type.</a:t>
            </a:r>
          </a:p>
          <a:p>
            <a:r>
              <a:rPr lang="en-US" dirty="0" smtClean="0"/>
              <a:t>The same source code can be run on different platforms – different hardware and operating systems – without being re-written.</a:t>
            </a:r>
          </a:p>
          <a:p>
            <a:r>
              <a:rPr lang="en-US" dirty="0" smtClean="0"/>
              <a:t>Java, Python, Ruby all use </a:t>
            </a:r>
            <a:r>
              <a:rPr lang="en-US" dirty="0" err="1" smtClean="0"/>
              <a:t>bytecode</a:t>
            </a:r>
            <a:r>
              <a:rPr lang="en-US" dirty="0" smtClean="0"/>
              <a:t> compiling.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69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 </a:t>
            </a:r>
            <a:r>
              <a:rPr lang="en-US" dirty="0" err="1" smtClean="0"/>
              <a:t>bytecode</a:t>
            </a:r>
            <a:r>
              <a:rPr lang="en-US" dirty="0" smtClean="0"/>
              <a:t> running on two different operating systems…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rcRect t="-15811" b="-15811"/>
          <a:stretch>
            <a:fillRect/>
          </a:stretch>
        </p:blipFill>
        <p:spPr/>
      </p:pic>
      <p:sp>
        <p:nvSpPr>
          <p:cNvPr id="9" name="TextBox 8"/>
          <p:cNvSpPr txBox="1"/>
          <p:nvPr/>
        </p:nvSpPr>
        <p:spPr>
          <a:xfrm>
            <a:off x="457200" y="2019533"/>
            <a:ext cx="900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 code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067908" y="2019533"/>
            <a:ext cx="1208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Compiled </a:t>
            </a:r>
            <a:r>
              <a:rPr lang="en-US" dirty="0" err="1" smtClean="0"/>
              <a:t>bytecode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858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Interpreted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Interpreted code is translated at run-time.</a:t>
            </a:r>
          </a:p>
          <a:p>
            <a:r>
              <a:rPr lang="en-US" dirty="0" smtClean="0"/>
              <a:t>No compiling necessary ahead of time.</a:t>
            </a:r>
          </a:p>
          <a:p>
            <a:r>
              <a:rPr lang="en-US" dirty="0" smtClean="0"/>
              <a:t>Cross-platform.  Runs on a variety of operating systems and hardware.</a:t>
            </a:r>
          </a:p>
          <a:p>
            <a:r>
              <a:rPr lang="en-US" dirty="0" smtClean="0"/>
              <a:t>Slow execution</a:t>
            </a:r>
          </a:p>
          <a:p>
            <a:r>
              <a:rPr lang="en-US" dirty="0" smtClean="0"/>
              <a:t>PHP, Perl, </a:t>
            </a:r>
          </a:p>
          <a:p>
            <a:r>
              <a:rPr lang="en-US" dirty="0" smtClean="0"/>
              <a:t>JavaScript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8254"/>
          <a:stretch/>
        </p:blipFill>
        <p:spPr>
          <a:xfrm>
            <a:off x="3614104" y="3957950"/>
            <a:ext cx="5363298" cy="274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02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the two types of code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421" b="4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58340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Visual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3254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Drag and drop blocks</a:t>
            </a:r>
          </a:p>
          <a:p>
            <a:r>
              <a:rPr lang="en-US" sz="2400" dirty="0" smtClean="0"/>
              <a:t>Avoids syntax errors</a:t>
            </a:r>
          </a:p>
          <a:p>
            <a:r>
              <a:rPr lang="en-US" sz="2400" dirty="0" smtClean="0"/>
              <a:t>Useful for learning how to program even if you don</a:t>
            </a:r>
            <a:r>
              <a:rPr lang="en-US" sz="2400" dirty="0" smtClean="0"/>
              <a:t>’t know the language commands yet.</a:t>
            </a:r>
            <a:endParaRPr lang="en-US" sz="2400" dirty="0" smtClean="0"/>
          </a:p>
          <a:p>
            <a:r>
              <a:rPr lang="en-US" sz="2400" dirty="0" smtClean="0"/>
              <a:t>Compiles into traditional written languages such as Java</a:t>
            </a:r>
          </a:p>
          <a:p>
            <a:r>
              <a:rPr lang="en-US" sz="2400" dirty="0" smtClean="0"/>
              <a:t>Lego </a:t>
            </a:r>
            <a:r>
              <a:rPr lang="en-US" sz="2400" dirty="0" err="1" smtClean="0"/>
              <a:t>Mindstorm</a:t>
            </a:r>
            <a:r>
              <a:rPr lang="en-US" sz="2400" dirty="0" smtClean="0"/>
              <a:t>, App Inventor, Scratch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31958"/>
          <a:stretch/>
        </p:blipFill>
        <p:spPr>
          <a:xfrm>
            <a:off x="0" y="3940705"/>
            <a:ext cx="9144000" cy="291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447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en-US" sz="4400" dirty="0" smtClean="0"/>
              <a:t>Common Markup Formats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1" indent="0">
              <a:buNone/>
            </a:pPr>
            <a:r>
              <a:rPr lang="en-US" dirty="0" smtClean="0"/>
              <a:t>A </a:t>
            </a:r>
            <a:r>
              <a:rPr lang="en-US" u="sng" dirty="0" smtClean="0"/>
              <a:t>markup language </a:t>
            </a:r>
            <a:r>
              <a:rPr lang="en-US" dirty="0" smtClean="0"/>
              <a:t>is not an executed programming language but follows structured rules similar to computer programs.</a:t>
            </a:r>
          </a:p>
          <a:p>
            <a:pPr marL="742950" lvl="2" indent="-342900"/>
            <a:r>
              <a:rPr lang="en-US" dirty="0" smtClean="0"/>
              <a:t>HTML/CSS – Hypertext Markup Language and Cascading Style Sheets work together as the text formatting languages of all web pages.</a:t>
            </a:r>
          </a:p>
          <a:p>
            <a:pPr marL="742950" lvl="2" indent="-342900"/>
            <a:r>
              <a:rPr lang="en-US" dirty="0" smtClean="0"/>
              <a:t>SQL – Structured Query Language.  Used to load, save and sort information in databases.</a:t>
            </a:r>
          </a:p>
          <a:p>
            <a:pPr marL="742950" lvl="2" indent="-342900"/>
            <a:r>
              <a:rPr lang="en-US" dirty="0" smtClean="0"/>
              <a:t>XML – Extensible Markup Language.  Used to transfer data between apps.</a:t>
            </a:r>
          </a:p>
          <a:p>
            <a:pPr marL="742950" lvl="2" indent="-342900"/>
            <a:r>
              <a:rPr lang="en-US" dirty="0" smtClean="0"/>
              <a:t>JSON – JavaScript Object Notation. </a:t>
            </a:r>
            <a:r>
              <a:rPr lang="en-US" dirty="0" smtClean="0"/>
              <a:t>Like XML, it is used to transfer data.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235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15541" b="1554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13821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8701" r="-870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69463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6519" r="-651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72131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programming language?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-457200"/>
            <a:r>
              <a:rPr lang="en-US" dirty="0" smtClean="0"/>
              <a:t>Computer code (or scripts) is instructions written to control the computer.</a:t>
            </a:r>
          </a:p>
          <a:p>
            <a:pPr marL="457200" lvl="1" indent="-457200"/>
            <a:r>
              <a:rPr lang="en-US" dirty="0" smtClean="0"/>
              <a:t>Every game, app, web page, robot etc. was written by a programmer in a language.</a:t>
            </a:r>
          </a:p>
          <a:p>
            <a:pPr marL="457200" lvl="1" indent="-457200"/>
            <a:r>
              <a:rPr lang="en-US" dirty="0" smtClean="0"/>
              <a:t>Some language examples: Java, JavaScript, C, C++, C#, Objective-C, Swift, Visual Basic, Python, Ruby, PHP, Perl, FORTRAN, Pascal, COBOL, mumps, </a:t>
            </a:r>
            <a:r>
              <a:rPr lang="en-US" dirty="0" err="1" smtClean="0"/>
              <a:t>ActionScript</a:t>
            </a:r>
            <a:r>
              <a:rPr lang="en-US" dirty="0" smtClean="0"/>
              <a:t>, Ada, Smalltalk, </a:t>
            </a:r>
            <a:r>
              <a:rPr lang="en-US" dirty="0" err="1" smtClean="0"/>
              <a:t>Lua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560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11480" b="1148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32642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012" t="5208" r="11045" b="7552"/>
          <a:stretch/>
        </p:blipFill>
        <p:spPr>
          <a:xfrm>
            <a:off x="1559080" y="1119159"/>
            <a:ext cx="5733467" cy="5540046"/>
          </a:xfrm>
        </p:spPr>
      </p:pic>
    </p:spTree>
    <p:extLst>
      <p:ext uri="{BB962C8B-B14F-4D97-AF65-F5344CB8AC3E}">
        <p14:creationId xmlns:p14="http://schemas.microsoft.com/office/powerpoint/2010/main" val="1288670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language is the best?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There is no </a:t>
            </a:r>
            <a:r>
              <a:rPr lang="en-US" dirty="0" smtClean="0"/>
              <a:t>“best” language for everything. </a:t>
            </a:r>
            <a:r>
              <a:rPr lang="en-US" dirty="0" smtClean="0"/>
              <a:t>Web, mobile, desktop, servers, database, embedded all have their preferred language.</a:t>
            </a:r>
          </a:p>
          <a:p>
            <a:r>
              <a:rPr lang="en-US" dirty="0" smtClean="0"/>
              <a:t>The main elements of computer science are found in all languages (loops, if-else, variables, strings, functions, arrays etc.)</a:t>
            </a:r>
          </a:p>
          <a:p>
            <a:r>
              <a:rPr lang="en-US" dirty="0" smtClean="0"/>
              <a:t>Java, JavaScript, C#, C++ and Python are popular general purpose languages.</a:t>
            </a:r>
          </a:p>
          <a:p>
            <a:r>
              <a:rPr lang="en-US" dirty="0" smtClean="0"/>
              <a:t>HTML/CSS, JavaScript are popular web page development tools.</a:t>
            </a:r>
          </a:p>
          <a:p>
            <a:r>
              <a:rPr lang="en-US" dirty="0" smtClean="0"/>
              <a:t>SQL and PHP are popular back-end web server tools.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181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Languages used in this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Basic</a:t>
            </a:r>
          </a:p>
          <a:p>
            <a:r>
              <a:rPr lang="en-US" dirty="0" smtClean="0"/>
              <a:t>SQL</a:t>
            </a:r>
          </a:p>
          <a:p>
            <a:r>
              <a:rPr lang="en-US" dirty="0" smtClean="0"/>
              <a:t>JavaScript</a:t>
            </a:r>
          </a:p>
          <a:p>
            <a:r>
              <a:rPr lang="en-US" dirty="0" smtClean="0"/>
              <a:t>Gaming systems Construct 2, Unity</a:t>
            </a:r>
          </a:p>
          <a:p>
            <a:r>
              <a:rPr lang="en-US" dirty="0" smtClean="0"/>
              <a:t>Possibly Java for Android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867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the most common language in use today?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http://www.codeconquest.com/what-is-coding/common-programming-languages/</a:t>
            </a:r>
          </a:p>
          <a:p>
            <a:endParaRPr lang="en-US" dirty="0">
              <a:hlinkClick r:id="rId2"/>
            </a:endParaRPr>
          </a:p>
          <a:p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http://langpop.com/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543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Layers of Programming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rcRect l="-21470" r="-2147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64360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1. Machine code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earliest form of programming.</a:t>
            </a:r>
          </a:p>
          <a:p>
            <a:pPr marL="0" indent="0">
              <a:buNone/>
            </a:pPr>
            <a:r>
              <a:rPr lang="en-US" dirty="0" smtClean="0"/>
              <a:t>The lowest level of programming.</a:t>
            </a:r>
          </a:p>
          <a:p>
            <a:pPr marL="0" indent="0">
              <a:buNone/>
            </a:pPr>
            <a:r>
              <a:rPr lang="en-US" dirty="0" smtClean="0"/>
              <a:t>Unreadable by humans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Binary e</a:t>
            </a:r>
            <a:r>
              <a:rPr lang="en-US" dirty="0" smtClean="0"/>
              <a:t>xample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0010 0100 0110 1101 1111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736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Real Programmers Code in Machine Language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25002" b="2500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30801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991" r="99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13845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Assembly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step above machine code</a:t>
            </a:r>
          </a:p>
          <a:p>
            <a:r>
              <a:rPr lang="en-US" dirty="0" smtClean="0"/>
              <a:t>Requires an </a:t>
            </a:r>
            <a:r>
              <a:rPr lang="en-US" dirty="0" smtClean="0"/>
              <a:t>“assembler” to interpret the instructions so the CPU can follow the steps.</a:t>
            </a:r>
          </a:p>
        </p:txBody>
      </p:sp>
    </p:spTree>
    <p:extLst>
      <p:ext uri="{BB962C8B-B14F-4D97-AF65-F5344CB8AC3E}">
        <p14:creationId xmlns:p14="http://schemas.microsoft.com/office/powerpoint/2010/main" val="1084360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325" r="7208" b="29500"/>
          <a:stretch/>
        </p:blipFill>
        <p:spPr>
          <a:xfrm>
            <a:off x="-58301" y="4794"/>
            <a:ext cx="9266398" cy="5666456"/>
          </a:xfrm>
        </p:spPr>
      </p:pic>
    </p:spTree>
    <p:extLst>
      <p:ext uri="{BB962C8B-B14F-4D97-AF65-F5344CB8AC3E}">
        <p14:creationId xmlns:p14="http://schemas.microsoft.com/office/powerpoint/2010/main" val="23971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Compiled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compiler translates the programmer</a:t>
            </a:r>
            <a:r>
              <a:rPr lang="en-US" dirty="0" smtClean="0"/>
              <a:t>’s script into binary instructions.</a:t>
            </a:r>
          </a:p>
          <a:p>
            <a:r>
              <a:rPr lang="en-US" dirty="0" smtClean="0"/>
              <a:t>Developed by IBM in 1956 computer programs became human readable with FORTRAN (</a:t>
            </a:r>
            <a:r>
              <a:rPr lang="en-US" dirty="0" err="1" smtClean="0"/>
              <a:t>FORmula</a:t>
            </a:r>
            <a:r>
              <a:rPr lang="en-US" dirty="0" smtClean="0"/>
              <a:t> </a:t>
            </a:r>
            <a:r>
              <a:rPr lang="en-US" dirty="0" err="1" smtClean="0"/>
              <a:t>TRANslator</a:t>
            </a:r>
            <a:r>
              <a:rPr lang="en-US" dirty="0" smtClean="0"/>
              <a:t>), the first high level computer language. </a:t>
            </a:r>
            <a:endParaRPr lang="en-US" dirty="0" smtClean="0"/>
          </a:p>
          <a:p>
            <a:r>
              <a:rPr lang="en-US" dirty="0" smtClean="0"/>
              <a:t>C, C++, Objective-C, COBOL, Visual Basic are some common compiled languages.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052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11205</TotalTime>
  <Words>656</Words>
  <Application>Microsoft Macintosh PowerPoint</Application>
  <PresentationFormat>On-screen Show (4:3)</PresentationFormat>
  <Paragraphs>72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Programming Languages Overview</vt:lpstr>
      <vt:lpstr>What is a programming language?</vt:lpstr>
      <vt:lpstr>Layers of Programming</vt:lpstr>
      <vt:lpstr>1. Machine code </vt:lpstr>
      <vt:lpstr>Real Programmers Code in Machine Language</vt:lpstr>
      <vt:lpstr>PowerPoint Presentation</vt:lpstr>
      <vt:lpstr>2. Assembly Language</vt:lpstr>
      <vt:lpstr>PowerPoint Presentation</vt:lpstr>
      <vt:lpstr>3. Compiled Code</vt:lpstr>
      <vt:lpstr>Compile and Link Process</vt:lpstr>
      <vt:lpstr>4. Bytecode</vt:lpstr>
      <vt:lpstr>Java bytecode running on two different operating systems…</vt:lpstr>
      <vt:lpstr>5. Interpreted Languages</vt:lpstr>
      <vt:lpstr>Compare the two types of code</vt:lpstr>
      <vt:lpstr>6. Visual Programming</vt:lpstr>
      <vt:lpstr>Common Markup Formats</vt:lpstr>
      <vt:lpstr>HTML example</vt:lpstr>
      <vt:lpstr>CSS Example</vt:lpstr>
      <vt:lpstr>SQL Example</vt:lpstr>
      <vt:lpstr>XML example</vt:lpstr>
      <vt:lpstr>JSON example</vt:lpstr>
      <vt:lpstr>What language is the best?</vt:lpstr>
      <vt:lpstr>Languages used in this class</vt:lpstr>
      <vt:lpstr>What is the most common language in use today?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Tools and Terms</dc:title>
  <dc:creator>Shad David Sluiter</dc:creator>
  <cp:lastModifiedBy>Shad David Sluiter</cp:lastModifiedBy>
  <cp:revision>25</cp:revision>
  <dcterms:created xsi:type="dcterms:W3CDTF">2015-07-13T01:26:09Z</dcterms:created>
  <dcterms:modified xsi:type="dcterms:W3CDTF">2015-07-20T20:11:43Z</dcterms:modified>
</cp:coreProperties>
</file>