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2" r:id="rId4"/>
    <p:sldId id="261" r:id="rId5"/>
    <p:sldId id="268" r:id="rId6"/>
    <p:sldId id="269" r:id="rId7"/>
    <p:sldId id="258" r:id="rId8"/>
    <p:sldId id="259" r:id="rId9"/>
    <p:sldId id="270" r:id="rId10"/>
    <p:sldId id="264" r:id="rId11"/>
    <p:sldId id="265" r:id="rId12"/>
    <p:sldId id="267" r:id="rId13"/>
    <p:sldId id="273" r:id="rId14"/>
    <p:sldId id="274" r:id="rId15"/>
    <p:sldId id="275" r:id="rId16"/>
    <p:sldId id="276" r:id="rId17"/>
    <p:sldId id="277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66E9-9D10-C544-9A07-FE69D7D140B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C36E-487D-8648-90B1-9036ABA7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66E9-9D10-C544-9A07-FE69D7D140B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C36E-487D-8648-90B1-9036ABA7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0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66E9-9D10-C544-9A07-FE69D7D140B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C36E-487D-8648-90B1-9036ABA7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66E9-9D10-C544-9A07-FE69D7D140B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C36E-487D-8648-90B1-9036ABA7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2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66E9-9D10-C544-9A07-FE69D7D140B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C36E-487D-8648-90B1-9036ABA7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9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66E9-9D10-C544-9A07-FE69D7D140B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C36E-487D-8648-90B1-9036ABA7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7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66E9-9D10-C544-9A07-FE69D7D140B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C36E-487D-8648-90B1-9036ABA7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66E9-9D10-C544-9A07-FE69D7D140B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C36E-487D-8648-90B1-9036ABA7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2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66E9-9D10-C544-9A07-FE69D7D140B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C36E-487D-8648-90B1-9036ABA7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66E9-9D10-C544-9A07-FE69D7D140B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C36E-487D-8648-90B1-9036ABA7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66E9-9D10-C544-9A07-FE69D7D140B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C36E-487D-8648-90B1-9036ABA7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66E9-9D10-C544-9A07-FE69D7D140B9}" type="datetimeFigureOut">
              <a:rPr lang="en-US" smtClean="0"/>
              <a:t>6/25/15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6C36E-487D-8648-90B1-9036ABA75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7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udyoffice.org/index.php?option=com_content&amp;view=article&amp;id=33:password-cracking-101&amp;catid=19&amp;Itemid=187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and Encryption on the 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8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Firewalls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7671"/>
            <a:ext cx="9144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 smtClean="0">
                <a:cs typeface="+mn-cs"/>
              </a:rPr>
              <a:t>  Protect your computer(s) from outside access.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b="1" dirty="0" smtClean="0"/>
              <a:t>A </a:t>
            </a:r>
            <a:r>
              <a:rPr lang="en-US" sz="2000" b="1" dirty="0" smtClean="0"/>
              <a:t>Packet filter</a:t>
            </a:r>
            <a:r>
              <a:rPr lang="en-US" sz="2000" dirty="0" smtClean="0"/>
              <a:t>: Looks at each packet entering or leaving the network and accepts or rejects it based on user-defined rules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44" y="2197068"/>
            <a:ext cx="4725778" cy="46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Firewalls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7671"/>
            <a:ext cx="9144000" cy="4114800"/>
          </a:xfrm>
        </p:spPr>
        <p:txBody>
          <a:bodyPr/>
          <a:lstStyle/>
          <a:p>
            <a:pPr marL="968375" lvl="1" indent="-404813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Proxy server</a:t>
            </a:r>
            <a:r>
              <a:rPr lang="en-US" sz="2000" dirty="0" smtClean="0"/>
              <a:t>: Intercepts all messages entering and leaving the network. The proxy server effectively hides the true network addresses.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16" y="2593041"/>
            <a:ext cx="7480192" cy="37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3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Firewall Control Panel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67" y="1106091"/>
            <a:ext cx="7857557" cy="552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5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Tips to keep your site from being hacked…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software up to date. </a:t>
            </a:r>
          </a:p>
          <a:p>
            <a:pPr marL="914400" lvl="1" indent="-514350"/>
            <a:r>
              <a:rPr lang="en-US" dirty="0" smtClean="0"/>
              <a:t>Content Management Systems (</a:t>
            </a:r>
            <a:r>
              <a:rPr lang="en-US" dirty="0" err="1" smtClean="0"/>
              <a:t>Joomla</a:t>
            </a:r>
            <a:r>
              <a:rPr lang="en-US" dirty="0" smtClean="0"/>
              <a:t>, Drupal)</a:t>
            </a:r>
          </a:p>
          <a:p>
            <a:pPr marL="914400" lvl="1" indent="-514350"/>
            <a:r>
              <a:rPr lang="en-US" dirty="0" smtClean="0"/>
              <a:t>Server applications (IIS or Apache)</a:t>
            </a:r>
          </a:p>
          <a:p>
            <a:pPr marL="914400" lvl="1" indent="-514350"/>
            <a:r>
              <a:rPr lang="en-US" dirty="0" smtClean="0"/>
              <a:t>Database server (MySQL)</a:t>
            </a:r>
          </a:p>
          <a:p>
            <a:pPr marL="914400" lvl="1" indent="-514350"/>
            <a:r>
              <a:rPr lang="en-US" dirty="0" smtClean="0"/>
              <a:t>JavaScript plugins (</a:t>
            </a:r>
            <a:r>
              <a:rPr lang="en-US" dirty="0" err="1" smtClean="0"/>
              <a:t>jQuery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6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Tips to keep your site from being hacked…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Avoid SQL injection attacks</a:t>
            </a:r>
          </a:p>
          <a:p>
            <a:pPr marL="914400" lvl="1" indent="-514350"/>
            <a:r>
              <a:rPr lang="en-US" dirty="0" smtClean="0"/>
              <a:t>Even if you don</a:t>
            </a:r>
            <a:r>
              <a:rPr lang="en-US" dirty="0" smtClean="0"/>
              <a:t>’t know SQL commands (yet), be aware that SQL statements can be hijacked by attackers.</a:t>
            </a:r>
          </a:p>
          <a:p>
            <a:pPr marL="914400" lvl="1" indent="-514350"/>
            <a:r>
              <a:rPr lang="en-US" dirty="0" smtClean="0"/>
              <a:t>When you start using SQL, be sure to research ways to avoid attacks.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64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Tips to keep your site from being hacked…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Validate forms to ensure users don</a:t>
            </a:r>
            <a:r>
              <a:rPr lang="en-US" dirty="0" smtClean="0"/>
              <a:t>’t input HTML when you are expecting plain text…</a:t>
            </a:r>
            <a:endParaRPr lang="en-US" dirty="0" smtClean="0"/>
          </a:p>
          <a:p>
            <a:pPr marL="914400" lvl="1" indent="-514350"/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3051"/>
          <a:stretch/>
        </p:blipFill>
        <p:spPr>
          <a:xfrm>
            <a:off x="209177" y="3395663"/>
            <a:ext cx="2435411" cy="2730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958352" y="3395663"/>
            <a:ext cx="227105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user types this in the comments…</a:t>
            </a:r>
          </a:p>
          <a:p>
            <a:endParaRPr lang="en-US" dirty="0" smtClean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&lt;h1&gt;Hello   World!&lt;/h1&gt;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&lt;script&gt;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alert('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Cross site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scripting attack!');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&lt;/script&gt;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029" y="4716915"/>
            <a:ext cx="3787587" cy="17338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99811" y="3198233"/>
            <a:ext cx="720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</a:t>
            </a:r>
            <a:endParaRPr lang="x-non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12780" y="2736568"/>
            <a:ext cx="720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2.</a:t>
            </a:r>
            <a:endParaRPr lang="x-non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6980" y="3395663"/>
            <a:ext cx="330383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program then proceeds to display the comments and executes the JavaScript &lt;script&gt;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68760" y="2713257"/>
            <a:ext cx="720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3.</a:t>
            </a:r>
            <a:endParaRPr lang="x-non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1018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Tips to keep your site from being hacked…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 Enforce secure passwords</a:t>
            </a:r>
          </a:p>
          <a:p>
            <a:pPr marL="914400" lvl="1" indent="-514350"/>
            <a:r>
              <a:rPr lang="en-US" dirty="0" smtClean="0"/>
              <a:t>More than 8 characters</a:t>
            </a:r>
          </a:p>
          <a:p>
            <a:pPr marL="914400" lvl="1" indent="-514350"/>
            <a:r>
              <a:rPr lang="en-US" dirty="0" smtClean="0"/>
              <a:t>Use numbers, symbols and capitalization.</a:t>
            </a:r>
          </a:p>
          <a:p>
            <a:pPr marL="914400" lvl="1" indent="-514350"/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476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Cracking </a:t>
            </a:r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http://www.studyoffice.org/index.php?option=com_content&amp;view=article&amp;id=33:password-cracking-101&amp;catid=19&amp;Itemid=</a:t>
            </a:r>
            <a:r>
              <a:rPr lang="en-US" sz="1600" dirty="0" smtClean="0">
                <a:hlinkClick r:id="rId2"/>
              </a:rPr>
              <a:t>187</a:t>
            </a:r>
            <a:r>
              <a:rPr lang="en-US" sz="16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6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 Attacks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 in the Middle attack (MITM)</a:t>
            </a:r>
          </a:p>
          <a:p>
            <a:r>
              <a:rPr lang="en-US" dirty="0" smtClean="0"/>
              <a:t>Setup your phone as a </a:t>
            </a:r>
            <a:r>
              <a:rPr lang="en-US" dirty="0" err="1" smtClean="0"/>
              <a:t>wifi</a:t>
            </a:r>
            <a:r>
              <a:rPr lang="en-US" dirty="0" smtClean="0"/>
              <a:t> access point such as “</a:t>
            </a:r>
            <a:r>
              <a:rPr lang="en-US" dirty="0" err="1" smtClean="0"/>
              <a:t>AirportWIFI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Wait for users to join.</a:t>
            </a:r>
          </a:p>
          <a:p>
            <a:r>
              <a:rPr lang="en-US" dirty="0" smtClean="0"/>
              <a:t>Collect all of </a:t>
            </a:r>
            <a:r>
              <a:rPr lang="en-US" smtClean="0"/>
              <a:t>their packets while </a:t>
            </a:r>
            <a:r>
              <a:rPr lang="en-US" dirty="0" smtClean="0"/>
              <a:t>forwarding their requests to the internet.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4968379"/>
            <a:ext cx="59690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5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Virtual Private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Firewalls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 Design Tips to Avoid Attacks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702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4" descr="C:\WINDOWS\Desktop\Scott\Courses\Itec1010-W00\Compu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90500"/>
            <a:ext cx="26162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2" name="Picture 5" descr="C:\WINDOWS\Desktop\Scott\Courses\Itec1010-W00\Compu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76600"/>
            <a:ext cx="26162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1219200" y="609600"/>
            <a:ext cx="1143000" cy="517525"/>
          </a:xfrm>
          <a:prstGeom prst="rect">
            <a:avLst/>
          </a:prstGeom>
          <a:solidFill>
            <a:srgbClr val="BFFEB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</a:rPr>
              <a:t>Have a</a:t>
            </a:r>
            <a:br>
              <a:rPr lang="en-US" sz="1400">
                <a:latin typeface="Arial" charset="0"/>
                <a:cs typeface="+mn-cs"/>
              </a:rPr>
            </a:br>
            <a:r>
              <a:rPr lang="en-US" sz="1400">
                <a:latin typeface="Arial" charset="0"/>
                <a:cs typeface="+mn-cs"/>
              </a:rPr>
              <a:t>nice day…</a:t>
            </a: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7010400" y="3657600"/>
            <a:ext cx="1143000" cy="517525"/>
          </a:xfrm>
          <a:prstGeom prst="rect">
            <a:avLst/>
          </a:prstGeom>
          <a:solidFill>
            <a:srgbClr val="BFFEB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</a:rPr>
              <a:t>Have a</a:t>
            </a:r>
            <a:br>
              <a:rPr lang="en-US" sz="1400">
                <a:latin typeface="Arial" charset="0"/>
                <a:cs typeface="+mn-cs"/>
              </a:rPr>
            </a:br>
            <a:r>
              <a:rPr lang="en-US" sz="1400">
                <a:latin typeface="Arial" charset="0"/>
                <a:cs typeface="+mn-cs"/>
              </a:rPr>
              <a:t>nice day…</a:t>
            </a: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3822700" y="719138"/>
            <a:ext cx="1371600" cy="1635125"/>
          </a:xfrm>
          <a:prstGeom prst="rect">
            <a:avLst/>
          </a:prstGeom>
          <a:gradFill rotWithShape="0">
            <a:gsLst>
              <a:gs pos="0">
                <a:srgbClr val="FFFFA7">
                  <a:gamma/>
                  <a:tint val="36471"/>
                  <a:invGamma/>
                </a:srgbClr>
              </a:gs>
              <a:gs pos="100000">
                <a:srgbClr val="FFFFA7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cs typeface="+mn-cs"/>
              </a:rPr>
              <a:t>Encryption software running on sending computer</a:t>
            </a:r>
          </a:p>
        </p:txBody>
      </p:sp>
      <p:sp>
        <p:nvSpPr>
          <p:cNvPr id="704519" name="Text Box 7"/>
          <p:cNvSpPr txBox="1">
            <a:spLocks noChangeArrowheads="1"/>
          </p:cNvSpPr>
          <p:nvPr/>
        </p:nvSpPr>
        <p:spPr bwMode="auto">
          <a:xfrm>
            <a:off x="3822700" y="3581400"/>
            <a:ext cx="1371600" cy="1635125"/>
          </a:xfrm>
          <a:prstGeom prst="rect">
            <a:avLst/>
          </a:prstGeom>
          <a:gradFill rotWithShape="0">
            <a:gsLst>
              <a:gs pos="0">
                <a:srgbClr val="FFFFA7">
                  <a:gamma/>
                  <a:tint val="36471"/>
                  <a:invGamma/>
                </a:srgbClr>
              </a:gs>
              <a:gs pos="100000">
                <a:srgbClr val="FFFFA7"/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>
                <a:cs typeface="+mn-cs"/>
              </a:rPr>
              <a:t>Decryption software running on Receiving computer</a:t>
            </a:r>
          </a:p>
        </p:txBody>
      </p:sp>
      <p:cxnSp>
        <p:nvCxnSpPr>
          <p:cNvPr id="704523" name="AutoShape 11"/>
          <p:cNvCxnSpPr>
            <a:cxnSpLocks noChangeShapeType="1"/>
            <a:stCxn id="704520" idx="3"/>
            <a:endCxn id="704518" idx="1"/>
          </p:cNvCxnSpPr>
          <p:nvPr/>
        </p:nvCxnSpPr>
        <p:spPr bwMode="auto">
          <a:xfrm>
            <a:off x="2362200" y="868363"/>
            <a:ext cx="1450975" cy="668337"/>
          </a:xfrm>
          <a:prstGeom prst="curvedConnector3">
            <a:avLst>
              <a:gd name="adj1" fmla="val 5032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4525" name="AutoShape 13"/>
          <p:cNvCxnSpPr>
            <a:cxnSpLocks noChangeShapeType="1"/>
            <a:stCxn id="704518" idx="2"/>
            <a:endCxn id="704519" idx="0"/>
          </p:cNvCxnSpPr>
          <p:nvPr/>
        </p:nvCxnSpPr>
        <p:spPr bwMode="auto">
          <a:xfrm rot="5400000">
            <a:off x="3904456" y="2967832"/>
            <a:ext cx="12080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04526" name="AutoShape 14"/>
          <p:cNvCxnSpPr>
            <a:cxnSpLocks noChangeShapeType="1"/>
            <a:stCxn id="704519" idx="3"/>
            <a:endCxn id="704521" idx="1"/>
          </p:cNvCxnSpPr>
          <p:nvPr/>
        </p:nvCxnSpPr>
        <p:spPr bwMode="auto">
          <a:xfrm flipV="1">
            <a:off x="5203825" y="3916363"/>
            <a:ext cx="1806575" cy="482600"/>
          </a:xfrm>
          <a:prstGeom prst="curvedConnector3">
            <a:avLst>
              <a:gd name="adj1" fmla="val 49736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4527" name="Text Box 15"/>
          <p:cNvSpPr txBox="1">
            <a:spLocks noChangeArrowheads="1"/>
          </p:cNvSpPr>
          <p:nvPr/>
        </p:nvSpPr>
        <p:spPr bwMode="auto">
          <a:xfrm>
            <a:off x="4648200" y="2819400"/>
            <a:ext cx="1143000" cy="304800"/>
          </a:xfrm>
          <a:prstGeom prst="rect">
            <a:avLst/>
          </a:prstGeom>
          <a:solidFill>
            <a:srgbClr val="BFFEB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latin typeface="Arial" charset="0"/>
                <a:cs typeface="+mn-cs"/>
              </a:rPr>
              <a:t>E%$&amp;:</a:t>
            </a:r>
            <a:r>
              <a:rPr lang="ja-JP" altLang="en-US" sz="1400">
                <a:latin typeface="Arial"/>
                <a:cs typeface="+mn-cs"/>
              </a:rPr>
              <a:t>”</a:t>
            </a:r>
            <a:r>
              <a:rPr lang="en-US" sz="1400">
                <a:latin typeface="Arial" charset="0"/>
                <a:cs typeface="+mn-cs"/>
              </a:rPr>
              <a:t>}{|…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90665" y="419358"/>
            <a:ext cx="3043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What is Encryption?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6650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Encryption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n-cs"/>
              </a:rPr>
              <a:t>Cryptography</a:t>
            </a:r>
          </a:p>
          <a:p>
            <a:pPr lvl="2" eaLnBrk="1" hangingPunct="1">
              <a:defRPr/>
            </a:pPr>
            <a:r>
              <a:rPr lang="en-US" sz="2000" smtClean="0"/>
              <a:t>The process of converting a message into a secret code and changing the encoded message back to regular text</a:t>
            </a:r>
          </a:p>
          <a:p>
            <a:pPr eaLnBrk="1" hangingPunct="1">
              <a:defRPr/>
            </a:pPr>
            <a:r>
              <a:rPr lang="en-US" sz="2800" smtClean="0">
                <a:cs typeface="+mn-cs"/>
              </a:rPr>
              <a:t>Encryption</a:t>
            </a:r>
          </a:p>
          <a:p>
            <a:pPr lvl="2" eaLnBrk="1" hangingPunct="1">
              <a:defRPr/>
            </a:pPr>
            <a:r>
              <a:rPr lang="en-US" sz="2000" smtClean="0"/>
              <a:t>The original conversion of a message into a secret code</a:t>
            </a:r>
          </a:p>
          <a:p>
            <a:pPr eaLnBrk="1" hangingPunct="1">
              <a:defRPr/>
            </a:pPr>
            <a:r>
              <a:rPr lang="en-US" sz="2800" smtClean="0">
                <a:cs typeface="+mn-cs"/>
              </a:rPr>
              <a:t>Digital Signature</a:t>
            </a:r>
          </a:p>
          <a:p>
            <a:pPr lvl="2" eaLnBrk="1" hangingPunct="1">
              <a:defRPr/>
            </a:pPr>
            <a:r>
              <a:rPr lang="en-US" sz="2000" smtClean="0"/>
              <a:t>An encryption technique used for online financial transactions</a:t>
            </a:r>
          </a:p>
        </p:txBody>
      </p:sp>
    </p:spTree>
    <p:extLst>
      <p:ext uri="{BB962C8B-B14F-4D97-AF65-F5344CB8AC3E}">
        <p14:creationId xmlns:p14="http://schemas.microsoft.com/office/powerpoint/2010/main" val="154101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Email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0399"/>
            <a:ext cx="8382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2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 web pages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3224802"/>
            <a:ext cx="5092700" cy="2895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7792" y="1256831"/>
            <a:ext cx="858510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https </a:t>
            </a:r>
            <a:r>
              <a:rPr lang="en-US" dirty="0" smtClean="0"/>
              <a:t>means “secure” traffic is encrypted. Passwords and sensitive data should always be encrypted.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http</a:t>
            </a:r>
            <a:r>
              <a:rPr lang="en-US" dirty="0" smtClean="0"/>
              <a:t> is a “clear text” transmission that can be intercepted by packet sniffers.</a:t>
            </a:r>
          </a:p>
          <a:p>
            <a:endParaRPr lang="en-US" dirty="0"/>
          </a:p>
          <a:p>
            <a:r>
              <a:rPr lang="en-US" dirty="0" smtClean="0"/>
              <a:t>Most websites that handle user data (</a:t>
            </a:r>
            <a:r>
              <a:rPr lang="en-US" dirty="0" err="1" smtClean="0"/>
              <a:t>facebook</a:t>
            </a:r>
            <a:r>
              <a:rPr lang="en-US" dirty="0" smtClean="0"/>
              <a:t>, </a:t>
            </a:r>
            <a:r>
              <a:rPr lang="en-US" dirty="0" err="1" smtClean="0"/>
              <a:t>gmail</a:t>
            </a:r>
            <a:r>
              <a:rPr lang="en-US" dirty="0" smtClean="0"/>
              <a:t>, twitter </a:t>
            </a:r>
            <a:r>
              <a:rPr lang="en-US" dirty="0" err="1" smtClean="0"/>
              <a:t>etc</a:t>
            </a:r>
            <a:r>
              <a:rPr lang="en-US" dirty="0" smtClean="0"/>
              <a:t>) use encrypted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7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Virtual Private Network (VPN)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Virtual Private Network (VPN)</a:t>
            </a:r>
          </a:p>
          <a:p>
            <a:pPr lvl="2" eaLnBrk="1" hangingPunct="1">
              <a:defRPr/>
            </a:pPr>
            <a:r>
              <a:rPr lang="en-US" dirty="0" smtClean="0"/>
              <a:t>A secure connection between two points across the Internet</a:t>
            </a:r>
          </a:p>
          <a:p>
            <a:pPr lvl="2" eaLnBrk="1" hangingPunct="1">
              <a:defRPr/>
            </a:pPr>
            <a:r>
              <a:rPr lang="en-US" dirty="0" smtClean="0"/>
              <a:t>It allows you to be virtually connected to your company or school network using the Internet as a connection.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84" y="3718946"/>
            <a:ext cx="4572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1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181100"/>
            <a:ext cx="85375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0" y="231890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Tunneling</a:t>
            </a:r>
          </a:p>
          <a:p>
            <a:pPr lvl="2">
              <a:defRPr/>
            </a:pPr>
            <a:r>
              <a:rPr lang="en-US" dirty="0"/>
              <a:t>The process by which VPNs transfer information by encapsulating traffic in IP packets and sending the packets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26238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VPN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VPN users must user two passwords (1) their personal password and (2) a constantly changing token that is generated by a keychain.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66" y="4279900"/>
            <a:ext cx="2794000" cy="170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447" y="3681487"/>
            <a:ext cx="48895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6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579</Words>
  <Application>Microsoft Macintosh PowerPoint</Application>
  <PresentationFormat>On-screen Show (4:3)</PresentationFormat>
  <Paragraphs>72</Paragraphs>
  <Slides>18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Security and Encryption on the Internet</vt:lpstr>
      <vt:lpstr>PowerPoint Presentation</vt:lpstr>
      <vt:lpstr>PowerPoint Presentation</vt:lpstr>
      <vt:lpstr>Encryption</vt:lpstr>
      <vt:lpstr>Encrypt Email</vt:lpstr>
      <vt:lpstr>Encrypt web pages</vt:lpstr>
      <vt:lpstr>Virtual Private Network (VPN)</vt:lpstr>
      <vt:lpstr>PowerPoint Presentation</vt:lpstr>
      <vt:lpstr>VPN passwords</vt:lpstr>
      <vt:lpstr>Firewalls</vt:lpstr>
      <vt:lpstr>Firewalls</vt:lpstr>
      <vt:lpstr>Windows Firewall Control Panel</vt:lpstr>
      <vt:lpstr>Tips to keep your site from being hacked…</vt:lpstr>
      <vt:lpstr>Tips to keep your site from being hacked…</vt:lpstr>
      <vt:lpstr>Tips to keep your site from being hacked…</vt:lpstr>
      <vt:lpstr>Tips to keep your site from being hacked…</vt:lpstr>
      <vt:lpstr>Cracking Excercise</vt:lpstr>
      <vt:lpstr>WIFI Attacks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and Encryption</dc:title>
  <dc:creator>Shad David Sluiter</dc:creator>
  <cp:lastModifiedBy>Shad David Sluiter</cp:lastModifiedBy>
  <cp:revision>12</cp:revision>
  <dcterms:created xsi:type="dcterms:W3CDTF">2015-06-16T15:20:30Z</dcterms:created>
  <dcterms:modified xsi:type="dcterms:W3CDTF">2015-06-25T16:30:57Z</dcterms:modified>
</cp:coreProperties>
</file>