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2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FC210-C124-6444-AF39-BC7D4E30D2F5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CC037-300D-F441-A4C4-AE34A6091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63F045-EB67-F848-A9EC-00C387B0855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140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3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33600"/>
            <a:ext cx="3810000" cy="4267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133600"/>
            <a:ext cx="3810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99213"/>
            <a:ext cx="3048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UNESCO ICTLIP Module 6.  Lesson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D8A7012-CCF4-F344-895B-487164A9D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5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1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C1D26-38D1-AE4F-8F05-D9D54D13ED6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36C7-BCC9-BD4D-B1D0-C61F5876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ewhopkins.com" TargetMode="External"/><Relationship Id="rId4" Type="http://schemas.openxmlformats.org/officeDocument/2006/relationships/hyperlink" Target="http://www.joebrown.org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daddy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bcnews.com" TargetMode="External"/><Relationship Id="rId3" Type="http://schemas.openxmlformats.org/officeDocument/2006/relationships/hyperlink" Target="https://who.is/dn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ho.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3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Name </a:t>
            </a:r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Go </a:t>
            </a:r>
            <a:r>
              <a:rPr lang="en-US" dirty="0"/>
              <a:t>to </a:t>
            </a:r>
            <a:r>
              <a:rPr lang="en-US" u="sng" dirty="0">
                <a:hlinkClick r:id="rId2"/>
              </a:rPr>
              <a:t>www.godaddy.com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Check to see if you can register a domain name for you own name such as </a:t>
            </a:r>
            <a:r>
              <a:rPr lang="en-US" u="sng" dirty="0">
                <a:hlinkClick r:id="rId3"/>
              </a:rPr>
              <a:t>www.andewhopkins.com</a:t>
            </a:r>
            <a:r>
              <a:rPr lang="en-US" dirty="0"/>
              <a:t> or </a:t>
            </a:r>
            <a:r>
              <a:rPr lang="en-US" u="sng" dirty="0">
                <a:hlinkClick r:id="rId4"/>
              </a:rPr>
              <a:t>www.joebrown.org</a:t>
            </a:r>
            <a:r>
              <a:rPr lang="en-US" dirty="0"/>
              <a:t>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What would it cost to register for one year? 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8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(Internet Protocol)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r>
              <a:rPr lang="en-US" sz="2400" dirty="0" smtClean="0"/>
              <a:t>Each computer on a network is assigned a unique set of four numbers from 0 to 255 each.</a:t>
            </a:r>
          </a:p>
          <a:p>
            <a:r>
              <a:rPr lang="en-US" sz="2400" dirty="0" smtClean="0"/>
              <a:t>196.168.0.0 is an example of an IP address.</a:t>
            </a:r>
          </a:p>
          <a:p>
            <a:r>
              <a:rPr lang="en-US" sz="2400" dirty="0" smtClean="0"/>
              <a:t>Private IP addresses are </a:t>
            </a:r>
            <a:r>
              <a:rPr lang="en-US" sz="2400" u="sng" dirty="0" smtClean="0"/>
              <a:t>inside</a:t>
            </a:r>
            <a:r>
              <a:rPr lang="en-US" sz="2400" dirty="0" smtClean="0"/>
              <a:t> a company network.</a:t>
            </a:r>
          </a:p>
          <a:p>
            <a:r>
              <a:rPr lang="en-US" sz="2400" dirty="0" smtClean="0"/>
              <a:t>A </a:t>
            </a:r>
            <a:r>
              <a:rPr lang="en-US" sz="2400" u="sng" dirty="0" smtClean="0"/>
              <a:t>public</a:t>
            </a:r>
            <a:r>
              <a:rPr lang="en-US" sz="2400" dirty="0" smtClean="0"/>
              <a:t> IP address, like a web server, is a registered name that must be unique.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71872" t="-7882" b="-7882"/>
          <a:stretch/>
        </p:blipFill>
        <p:spPr bwMode="auto">
          <a:xfrm>
            <a:off x="6019800" y="1752600"/>
            <a:ext cx="2186177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9504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Name Service (DNS)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registered domain name (for example </a:t>
            </a:r>
            <a:r>
              <a:rPr lang="en-US" dirty="0" smtClean="0">
                <a:hlinkClick r:id="rId2"/>
              </a:rPr>
              <a:t>www.abcnews.com</a:t>
            </a:r>
            <a:r>
              <a:rPr lang="en-US" dirty="0" smtClean="0"/>
              <a:t>) has a corresponding IP address. </a:t>
            </a:r>
          </a:p>
          <a:p>
            <a:r>
              <a:rPr lang="en-US" dirty="0" smtClean="0"/>
              <a:t>DNS servers scattered throughout the world provide an index of names to numbers.</a:t>
            </a:r>
          </a:p>
          <a:p>
            <a:r>
              <a:rPr lang="en-US" dirty="0" smtClean="0"/>
              <a:t>You can find the IP address for any internet name here </a:t>
            </a:r>
            <a:r>
              <a:rPr lang="en-US" dirty="0" smtClean="0">
                <a:hlinkClick r:id="rId3"/>
              </a:rPr>
              <a:t>https://who.is/dns/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3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65" t="4182" r="54330" b="39093"/>
          <a:stretch/>
        </p:blipFill>
        <p:spPr>
          <a:xfrm>
            <a:off x="2743200" y="1752599"/>
            <a:ext cx="5498968" cy="484909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omain name or IP address?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452" t="4840" r="54300" b="39570"/>
          <a:stretch/>
        </p:blipFill>
        <p:spPr>
          <a:xfrm>
            <a:off x="609600" y="2516554"/>
            <a:ext cx="5029200" cy="4341446"/>
          </a:xfrm>
          <a:ln>
            <a:solidFill>
              <a:schemeClr val="tx1"/>
            </a:solidFill>
          </a:ln>
        </p:spPr>
      </p:pic>
      <p:sp>
        <p:nvSpPr>
          <p:cNvPr id="8" name="Left-Right Arrow 7"/>
          <p:cNvSpPr/>
          <p:nvPr/>
        </p:nvSpPr>
        <p:spPr bwMode="auto">
          <a:xfrm rot="19958324">
            <a:off x="2627666" y="2388197"/>
            <a:ext cx="1219200" cy="457200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09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881D70-7B14-994E-8038-77E6C4E1DAF5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+mj-cs"/>
              </a:rPr>
              <a:t>A URL…</a:t>
            </a:r>
            <a:endParaRPr lang="en-US" dirty="0" smtClean="0"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8392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600" smtClean="0">
                <a:solidFill>
                  <a:srgbClr val="FFFFFF"/>
                </a:solidFill>
                <a:cs typeface="+mn-cs"/>
              </a:rPr>
              <a:t>Anatomy of a URL</a:t>
            </a:r>
            <a:r>
              <a:rPr lang="en-US" sz="2400" smtClean="0">
                <a:solidFill>
                  <a:srgbClr val="FFFFFF"/>
                </a:solidFill>
                <a:cs typeface="+mn-cs"/>
              </a:rPr>
              <a:t>  </a:t>
            </a:r>
          </a:p>
        </p:txBody>
      </p:sp>
      <p:grpSp>
        <p:nvGrpSpPr>
          <p:cNvPr id="148496" name="Group 16"/>
          <p:cNvGrpSpPr>
            <a:grpSpLocks/>
          </p:cNvGrpSpPr>
          <p:nvPr/>
        </p:nvGrpSpPr>
        <p:grpSpPr bwMode="auto">
          <a:xfrm>
            <a:off x="152400" y="1524000"/>
            <a:ext cx="8839200" cy="1390650"/>
            <a:chOff x="96" y="1724"/>
            <a:chExt cx="5568" cy="876"/>
          </a:xfrm>
        </p:grpSpPr>
        <p:pic>
          <p:nvPicPr>
            <p:cNvPr id="29704" name="Picture 4" descr="C:\0_becta\attach\sample URL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724"/>
              <a:ext cx="5568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485" name="AutoShape 5"/>
            <p:cNvSpPr>
              <a:spLocks noChangeArrowheads="1"/>
            </p:cNvSpPr>
            <p:nvPr/>
          </p:nvSpPr>
          <p:spPr bwMode="auto">
            <a:xfrm>
              <a:off x="1200" y="1776"/>
              <a:ext cx="432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86" name="AutoShape 6"/>
            <p:cNvSpPr>
              <a:spLocks noChangeArrowheads="1"/>
            </p:cNvSpPr>
            <p:nvPr/>
          </p:nvSpPr>
          <p:spPr bwMode="auto">
            <a:xfrm>
              <a:off x="1728" y="1776"/>
              <a:ext cx="1344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87" name="AutoShape 7"/>
            <p:cNvSpPr>
              <a:spLocks noChangeArrowheads="1"/>
            </p:cNvSpPr>
            <p:nvPr/>
          </p:nvSpPr>
          <p:spPr bwMode="auto">
            <a:xfrm>
              <a:off x="3120" y="1776"/>
              <a:ext cx="1488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88" name="AutoShape 8"/>
            <p:cNvSpPr>
              <a:spLocks noChangeArrowheads="1"/>
            </p:cNvSpPr>
            <p:nvPr/>
          </p:nvSpPr>
          <p:spPr bwMode="auto">
            <a:xfrm>
              <a:off x="4656" y="1776"/>
              <a:ext cx="912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91" name="Text Box 11"/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296"/>
            </a:xfrm>
            <a:prstGeom prst="rect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cs typeface="+mn-cs"/>
                </a:rPr>
                <a:t>protocol</a:t>
              </a:r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1728" y="2304"/>
              <a:ext cx="1344" cy="296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FF00"/>
                  </a:solidFill>
                  <a:cs typeface="+mn-cs"/>
                </a:rPr>
                <a:t>host computer</a:t>
              </a:r>
            </a:p>
          </p:txBody>
        </p:sp>
        <p:sp>
          <p:nvSpPr>
            <p:cNvPr id="148493" name="Text Box 13"/>
            <p:cNvSpPr txBox="1">
              <a:spLocks noChangeArrowheads="1"/>
            </p:cNvSpPr>
            <p:nvPr/>
          </p:nvSpPr>
          <p:spPr bwMode="auto">
            <a:xfrm>
              <a:off x="3168" y="2304"/>
              <a:ext cx="1344" cy="296"/>
            </a:xfrm>
            <a:prstGeom prst="rect">
              <a:avLst/>
            </a:prstGeom>
            <a:noFill/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66FF33"/>
                  </a:solidFill>
                  <a:cs typeface="+mn-cs"/>
                </a:rPr>
                <a:t>directory path</a:t>
              </a:r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4704" y="2296"/>
              <a:ext cx="912" cy="296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00FF"/>
                  </a:solidFill>
                  <a:cs typeface="+mn-cs"/>
                </a:rPr>
                <a:t>file name</a:t>
              </a:r>
            </a:p>
          </p:txBody>
        </p:sp>
      </p:grp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838200" y="3962400"/>
            <a:ext cx="743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cs typeface="+mn-cs"/>
              </a:rPr>
              <a:t>Note: Not all URLs will have the directory and filename</a:t>
            </a:r>
          </a:p>
        </p:txBody>
      </p:sp>
      <p:pic>
        <p:nvPicPr>
          <p:cNvPr id="148497" name="Picture 17" descr="C:\0_becta\attach\ur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95800"/>
            <a:ext cx="495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320104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  <p:bldP spid="14849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Servers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7882" b="-7882"/>
          <a:stretch>
            <a:fillRect/>
          </a:stretch>
        </p:blipFill>
        <p:spPr>
          <a:xfrm>
            <a:off x="685800" y="2762245"/>
            <a:ext cx="7772400" cy="4114800"/>
          </a:xfrm>
        </p:spPr>
      </p:pic>
      <p:sp>
        <p:nvSpPr>
          <p:cNvPr id="5" name="TextBox 4"/>
          <p:cNvSpPr txBox="1"/>
          <p:nvPr/>
        </p:nvSpPr>
        <p:spPr>
          <a:xfrm>
            <a:off x="762000" y="2057400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request from a client is translated by a DNS server into an IP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2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in the world are the root DNS servers?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856" b="48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08025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Domain Affiliations</a:t>
            </a:r>
          </a:p>
        </p:txBody>
      </p:sp>
      <p:graphicFrame>
        <p:nvGraphicFramePr>
          <p:cNvPr id="651349" name="Group 85"/>
          <p:cNvGraphicFramePr>
            <a:graphicFrameLocks noGrp="1"/>
          </p:cNvGraphicFramePr>
          <p:nvPr/>
        </p:nvGraphicFramePr>
        <p:xfrm>
          <a:off x="1676400" y="1447800"/>
          <a:ext cx="5791200" cy="4718243"/>
        </p:xfrm>
        <a:graphic>
          <a:graphicData uri="http://schemas.openxmlformats.org/drawingml/2006/table">
            <a:tbl>
              <a:tblPr/>
              <a:tblGrid>
                <a:gridCol w="1052513"/>
                <a:gridCol w="4738687"/>
              </a:tblGrid>
              <a:tr h="36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Domain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Affiliations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DFCF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arts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cultural and entertainment activities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com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business organizations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edu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educational sites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firm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businesses and firms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gov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government sites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info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information service providers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mil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military sites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nom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individuals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networking organizations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org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organizations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rec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recreational activities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store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businesses offering goods for purchase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web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entities related to World Wide Web activities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  <a:tr h="310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net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</a:rPr>
                        <a:t>networking organizations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146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Use </a:t>
            </a:r>
            <a:r>
              <a:rPr lang="en-US" u="sng" dirty="0">
                <a:hlinkClick r:id="rId2"/>
              </a:rPr>
              <a:t>https://who.is</a:t>
            </a:r>
            <a:r>
              <a:rPr lang="en-US" dirty="0"/>
              <a:t> to find who the following IP addresses belong to.</a:t>
            </a:r>
          </a:p>
          <a:p>
            <a:pPr marL="457200" lvl="1" indent="0">
              <a:buNone/>
            </a:pPr>
            <a:r>
              <a:rPr lang="en-US" dirty="0"/>
              <a:t>68.180.131.16 _______________________________________</a:t>
            </a:r>
          </a:p>
          <a:p>
            <a:pPr marL="457200" lvl="1" indent="0">
              <a:buNone/>
            </a:pPr>
            <a:r>
              <a:rPr lang="en-US" dirty="0"/>
              <a:t>69.171.239.12 _______________________________________</a:t>
            </a:r>
          </a:p>
          <a:p>
            <a:pPr marL="457200" lvl="1" indent="0">
              <a:buNone/>
            </a:pPr>
            <a:r>
              <a:rPr lang="en-US" dirty="0"/>
              <a:t>136.8.33.21 ____________________________________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77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295</Words>
  <Application>Microsoft Macintosh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Internet Addresses</vt:lpstr>
      <vt:lpstr>IP (Internet Protocol) addresses</vt:lpstr>
      <vt:lpstr>Domain Name Service (DNS)</vt:lpstr>
      <vt:lpstr>Domain name or IP address?</vt:lpstr>
      <vt:lpstr>A URL…</vt:lpstr>
      <vt:lpstr>DNS Servers</vt:lpstr>
      <vt:lpstr>Where in the world are the root DNS servers?</vt:lpstr>
      <vt:lpstr>Domain Affiliations</vt:lpstr>
      <vt:lpstr>Domain Lookup</vt:lpstr>
      <vt:lpstr>Domain Name 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Addresses</dc:title>
  <dc:creator>Shad David Sluiter</dc:creator>
  <cp:lastModifiedBy>Shad David Sluiter</cp:lastModifiedBy>
  <cp:revision>2</cp:revision>
  <dcterms:created xsi:type="dcterms:W3CDTF">2015-06-16T16:34:46Z</dcterms:created>
  <dcterms:modified xsi:type="dcterms:W3CDTF">2015-06-24T23:40:25Z</dcterms:modified>
</cp:coreProperties>
</file>