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7" r:id="rId9"/>
    <p:sldId id="268" r:id="rId10"/>
    <p:sldId id="269" r:id="rId11"/>
    <p:sldId id="282" r:id="rId12"/>
    <p:sldId id="261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1" r:id="rId24"/>
    <p:sldId id="283" r:id="rId25"/>
    <p:sldId id="284" r:id="rId26"/>
    <p:sldId id="286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35DDA-3E1D-0A41-AAC5-D414E1898B77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205F5-299B-4F4C-B217-8898EB5FA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3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63F045-EB67-F848-A9EC-00C387B0855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1400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5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6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133600"/>
            <a:ext cx="3810000" cy="42672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2133600"/>
            <a:ext cx="3810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992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1800" y="6399213"/>
            <a:ext cx="3048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UNESCO ICTLIP Module 6.  Lesson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92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0D8A7012-CCF4-F344-895B-487164A9D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1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4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2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AE057-D4F1-AF4E-B7F5-07BAF342EDD3}" type="datetimeFigureOut">
              <a:rPr lang="en-US" smtClean="0"/>
              <a:t>6/24/15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BDDF2-A017-4041-BED0-BE44060A3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8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pedia.org/wiki/Football" TargetMode="External"/><Relationship Id="rId3" Type="http://schemas.openxmlformats.org/officeDocument/2006/relationships/hyperlink" Target="http://www.tuhsd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ndesign.com/resume/" TargetMode="External"/><Relationship Id="rId4" Type="http://schemas.openxmlformats.org/officeDocument/2006/relationships/hyperlink" Target="http://www.oreilly.com/index.html" TargetMode="External"/><Relationship Id="rId5" Type="http://schemas.openxmlformats.org/officeDocument/2006/relationships/hyperlink" Target="http://www.jendesign.com/resume/index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oreilly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Web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missing </a:t>
            </a:r>
            <a:r>
              <a:rPr lang="en-US" dirty="0" err="1" smtClean="0"/>
              <a:t>index.html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What if you forget to create an </a:t>
            </a:r>
            <a:r>
              <a:rPr lang="en-US" sz="2800" dirty="0" err="1" smtClean="0"/>
              <a:t>index.html</a:t>
            </a:r>
            <a:r>
              <a:rPr lang="en-US" sz="2800" dirty="0" smtClean="0"/>
              <a:t> file in a folder on the server?  The server might display a list of files in that directory, which might not be what you want.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62" y="2988129"/>
            <a:ext cx="6173912" cy="371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9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HTML, CSS and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three building blocks of most web pages.</a:t>
            </a:r>
          </a:p>
          <a:p>
            <a:r>
              <a:rPr lang="en-US" dirty="0" smtClean="0"/>
              <a:t>HTML – Hypertext Markup Language</a:t>
            </a:r>
          </a:p>
          <a:p>
            <a:r>
              <a:rPr lang="en-US" dirty="0" smtClean="0"/>
              <a:t>CSS – Cascading Style Sheets</a:t>
            </a:r>
          </a:p>
          <a:p>
            <a:r>
              <a:rPr lang="en-US" dirty="0" smtClean="0"/>
              <a:t>JavaScript – Programming language to perform actions.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0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HTML Example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73063" y="1306513"/>
            <a:ext cx="4381500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cs typeface="+mn-cs"/>
              </a:rPr>
              <a:t>&lt;html&gt;</a:t>
            </a:r>
          </a:p>
          <a:p>
            <a:pPr>
              <a:defRPr/>
            </a:pPr>
            <a:r>
              <a:rPr lang="en-US" sz="2400">
                <a:cs typeface="+mn-cs"/>
              </a:rPr>
              <a:t>&lt;head&gt;&lt;title&gt;Hi&lt;/title&gt;&lt;/head&gt;</a:t>
            </a:r>
          </a:p>
          <a:p>
            <a:pPr>
              <a:defRPr/>
            </a:pPr>
            <a:r>
              <a:rPr lang="en-US" sz="2400">
                <a:cs typeface="+mn-cs"/>
              </a:rPr>
              <a:t>&lt;body&gt;</a:t>
            </a:r>
          </a:p>
          <a:p>
            <a:pPr>
              <a:defRPr/>
            </a:pPr>
            <a:r>
              <a:rPr lang="en-US" sz="2400">
                <a:cs typeface="+mn-cs"/>
              </a:rPr>
              <a:t>&lt;h1&gt;Hello World!&lt;/h1&gt;</a:t>
            </a:r>
          </a:p>
          <a:p>
            <a:pPr>
              <a:defRPr/>
            </a:pPr>
            <a:r>
              <a:rPr lang="en-US" sz="2400">
                <a:cs typeface="+mn-cs"/>
              </a:rPr>
              <a:t>This is just a HTML</a:t>
            </a:r>
          </a:p>
          <a:p>
            <a:pPr>
              <a:defRPr/>
            </a:pPr>
            <a:r>
              <a:rPr lang="en-US" sz="2400">
                <a:cs typeface="+mn-cs"/>
              </a:rPr>
              <a:t>example.</a:t>
            </a:r>
          </a:p>
          <a:p>
            <a:pPr>
              <a:defRPr/>
            </a:pPr>
            <a:r>
              <a:rPr lang="en-US" sz="2400">
                <a:cs typeface="+mn-cs"/>
              </a:rPr>
              <a:t>&lt;/body&gt;</a:t>
            </a:r>
          </a:p>
          <a:p>
            <a:pPr>
              <a:defRPr/>
            </a:pPr>
            <a:r>
              <a:rPr lang="en-US" sz="2400">
                <a:cs typeface="+mn-cs"/>
              </a:rPr>
              <a:t>&lt;/html&gt;</a:t>
            </a:r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549650"/>
            <a:ext cx="7086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2033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files of a page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749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see the HTML file for </a:t>
            </a:r>
            <a:r>
              <a:rPr lang="en-US" dirty="0" smtClean="0"/>
              <a:t>any web </a:t>
            </a:r>
            <a:r>
              <a:rPr lang="en-US" dirty="0"/>
              <a:t>page by choosing View </a:t>
            </a:r>
            <a:r>
              <a:rPr lang="en-US" dirty="0" smtClean="0"/>
              <a:t>➝Page </a:t>
            </a:r>
            <a:r>
              <a:rPr lang="en-US" dirty="0"/>
              <a:t>Source or (View ➝ Source) </a:t>
            </a:r>
            <a:r>
              <a:rPr lang="en-US" dirty="0" smtClean="0"/>
              <a:t>in your </a:t>
            </a:r>
            <a:r>
              <a:rPr lang="en-US" dirty="0"/>
              <a:t>browser’s menu.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Enter </a:t>
            </a:r>
            <a:r>
              <a:rPr lang="en-US" dirty="0"/>
              <a:t>this URL into your </a:t>
            </a:r>
            <a:r>
              <a:rPr lang="en-US" dirty="0" smtClean="0"/>
              <a:t>browser.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www.learningwebdesign.com</a:t>
            </a:r>
            <a:r>
              <a:rPr lang="en-US" dirty="0"/>
              <a:t>/4e</a:t>
            </a:r>
            <a:r>
              <a:rPr lang="en-US" dirty="0" smtClean="0"/>
              <a:t>/materials</a:t>
            </a:r>
            <a:r>
              <a:rPr lang="en-US" dirty="0"/>
              <a:t>/chapter02/</a:t>
            </a:r>
            <a:r>
              <a:rPr lang="en-US" dirty="0" err="1" smtClean="0"/>
              <a:t>kitchen.html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62" y="3175139"/>
            <a:ext cx="5873365" cy="35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9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you!&lt;/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&lt;!DOCTYPE html&gt; </a:t>
            </a:r>
          </a:p>
          <a:p>
            <a:endParaRPr lang="en-US" dirty="0" smtClean="0"/>
          </a:p>
          <a:p>
            <a:r>
              <a:rPr lang="en-US" dirty="0" smtClean="0"/>
              <a:t>Tells the client that this is an HTML document.  Every web page should start with this tag.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35450" y="1417638"/>
            <a:ext cx="1785071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you!&lt;/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&lt;html</a:t>
            </a:r>
            <a:r>
              <a:rPr lang="en-US" dirty="0"/>
              <a:t>&gt; </a:t>
            </a:r>
          </a:p>
          <a:p>
            <a:endParaRPr lang="en-US" dirty="0" smtClean="0"/>
          </a:p>
          <a:p>
            <a:r>
              <a:rPr lang="en-US" dirty="0" smtClean="0"/>
              <a:t>This is the starting point of the HTML code on the page.  Notice that the end of the page has the closing tag &lt;/html&gt;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3765" y="1667351"/>
            <a:ext cx="1785071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3765" y="5431493"/>
            <a:ext cx="1785071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1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you!&lt;/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&lt;head&gt;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page head has the title that shows in the title of the client’s browser application.  Notice that the end of the head has the closing tag &lt;/head&gt;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0" y="1917065"/>
            <a:ext cx="1785071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0" y="2555895"/>
            <a:ext cx="1785071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2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you!&lt;/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&lt;body&gt;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body of the page contains the majority of the page</a:t>
            </a:r>
            <a:r>
              <a:rPr lang="en-US" dirty="0"/>
              <a:t> </a:t>
            </a:r>
            <a:r>
              <a:rPr lang="en-US" dirty="0" smtClean="0"/>
              <a:t>contents.</a:t>
            </a:r>
          </a:p>
          <a:p>
            <a:endParaRPr lang="en-US" dirty="0"/>
          </a:p>
          <a:p>
            <a:r>
              <a:rPr lang="en-US" dirty="0" smtClean="0"/>
              <a:t>&lt;/body&gt;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-119803" y="2769811"/>
            <a:ext cx="1785071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-119803" y="5119969"/>
            <a:ext cx="1785071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9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you!&lt;/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&lt;h1&gt;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Headlines have &lt;h1&gt; &lt;h2&gt; and &lt;h3&gt; tags.  The text is larger and bold.</a:t>
            </a:r>
          </a:p>
          <a:p>
            <a:endParaRPr lang="en-US" dirty="0"/>
          </a:p>
          <a:p>
            <a:r>
              <a:rPr lang="en-US" dirty="0" smtClean="0"/>
              <a:t>&lt;/h1&gt;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1393" y="3019524"/>
            <a:ext cx="553042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51549" y="3019524"/>
            <a:ext cx="588985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42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you!&lt;/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</a:t>
            </a:r>
            <a:r>
              <a:rPr lang="en-US" dirty="0" err="1" smtClean="0"/>
              <a:t>foods.gif</a:t>
            </a:r>
            <a:r>
              <a:rPr lang="en-US" dirty="0" smtClean="0"/>
              <a:t>"&gt;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Pictures are saved separately from the HTML document.</a:t>
            </a:r>
          </a:p>
          <a:p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</p:txBody>
      </p:sp>
      <p:sp>
        <p:nvSpPr>
          <p:cNvPr id="5" name="Oval 4"/>
          <p:cNvSpPr/>
          <p:nvPr/>
        </p:nvSpPr>
        <p:spPr>
          <a:xfrm>
            <a:off x="790704" y="3019524"/>
            <a:ext cx="3102909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7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The World Wide Web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World Wide Web</a:t>
            </a:r>
          </a:p>
          <a:p>
            <a:pPr lvl="2" eaLnBrk="1" hangingPunct="1">
              <a:defRPr/>
            </a:pPr>
            <a:r>
              <a:rPr lang="en-US" dirty="0" smtClean="0"/>
              <a:t>The </a:t>
            </a:r>
            <a:r>
              <a:rPr lang="en-US" dirty="0"/>
              <a:t>Web  (originally called the World Wide Web, thus the “www” </a:t>
            </a:r>
            <a:r>
              <a:rPr lang="en-US" dirty="0" smtClean="0"/>
              <a:t>in site </a:t>
            </a:r>
            <a:r>
              <a:rPr lang="en-US" dirty="0"/>
              <a:t>addresses) is just one of the ways information can be shared over </a:t>
            </a:r>
            <a:r>
              <a:rPr lang="en-US" dirty="0" smtClean="0"/>
              <a:t>the Internet</a:t>
            </a:r>
            <a:r>
              <a:rPr lang="en-US" dirty="0"/>
              <a:t>. </a:t>
            </a:r>
            <a:endParaRPr lang="en-US" dirty="0" smtClean="0"/>
          </a:p>
          <a:p>
            <a:pPr lvl="2" eaLnBrk="1" hangingPunct="1">
              <a:defRPr/>
            </a:pPr>
            <a:r>
              <a:rPr lang="en-US" dirty="0" smtClean="0"/>
              <a:t>The WWW is not the same as the Internet, but rather a part of the internet.  There are other services such as email, apps, file backups, instant messaging etc.</a:t>
            </a: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446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you!&lt;/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&lt;p&gt;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Paragraphs.</a:t>
            </a:r>
          </a:p>
          <a:p>
            <a:endParaRPr lang="en-US" dirty="0"/>
          </a:p>
          <a:p>
            <a:r>
              <a:rPr lang="en-US" dirty="0" smtClean="0"/>
              <a:t>&lt;/p&gt;</a:t>
            </a:r>
          </a:p>
        </p:txBody>
      </p:sp>
      <p:sp>
        <p:nvSpPr>
          <p:cNvPr id="5" name="Oval 4"/>
          <p:cNvSpPr/>
          <p:nvPr/>
        </p:nvSpPr>
        <p:spPr>
          <a:xfrm>
            <a:off x="335450" y="3418574"/>
            <a:ext cx="515155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4762" y="3778024"/>
            <a:ext cx="515155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8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</a:t>
            </a:r>
            <a:r>
              <a:rPr lang="en-US" dirty="0" smtClean="0"/>
              <a:t>!            &lt;</a:t>
            </a:r>
            <a:r>
              <a:rPr lang="en-US" dirty="0"/>
              <a:t>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Emphasis on this text (italics).</a:t>
            </a:r>
          </a:p>
          <a:p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 smtClean="0"/>
              <a:t>em</a:t>
            </a:r>
            <a:r>
              <a:rPr lang="en-US" dirty="0" smtClean="0"/>
              <a:t>&gt;</a:t>
            </a:r>
          </a:p>
        </p:txBody>
      </p:sp>
      <p:sp>
        <p:nvSpPr>
          <p:cNvPr id="5" name="Oval 4"/>
          <p:cNvSpPr/>
          <p:nvPr/>
        </p:nvSpPr>
        <p:spPr>
          <a:xfrm>
            <a:off x="6134987" y="3610281"/>
            <a:ext cx="503174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05121" y="3742079"/>
            <a:ext cx="527135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65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you!&lt;/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hr</a:t>
            </a:r>
            <a:r>
              <a:rPr lang="en-US" dirty="0" smtClean="0"/>
              <a:t>&gt;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Horizontal rule line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4556831"/>
            <a:ext cx="455253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76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&lt;!DOCTYPE html&gt; </a:t>
            </a:r>
          </a:p>
          <a:p>
            <a:pPr marL="0" indent="0">
              <a:buNone/>
            </a:pPr>
            <a:r>
              <a:rPr lang="en-US" dirty="0"/>
              <a:t>&lt;html&gt; </a:t>
            </a:r>
          </a:p>
          <a:p>
            <a:pPr marL="0" indent="0">
              <a:buNone/>
            </a:pPr>
            <a:r>
              <a:rPr lang="en-US" dirty="0"/>
              <a:t>&lt;head&gt; </a:t>
            </a:r>
          </a:p>
          <a:p>
            <a:pPr marL="0" indent="0">
              <a:buNone/>
            </a:pPr>
            <a:r>
              <a:rPr lang="en-US" dirty="0"/>
              <a:t>&lt;title&gt;Jen's Kitchen&lt;/title&gt; </a:t>
            </a:r>
          </a:p>
          <a:p>
            <a:pPr marL="0" indent="0">
              <a:buNone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&lt;/head&gt;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&lt;body&gt; </a:t>
            </a:r>
          </a:p>
          <a:p>
            <a:pPr marL="0" indent="0">
              <a:buNone/>
            </a:pPr>
            <a:r>
              <a:rPr lang="en-US" dirty="0"/>
              <a:t>&lt;h1&gt;&lt;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foods.gif</a:t>
            </a:r>
            <a:r>
              <a:rPr lang="en-US" dirty="0"/>
              <a:t>" alt="food illustration"&gt; </a:t>
            </a:r>
            <a:r>
              <a:rPr lang="en-US" dirty="0" err="1"/>
              <a:t>Jen&amp;rsquo;s</a:t>
            </a:r>
            <a:r>
              <a:rPr lang="en-US" dirty="0"/>
              <a:t> Kitchen&lt;/h1&gt;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&lt;p&gt;If you love to read about &lt;strong&gt;cooking and eating&lt;/strong&gt;, would like to find out about of some of the best restaurants in the world, or just want a few choice recipes to add to your collection, &lt;</a:t>
            </a:r>
            <a:r>
              <a:rPr lang="en-US" dirty="0" err="1"/>
              <a:t>em</a:t>
            </a:r>
            <a:r>
              <a:rPr lang="en-US" dirty="0"/>
              <a:t>&gt;this is the site for you!&lt;/</a:t>
            </a:r>
            <a:r>
              <a:rPr lang="en-US" dirty="0" err="1"/>
              <a:t>em</a:t>
            </a:r>
            <a:r>
              <a:rPr lang="en-US" dirty="0"/>
              <a:t>&gt;&lt;/p&gt;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&lt;p&gt;&lt;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spoon.gif</a:t>
            </a:r>
            <a:r>
              <a:rPr lang="en-US" dirty="0"/>
              <a:t>" alt="spoon illustration"&gt; Your pal, Jen at Jen's Kitchen&lt;/p&gt;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&lt;small&gt;Copyright 2011, Jennifer Robbins&lt;/small&gt; </a:t>
            </a:r>
          </a:p>
          <a:p>
            <a:pPr marL="0" indent="0">
              <a:buNone/>
            </a:pPr>
            <a:r>
              <a:rPr lang="en-US" dirty="0"/>
              <a:t>&lt;/body&gt; </a:t>
            </a:r>
          </a:p>
          <a:p>
            <a:pPr marL="0" indent="0">
              <a:buNone/>
            </a:pPr>
            <a:r>
              <a:rPr lang="en-US" dirty="0"/>
              <a:t>&lt;/html&gt;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1754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dirty="0" err="1"/>
              <a:t>kitchen.css</a:t>
            </a:r>
            <a:r>
              <a:rPr lang="en-US" dirty="0"/>
              <a:t>"</a:t>
            </a:r>
            <a:r>
              <a:rPr lang="en-US" dirty="0" smtClean="0"/>
              <a:t>&gt;</a:t>
            </a:r>
          </a:p>
          <a:p>
            <a:endParaRPr lang="en-US" dirty="0"/>
          </a:p>
          <a:p>
            <a:r>
              <a:rPr lang="en-US" dirty="0" smtClean="0"/>
              <a:t>Is a link to another file that defines the styles of the text.</a:t>
            </a:r>
          </a:p>
        </p:txBody>
      </p:sp>
      <p:sp>
        <p:nvSpPr>
          <p:cNvPr id="5" name="Oval 4"/>
          <p:cNvSpPr/>
          <p:nvPr/>
        </p:nvSpPr>
        <p:spPr>
          <a:xfrm>
            <a:off x="251587" y="2280317"/>
            <a:ext cx="3318556" cy="499427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for Jen’s Kitchen…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body {</a:t>
            </a:r>
          </a:p>
          <a:p>
            <a:pPr marL="0" indent="0">
              <a:buNone/>
            </a:pPr>
            <a:r>
              <a:rPr lang="en-US" dirty="0"/>
              <a:t>  font: normal 1em Verdana; </a:t>
            </a:r>
          </a:p>
          <a:p>
            <a:pPr marL="0" indent="0">
              <a:buNone/>
            </a:pPr>
            <a:r>
              <a:rPr lang="en-US" dirty="0"/>
              <a:t>  width: 80%; </a:t>
            </a:r>
          </a:p>
          <a:p>
            <a:pPr marL="0" indent="0">
              <a:buNone/>
            </a:pPr>
            <a:r>
              <a:rPr lang="en-US" dirty="0"/>
              <a:t>  margin: 1em auto;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h1 {</a:t>
            </a:r>
          </a:p>
          <a:p>
            <a:pPr marL="0" indent="0">
              <a:buNone/>
            </a:pPr>
            <a:r>
              <a:rPr lang="en-US" dirty="0"/>
              <a:t>  font: italic 3em Georgia; </a:t>
            </a:r>
          </a:p>
          <a:p>
            <a:pPr marL="0" indent="0">
              <a:buNone/>
            </a:pPr>
            <a:r>
              <a:rPr lang="en-US" dirty="0"/>
              <a:t>  color: </a:t>
            </a:r>
            <a:r>
              <a:rPr lang="en-US" dirty="0" err="1"/>
              <a:t>rgb</a:t>
            </a:r>
            <a:r>
              <a:rPr lang="en-US" dirty="0"/>
              <a:t>(23, 109, 109); </a:t>
            </a:r>
          </a:p>
          <a:p>
            <a:pPr marL="0" indent="0">
              <a:buNone/>
            </a:pPr>
            <a:r>
              <a:rPr lang="en-US" dirty="0"/>
              <a:t>  margin: 1em 0 1em;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margin: 0 20px 0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h1 </a:t>
            </a:r>
            <a:r>
              <a:rPr lang="en-US" dirty="0" err="1"/>
              <a:t>img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margin-bottom: -20px;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small {</a:t>
            </a:r>
          </a:p>
          <a:p>
            <a:pPr marL="0" indent="0">
              <a:buNone/>
            </a:pPr>
            <a:r>
              <a:rPr lang="en-US" dirty="0"/>
              <a:t>  color: #666666;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63104" y="1237913"/>
            <a:ext cx="262369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Each section modifies the style of the letters – colors, font, size, spaces etc.</a:t>
            </a:r>
          </a:p>
        </p:txBody>
      </p:sp>
    </p:spTree>
    <p:extLst>
      <p:ext uri="{BB962C8B-B14F-4D97-AF65-F5344CB8AC3E}">
        <p14:creationId xmlns:p14="http://schemas.microsoft.com/office/powerpoint/2010/main" val="1625745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for Jen’s Kitchen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Jen’s Kitchen doesn’t have any JavaScript code.</a:t>
            </a:r>
          </a:p>
          <a:p>
            <a:r>
              <a:rPr lang="en-US" dirty="0" smtClean="0"/>
              <a:t>It is a </a:t>
            </a:r>
            <a:r>
              <a:rPr lang="en-US" i="1" dirty="0" smtClean="0"/>
              <a:t>static</a:t>
            </a:r>
            <a:r>
              <a:rPr lang="en-US" dirty="0" smtClean="0"/>
              <a:t> web page.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91" y="3263335"/>
            <a:ext cx="5873365" cy="35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48" t="18644" r="29166" b="30046"/>
          <a:stretch/>
        </p:blipFill>
        <p:spPr>
          <a:xfrm>
            <a:off x="0" y="0"/>
            <a:ext cx="8984940" cy="7099300"/>
          </a:xfrm>
        </p:spPr>
      </p:pic>
    </p:spTree>
    <p:extLst>
      <p:ext uri="{BB962C8B-B14F-4D97-AF65-F5344CB8AC3E}">
        <p14:creationId xmlns:p14="http://schemas.microsoft.com/office/powerpoint/2010/main" val="5453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a simple web page and examine it’s source.  You should see HTML and </a:t>
            </a:r>
            <a:r>
              <a:rPr lang="en-US" smtClean="0"/>
              <a:t>CSS tags.</a:t>
            </a:r>
            <a:endParaRPr lang="en-US" dirty="0" smtClean="0"/>
          </a:p>
          <a:p>
            <a:r>
              <a:rPr lang="en-US" dirty="0" smtClean="0"/>
              <a:t>Wikipedia articles</a:t>
            </a:r>
          </a:p>
          <a:p>
            <a:r>
              <a:rPr lang="en-US" dirty="0">
                <a:hlinkClick r:id="rId2"/>
              </a:rPr>
              <a:t>https://en.wikipedia.org/wiki/</a:t>
            </a:r>
            <a:r>
              <a:rPr lang="en-US" dirty="0" smtClean="0">
                <a:hlinkClick r:id="rId2"/>
              </a:rPr>
              <a:t>Football</a:t>
            </a:r>
            <a:endParaRPr lang="en-US" dirty="0" smtClean="0"/>
          </a:p>
          <a:p>
            <a:r>
              <a:rPr lang="en-US" dirty="0" smtClean="0"/>
              <a:t>School Web page</a:t>
            </a:r>
          </a:p>
          <a:p>
            <a:r>
              <a:rPr lang="en-US" dirty="0">
                <a:hlinkClick r:id="rId3"/>
              </a:rPr>
              <a:t>http://www.tuhsd.org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83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WWW Terminology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Home page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The cover page for a Web site that has graphics, titles, </a:t>
            </a:r>
            <a:r>
              <a:rPr lang="en-US" dirty="0" err="1" smtClean="0"/>
              <a:t>coloured</a:t>
            </a:r>
            <a:r>
              <a:rPr lang="en-US" dirty="0" smtClean="0"/>
              <a:t> text, etc.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Hypermedia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Tools that connect the data on Web pages, allowing users to access topics in whatever order they wish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cs typeface="+mn-cs"/>
              </a:rPr>
              <a:t>Hypertext markup language (HTML)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The standard page description language for Web pages</a:t>
            </a:r>
          </a:p>
        </p:txBody>
      </p:sp>
    </p:spTree>
    <p:extLst>
      <p:ext uri="{BB962C8B-B14F-4D97-AF65-F5344CB8AC3E}">
        <p14:creationId xmlns:p14="http://schemas.microsoft.com/office/powerpoint/2010/main" val="38466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WWW Terminology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Web browser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Software that creates a unique hypermedia-based menu on your computer screen and provides a graphical interface to the Web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Web page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 screen of information sent to a requesting user and presented through a browser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cs typeface="+mn-cs"/>
              </a:rPr>
              <a:t>Applet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 small program embedded in Web pages</a:t>
            </a:r>
          </a:p>
        </p:txBody>
      </p:sp>
    </p:spTree>
    <p:extLst>
      <p:ext uri="{BB962C8B-B14F-4D97-AF65-F5344CB8AC3E}">
        <p14:creationId xmlns:p14="http://schemas.microsoft.com/office/powerpoint/2010/main" val="320431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role of </a:t>
            </a:r>
            <a:r>
              <a:rPr lang="en-US" dirty="0"/>
              <a:t>server software is to wait for a request for information, then retrieve </a:t>
            </a:r>
            <a:r>
              <a:rPr lang="en-US" dirty="0" smtClean="0"/>
              <a:t>and send </a:t>
            </a:r>
            <a:r>
              <a:rPr lang="en-US" dirty="0"/>
              <a:t>that information back as quickly as possible.</a:t>
            </a:r>
          </a:p>
          <a:p>
            <a:r>
              <a:rPr lang="en-US" dirty="0"/>
              <a:t>There’s nothing special about the computers themselves…picture </a:t>
            </a:r>
            <a:r>
              <a:rPr lang="en-US" dirty="0" smtClean="0"/>
              <a:t>anything from </a:t>
            </a:r>
            <a:r>
              <a:rPr lang="en-US" dirty="0"/>
              <a:t>a high-powered Unix machine to a humble personal computer. It’s </a:t>
            </a:r>
            <a:r>
              <a:rPr lang="en-US" dirty="0" smtClean="0"/>
              <a:t>the server </a:t>
            </a:r>
            <a:r>
              <a:rPr lang="en-US" dirty="0"/>
              <a:t>software that makes it all happen. In order for a computer to be </a:t>
            </a:r>
            <a:r>
              <a:rPr lang="en-US" dirty="0" smtClean="0"/>
              <a:t>part of </a:t>
            </a:r>
            <a:r>
              <a:rPr lang="en-US" dirty="0"/>
              <a:t>the Web, it must be running special web server software that allows it </a:t>
            </a:r>
            <a:r>
              <a:rPr lang="en-US" dirty="0" smtClean="0"/>
              <a:t>to handle </a:t>
            </a:r>
            <a:r>
              <a:rPr lang="en-US" dirty="0"/>
              <a:t>Hypertext Transfer Protocol transactions. Web servers are also </a:t>
            </a:r>
            <a:r>
              <a:rPr lang="en-US" dirty="0" smtClean="0"/>
              <a:t>called “</a:t>
            </a:r>
            <a:r>
              <a:rPr lang="en-US" dirty="0"/>
              <a:t>HTTP servers.”</a:t>
            </a:r>
          </a:p>
          <a:p>
            <a:r>
              <a:rPr lang="en-US" dirty="0"/>
              <a:t>There are many server software options out there, but the two most </a:t>
            </a:r>
            <a:r>
              <a:rPr lang="en-US" dirty="0" smtClean="0"/>
              <a:t>popular are </a:t>
            </a:r>
            <a:r>
              <a:rPr lang="en-US" dirty="0"/>
              <a:t>Apache (open source  software) and Microsoft Internet </a:t>
            </a:r>
            <a:r>
              <a:rPr lang="en-US" dirty="0" smtClean="0"/>
              <a:t>Information Services </a:t>
            </a:r>
            <a:r>
              <a:rPr lang="en-US" dirty="0"/>
              <a:t>(IIS). Apache is freely available for Unix-based computers </a:t>
            </a:r>
            <a:r>
              <a:rPr lang="en-US" dirty="0" smtClean="0"/>
              <a:t>and comes </a:t>
            </a:r>
            <a:r>
              <a:rPr lang="en-US" dirty="0"/>
              <a:t>installed on Macs running Mac OS X. There is a Windows version </a:t>
            </a:r>
            <a:r>
              <a:rPr lang="en-US" dirty="0" smtClean="0"/>
              <a:t>as well</a:t>
            </a:r>
            <a:r>
              <a:rPr lang="en-US" dirty="0"/>
              <a:t>. Microsoft IIS is part of Microsoft’s family of server solutions.</a:t>
            </a:r>
          </a:p>
        </p:txBody>
      </p:sp>
    </p:spTree>
    <p:extLst>
      <p:ext uri="{BB962C8B-B14F-4D97-AF65-F5344CB8AC3E}">
        <p14:creationId xmlns:p14="http://schemas.microsoft.com/office/powerpoint/2010/main" val="352234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software that  does the requesting  is called the client. People use </a:t>
            </a:r>
            <a:r>
              <a:rPr lang="en-US" dirty="0" smtClean="0"/>
              <a:t>browsers including the Internet </a:t>
            </a:r>
            <a:r>
              <a:rPr lang="en-US" dirty="0"/>
              <a:t>Explorer for Windows,  Chrome, Firefox, </a:t>
            </a:r>
            <a:r>
              <a:rPr lang="en-US" dirty="0" smtClean="0"/>
              <a:t>Safari and Opera.</a:t>
            </a:r>
          </a:p>
          <a:p>
            <a:r>
              <a:rPr lang="en-US" dirty="0" smtClean="0"/>
              <a:t>Clients request pages from servers.</a:t>
            </a:r>
          </a:p>
        </p:txBody>
      </p:sp>
    </p:spTree>
    <p:extLst>
      <p:ext uri="{BB962C8B-B14F-4D97-AF65-F5344CB8AC3E}">
        <p14:creationId xmlns:p14="http://schemas.microsoft.com/office/powerpoint/2010/main" val="426874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Server-side and Client-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</a:t>
            </a:r>
            <a:r>
              <a:rPr lang="en-US" dirty="0"/>
              <a:t>terms are used to indicate which </a:t>
            </a:r>
            <a:r>
              <a:rPr lang="en-US" dirty="0" smtClean="0"/>
              <a:t>machine is </a:t>
            </a:r>
            <a:r>
              <a:rPr lang="en-US" dirty="0"/>
              <a:t>doing the processing. Client-side applications run on the user’s machine, while server-side applications and functions use the processing power of the server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4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E881D70-7B14-994E-8038-77E6C4E1DAF5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cs typeface="+mj-cs"/>
              </a:rPr>
              <a:t>A URL is a Uniform Resource Locator</a:t>
            </a:r>
            <a:endParaRPr lang="en-US" dirty="0" smtClean="0">
              <a:cs typeface="+mj-cs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057400"/>
            <a:ext cx="88392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3600" smtClean="0">
                <a:solidFill>
                  <a:srgbClr val="FFFFFF"/>
                </a:solidFill>
                <a:cs typeface="+mn-cs"/>
              </a:rPr>
              <a:t>Anatomy of a URL</a:t>
            </a:r>
            <a:r>
              <a:rPr lang="en-US" sz="2400" smtClean="0">
                <a:solidFill>
                  <a:srgbClr val="FFFFFF"/>
                </a:solidFill>
                <a:cs typeface="+mn-cs"/>
              </a:rPr>
              <a:t>  </a:t>
            </a:r>
          </a:p>
        </p:txBody>
      </p:sp>
      <p:grpSp>
        <p:nvGrpSpPr>
          <p:cNvPr id="148496" name="Group 16"/>
          <p:cNvGrpSpPr>
            <a:grpSpLocks/>
          </p:cNvGrpSpPr>
          <p:nvPr/>
        </p:nvGrpSpPr>
        <p:grpSpPr bwMode="auto">
          <a:xfrm>
            <a:off x="152400" y="1524000"/>
            <a:ext cx="8839200" cy="1390650"/>
            <a:chOff x="96" y="1724"/>
            <a:chExt cx="5568" cy="876"/>
          </a:xfrm>
        </p:grpSpPr>
        <p:pic>
          <p:nvPicPr>
            <p:cNvPr id="29704" name="Picture 4" descr="C:\0_becta\attach\sample URL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724"/>
              <a:ext cx="5568" cy="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485" name="AutoShape 5"/>
            <p:cNvSpPr>
              <a:spLocks noChangeArrowheads="1"/>
            </p:cNvSpPr>
            <p:nvPr/>
          </p:nvSpPr>
          <p:spPr bwMode="auto">
            <a:xfrm>
              <a:off x="1200" y="1776"/>
              <a:ext cx="432" cy="384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8486" name="AutoShape 6"/>
            <p:cNvSpPr>
              <a:spLocks noChangeArrowheads="1"/>
            </p:cNvSpPr>
            <p:nvPr/>
          </p:nvSpPr>
          <p:spPr bwMode="auto">
            <a:xfrm>
              <a:off x="1728" y="1776"/>
              <a:ext cx="1344" cy="384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FF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8487" name="AutoShape 7"/>
            <p:cNvSpPr>
              <a:spLocks noChangeArrowheads="1"/>
            </p:cNvSpPr>
            <p:nvPr/>
          </p:nvSpPr>
          <p:spPr bwMode="auto">
            <a:xfrm>
              <a:off x="3120" y="1776"/>
              <a:ext cx="1488" cy="384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FF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8488" name="AutoShape 8"/>
            <p:cNvSpPr>
              <a:spLocks noChangeArrowheads="1"/>
            </p:cNvSpPr>
            <p:nvPr/>
          </p:nvSpPr>
          <p:spPr bwMode="auto">
            <a:xfrm>
              <a:off x="4656" y="1776"/>
              <a:ext cx="912" cy="384"/>
            </a:xfrm>
            <a:prstGeom prst="roundRect">
              <a:avLst>
                <a:gd name="adj" fmla="val 16667"/>
              </a:avLst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48491" name="Text Box 11"/>
            <p:cNvSpPr txBox="1">
              <a:spLocks noChangeArrowheads="1"/>
            </p:cNvSpPr>
            <p:nvPr/>
          </p:nvSpPr>
          <p:spPr bwMode="auto">
            <a:xfrm>
              <a:off x="816" y="2304"/>
              <a:ext cx="816" cy="296"/>
            </a:xfrm>
            <a:prstGeom prst="rect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0000"/>
                  </a:solidFill>
                  <a:cs typeface="+mn-cs"/>
                </a:rPr>
                <a:t>protocol</a:t>
              </a:r>
            </a:p>
          </p:txBody>
        </p:sp>
        <p:sp>
          <p:nvSpPr>
            <p:cNvPr id="148492" name="Text Box 12"/>
            <p:cNvSpPr txBox="1">
              <a:spLocks noChangeArrowheads="1"/>
            </p:cNvSpPr>
            <p:nvPr/>
          </p:nvSpPr>
          <p:spPr bwMode="auto">
            <a:xfrm>
              <a:off x="1728" y="2304"/>
              <a:ext cx="1344" cy="296"/>
            </a:xfrm>
            <a:prstGeom prst="rect">
              <a:avLst/>
            </a:prstGeom>
            <a:noFill/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FFFF00"/>
                  </a:solidFill>
                  <a:cs typeface="+mn-cs"/>
                </a:rPr>
                <a:t>host computer</a:t>
              </a:r>
            </a:p>
          </p:txBody>
        </p:sp>
        <p:sp>
          <p:nvSpPr>
            <p:cNvPr id="148493" name="Text Box 13"/>
            <p:cNvSpPr txBox="1">
              <a:spLocks noChangeArrowheads="1"/>
            </p:cNvSpPr>
            <p:nvPr/>
          </p:nvSpPr>
          <p:spPr bwMode="auto">
            <a:xfrm>
              <a:off x="3168" y="2304"/>
              <a:ext cx="1344" cy="296"/>
            </a:xfrm>
            <a:prstGeom prst="rect">
              <a:avLst/>
            </a:prstGeom>
            <a:noFill/>
            <a:ln w="12700" cap="sq">
              <a:solidFill>
                <a:srgbClr val="66FF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66FF33"/>
                  </a:solidFill>
                  <a:cs typeface="+mn-cs"/>
                </a:rPr>
                <a:t>directory path</a:t>
              </a:r>
            </a:p>
          </p:txBody>
        </p:sp>
        <p:sp>
          <p:nvSpPr>
            <p:cNvPr id="148494" name="Text Box 14"/>
            <p:cNvSpPr txBox="1">
              <a:spLocks noChangeArrowheads="1"/>
            </p:cNvSpPr>
            <p:nvPr/>
          </p:nvSpPr>
          <p:spPr bwMode="auto">
            <a:xfrm>
              <a:off x="4704" y="2296"/>
              <a:ext cx="912" cy="296"/>
            </a:xfrm>
            <a:prstGeom prst="rect">
              <a:avLst/>
            </a:prstGeom>
            <a:noFill/>
            <a:ln w="127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1">
                  <a:solidFill>
                    <a:srgbClr val="0000FF"/>
                  </a:solidFill>
                  <a:cs typeface="+mn-cs"/>
                </a:rPr>
                <a:t>file name</a:t>
              </a:r>
            </a:p>
          </p:txBody>
        </p:sp>
      </p:grpSp>
      <p:sp>
        <p:nvSpPr>
          <p:cNvPr id="148495" name="Text Box 15"/>
          <p:cNvSpPr txBox="1">
            <a:spLocks noChangeArrowheads="1"/>
          </p:cNvSpPr>
          <p:nvPr/>
        </p:nvSpPr>
        <p:spPr bwMode="auto">
          <a:xfrm>
            <a:off x="838200" y="3962400"/>
            <a:ext cx="743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cs typeface="+mn-cs"/>
              </a:rPr>
              <a:t>Note: Not all URLs will have the directory and filename</a:t>
            </a:r>
          </a:p>
        </p:txBody>
      </p:sp>
      <p:pic>
        <p:nvPicPr>
          <p:cNvPr id="148497" name="Picture 17" descr="C:\0_becta\attach\url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495800"/>
            <a:ext cx="495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194468"/>
      </p:ext>
    </p:extLst>
  </p:cSld>
  <p:clrMapOvr>
    <a:masterClrMapping/>
  </p:clrMapOvr>
  <p:transition xmlns:p14="http://schemas.microsoft.com/office/powerpoint/2010/main">
    <p:dissolv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build="p" autoUpdateAnimBg="0"/>
      <p:bldP spid="14849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Assumed names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HTTP</a:t>
            </a:r>
          </a:p>
          <a:p>
            <a:r>
              <a:rPr lang="en-US" dirty="0" smtClean="0"/>
              <a:t>If you forget to type “http” at the front of a URL, the computer will add it for you automatically.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Index.htm</a:t>
            </a:r>
            <a:r>
              <a:rPr lang="en-US" b="1" dirty="0" smtClean="0"/>
              <a:t> or </a:t>
            </a:r>
            <a:r>
              <a:rPr lang="en-US" b="1" dirty="0" err="1" smtClean="0"/>
              <a:t>index.html</a:t>
            </a:r>
            <a:r>
              <a:rPr lang="en-US" b="1" dirty="0" smtClean="0"/>
              <a:t> or </a:t>
            </a:r>
            <a:r>
              <a:rPr lang="en-US" b="1" dirty="0" err="1" smtClean="0"/>
              <a:t>default.html</a:t>
            </a:r>
            <a:endParaRPr lang="en-US" b="1" dirty="0" smtClean="0"/>
          </a:p>
          <a:p>
            <a:r>
              <a:rPr lang="en-US" dirty="0" smtClean="0"/>
              <a:t>Many </a:t>
            </a:r>
            <a:r>
              <a:rPr lang="en-US" dirty="0"/>
              <a:t>addresses do </a:t>
            </a:r>
            <a:r>
              <a:rPr lang="en-US" dirty="0" smtClean="0"/>
              <a:t>not include </a:t>
            </a:r>
            <a:r>
              <a:rPr lang="en-US" dirty="0"/>
              <a:t>a filename, but simply point to a directory, like these: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www.oreilly.com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3"/>
              </a:rPr>
              <a:t>http://www.jendesign.com/resume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a server receives a request for a directory name rather than a specific file</a:t>
            </a:r>
            <a:r>
              <a:rPr lang="en-US" dirty="0" smtClean="0"/>
              <a:t>, it </a:t>
            </a:r>
            <a:r>
              <a:rPr lang="en-US" dirty="0"/>
              <a:t>looks in that directory for a default document, typically named </a:t>
            </a:r>
            <a:r>
              <a:rPr lang="en-US" dirty="0" err="1" smtClean="0"/>
              <a:t>index.html</a:t>
            </a:r>
            <a:r>
              <a:rPr lang="en-US" dirty="0" smtClean="0"/>
              <a:t>. So </a:t>
            </a:r>
            <a:r>
              <a:rPr lang="en-US" dirty="0"/>
              <a:t>when someone types the above URLs into their browser, what they’ll </a:t>
            </a:r>
            <a:r>
              <a:rPr lang="en-US" dirty="0" smtClean="0"/>
              <a:t>actually see </a:t>
            </a:r>
            <a:r>
              <a:rPr lang="en-US" dirty="0"/>
              <a:t>is this:</a:t>
            </a:r>
          </a:p>
          <a:p>
            <a:r>
              <a:rPr lang="en-US" dirty="0">
                <a:hlinkClick r:id="rId4"/>
              </a:rPr>
              <a:t>http://www.oreilly.com/</a:t>
            </a:r>
            <a:r>
              <a:rPr lang="en-US" dirty="0" smtClean="0">
                <a:hlinkClick r:id="rId4"/>
              </a:rPr>
              <a:t>index.html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http://www.jendesign.com/resume/</a:t>
            </a:r>
            <a:r>
              <a:rPr lang="en-US" dirty="0" smtClean="0">
                <a:hlinkClick r:id="rId5"/>
              </a:rPr>
              <a:t>index.html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6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</TotalTime>
  <Words>3020</Words>
  <Application>Microsoft Macintosh PowerPoint</Application>
  <PresentationFormat>On-screen Show (4:3)</PresentationFormat>
  <Paragraphs>340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The Web</vt:lpstr>
      <vt:lpstr>The World Wide Web</vt:lpstr>
      <vt:lpstr>WWW Terminology</vt:lpstr>
      <vt:lpstr>WWW Terminology</vt:lpstr>
      <vt:lpstr>Servers</vt:lpstr>
      <vt:lpstr>Clients</vt:lpstr>
      <vt:lpstr>Server-side and Client-side</vt:lpstr>
      <vt:lpstr>A URL is a Uniform Resource Locator</vt:lpstr>
      <vt:lpstr>Assumed names</vt:lpstr>
      <vt:lpstr>The missing index.html file</vt:lpstr>
      <vt:lpstr>HTML, CSS and JavaScript</vt:lpstr>
      <vt:lpstr>HTML Example</vt:lpstr>
      <vt:lpstr>Source files of a page</vt:lpstr>
      <vt:lpstr>Some HTML tags</vt:lpstr>
      <vt:lpstr>Some HTML tags</vt:lpstr>
      <vt:lpstr>Some HTML tags</vt:lpstr>
      <vt:lpstr>Some HTML tags</vt:lpstr>
      <vt:lpstr>Some HTML tags</vt:lpstr>
      <vt:lpstr>Some HTML tags</vt:lpstr>
      <vt:lpstr>Some HTML tags</vt:lpstr>
      <vt:lpstr>Some HTML tags</vt:lpstr>
      <vt:lpstr>Some HTML tags</vt:lpstr>
      <vt:lpstr>Some HTML tags</vt:lpstr>
      <vt:lpstr>CSS for Jen’s Kitchen…</vt:lpstr>
      <vt:lpstr>JavaScript for Jen’s Kitchen</vt:lpstr>
      <vt:lpstr>PowerPoint Presentation</vt:lpstr>
      <vt:lpstr>Your turn…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 David Sluiter</dc:creator>
  <cp:lastModifiedBy>Shad David Sluiter</cp:lastModifiedBy>
  <cp:revision>10</cp:revision>
  <dcterms:created xsi:type="dcterms:W3CDTF">2015-06-16T03:29:33Z</dcterms:created>
  <dcterms:modified xsi:type="dcterms:W3CDTF">2015-06-24T15:29:44Z</dcterms:modified>
</cp:coreProperties>
</file>