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4"/>
  </p:notesMasterIdLst>
  <p:sldIdLst>
    <p:sldId id="256" r:id="rId2"/>
    <p:sldId id="629" r:id="rId3"/>
    <p:sldId id="261" r:id="rId4"/>
    <p:sldId id="354" r:id="rId5"/>
    <p:sldId id="355" r:id="rId6"/>
    <p:sldId id="349" r:id="rId7"/>
    <p:sldId id="262" r:id="rId8"/>
    <p:sldId id="265" r:id="rId9"/>
    <p:sldId id="346" r:id="rId10"/>
    <p:sldId id="474" r:id="rId11"/>
    <p:sldId id="577" r:id="rId12"/>
    <p:sldId id="576" r:id="rId13"/>
    <p:sldId id="356" r:id="rId14"/>
    <p:sldId id="392" r:id="rId15"/>
    <p:sldId id="520" r:id="rId16"/>
    <p:sldId id="434" r:id="rId17"/>
    <p:sldId id="509" r:id="rId18"/>
    <p:sldId id="581" r:id="rId19"/>
    <p:sldId id="582" r:id="rId20"/>
    <p:sldId id="393" r:id="rId21"/>
    <p:sldId id="395" r:id="rId22"/>
    <p:sldId id="583" r:id="rId23"/>
    <p:sldId id="584" r:id="rId24"/>
    <p:sldId id="586" r:id="rId25"/>
    <p:sldId id="587" r:id="rId26"/>
    <p:sldId id="589" r:id="rId27"/>
    <p:sldId id="600" r:id="rId28"/>
    <p:sldId id="601" r:id="rId29"/>
    <p:sldId id="602" r:id="rId30"/>
    <p:sldId id="603" r:id="rId31"/>
    <p:sldId id="604" r:id="rId32"/>
    <p:sldId id="605" r:id="rId33"/>
    <p:sldId id="615" r:id="rId34"/>
    <p:sldId id="608" r:id="rId35"/>
    <p:sldId id="616" r:id="rId36"/>
    <p:sldId id="618" r:id="rId37"/>
    <p:sldId id="619" r:id="rId38"/>
    <p:sldId id="620" r:id="rId39"/>
    <p:sldId id="621" r:id="rId40"/>
    <p:sldId id="588" r:id="rId41"/>
    <p:sldId id="585" r:id="rId42"/>
    <p:sldId id="606" r:id="rId43"/>
    <p:sldId id="623" r:id="rId44"/>
    <p:sldId id="625" r:id="rId45"/>
    <p:sldId id="628" r:id="rId46"/>
    <p:sldId id="630" r:id="rId47"/>
    <p:sldId id="622" r:id="rId48"/>
    <p:sldId id="385" r:id="rId49"/>
    <p:sldId id="626" r:id="rId50"/>
    <p:sldId id="617" r:id="rId51"/>
    <p:sldId id="400" r:id="rId52"/>
    <p:sldId id="6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0" autoAdjust="0"/>
    <p:restoredTop sz="94690"/>
  </p:normalViewPr>
  <p:slideViewPr>
    <p:cSldViewPr snapToGrid="0" snapToObjects="1">
      <p:cViewPr varScale="1">
        <p:scale>
          <a:sx n="110" d="100"/>
          <a:sy n="110"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B76E-9FE6-A34E-B1C0-EB76E2B29AD6}" type="datetimeFigureOut">
              <a:rPr lang="en-US" smtClean="0"/>
              <a:t>9/1/2017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823B2-5271-484B-9B7F-4D386682B69F}" type="slidenum">
              <a:rPr lang="en-US" smtClean="0"/>
              <a:t>‹#›</a:t>
            </a:fld>
            <a:endParaRPr lang="en-US"/>
          </a:p>
        </p:txBody>
      </p:sp>
    </p:spTree>
    <p:extLst>
      <p:ext uri="{BB962C8B-B14F-4D97-AF65-F5344CB8AC3E}">
        <p14:creationId xmlns:p14="http://schemas.microsoft.com/office/powerpoint/2010/main" val="1641426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1</a:t>
            </a:fld>
            <a:endParaRPr lang="en-US"/>
          </a:p>
        </p:txBody>
      </p:sp>
    </p:spTree>
    <p:extLst>
      <p:ext uri="{BB962C8B-B14F-4D97-AF65-F5344CB8AC3E}">
        <p14:creationId xmlns:p14="http://schemas.microsoft.com/office/powerpoint/2010/main" val="902944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10</a:t>
            </a:fld>
            <a:endParaRPr lang="en-US"/>
          </a:p>
        </p:txBody>
      </p:sp>
    </p:spTree>
    <p:extLst>
      <p:ext uri="{BB962C8B-B14F-4D97-AF65-F5344CB8AC3E}">
        <p14:creationId xmlns:p14="http://schemas.microsoft.com/office/powerpoint/2010/main" val="301918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11</a:t>
            </a:fld>
            <a:endParaRPr lang="en-US"/>
          </a:p>
        </p:txBody>
      </p:sp>
    </p:spTree>
    <p:extLst>
      <p:ext uri="{BB962C8B-B14F-4D97-AF65-F5344CB8AC3E}">
        <p14:creationId xmlns:p14="http://schemas.microsoft.com/office/powerpoint/2010/main" val="3046923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12</a:t>
            </a:fld>
            <a:endParaRPr lang="en-US"/>
          </a:p>
        </p:txBody>
      </p:sp>
    </p:spTree>
    <p:extLst>
      <p:ext uri="{BB962C8B-B14F-4D97-AF65-F5344CB8AC3E}">
        <p14:creationId xmlns:p14="http://schemas.microsoft.com/office/powerpoint/2010/main" val="427112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13</a:t>
            </a:fld>
            <a:endParaRPr lang="en-US"/>
          </a:p>
        </p:txBody>
      </p:sp>
    </p:spTree>
    <p:extLst>
      <p:ext uri="{BB962C8B-B14F-4D97-AF65-F5344CB8AC3E}">
        <p14:creationId xmlns:p14="http://schemas.microsoft.com/office/powerpoint/2010/main" val="1944568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14</a:t>
            </a:fld>
            <a:endParaRPr lang="en-US"/>
          </a:p>
        </p:txBody>
      </p:sp>
    </p:spTree>
    <p:extLst>
      <p:ext uri="{BB962C8B-B14F-4D97-AF65-F5344CB8AC3E}">
        <p14:creationId xmlns:p14="http://schemas.microsoft.com/office/powerpoint/2010/main" val="141067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15</a:t>
            </a:fld>
            <a:endParaRPr lang="en-US"/>
          </a:p>
        </p:txBody>
      </p:sp>
    </p:spTree>
    <p:extLst>
      <p:ext uri="{BB962C8B-B14F-4D97-AF65-F5344CB8AC3E}">
        <p14:creationId xmlns:p14="http://schemas.microsoft.com/office/powerpoint/2010/main" val="3587473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16</a:t>
            </a:fld>
            <a:endParaRPr lang="en-US"/>
          </a:p>
        </p:txBody>
      </p:sp>
    </p:spTree>
    <p:extLst>
      <p:ext uri="{BB962C8B-B14F-4D97-AF65-F5344CB8AC3E}">
        <p14:creationId xmlns:p14="http://schemas.microsoft.com/office/powerpoint/2010/main" val="1328277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17</a:t>
            </a:fld>
            <a:endParaRPr lang="en-US"/>
          </a:p>
        </p:txBody>
      </p:sp>
    </p:spTree>
    <p:extLst>
      <p:ext uri="{BB962C8B-B14F-4D97-AF65-F5344CB8AC3E}">
        <p14:creationId xmlns:p14="http://schemas.microsoft.com/office/powerpoint/2010/main" val="4189968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4875" eaLnBrk="0" hangingPunct="0">
              <a:defRPr sz="1600">
                <a:solidFill>
                  <a:schemeClr val="bg1"/>
                </a:solidFill>
                <a:latin typeface="Arial" charset="0"/>
                <a:cs typeface="Arial" charset="0"/>
              </a:defRPr>
            </a:lvl1pPr>
            <a:lvl2pPr marL="742950" indent="-285750" defTabSz="904875" eaLnBrk="0" hangingPunct="0">
              <a:defRPr sz="1600">
                <a:solidFill>
                  <a:schemeClr val="bg1"/>
                </a:solidFill>
                <a:latin typeface="Arial" charset="0"/>
                <a:cs typeface="Arial" charset="0"/>
              </a:defRPr>
            </a:lvl2pPr>
            <a:lvl3pPr marL="1143000" indent="-228600" defTabSz="904875" eaLnBrk="0" hangingPunct="0">
              <a:defRPr sz="1600">
                <a:solidFill>
                  <a:schemeClr val="bg1"/>
                </a:solidFill>
                <a:latin typeface="Arial" charset="0"/>
                <a:cs typeface="Arial" charset="0"/>
              </a:defRPr>
            </a:lvl3pPr>
            <a:lvl4pPr marL="1600200" indent="-228600" defTabSz="904875" eaLnBrk="0" hangingPunct="0">
              <a:defRPr sz="1600">
                <a:solidFill>
                  <a:schemeClr val="bg1"/>
                </a:solidFill>
                <a:latin typeface="Arial" charset="0"/>
                <a:cs typeface="Arial" charset="0"/>
              </a:defRPr>
            </a:lvl4pPr>
            <a:lvl5pPr marL="2057400" indent="-228600" defTabSz="904875" eaLnBrk="0" hangingPunct="0">
              <a:defRPr sz="1600">
                <a:solidFill>
                  <a:schemeClr val="bg1"/>
                </a:solidFill>
                <a:latin typeface="Arial" charset="0"/>
                <a:cs typeface="Arial" charset="0"/>
              </a:defRPr>
            </a:lvl5pPr>
            <a:lvl6pPr marL="2514600" indent="-228600" defTabSz="904875" eaLnBrk="0" fontAlgn="base" hangingPunct="0">
              <a:spcBef>
                <a:spcPct val="0"/>
              </a:spcBef>
              <a:spcAft>
                <a:spcPct val="0"/>
              </a:spcAft>
              <a:defRPr sz="1600">
                <a:solidFill>
                  <a:schemeClr val="bg1"/>
                </a:solidFill>
                <a:latin typeface="Arial" charset="0"/>
                <a:cs typeface="Arial" charset="0"/>
              </a:defRPr>
            </a:lvl6pPr>
            <a:lvl7pPr marL="2971800" indent="-228600" defTabSz="904875" eaLnBrk="0" fontAlgn="base" hangingPunct="0">
              <a:spcBef>
                <a:spcPct val="0"/>
              </a:spcBef>
              <a:spcAft>
                <a:spcPct val="0"/>
              </a:spcAft>
              <a:defRPr sz="1600">
                <a:solidFill>
                  <a:schemeClr val="bg1"/>
                </a:solidFill>
                <a:latin typeface="Arial" charset="0"/>
                <a:cs typeface="Arial" charset="0"/>
              </a:defRPr>
            </a:lvl7pPr>
            <a:lvl8pPr marL="3429000" indent="-228600" defTabSz="904875" eaLnBrk="0" fontAlgn="base" hangingPunct="0">
              <a:spcBef>
                <a:spcPct val="0"/>
              </a:spcBef>
              <a:spcAft>
                <a:spcPct val="0"/>
              </a:spcAft>
              <a:defRPr sz="1600">
                <a:solidFill>
                  <a:schemeClr val="bg1"/>
                </a:solidFill>
                <a:latin typeface="Arial" charset="0"/>
                <a:cs typeface="Arial" charset="0"/>
              </a:defRPr>
            </a:lvl8pPr>
            <a:lvl9pPr marL="3886200" indent="-228600" defTabSz="904875" eaLnBrk="0" fontAlgn="base" hangingPunct="0">
              <a:spcBef>
                <a:spcPct val="0"/>
              </a:spcBef>
              <a:spcAft>
                <a:spcPct val="0"/>
              </a:spcAft>
              <a:defRPr sz="1600">
                <a:solidFill>
                  <a:schemeClr val="bg1"/>
                </a:solidFill>
                <a:latin typeface="Arial" charset="0"/>
                <a:cs typeface="Arial" charset="0"/>
              </a:defRPr>
            </a:lvl9pPr>
          </a:lstStyle>
          <a:p>
            <a:pPr eaLnBrk="1" hangingPunct="1"/>
            <a:fld id="{4DA28042-D227-4498-99CD-B3FCABB2D240}" type="slidenum">
              <a:rPr lang="en-US" sz="1200" smtClean="0">
                <a:solidFill>
                  <a:schemeClr val="tx1"/>
                </a:solidFill>
              </a:rPr>
              <a:pPr eaLnBrk="1" hangingPunct="1"/>
              <a:t>18</a:t>
            </a:fld>
            <a:endParaRPr lang="en-US" sz="1200" smtClean="0">
              <a:solidFill>
                <a:schemeClr val="tx1"/>
              </a:solidFill>
            </a:endParaRPr>
          </a:p>
        </p:txBody>
      </p:sp>
    </p:spTree>
    <p:extLst>
      <p:ext uri="{BB962C8B-B14F-4D97-AF65-F5344CB8AC3E}">
        <p14:creationId xmlns:p14="http://schemas.microsoft.com/office/powerpoint/2010/main" val="3792367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4875" eaLnBrk="0" hangingPunct="0">
              <a:defRPr sz="1600">
                <a:solidFill>
                  <a:schemeClr val="bg1"/>
                </a:solidFill>
                <a:latin typeface="Arial" charset="0"/>
                <a:cs typeface="Arial" charset="0"/>
              </a:defRPr>
            </a:lvl1pPr>
            <a:lvl2pPr marL="742950" indent="-285750" defTabSz="904875" eaLnBrk="0" hangingPunct="0">
              <a:defRPr sz="1600">
                <a:solidFill>
                  <a:schemeClr val="bg1"/>
                </a:solidFill>
                <a:latin typeface="Arial" charset="0"/>
                <a:cs typeface="Arial" charset="0"/>
              </a:defRPr>
            </a:lvl2pPr>
            <a:lvl3pPr marL="1143000" indent="-228600" defTabSz="904875" eaLnBrk="0" hangingPunct="0">
              <a:defRPr sz="1600">
                <a:solidFill>
                  <a:schemeClr val="bg1"/>
                </a:solidFill>
                <a:latin typeface="Arial" charset="0"/>
                <a:cs typeface="Arial" charset="0"/>
              </a:defRPr>
            </a:lvl3pPr>
            <a:lvl4pPr marL="1600200" indent="-228600" defTabSz="904875" eaLnBrk="0" hangingPunct="0">
              <a:defRPr sz="1600">
                <a:solidFill>
                  <a:schemeClr val="bg1"/>
                </a:solidFill>
                <a:latin typeface="Arial" charset="0"/>
                <a:cs typeface="Arial" charset="0"/>
              </a:defRPr>
            </a:lvl4pPr>
            <a:lvl5pPr marL="2057400" indent="-228600" defTabSz="904875" eaLnBrk="0" hangingPunct="0">
              <a:defRPr sz="1600">
                <a:solidFill>
                  <a:schemeClr val="bg1"/>
                </a:solidFill>
                <a:latin typeface="Arial" charset="0"/>
                <a:cs typeface="Arial" charset="0"/>
              </a:defRPr>
            </a:lvl5pPr>
            <a:lvl6pPr marL="2514600" indent="-228600" defTabSz="904875" eaLnBrk="0" fontAlgn="base" hangingPunct="0">
              <a:spcBef>
                <a:spcPct val="0"/>
              </a:spcBef>
              <a:spcAft>
                <a:spcPct val="0"/>
              </a:spcAft>
              <a:defRPr sz="1600">
                <a:solidFill>
                  <a:schemeClr val="bg1"/>
                </a:solidFill>
                <a:latin typeface="Arial" charset="0"/>
                <a:cs typeface="Arial" charset="0"/>
              </a:defRPr>
            </a:lvl6pPr>
            <a:lvl7pPr marL="2971800" indent="-228600" defTabSz="904875" eaLnBrk="0" fontAlgn="base" hangingPunct="0">
              <a:spcBef>
                <a:spcPct val="0"/>
              </a:spcBef>
              <a:spcAft>
                <a:spcPct val="0"/>
              </a:spcAft>
              <a:defRPr sz="1600">
                <a:solidFill>
                  <a:schemeClr val="bg1"/>
                </a:solidFill>
                <a:latin typeface="Arial" charset="0"/>
                <a:cs typeface="Arial" charset="0"/>
              </a:defRPr>
            </a:lvl7pPr>
            <a:lvl8pPr marL="3429000" indent="-228600" defTabSz="904875" eaLnBrk="0" fontAlgn="base" hangingPunct="0">
              <a:spcBef>
                <a:spcPct val="0"/>
              </a:spcBef>
              <a:spcAft>
                <a:spcPct val="0"/>
              </a:spcAft>
              <a:defRPr sz="1600">
                <a:solidFill>
                  <a:schemeClr val="bg1"/>
                </a:solidFill>
                <a:latin typeface="Arial" charset="0"/>
                <a:cs typeface="Arial" charset="0"/>
              </a:defRPr>
            </a:lvl8pPr>
            <a:lvl9pPr marL="3886200" indent="-228600" defTabSz="904875" eaLnBrk="0" fontAlgn="base" hangingPunct="0">
              <a:spcBef>
                <a:spcPct val="0"/>
              </a:spcBef>
              <a:spcAft>
                <a:spcPct val="0"/>
              </a:spcAft>
              <a:defRPr sz="1600">
                <a:solidFill>
                  <a:schemeClr val="bg1"/>
                </a:solidFill>
                <a:latin typeface="Arial" charset="0"/>
                <a:cs typeface="Arial" charset="0"/>
              </a:defRPr>
            </a:lvl9pPr>
          </a:lstStyle>
          <a:p>
            <a:pPr eaLnBrk="1" hangingPunct="1"/>
            <a:fld id="{4DA28042-D227-4498-99CD-B3FCABB2D240}" type="slidenum">
              <a:rPr lang="en-US" sz="1200" smtClean="0">
                <a:solidFill>
                  <a:schemeClr val="tx1"/>
                </a:solidFill>
              </a:rPr>
              <a:pPr eaLnBrk="1" hangingPunct="1"/>
              <a:t>19</a:t>
            </a:fld>
            <a:endParaRPr lang="en-US" sz="1200" smtClean="0">
              <a:solidFill>
                <a:schemeClr val="tx1"/>
              </a:solidFill>
            </a:endParaRPr>
          </a:p>
        </p:txBody>
      </p:sp>
    </p:spTree>
    <p:extLst>
      <p:ext uri="{BB962C8B-B14F-4D97-AF65-F5344CB8AC3E}">
        <p14:creationId xmlns:p14="http://schemas.microsoft.com/office/powerpoint/2010/main" val="25020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2</a:t>
            </a:fld>
            <a:endParaRPr lang="en-US"/>
          </a:p>
        </p:txBody>
      </p:sp>
    </p:spTree>
    <p:extLst>
      <p:ext uri="{BB962C8B-B14F-4D97-AF65-F5344CB8AC3E}">
        <p14:creationId xmlns:p14="http://schemas.microsoft.com/office/powerpoint/2010/main" val="3501862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20</a:t>
            </a:fld>
            <a:endParaRPr lang="en-US"/>
          </a:p>
        </p:txBody>
      </p:sp>
    </p:spTree>
    <p:extLst>
      <p:ext uri="{BB962C8B-B14F-4D97-AF65-F5344CB8AC3E}">
        <p14:creationId xmlns:p14="http://schemas.microsoft.com/office/powerpoint/2010/main" val="2111368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21</a:t>
            </a:fld>
            <a:endParaRPr lang="en-US"/>
          </a:p>
        </p:txBody>
      </p:sp>
    </p:spTree>
    <p:extLst>
      <p:ext uri="{BB962C8B-B14F-4D97-AF65-F5344CB8AC3E}">
        <p14:creationId xmlns:p14="http://schemas.microsoft.com/office/powerpoint/2010/main" val="75636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22</a:t>
            </a:fld>
            <a:endParaRPr lang="en-US"/>
          </a:p>
        </p:txBody>
      </p:sp>
    </p:spTree>
    <p:extLst>
      <p:ext uri="{BB962C8B-B14F-4D97-AF65-F5344CB8AC3E}">
        <p14:creationId xmlns:p14="http://schemas.microsoft.com/office/powerpoint/2010/main" val="1034225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24</a:t>
            </a:fld>
            <a:endParaRPr lang="en-US"/>
          </a:p>
        </p:txBody>
      </p:sp>
    </p:spTree>
    <p:extLst>
      <p:ext uri="{BB962C8B-B14F-4D97-AF65-F5344CB8AC3E}">
        <p14:creationId xmlns:p14="http://schemas.microsoft.com/office/powerpoint/2010/main" val="1383727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4875" eaLnBrk="0" hangingPunct="0">
              <a:defRPr sz="1600">
                <a:solidFill>
                  <a:schemeClr val="bg1"/>
                </a:solidFill>
                <a:latin typeface="Arial" charset="0"/>
                <a:cs typeface="Arial" charset="0"/>
              </a:defRPr>
            </a:lvl1pPr>
            <a:lvl2pPr marL="742950" indent="-285750" defTabSz="904875" eaLnBrk="0" hangingPunct="0">
              <a:defRPr sz="1600">
                <a:solidFill>
                  <a:schemeClr val="bg1"/>
                </a:solidFill>
                <a:latin typeface="Arial" charset="0"/>
                <a:cs typeface="Arial" charset="0"/>
              </a:defRPr>
            </a:lvl2pPr>
            <a:lvl3pPr marL="1143000" indent="-228600" defTabSz="904875" eaLnBrk="0" hangingPunct="0">
              <a:defRPr sz="1600">
                <a:solidFill>
                  <a:schemeClr val="bg1"/>
                </a:solidFill>
                <a:latin typeface="Arial" charset="0"/>
                <a:cs typeface="Arial" charset="0"/>
              </a:defRPr>
            </a:lvl3pPr>
            <a:lvl4pPr marL="1600200" indent="-228600" defTabSz="904875" eaLnBrk="0" hangingPunct="0">
              <a:defRPr sz="1600">
                <a:solidFill>
                  <a:schemeClr val="bg1"/>
                </a:solidFill>
                <a:latin typeface="Arial" charset="0"/>
                <a:cs typeface="Arial" charset="0"/>
              </a:defRPr>
            </a:lvl4pPr>
            <a:lvl5pPr marL="2057400" indent="-228600" defTabSz="904875" eaLnBrk="0" hangingPunct="0">
              <a:defRPr sz="1600">
                <a:solidFill>
                  <a:schemeClr val="bg1"/>
                </a:solidFill>
                <a:latin typeface="Arial" charset="0"/>
                <a:cs typeface="Arial" charset="0"/>
              </a:defRPr>
            </a:lvl5pPr>
            <a:lvl6pPr marL="2514600" indent="-228600" defTabSz="904875" eaLnBrk="0" fontAlgn="base" hangingPunct="0">
              <a:spcBef>
                <a:spcPct val="0"/>
              </a:spcBef>
              <a:spcAft>
                <a:spcPct val="0"/>
              </a:spcAft>
              <a:defRPr sz="1600">
                <a:solidFill>
                  <a:schemeClr val="bg1"/>
                </a:solidFill>
                <a:latin typeface="Arial" charset="0"/>
                <a:cs typeface="Arial" charset="0"/>
              </a:defRPr>
            </a:lvl6pPr>
            <a:lvl7pPr marL="2971800" indent="-228600" defTabSz="904875" eaLnBrk="0" fontAlgn="base" hangingPunct="0">
              <a:spcBef>
                <a:spcPct val="0"/>
              </a:spcBef>
              <a:spcAft>
                <a:spcPct val="0"/>
              </a:spcAft>
              <a:defRPr sz="1600">
                <a:solidFill>
                  <a:schemeClr val="bg1"/>
                </a:solidFill>
                <a:latin typeface="Arial" charset="0"/>
                <a:cs typeface="Arial" charset="0"/>
              </a:defRPr>
            </a:lvl7pPr>
            <a:lvl8pPr marL="3429000" indent="-228600" defTabSz="904875" eaLnBrk="0" fontAlgn="base" hangingPunct="0">
              <a:spcBef>
                <a:spcPct val="0"/>
              </a:spcBef>
              <a:spcAft>
                <a:spcPct val="0"/>
              </a:spcAft>
              <a:defRPr sz="1600">
                <a:solidFill>
                  <a:schemeClr val="bg1"/>
                </a:solidFill>
                <a:latin typeface="Arial" charset="0"/>
                <a:cs typeface="Arial" charset="0"/>
              </a:defRPr>
            </a:lvl8pPr>
            <a:lvl9pPr marL="3886200" indent="-228600" defTabSz="904875" eaLnBrk="0" fontAlgn="base" hangingPunct="0">
              <a:spcBef>
                <a:spcPct val="0"/>
              </a:spcBef>
              <a:spcAft>
                <a:spcPct val="0"/>
              </a:spcAft>
              <a:defRPr sz="1600">
                <a:solidFill>
                  <a:schemeClr val="bg1"/>
                </a:solidFill>
                <a:latin typeface="Arial" charset="0"/>
                <a:cs typeface="Arial" charset="0"/>
              </a:defRPr>
            </a:lvl9pPr>
          </a:lstStyle>
          <a:p>
            <a:pPr eaLnBrk="1" hangingPunct="1"/>
            <a:fld id="{4DA28042-D227-4498-99CD-B3FCABB2D240}" type="slidenum">
              <a:rPr lang="en-US" sz="1200" smtClean="0">
                <a:solidFill>
                  <a:schemeClr val="tx1"/>
                </a:solidFill>
              </a:rPr>
              <a:pPr eaLnBrk="1" hangingPunct="1"/>
              <a:t>25</a:t>
            </a:fld>
            <a:endParaRPr lang="en-US" sz="1200" smtClean="0">
              <a:solidFill>
                <a:schemeClr val="tx1"/>
              </a:solidFill>
            </a:endParaRPr>
          </a:p>
        </p:txBody>
      </p:sp>
    </p:spTree>
    <p:extLst>
      <p:ext uri="{BB962C8B-B14F-4D97-AF65-F5344CB8AC3E}">
        <p14:creationId xmlns:p14="http://schemas.microsoft.com/office/powerpoint/2010/main" val="2137304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26</a:t>
            </a:fld>
            <a:endParaRPr lang="en-US"/>
          </a:p>
        </p:txBody>
      </p:sp>
    </p:spTree>
    <p:extLst>
      <p:ext uri="{BB962C8B-B14F-4D97-AF65-F5344CB8AC3E}">
        <p14:creationId xmlns:p14="http://schemas.microsoft.com/office/powerpoint/2010/main" val="2777629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33</a:t>
            </a:fld>
            <a:endParaRPr lang="en-US"/>
          </a:p>
        </p:txBody>
      </p:sp>
    </p:spTree>
    <p:extLst>
      <p:ext uri="{BB962C8B-B14F-4D97-AF65-F5344CB8AC3E}">
        <p14:creationId xmlns:p14="http://schemas.microsoft.com/office/powerpoint/2010/main" val="289339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ln/>
        </p:spPr>
        <p:txBody>
          <a:bodyPr/>
          <a:lstStyle/>
          <a:p>
            <a:pPr>
              <a:defRPr/>
            </a:pPr>
            <a:r>
              <a:rPr lang="en-US" dirty="0" smtClean="0"/>
              <a:t>Questions to class:</a:t>
            </a:r>
          </a:p>
          <a:p>
            <a:pPr marL="101361" indent="-101361">
              <a:buFontTx/>
              <a:buAutoNum type="arabicParenR"/>
              <a:defRPr/>
            </a:pPr>
            <a:r>
              <a:rPr lang="en-US" dirty="0" smtClean="0"/>
              <a:t>What are some disadvantages to multiple layers?</a:t>
            </a:r>
          </a:p>
          <a:p>
            <a:pPr marL="101361" indent="-101361">
              <a:buFontTx/>
              <a:buAutoNum type="arabicParenR"/>
              <a:defRPr/>
            </a:pPr>
            <a:r>
              <a:rPr lang="en-US" dirty="0" smtClean="0"/>
              <a:t>What are some advantages to multiple layers?</a:t>
            </a:r>
          </a:p>
          <a:p>
            <a:pPr>
              <a:defRPr/>
            </a:pPr>
            <a:endParaRPr lang="en-US" dirty="0" smtClean="0"/>
          </a:p>
          <a:p>
            <a:pPr>
              <a:defRPr/>
            </a:pPr>
            <a:r>
              <a:rPr lang="en-US" dirty="0" smtClean="0"/>
              <a:t>For example where technology is an implementation details: changing the way you persist data, from a relational database to XML, for example, will hopefully only affect the </a:t>
            </a:r>
            <a:r>
              <a:rPr lang="en-US" b="1" dirty="0" smtClean="0"/>
              <a:t>Data Access Layer</a:t>
            </a:r>
            <a:r>
              <a:rPr lang="en-US" dirty="0" smtClean="0"/>
              <a:t> and not so much the </a:t>
            </a:r>
            <a:r>
              <a:rPr lang="en-US" b="1" dirty="0" smtClean="0"/>
              <a:t>Business Layer</a:t>
            </a:r>
            <a:r>
              <a:rPr lang="en-US" dirty="0" smtClean="0"/>
              <a:t> and </a:t>
            </a:r>
            <a:r>
              <a:rPr lang="en-US" b="1" dirty="0" smtClean="0"/>
              <a:t>User Interface Layer</a:t>
            </a:r>
            <a:r>
              <a:rPr lang="en-US" dirty="0" smtClean="0"/>
              <a:t>.</a:t>
            </a:r>
          </a:p>
          <a:p>
            <a:pPr>
              <a:defRPr/>
            </a:pPr>
            <a:endParaRPr lang="en-US" dirty="0" smtClean="0"/>
          </a:p>
          <a:p>
            <a:pPr>
              <a:defRPr/>
            </a:pPr>
            <a:r>
              <a:rPr lang="en-US" dirty="0" smtClean="0"/>
              <a:t>For example, a small business can begin running all tiers on a single machine. As traffic and business increases, each tier can be expanded and moved to its own machine and then clustered.</a:t>
            </a:r>
          </a:p>
          <a:p>
            <a:pPr>
              <a:defRPr/>
            </a:pPr>
            <a:endParaRPr lang="en-US" dirty="0" smtClean="0"/>
          </a:p>
          <a:p>
            <a:pPr>
              <a:defRPr/>
            </a:pPr>
            <a:r>
              <a:rPr lang="en-US" dirty="0" smtClean="0"/>
              <a:t>N-Tier Architectures make application more robust because there is no single point of failure. Tiers function with relative independence. For example, if a business changes database vendors, they just have to replace the data tier and adjust the integration tier to any changes that affect it.</a:t>
            </a:r>
          </a:p>
          <a:p>
            <a:pPr>
              <a:defRPr/>
            </a:pPr>
            <a:endParaRPr lang="en-US" dirty="0" smtClean="0"/>
          </a:p>
          <a:p>
            <a:pPr>
              <a:defRPr/>
            </a:pPr>
            <a:endParaRPr lang="en-US" dirty="0" smtClean="0"/>
          </a:p>
          <a:p>
            <a:pPr>
              <a:defRPr/>
            </a:pPr>
            <a:r>
              <a:rPr lang="en-US" dirty="0" smtClean="0"/>
              <a:t> </a:t>
            </a:r>
          </a:p>
        </p:txBody>
      </p:sp>
      <p:sp>
        <p:nvSpPr>
          <p:cNvPr id="1802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4875" eaLnBrk="0" hangingPunct="0">
              <a:defRPr sz="1600">
                <a:solidFill>
                  <a:schemeClr val="bg1"/>
                </a:solidFill>
                <a:latin typeface="Arial" charset="0"/>
                <a:cs typeface="Arial" charset="0"/>
              </a:defRPr>
            </a:lvl1pPr>
            <a:lvl2pPr marL="742950" indent="-285750" defTabSz="904875" eaLnBrk="0" hangingPunct="0">
              <a:defRPr sz="1600">
                <a:solidFill>
                  <a:schemeClr val="bg1"/>
                </a:solidFill>
                <a:latin typeface="Arial" charset="0"/>
                <a:cs typeface="Arial" charset="0"/>
              </a:defRPr>
            </a:lvl2pPr>
            <a:lvl3pPr marL="1143000" indent="-228600" defTabSz="904875" eaLnBrk="0" hangingPunct="0">
              <a:defRPr sz="1600">
                <a:solidFill>
                  <a:schemeClr val="bg1"/>
                </a:solidFill>
                <a:latin typeface="Arial" charset="0"/>
                <a:cs typeface="Arial" charset="0"/>
              </a:defRPr>
            </a:lvl3pPr>
            <a:lvl4pPr marL="1600200" indent="-228600" defTabSz="904875" eaLnBrk="0" hangingPunct="0">
              <a:defRPr sz="1600">
                <a:solidFill>
                  <a:schemeClr val="bg1"/>
                </a:solidFill>
                <a:latin typeface="Arial" charset="0"/>
                <a:cs typeface="Arial" charset="0"/>
              </a:defRPr>
            </a:lvl4pPr>
            <a:lvl5pPr marL="2057400" indent="-228600" defTabSz="904875" eaLnBrk="0" hangingPunct="0">
              <a:defRPr sz="1600">
                <a:solidFill>
                  <a:schemeClr val="bg1"/>
                </a:solidFill>
                <a:latin typeface="Arial" charset="0"/>
                <a:cs typeface="Arial" charset="0"/>
              </a:defRPr>
            </a:lvl5pPr>
            <a:lvl6pPr marL="2514600" indent="-228600" defTabSz="904875" eaLnBrk="0" fontAlgn="base" hangingPunct="0">
              <a:spcBef>
                <a:spcPct val="0"/>
              </a:spcBef>
              <a:spcAft>
                <a:spcPct val="0"/>
              </a:spcAft>
              <a:defRPr sz="1600">
                <a:solidFill>
                  <a:schemeClr val="bg1"/>
                </a:solidFill>
                <a:latin typeface="Arial" charset="0"/>
                <a:cs typeface="Arial" charset="0"/>
              </a:defRPr>
            </a:lvl6pPr>
            <a:lvl7pPr marL="2971800" indent="-228600" defTabSz="904875" eaLnBrk="0" fontAlgn="base" hangingPunct="0">
              <a:spcBef>
                <a:spcPct val="0"/>
              </a:spcBef>
              <a:spcAft>
                <a:spcPct val="0"/>
              </a:spcAft>
              <a:defRPr sz="1600">
                <a:solidFill>
                  <a:schemeClr val="bg1"/>
                </a:solidFill>
                <a:latin typeface="Arial" charset="0"/>
                <a:cs typeface="Arial" charset="0"/>
              </a:defRPr>
            </a:lvl7pPr>
            <a:lvl8pPr marL="3429000" indent="-228600" defTabSz="904875" eaLnBrk="0" fontAlgn="base" hangingPunct="0">
              <a:spcBef>
                <a:spcPct val="0"/>
              </a:spcBef>
              <a:spcAft>
                <a:spcPct val="0"/>
              </a:spcAft>
              <a:defRPr sz="1600">
                <a:solidFill>
                  <a:schemeClr val="bg1"/>
                </a:solidFill>
                <a:latin typeface="Arial" charset="0"/>
                <a:cs typeface="Arial" charset="0"/>
              </a:defRPr>
            </a:lvl8pPr>
            <a:lvl9pPr marL="3886200" indent="-228600" defTabSz="904875" eaLnBrk="0" fontAlgn="base" hangingPunct="0">
              <a:spcBef>
                <a:spcPct val="0"/>
              </a:spcBef>
              <a:spcAft>
                <a:spcPct val="0"/>
              </a:spcAft>
              <a:defRPr sz="1600">
                <a:solidFill>
                  <a:schemeClr val="bg1"/>
                </a:solidFill>
                <a:latin typeface="Arial" charset="0"/>
                <a:cs typeface="Arial" charset="0"/>
              </a:defRPr>
            </a:lvl9pPr>
          </a:lstStyle>
          <a:p>
            <a:pPr eaLnBrk="1" hangingPunct="1"/>
            <a:fld id="{9D527F1E-0993-453F-9BD5-9F1476E08603}" type="slidenum">
              <a:rPr lang="en-US" sz="1200" smtClean="0">
                <a:solidFill>
                  <a:schemeClr val="tx1"/>
                </a:solidFill>
              </a:rPr>
              <a:pPr eaLnBrk="1" hangingPunct="1"/>
              <a:t>34</a:t>
            </a:fld>
            <a:endParaRPr lang="en-US" sz="1200" smtClean="0">
              <a:solidFill>
                <a:schemeClr val="tx1"/>
              </a:solidFill>
            </a:endParaRPr>
          </a:p>
        </p:txBody>
      </p:sp>
    </p:spTree>
    <p:extLst>
      <p:ext uri="{BB962C8B-B14F-4D97-AF65-F5344CB8AC3E}">
        <p14:creationId xmlns:p14="http://schemas.microsoft.com/office/powerpoint/2010/main" val="2231429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35</a:t>
            </a:fld>
            <a:endParaRPr lang="en-US"/>
          </a:p>
        </p:txBody>
      </p:sp>
    </p:spTree>
    <p:extLst>
      <p:ext uri="{BB962C8B-B14F-4D97-AF65-F5344CB8AC3E}">
        <p14:creationId xmlns:p14="http://schemas.microsoft.com/office/powerpoint/2010/main" val="244113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39</a:t>
            </a:fld>
            <a:endParaRPr lang="en-US"/>
          </a:p>
        </p:txBody>
      </p:sp>
    </p:spTree>
    <p:extLst>
      <p:ext uri="{BB962C8B-B14F-4D97-AF65-F5344CB8AC3E}">
        <p14:creationId xmlns:p14="http://schemas.microsoft.com/office/powerpoint/2010/main" val="271812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3</a:t>
            </a:fld>
            <a:endParaRPr lang="en-US"/>
          </a:p>
        </p:txBody>
      </p:sp>
    </p:spTree>
    <p:extLst>
      <p:ext uri="{BB962C8B-B14F-4D97-AF65-F5344CB8AC3E}">
        <p14:creationId xmlns:p14="http://schemas.microsoft.com/office/powerpoint/2010/main" val="1761209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40</a:t>
            </a:fld>
            <a:endParaRPr lang="en-US"/>
          </a:p>
        </p:txBody>
      </p:sp>
    </p:spTree>
    <p:extLst>
      <p:ext uri="{BB962C8B-B14F-4D97-AF65-F5344CB8AC3E}">
        <p14:creationId xmlns:p14="http://schemas.microsoft.com/office/powerpoint/2010/main" val="2189360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41</a:t>
            </a:fld>
            <a:endParaRPr lang="en-US"/>
          </a:p>
        </p:txBody>
      </p:sp>
    </p:spTree>
    <p:extLst>
      <p:ext uri="{BB962C8B-B14F-4D97-AF65-F5344CB8AC3E}">
        <p14:creationId xmlns:p14="http://schemas.microsoft.com/office/powerpoint/2010/main" val="1720084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42</a:t>
            </a:fld>
            <a:endParaRPr lang="en-US"/>
          </a:p>
        </p:txBody>
      </p:sp>
    </p:spTree>
    <p:extLst>
      <p:ext uri="{BB962C8B-B14F-4D97-AF65-F5344CB8AC3E}">
        <p14:creationId xmlns:p14="http://schemas.microsoft.com/office/powerpoint/2010/main" val="3602797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47</a:t>
            </a:fld>
            <a:endParaRPr lang="en-US"/>
          </a:p>
        </p:txBody>
      </p:sp>
    </p:spTree>
    <p:extLst>
      <p:ext uri="{BB962C8B-B14F-4D97-AF65-F5344CB8AC3E}">
        <p14:creationId xmlns:p14="http://schemas.microsoft.com/office/powerpoint/2010/main" val="380522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48</a:t>
            </a:fld>
            <a:endParaRPr lang="en-US"/>
          </a:p>
        </p:txBody>
      </p:sp>
    </p:spTree>
    <p:extLst>
      <p:ext uri="{BB962C8B-B14F-4D97-AF65-F5344CB8AC3E}">
        <p14:creationId xmlns:p14="http://schemas.microsoft.com/office/powerpoint/2010/main" val="1208208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49</a:t>
            </a:fld>
            <a:endParaRPr lang="en-US"/>
          </a:p>
        </p:txBody>
      </p:sp>
    </p:spTree>
    <p:extLst>
      <p:ext uri="{BB962C8B-B14F-4D97-AF65-F5344CB8AC3E}">
        <p14:creationId xmlns:p14="http://schemas.microsoft.com/office/powerpoint/2010/main" val="15012586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50</a:t>
            </a:fld>
            <a:endParaRPr lang="en-US"/>
          </a:p>
        </p:txBody>
      </p:sp>
    </p:spTree>
    <p:extLst>
      <p:ext uri="{BB962C8B-B14F-4D97-AF65-F5344CB8AC3E}">
        <p14:creationId xmlns:p14="http://schemas.microsoft.com/office/powerpoint/2010/main" val="3956119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51</a:t>
            </a:fld>
            <a:endParaRPr lang="en-US"/>
          </a:p>
        </p:txBody>
      </p:sp>
    </p:spTree>
    <p:extLst>
      <p:ext uri="{BB962C8B-B14F-4D97-AF65-F5344CB8AC3E}">
        <p14:creationId xmlns:p14="http://schemas.microsoft.com/office/powerpoint/2010/main" val="1936518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52</a:t>
            </a:fld>
            <a:endParaRPr lang="en-US"/>
          </a:p>
        </p:txBody>
      </p:sp>
    </p:spTree>
    <p:extLst>
      <p:ext uri="{BB962C8B-B14F-4D97-AF65-F5344CB8AC3E}">
        <p14:creationId xmlns:p14="http://schemas.microsoft.com/office/powerpoint/2010/main" val="99263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4</a:t>
            </a:fld>
            <a:endParaRPr lang="en-US"/>
          </a:p>
        </p:txBody>
      </p:sp>
    </p:spTree>
    <p:extLst>
      <p:ext uri="{BB962C8B-B14F-4D97-AF65-F5344CB8AC3E}">
        <p14:creationId xmlns:p14="http://schemas.microsoft.com/office/powerpoint/2010/main" val="188235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5</a:t>
            </a:fld>
            <a:endParaRPr lang="en-US"/>
          </a:p>
        </p:txBody>
      </p:sp>
    </p:spTree>
    <p:extLst>
      <p:ext uri="{BB962C8B-B14F-4D97-AF65-F5344CB8AC3E}">
        <p14:creationId xmlns:p14="http://schemas.microsoft.com/office/powerpoint/2010/main" val="938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6</a:t>
            </a:fld>
            <a:endParaRPr lang="en-US"/>
          </a:p>
        </p:txBody>
      </p:sp>
    </p:spTree>
    <p:extLst>
      <p:ext uri="{BB962C8B-B14F-4D97-AF65-F5344CB8AC3E}">
        <p14:creationId xmlns:p14="http://schemas.microsoft.com/office/powerpoint/2010/main" val="89269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7</a:t>
            </a:fld>
            <a:endParaRPr lang="en-US"/>
          </a:p>
        </p:txBody>
      </p:sp>
    </p:spTree>
    <p:extLst>
      <p:ext uri="{BB962C8B-B14F-4D97-AF65-F5344CB8AC3E}">
        <p14:creationId xmlns:p14="http://schemas.microsoft.com/office/powerpoint/2010/main" val="8321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8</a:t>
            </a:fld>
            <a:endParaRPr lang="en-US"/>
          </a:p>
        </p:txBody>
      </p:sp>
    </p:spTree>
    <p:extLst>
      <p:ext uri="{BB962C8B-B14F-4D97-AF65-F5344CB8AC3E}">
        <p14:creationId xmlns:p14="http://schemas.microsoft.com/office/powerpoint/2010/main" val="53024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03823B2-5271-484B-9B7F-4D386682B69F}" type="slidenum">
              <a:rPr lang="en-US" smtClean="0"/>
              <a:t>9</a:t>
            </a:fld>
            <a:endParaRPr lang="en-US"/>
          </a:p>
        </p:txBody>
      </p:sp>
    </p:spTree>
    <p:extLst>
      <p:ext uri="{BB962C8B-B14F-4D97-AF65-F5344CB8AC3E}">
        <p14:creationId xmlns:p14="http://schemas.microsoft.com/office/powerpoint/2010/main" val="1262276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0379" y="297491"/>
            <a:ext cx="11512493" cy="629304"/>
          </a:xfrm>
        </p:spPr>
        <p:txBody>
          <a:bodyPr anchor="ctr" anchorCtr="0">
            <a:noAutofit/>
          </a:bodyPr>
          <a:lstStyle>
            <a:lvl1pPr algn="ctr">
              <a:defRPr sz="4400" b="0" i="0" spc="-100">
                <a:latin typeface="Helvetica Neue Light"/>
                <a:cs typeface="Helvetica Neue Light"/>
              </a:defRPr>
            </a:lvl1pPr>
          </a:lstStyle>
          <a:p>
            <a:r>
              <a:rPr lang="en-US" smtClean="0"/>
              <a:t>Click to edit Master title style</a:t>
            </a:r>
            <a:endParaRPr lang="en-US" dirty="0"/>
          </a:p>
        </p:txBody>
      </p:sp>
      <p:sp>
        <p:nvSpPr>
          <p:cNvPr id="3" name="Subtitle 2"/>
          <p:cNvSpPr>
            <a:spLocks noGrp="1"/>
          </p:cNvSpPr>
          <p:nvPr>
            <p:ph type="subTitle" idx="1"/>
          </p:nvPr>
        </p:nvSpPr>
        <p:spPr>
          <a:xfrm>
            <a:off x="270379" y="1064099"/>
            <a:ext cx="11512493" cy="560654"/>
          </a:xfrm>
        </p:spPr>
        <p:txBody>
          <a:bodyPr>
            <a:normAutofit/>
          </a:bodyPr>
          <a:lstStyle>
            <a:lvl1pPr marL="0" indent="0" algn="ctr">
              <a:buNone/>
              <a:defRPr sz="2400" b="1" i="0" spc="0">
                <a:solidFill>
                  <a:schemeClr val="tx1"/>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0972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63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8786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785600" cy="914400"/>
          </a:xfrm>
          <a:prstGeom prst="rect">
            <a:avLst/>
          </a:prstGeom>
        </p:spPr>
        <p:txBody>
          <a:bodyPr anchor="ctr"/>
          <a:lstStyle>
            <a:lvl1pPr>
              <a:defRPr sz="3600">
                <a:latin typeface="Times New Roman" pitchFamily="18" charset="0"/>
                <a:cs typeface="Times New Roman" pitchFamily="18" charset="0"/>
              </a:defRPr>
            </a:lvl1pPr>
          </a:lstStyle>
          <a:p>
            <a:r>
              <a:rPr lang="en-US" smtClean="0"/>
              <a:t>Click to edit Master title style</a:t>
            </a:r>
            <a:endParaRPr lang="en-US" dirty="0"/>
          </a:p>
        </p:txBody>
      </p:sp>
      <p:sp>
        <p:nvSpPr>
          <p:cNvPr id="5" name="Slide Number Placeholder 28"/>
          <p:cNvSpPr>
            <a:spLocks noGrp="1"/>
          </p:cNvSpPr>
          <p:nvPr>
            <p:ph type="sldNum" sz="quarter" idx="4"/>
          </p:nvPr>
        </p:nvSpPr>
        <p:spPr>
          <a:xfrm>
            <a:off x="11277600" y="6400801"/>
            <a:ext cx="711200" cy="288925"/>
          </a:xfrm>
          <a:prstGeom prst="rect">
            <a:avLst/>
          </a:prstGeom>
        </p:spPr>
        <p:txBody>
          <a:bodyPr/>
          <a:lstStyle>
            <a:lvl1pPr algn="ctr">
              <a:defRPr sz="1600">
                <a:solidFill>
                  <a:schemeClr val="bg1"/>
                </a:solidFill>
                <a:latin typeface="Times New Roman" pitchFamily="18" charset="0"/>
                <a:cs typeface="Times New Roman" pitchFamily="18" charset="0"/>
              </a:defRPr>
            </a:lvl1pPr>
          </a:lstStyle>
          <a:p>
            <a:fld id="{D57F1E4F-1CFF-5643-939E-217C01CDF565}" type="slidenum">
              <a:rPr lang="en-US" smtClean="0"/>
              <a:pPr/>
              <a:t>‹#›</a:t>
            </a:fld>
            <a:endParaRPr lang="en-US" dirty="0"/>
          </a:p>
        </p:txBody>
      </p:sp>
      <p:sp>
        <p:nvSpPr>
          <p:cNvPr id="9" name="Content Placeholder 8"/>
          <p:cNvSpPr>
            <a:spLocks noGrp="1"/>
          </p:cNvSpPr>
          <p:nvPr>
            <p:ph sz="quarter" idx="10"/>
          </p:nvPr>
        </p:nvSpPr>
        <p:spPr>
          <a:xfrm>
            <a:off x="203200" y="1066800"/>
            <a:ext cx="11785600" cy="4953000"/>
          </a:xfrm>
          <a:prstGeom prst="rect">
            <a:avLst/>
          </a:prstGeom>
        </p:spPr>
        <p:txBody>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536922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8158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36585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9635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53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59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391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334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844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3120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9/1/2017</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6677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iming>
    <p:tnLst>
      <p:par>
        <p:cTn id="1" dur="indefinite" restart="never" nodeType="tmRoot"/>
      </p:par>
    </p:tnLst>
  </p:timing>
  <p:txStyles>
    <p:titleStyle>
      <a:lvl1pPr algn="ctr" defTabSz="457200" rtl="0" eaLnBrk="1" latinLnBrk="0" hangingPunct="1">
        <a:spcBef>
          <a:spcPct val="0"/>
        </a:spcBef>
        <a:buNone/>
        <a:defRPr sz="4400" b="0" i="0" kern="1200" spc="-100">
          <a:solidFill>
            <a:schemeClr val="tx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1" i="0" kern="1200">
          <a:solidFill>
            <a:schemeClr val="tx1"/>
          </a:solidFill>
          <a:latin typeface="Times"/>
          <a:ea typeface="+mn-ea"/>
          <a:cs typeface="Times"/>
        </a:defRPr>
      </a:lvl1pPr>
      <a:lvl2pPr marL="742950" indent="-285750" algn="l" defTabSz="457200" rtl="0" eaLnBrk="1" latinLnBrk="0" hangingPunct="1">
        <a:spcBef>
          <a:spcPct val="20000"/>
        </a:spcBef>
        <a:buFont typeface="Arial"/>
        <a:buChar char="–"/>
        <a:defRPr sz="2400" b="1" i="0" kern="1200">
          <a:solidFill>
            <a:schemeClr val="tx1"/>
          </a:solidFill>
          <a:latin typeface="Times"/>
          <a:ea typeface="+mn-ea"/>
          <a:cs typeface="Times"/>
        </a:defRPr>
      </a:lvl2pPr>
      <a:lvl3pPr marL="1143000" indent="-228600" algn="l" defTabSz="457200" rtl="0" eaLnBrk="1" latinLnBrk="0" hangingPunct="1">
        <a:spcBef>
          <a:spcPct val="20000"/>
        </a:spcBef>
        <a:buFont typeface="Arial"/>
        <a:buChar char="•"/>
        <a:defRPr sz="2000" b="1" i="0" kern="1200">
          <a:solidFill>
            <a:schemeClr val="tx1"/>
          </a:solidFill>
          <a:latin typeface="Times"/>
          <a:ea typeface="+mn-ea"/>
          <a:cs typeface="Times"/>
        </a:defRPr>
      </a:lvl3pPr>
      <a:lvl4pPr marL="16002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4pPr>
      <a:lvl5pPr marL="20574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rk.reha@gcu.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linkedin.com/in/markreh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23.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26.xml"/><Relationship Id="rId4"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29.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2290" y="0"/>
            <a:ext cx="9970717" cy="2527279"/>
          </a:xfrm>
        </p:spPr>
        <p:txBody>
          <a:bodyPr>
            <a:normAutofit/>
          </a:bodyPr>
          <a:lstStyle/>
          <a:p>
            <a:r>
              <a:rPr lang="en-US" dirty="0" smtClean="0"/>
              <a:t>CST-235</a:t>
            </a:r>
            <a:r>
              <a:rPr lang="en-US" dirty="0"/>
              <a:t/>
            </a:r>
            <a:br>
              <a:rPr lang="en-US" dirty="0"/>
            </a:br>
            <a:r>
              <a:rPr lang="en-US" dirty="0" smtClean="0"/>
              <a:t>Computer Programming III</a:t>
            </a:r>
            <a:endParaRPr lang="en-US" dirty="0"/>
          </a:p>
        </p:txBody>
      </p:sp>
      <p:sp>
        <p:nvSpPr>
          <p:cNvPr id="3" name="Subtitle 2"/>
          <p:cNvSpPr>
            <a:spLocks noGrp="1"/>
          </p:cNvSpPr>
          <p:nvPr>
            <p:ph type="subTitle" idx="1"/>
          </p:nvPr>
        </p:nvSpPr>
        <p:spPr>
          <a:xfrm>
            <a:off x="0" y="1966625"/>
            <a:ext cx="12192000" cy="560654"/>
          </a:xfrm>
        </p:spPr>
        <p:txBody>
          <a:bodyPr>
            <a:noAutofit/>
          </a:bodyPr>
          <a:lstStyle/>
          <a:p>
            <a:r>
              <a:rPr lang="en-US" sz="4000" dirty="0" smtClean="0">
                <a:latin typeface="+mn-lt"/>
              </a:rPr>
              <a:t>Topic 1 (1 week)</a:t>
            </a:r>
            <a:endParaRPr lang="en-US" sz="4000" dirty="0">
              <a:latin typeface="+mn-lt"/>
            </a:endParaRPr>
          </a:p>
        </p:txBody>
      </p:sp>
    </p:spTree>
    <p:extLst>
      <p:ext uri="{BB962C8B-B14F-4D97-AF65-F5344CB8AC3E}">
        <p14:creationId xmlns:p14="http://schemas.microsoft.com/office/powerpoint/2010/main" val="414657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1981200" y="32359"/>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sz="4900" dirty="0" smtClean="0">
                <a:solidFill>
                  <a:schemeClr val="tx1">
                    <a:lumMod val="75000"/>
                    <a:lumOff val="25000"/>
                  </a:schemeClr>
                </a:solidFill>
              </a:rPr>
              <a:t>Project Overview</a:t>
            </a:r>
            <a:endParaRPr lang="en-US" altLang="en-US" sz="4900" dirty="0">
              <a:solidFill>
                <a:schemeClr val="tx1">
                  <a:lumMod val="75000"/>
                  <a:lumOff val="25000"/>
                </a:schemeClr>
              </a:solidFill>
            </a:endParaRPr>
          </a:p>
        </p:txBody>
      </p:sp>
      <p:sp>
        <p:nvSpPr>
          <p:cNvPr id="348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A611E34E-8C92-654A-A5FE-49A093E8AD29}" type="slidenum">
              <a:rPr lang="en-US" altLang="en-US" sz="1000">
                <a:latin typeface="Arial" charset="0"/>
              </a:rPr>
              <a:pPr/>
              <a:t>10</a:t>
            </a:fld>
            <a:endParaRPr lang="en-US" altLang="en-US" sz="1000">
              <a:latin typeface="Arial" charset="0"/>
            </a:endParaRPr>
          </a:p>
        </p:txBody>
      </p:sp>
      <p:sp>
        <p:nvSpPr>
          <p:cNvPr id="31747" name="Rectangle 1"/>
          <p:cNvSpPr>
            <a:spLocks noChangeArrowheads="1"/>
          </p:cNvSpPr>
          <p:nvPr/>
        </p:nvSpPr>
        <p:spPr bwMode="auto">
          <a:xfrm>
            <a:off x="644435" y="881504"/>
            <a:ext cx="1093796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marL="285750" lvl="1" indent="0">
              <a:defRPr/>
            </a:pPr>
            <a:r>
              <a:rPr lang="en-US" altLang="en-US" dirty="0" smtClean="0">
                <a:latin typeface="+mn-lt"/>
                <a:ea typeface="Corbel" charset="0"/>
                <a:cs typeface="Corbel" charset="0"/>
              </a:rPr>
              <a:t>In </a:t>
            </a:r>
            <a:r>
              <a:rPr lang="en-US" altLang="en-US" dirty="0">
                <a:latin typeface="+mn-lt"/>
                <a:ea typeface="Corbel" charset="0"/>
                <a:cs typeface="Corbel" charset="0"/>
              </a:rPr>
              <a:t>this class you will design and build a complete enterprise class N-Layer application using Enterprise Java technologies, that meets a certain set of functional and technical requirements, and </a:t>
            </a:r>
            <a:r>
              <a:rPr lang="en-US" altLang="en-US" dirty="0" smtClean="0">
                <a:latin typeface="+mn-lt"/>
                <a:ea typeface="Corbel" charset="0"/>
                <a:cs typeface="Corbel" charset="0"/>
              </a:rPr>
              <a:t>as shown </a:t>
            </a:r>
            <a:r>
              <a:rPr lang="en-US" altLang="en-US" dirty="0">
                <a:latin typeface="+mn-lt"/>
                <a:ea typeface="Corbel" charset="0"/>
                <a:cs typeface="Corbel" charset="0"/>
              </a:rPr>
              <a:t>in the </a:t>
            </a:r>
            <a:r>
              <a:rPr lang="en-US" altLang="en-US" dirty="0" smtClean="0">
                <a:latin typeface="+mn-lt"/>
                <a:ea typeface="Corbel" charset="0"/>
                <a:cs typeface="Corbel" charset="0"/>
              </a:rPr>
              <a:t>figure below. </a:t>
            </a:r>
          </a:p>
          <a:p>
            <a:pPr marL="0" indent="0">
              <a:defRPr/>
            </a:pPr>
            <a:endParaRPr lang="en-US" altLang="en-US" dirty="0">
              <a:latin typeface="+mn-lt"/>
              <a:ea typeface="Corbel" charset="0"/>
              <a:cs typeface="Corbel" charset="0"/>
            </a:endParaRPr>
          </a:p>
        </p:txBody>
      </p:sp>
      <p:sp>
        <p:nvSpPr>
          <p:cNvPr id="5" name="Rectangle 1"/>
          <p:cNvSpPr>
            <a:spLocks noChangeArrowheads="1"/>
          </p:cNvSpPr>
          <p:nvPr/>
        </p:nvSpPr>
        <p:spPr bwMode="auto">
          <a:xfrm>
            <a:off x="1" y="5544318"/>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628650" indent="-34290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algn="ctr"/>
            <a:r>
              <a:rPr lang="en-US" altLang="en-US" b="1" dirty="0">
                <a:solidFill>
                  <a:srgbClr val="C00000"/>
                </a:solidFill>
                <a:latin typeface="Corbel" charset="0"/>
                <a:ea typeface="Corbel" charset="0"/>
                <a:cs typeface="Corbel" charset="0"/>
              </a:rPr>
              <a:t>The Class Project has </a:t>
            </a:r>
            <a:r>
              <a:rPr lang="en-US" altLang="en-US" b="1" dirty="0" smtClean="0">
                <a:solidFill>
                  <a:srgbClr val="C00000"/>
                </a:solidFill>
                <a:latin typeface="Corbel" charset="0"/>
                <a:ea typeface="Corbel" charset="0"/>
                <a:cs typeface="Corbel" charset="0"/>
              </a:rPr>
              <a:t>changed</a:t>
            </a:r>
            <a:r>
              <a:rPr lang="en-US" altLang="en-US" b="1" dirty="0">
                <a:solidFill>
                  <a:srgbClr val="C00000"/>
                </a:solidFill>
                <a:latin typeface="Corbel" charset="0"/>
                <a:ea typeface="Corbel" charset="0"/>
                <a:cs typeface="Corbel" charset="0"/>
              </a:rPr>
              <a:t>!</a:t>
            </a:r>
          </a:p>
        </p:txBody>
      </p:sp>
      <p:pic>
        <p:nvPicPr>
          <p:cNvPr id="2" name="Picture 1"/>
          <p:cNvPicPr>
            <a:picLocks noChangeAspect="1"/>
          </p:cNvPicPr>
          <p:nvPr/>
        </p:nvPicPr>
        <p:blipFill>
          <a:blip r:embed="rId3"/>
          <a:stretch>
            <a:fillRect/>
          </a:stretch>
        </p:blipFill>
        <p:spPr>
          <a:xfrm>
            <a:off x="1772194" y="2015438"/>
            <a:ext cx="7737566" cy="3528880"/>
          </a:xfrm>
          <a:prstGeom prst="rect">
            <a:avLst/>
          </a:prstGeom>
        </p:spPr>
      </p:pic>
    </p:spTree>
    <p:extLst>
      <p:ext uri="{BB962C8B-B14F-4D97-AF65-F5344CB8AC3E}">
        <p14:creationId xmlns:p14="http://schemas.microsoft.com/office/powerpoint/2010/main" val="375490736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1981200" y="32359"/>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sz="4900" dirty="0" smtClean="0">
                <a:solidFill>
                  <a:schemeClr val="tx1">
                    <a:lumMod val="75000"/>
                    <a:lumOff val="25000"/>
                  </a:schemeClr>
                </a:solidFill>
              </a:rPr>
              <a:t>Project Requirements</a:t>
            </a:r>
            <a:endParaRPr lang="en-US" altLang="en-US" sz="4900" dirty="0">
              <a:solidFill>
                <a:schemeClr val="tx1">
                  <a:lumMod val="75000"/>
                  <a:lumOff val="25000"/>
                </a:schemeClr>
              </a:solidFill>
            </a:endParaRPr>
          </a:p>
        </p:txBody>
      </p:sp>
      <p:sp>
        <p:nvSpPr>
          <p:cNvPr id="348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A611E34E-8C92-654A-A5FE-49A093E8AD29}" type="slidenum">
              <a:rPr lang="en-US" altLang="en-US" sz="1000">
                <a:latin typeface="Arial" charset="0"/>
              </a:rPr>
              <a:pPr/>
              <a:t>11</a:t>
            </a:fld>
            <a:endParaRPr lang="en-US" altLang="en-US" sz="1000">
              <a:latin typeface="Arial" charset="0"/>
            </a:endParaRPr>
          </a:p>
        </p:txBody>
      </p:sp>
      <p:sp>
        <p:nvSpPr>
          <p:cNvPr id="31747" name="Rectangle 1"/>
          <p:cNvSpPr>
            <a:spLocks noChangeArrowheads="1"/>
          </p:cNvSpPr>
          <p:nvPr/>
        </p:nvSpPr>
        <p:spPr bwMode="auto">
          <a:xfrm>
            <a:off x="365760" y="820544"/>
            <a:ext cx="1121664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marL="628650" lvl="1" indent="-342900">
              <a:buFont typeface="Wingdings" panose="05000000000000000000" pitchFamily="2" charset="2"/>
              <a:buChar char="q"/>
              <a:defRPr/>
            </a:pPr>
            <a:r>
              <a:rPr lang="en-US" altLang="en-US" dirty="0" smtClean="0">
                <a:latin typeface="+mn-lt"/>
                <a:ea typeface="Corbel" charset="0"/>
                <a:cs typeface="Corbel" charset="0"/>
              </a:rPr>
              <a:t>You </a:t>
            </a:r>
            <a:r>
              <a:rPr lang="en-US" altLang="en-US" dirty="0">
                <a:latin typeface="+mn-lt"/>
                <a:ea typeface="Corbel" charset="0"/>
                <a:cs typeface="Corbel" charset="0"/>
              </a:rPr>
              <a:t>will have the freedom to pick the application you want to design and develop</a:t>
            </a:r>
            <a:r>
              <a:rPr lang="en-US" altLang="en-US" dirty="0" smtClean="0">
                <a:latin typeface="+mn-lt"/>
                <a:ea typeface="Corbel" charset="0"/>
                <a:cs typeface="Corbel" charset="0"/>
              </a:rPr>
              <a:t>.</a:t>
            </a:r>
          </a:p>
          <a:p>
            <a:pPr marL="628650" lvl="1" indent="-342900">
              <a:buFont typeface="Wingdings" panose="05000000000000000000" pitchFamily="2" charset="2"/>
              <a:buChar char="q"/>
              <a:defRPr/>
            </a:pPr>
            <a:r>
              <a:rPr lang="en-US" altLang="en-US" dirty="0" smtClean="0">
                <a:latin typeface="+mn-lt"/>
                <a:ea typeface="Corbel" charset="0"/>
                <a:cs typeface="Corbel" charset="0"/>
              </a:rPr>
              <a:t>The business and technical requirements, using a wide variety of technologies from the Enterprise Java stack, will be outlined for you. </a:t>
            </a:r>
          </a:p>
          <a:p>
            <a:pPr marL="628650" lvl="1" indent="-342900">
              <a:buFont typeface="Wingdings" panose="05000000000000000000" pitchFamily="2" charset="2"/>
              <a:buChar char="q"/>
              <a:defRPr/>
            </a:pPr>
            <a:r>
              <a:rPr lang="en-US" altLang="en-US" dirty="0" smtClean="0">
                <a:latin typeface="+mn-lt"/>
                <a:ea typeface="Corbel" charset="0"/>
                <a:cs typeface="Corbel" charset="0"/>
              </a:rPr>
              <a:t>You </a:t>
            </a:r>
            <a:r>
              <a:rPr lang="en-US" altLang="en-US" dirty="0">
                <a:latin typeface="+mn-lt"/>
                <a:ea typeface="Corbel" charset="0"/>
                <a:cs typeface="Corbel" charset="0"/>
              </a:rPr>
              <a:t>will work in teams of no more than 2 unless there is an odd number of students in which case a team of 3 will be acceptable. </a:t>
            </a:r>
            <a:endParaRPr lang="en-US" altLang="en-US" dirty="0" smtClean="0">
              <a:latin typeface="+mn-lt"/>
              <a:ea typeface="Corbel" charset="0"/>
              <a:cs typeface="Corbel" charset="0"/>
            </a:endParaRPr>
          </a:p>
          <a:p>
            <a:pPr marL="628650" lvl="1" indent="-342900">
              <a:buFont typeface="Wingdings" panose="05000000000000000000" pitchFamily="2" charset="2"/>
              <a:buChar char="q"/>
              <a:defRPr/>
            </a:pPr>
            <a:r>
              <a:rPr lang="en-US" altLang="en-US" dirty="0" smtClean="0">
                <a:latin typeface="+mn-lt"/>
                <a:ea typeface="Corbel" charset="0"/>
                <a:cs typeface="Corbel" charset="0"/>
              </a:rPr>
              <a:t>Your design will be captured in a formal Design Report using a template provided.</a:t>
            </a:r>
          </a:p>
          <a:p>
            <a:pPr marL="628650" lvl="1" indent="-342900">
              <a:buFont typeface="Wingdings" panose="05000000000000000000" pitchFamily="2" charset="2"/>
              <a:buChar char="q"/>
              <a:defRPr/>
            </a:pPr>
            <a:r>
              <a:rPr lang="en-US" altLang="en-US" dirty="0" smtClean="0">
                <a:latin typeface="+mn-lt"/>
                <a:ea typeface="Corbel" charset="0"/>
                <a:cs typeface="Corbel" charset="0"/>
              </a:rPr>
              <a:t>Example </a:t>
            </a:r>
            <a:r>
              <a:rPr lang="en-US" altLang="en-US" dirty="0">
                <a:latin typeface="+mn-lt"/>
                <a:ea typeface="Corbel" charset="0"/>
                <a:cs typeface="Corbel" charset="0"/>
              </a:rPr>
              <a:t>applications could include but not limited </a:t>
            </a:r>
            <a:r>
              <a:rPr lang="en-US" altLang="en-US" dirty="0" smtClean="0">
                <a:latin typeface="+mn-lt"/>
                <a:ea typeface="Corbel" charset="0"/>
                <a:cs typeface="Corbel" charset="0"/>
              </a:rPr>
              <a:t>to:</a:t>
            </a:r>
          </a:p>
          <a:p>
            <a:pPr marL="1028700" lvl="2" indent="-342900">
              <a:buFont typeface="Wingdings" panose="05000000000000000000" pitchFamily="2" charset="2"/>
              <a:buChar char="ü"/>
              <a:defRPr/>
            </a:pPr>
            <a:r>
              <a:rPr lang="en-US" altLang="en-US" dirty="0" smtClean="0">
                <a:latin typeface="+mn-lt"/>
                <a:ea typeface="Corbel" charset="0"/>
                <a:cs typeface="Corbel" charset="0"/>
              </a:rPr>
              <a:t>An </a:t>
            </a:r>
            <a:r>
              <a:rPr lang="en-US" altLang="en-US" dirty="0" err="1">
                <a:latin typeface="+mn-lt"/>
                <a:ea typeface="Corbel" charset="0"/>
                <a:cs typeface="Corbel" charset="0"/>
              </a:rPr>
              <a:t>eCommerce</a:t>
            </a:r>
            <a:r>
              <a:rPr lang="en-US" altLang="en-US" dirty="0">
                <a:latin typeface="+mn-lt"/>
                <a:ea typeface="Corbel" charset="0"/>
                <a:cs typeface="Corbel" charset="0"/>
              </a:rPr>
              <a:t> </a:t>
            </a:r>
            <a:r>
              <a:rPr lang="en-US" altLang="en-US" dirty="0" smtClean="0">
                <a:latin typeface="+mn-lt"/>
                <a:ea typeface="Corbel" charset="0"/>
                <a:cs typeface="Corbel" charset="0"/>
              </a:rPr>
              <a:t>application</a:t>
            </a:r>
          </a:p>
          <a:p>
            <a:pPr marL="1028700" lvl="2" indent="-342900">
              <a:buFont typeface="Wingdings" panose="05000000000000000000" pitchFamily="2" charset="2"/>
              <a:buChar char="ü"/>
              <a:defRPr/>
            </a:pPr>
            <a:r>
              <a:rPr lang="en-US" altLang="en-US" dirty="0" smtClean="0">
                <a:latin typeface="+mn-lt"/>
                <a:ea typeface="Corbel" charset="0"/>
                <a:cs typeface="Corbel" charset="0"/>
              </a:rPr>
              <a:t>Customer </a:t>
            </a:r>
            <a:r>
              <a:rPr lang="en-US" altLang="en-US" dirty="0">
                <a:latin typeface="+mn-lt"/>
                <a:ea typeface="Corbel" charset="0"/>
                <a:cs typeface="Corbel" charset="0"/>
              </a:rPr>
              <a:t>Management </a:t>
            </a:r>
            <a:r>
              <a:rPr lang="en-US" altLang="en-US" dirty="0" smtClean="0">
                <a:latin typeface="+mn-lt"/>
                <a:ea typeface="Corbel" charset="0"/>
                <a:cs typeface="Corbel" charset="0"/>
              </a:rPr>
              <a:t>application</a:t>
            </a:r>
          </a:p>
          <a:p>
            <a:pPr marL="1028700" lvl="2" indent="-342900">
              <a:buFont typeface="Wingdings" panose="05000000000000000000" pitchFamily="2" charset="2"/>
              <a:buChar char="ü"/>
              <a:defRPr/>
            </a:pPr>
            <a:r>
              <a:rPr lang="en-US" altLang="en-US" dirty="0" smtClean="0">
                <a:latin typeface="+mn-lt"/>
                <a:ea typeface="Corbel" charset="0"/>
                <a:cs typeface="Corbel" charset="0"/>
              </a:rPr>
              <a:t>Order </a:t>
            </a:r>
            <a:r>
              <a:rPr lang="en-US" altLang="en-US" dirty="0">
                <a:latin typeface="+mn-lt"/>
                <a:ea typeface="Corbel" charset="0"/>
                <a:cs typeface="Corbel" charset="0"/>
              </a:rPr>
              <a:t>Management </a:t>
            </a:r>
            <a:r>
              <a:rPr lang="en-US" altLang="en-US" dirty="0" smtClean="0">
                <a:latin typeface="+mn-lt"/>
                <a:ea typeface="Corbel" charset="0"/>
                <a:cs typeface="Corbel" charset="0"/>
              </a:rPr>
              <a:t>application</a:t>
            </a:r>
          </a:p>
          <a:p>
            <a:pPr marL="1028700" lvl="2" indent="-342900">
              <a:buFont typeface="Wingdings" panose="05000000000000000000" pitchFamily="2" charset="2"/>
              <a:buChar char="ü"/>
              <a:defRPr/>
            </a:pPr>
            <a:r>
              <a:rPr lang="en-US" altLang="en-US" dirty="0" smtClean="0">
                <a:latin typeface="+mn-lt"/>
                <a:ea typeface="Corbel" charset="0"/>
                <a:cs typeface="Corbel" charset="0"/>
              </a:rPr>
              <a:t>Blog </a:t>
            </a:r>
            <a:r>
              <a:rPr lang="en-US" altLang="en-US" dirty="0">
                <a:latin typeface="+mn-lt"/>
                <a:ea typeface="Corbel" charset="0"/>
                <a:cs typeface="Corbel" charset="0"/>
              </a:rPr>
              <a:t>Site </a:t>
            </a:r>
            <a:r>
              <a:rPr lang="en-US" altLang="en-US" dirty="0" smtClean="0">
                <a:latin typeface="+mn-lt"/>
                <a:ea typeface="Corbel" charset="0"/>
                <a:cs typeface="Corbel" charset="0"/>
              </a:rPr>
              <a:t>application</a:t>
            </a:r>
          </a:p>
          <a:p>
            <a:pPr marL="1028700" lvl="2" indent="-342900">
              <a:buFont typeface="Wingdings" panose="05000000000000000000" pitchFamily="2" charset="2"/>
              <a:buChar char="ü"/>
              <a:defRPr/>
            </a:pPr>
            <a:r>
              <a:rPr lang="en-US" altLang="en-US" dirty="0" smtClean="0">
                <a:latin typeface="+mn-lt"/>
                <a:ea typeface="Corbel" charset="0"/>
                <a:cs typeface="Corbel" charset="0"/>
              </a:rPr>
              <a:t>DVD/Book/Music </a:t>
            </a:r>
            <a:r>
              <a:rPr lang="en-US" altLang="en-US" dirty="0">
                <a:latin typeface="+mn-lt"/>
                <a:ea typeface="Corbel" charset="0"/>
                <a:cs typeface="Corbel" charset="0"/>
              </a:rPr>
              <a:t>Management </a:t>
            </a:r>
            <a:r>
              <a:rPr lang="en-US" altLang="en-US" dirty="0" smtClean="0">
                <a:latin typeface="+mn-lt"/>
                <a:ea typeface="Corbel" charset="0"/>
                <a:cs typeface="Corbel" charset="0"/>
              </a:rPr>
              <a:t>application</a:t>
            </a:r>
          </a:p>
          <a:p>
            <a:pPr marL="1028700" lvl="2" indent="-342900">
              <a:buFont typeface="Wingdings" panose="05000000000000000000" pitchFamily="2" charset="2"/>
              <a:buChar char="ü"/>
              <a:defRPr/>
            </a:pPr>
            <a:r>
              <a:rPr lang="en-US" altLang="en-US" dirty="0" smtClean="0">
                <a:latin typeface="+mn-lt"/>
                <a:ea typeface="Corbel" charset="0"/>
                <a:cs typeface="Corbel" charset="0"/>
              </a:rPr>
              <a:t>Etc</a:t>
            </a:r>
            <a:r>
              <a:rPr lang="en-US" altLang="en-US" dirty="0">
                <a:latin typeface="+mn-lt"/>
                <a:ea typeface="Corbel" charset="0"/>
                <a:cs typeface="Corbel" charset="0"/>
              </a:rPr>
              <a:t>. </a:t>
            </a:r>
          </a:p>
          <a:p>
            <a:pPr marL="0" indent="0">
              <a:defRPr/>
            </a:pPr>
            <a:endParaRPr lang="en-US" altLang="en-US" dirty="0">
              <a:latin typeface="+mn-lt"/>
              <a:ea typeface="Corbel" charset="0"/>
              <a:cs typeface="Corbel" charset="0"/>
            </a:endParaRPr>
          </a:p>
        </p:txBody>
      </p:sp>
      <p:sp>
        <p:nvSpPr>
          <p:cNvPr id="5" name="Rectangle 1"/>
          <p:cNvSpPr>
            <a:spLocks noChangeArrowheads="1"/>
          </p:cNvSpPr>
          <p:nvPr/>
        </p:nvSpPr>
        <p:spPr bwMode="auto">
          <a:xfrm>
            <a:off x="0" y="5595731"/>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628650" indent="-34290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algn="ctr"/>
            <a:r>
              <a:rPr lang="en-US" altLang="en-US" b="1" dirty="0" smtClean="0">
                <a:solidFill>
                  <a:srgbClr val="C00000"/>
                </a:solidFill>
                <a:latin typeface="Corbel" charset="0"/>
                <a:ea typeface="Corbel" charset="0"/>
                <a:cs typeface="Corbel" charset="0"/>
              </a:rPr>
              <a:t>Please pull up the Project Requirements from the Assignment.</a:t>
            </a:r>
            <a:endParaRPr lang="en-US" altLang="en-US" b="1" dirty="0">
              <a:solidFill>
                <a:srgbClr val="C00000"/>
              </a:solidFill>
              <a:latin typeface="Corbel" charset="0"/>
              <a:ea typeface="Corbel" charset="0"/>
              <a:cs typeface="Corbel" charset="0"/>
            </a:endParaRPr>
          </a:p>
        </p:txBody>
      </p:sp>
    </p:spTree>
    <p:extLst>
      <p:ext uri="{BB962C8B-B14F-4D97-AF65-F5344CB8AC3E}">
        <p14:creationId xmlns:p14="http://schemas.microsoft.com/office/powerpoint/2010/main" val="2629195502"/>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1981200" y="32359"/>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sz="4900" dirty="0" smtClean="0">
                <a:solidFill>
                  <a:schemeClr val="tx1">
                    <a:lumMod val="75000"/>
                    <a:lumOff val="25000"/>
                  </a:schemeClr>
                </a:solidFill>
              </a:rPr>
              <a:t>Short Assignment Overview</a:t>
            </a:r>
            <a:endParaRPr lang="en-US" altLang="en-US" sz="4900" dirty="0">
              <a:solidFill>
                <a:schemeClr val="tx1">
                  <a:lumMod val="75000"/>
                  <a:lumOff val="25000"/>
                </a:schemeClr>
              </a:solidFill>
            </a:endParaRPr>
          </a:p>
        </p:txBody>
      </p:sp>
      <p:sp>
        <p:nvSpPr>
          <p:cNvPr id="348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A611E34E-8C92-654A-A5FE-49A093E8AD29}" type="slidenum">
              <a:rPr lang="en-US" altLang="en-US" sz="1000">
                <a:latin typeface="Arial" charset="0"/>
              </a:rPr>
              <a:pPr/>
              <a:t>12</a:t>
            </a:fld>
            <a:endParaRPr lang="en-US" altLang="en-US" sz="1000">
              <a:latin typeface="Arial" charset="0"/>
            </a:endParaRPr>
          </a:p>
        </p:txBody>
      </p:sp>
      <p:sp>
        <p:nvSpPr>
          <p:cNvPr id="31747" name="Rectangle 1"/>
          <p:cNvSpPr>
            <a:spLocks noChangeArrowheads="1"/>
          </p:cNvSpPr>
          <p:nvPr/>
        </p:nvSpPr>
        <p:spPr bwMode="auto">
          <a:xfrm>
            <a:off x="563672" y="855377"/>
            <a:ext cx="11323528"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marL="628650" lvl="1" indent="-342900">
              <a:buFont typeface="Wingdings" panose="05000000000000000000" pitchFamily="2" charset="2"/>
              <a:buChar char="q"/>
              <a:defRPr/>
            </a:pPr>
            <a:r>
              <a:rPr lang="en-US" altLang="en-US" dirty="0" smtClean="0">
                <a:latin typeface="+mn-lt"/>
                <a:ea typeface="Corbel" charset="0"/>
                <a:cs typeface="Corbel" charset="0"/>
              </a:rPr>
              <a:t>There will be lots of opportunity to apply topics we cover in lectures using hands on short assignments (i.e. in-class activities).</a:t>
            </a:r>
          </a:p>
          <a:p>
            <a:pPr marL="628650" lvl="1" indent="-342900">
              <a:buFont typeface="Wingdings" panose="05000000000000000000" pitchFamily="2" charset="2"/>
              <a:buChar char="q"/>
              <a:defRPr/>
            </a:pPr>
            <a:r>
              <a:rPr lang="en-US" altLang="en-US" dirty="0" smtClean="0">
                <a:latin typeface="+mn-lt"/>
                <a:ea typeface="Corbel" charset="0"/>
                <a:cs typeface="Corbel" charset="0"/>
              </a:rPr>
              <a:t>The short assignments will give you individual hands on coding experience with many of the design patterns and technologies we will cover in class. You should be able to apply some of the code toward your CLL Project Assignment.</a:t>
            </a:r>
          </a:p>
          <a:p>
            <a:pPr marL="628650" lvl="1" indent="-342900">
              <a:buFont typeface="Wingdings" panose="05000000000000000000" pitchFamily="2" charset="2"/>
              <a:buChar char="q"/>
              <a:defRPr/>
            </a:pPr>
            <a:r>
              <a:rPr lang="en-US" altLang="en-US" dirty="0" smtClean="0">
                <a:latin typeface="+mn-lt"/>
                <a:ea typeface="Corbel" charset="0"/>
                <a:cs typeface="Corbel" charset="0"/>
              </a:rPr>
              <a:t>We will be covering the following technologies in our short assignments:</a:t>
            </a:r>
            <a:endParaRPr lang="en-US" altLang="en-US" dirty="0">
              <a:latin typeface="+mn-lt"/>
              <a:ea typeface="Corbel" charset="0"/>
              <a:cs typeface="Corbel" charset="0"/>
            </a:endParaRPr>
          </a:p>
          <a:p>
            <a:pPr marL="1028700" lvl="2" indent="-342900">
              <a:buFont typeface="Wingdings" panose="05000000000000000000" pitchFamily="2" charset="2"/>
              <a:buChar char="ü"/>
              <a:defRPr/>
            </a:pPr>
            <a:r>
              <a:rPr lang="en-US" altLang="en-US" dirty="0">
                <a:latin typeface="+mn-lt"/>
                <a:ea typeface="Corbel" charset="0"/>
                <a:cs typeface="Corbel" charset="0"/>
              </a:rPr>
              <a:t>	1 Java EE stack assignment </a:t>
            </a:r>
            <a:r>
              <a:rPr lang="en-US" altLang="en-US" dirty="0" smtClean="0">
                <a:latin typeface="+mn-lt"/>
                <a:ea typeface="Corbel" charset="0"/>
                <a:cs typeface="Corbel" charset="0"/>
              </a:rPr>
              <a:t>on layered </a:t>
            </a:r>
            <a:r>
              <a:rPr lang="en-US" altLang="en-US" dirty="0">
                <a:latin typeface="+mn-lt"/>
                <a:ea typeface="Corbel" charset="0"/>
                <a:cs typeface="Corbel" charset="0"/>
              </a:rPr>
              <a:t>architecture</a:t>
            </a:r>
          </a:p>
          <a:p>
            <a:pPr marL="1028700" lvl="2" indent="-342900">
              <a:buFont typeface="Wingdings" panose="05000000000000000000" pitchFamily="2" charset="2"/>
              <a:buChar char="ü"/>
              <a:defRPr/>
            </a:pPr>
            <a:r>
              <a:rPr lang="en-US" altLang="en-US" dirty="0">
                <a:latin typeface="+mn-lt"/>
                <a:ea typeface="Corbel" charset="0"/>
                <a:cs typeface="Corbel" charset="0"/>
              </a:rPr>
              <a:t>	</a:t>
            </a:r>
            <a:r>
              <a:rPr lang="en-US" altLang="en-US" dirty="0" smtClean="0">
                <a:latin typeface="+mn-lt"/>
                <a:ea typeface="Corbel" charset="0"/>
                <a:cs typeface="Corbel" charset="0"/>
              </a:rPr>
              <a:t>1 </a:t>
            </a:r>
            <a:r>
              <a:rPr lang="en-US" altLang="en-US" dirty="0">
                <a:latin typeface="+mn-lt"/>
                <a:ea typeface="Corbel" charset="0"/>
                <a:cs typeface="Corbel" charset="0"/>
              </a:rPr>
              <a:t>JSP and Servlet assignment</a:t>
            </a:r>
          </a:p>
          <a:p>
            <a:pPr marL="1028700" lvl="2" indent="-342900">
              <a:buFont typeface="Wingdings" panose="05000000000000000000" pitchFamily="2" charset="2"/>
              <a:buChar char="ü"/>
              <a:defRPr/>
            </a:pPr>
            <a:r>
              <a:rPr lang="en-US" altLang="en-US" dirty="0">
                <a:latin typeface="+mn-lt"/>
                <a:ea typeface="Corbel" charset="0"/>
                <a:cs typeface="Corbel" charset="0"/>
              </a:rPr>
              <a:t>	</a:t>
            </a:r>
            <a:r>
              <a:rPr lang="en-US" altLang="en-US" dirty="0" smtClean="0">
                <a:latin typeface="+mn-lt"/>
                <a:ea typeface="Corbel" charset="0"/>
                <a:cs typeface="Corbel" charset="0"/>
              </a:rPr>
              <a:t>3 </a:t>
            </a:r>
            <a:r>
              <a:rPr lang="en-US" altLang="en-US" dirty="0">
                <a:latin typeface="+mn-lt"/>
                <a:ea typeface="Corbel" charset="0"/>
                <a:cs typeface="Corbel" charset="0"/>
              </a:rPr>
              <a:t>JSF assignments</a:t>
            </a:r>
          </a:p>
          <a:p>
            <a:pPr marL="1028700" lvl="2" indent="-342900">
              <a:buFont typeface="Wingdings" panose="05000000000000000000" pitchFamily="2" charset="2"/>
              <a:buChar char="ü"/>
              <a:defRPr/>
            </a:pPr>
            <a:r>
              <a:rPr lang="en-US" altLang="en-US" dirty="0">
                <a:latin typeface="+mn-lt"/>
                <a:ea typeface="Corbel" charset="0"/>
                <a:cs typeface="Corbel" charset="0"/>
              </a:rPr>
              <a:t>	</a:t>
            </a:r>
            <a:r>
              <a:rPr lang="en-US" altLang="en-US" dirty="0" smtClean="0">
                <a:latin typeface="+mn-lt"/>
                <a:ea typeface="Corbel" charset="0"/>
                <a:cs typeface="Corbel" charset="0"/>
              </a:rPr>
              <a:t>3 </a:t>
            </a:r>
            <a:r>
              <a:rPr lang="en-US" altLang="en-US" dirty="0">
                <a:latin typeface="+mn-lt"/>
                <a:ea typeface="Corbel" charset="0"/>
                <a:cs typeface="Corbel" charset="0"/>
              </a:rPr>
              <a:t>EJB assignments</a:t>
            </a:r>
          </a:p>
          <a:p>
            <a:pPr marL="1028700" lvl="2" indent="-342900">
              <a:buFont typeface="Wingdings" panose="05000000000000000000" pitchFamily="2" charset="2"/>
              <a:buChar char="ü"/>
              <a:defRPr/>
            </a:pPr>
            <a:r>
              <a:rPr lang="en-US" altLang="en-US" dirty="0">
                <a:latin typeface="+mn-lt"/>
                <a:ea typeface="Corbel" charset="0"/>
                <a:cs typeface="Corbel" charset="0"/>
              </a:rPr>
              <a:t>	</a:t>
            </a:r>
            <a:r>
              <a:rPr lang="en-US" altLang="en-US" dirty="0" smtClean="0">
                <a:latin typeface="+mn-lt"/>
                <a:ea typeface="Corbel" charset="0"/>
                <a:cs typeface="Corbel" charset="0"/>
              </a:rPr>
              <a:t>1 </a:t>
            </a:r>
            <a:r>
              <a:rPr lang="en-US" altLang="en-US" dirty="0">
                <a:latin typeface="+mn-lt"/>
                <a:ea typeface="Corbel" charset="0"/>
                <a:cs typeface="Corbel" charset="0"/>
              </a:rPr>
              <a:t>CDI assignment</a:t>
            </a:r>
          </a:p>
          <a:p>
            <a:pPr marL="1028700" lvl="2" indent="-342900">
              <a:buFont typeface="Wingdings" panose="05000000000000000000" pitchFamily="2" charset="2"/>
              <a:buChar char="ü"/>
              <a:defRPr/>
            </a:pPr>
            <a:r>
              <a:rPr lang="en-US" altLang="en-US" dirty="0">
                <a:latin typeface="+mn-lt"/>
                <a:ea typeface="Corbel" charset="0"/>
                <a:cs typeface="Corbel" charset="0"/>
              </a:rPr>
              <a:t>	</a:t>
            </a:r>
            <a:r>
              <a:rPr lang="en-US" altLang="en-US" dirty="0" smtClean="0">
                <a:latin typeface="+mn-lt"/>
                <a:ea typeface="Corbel" charset="0"/>
                <a:cs typeface="Corbel" charset="0"/>
              </a:rPr>
              <a:t>1 </a:t>
            </a:r>
            <a:r>
              <a:rPr lang="en-US" altLang="en-US" dirty="0">
                <a:latin typeface="+mn-lt"/>
                <a:ea typeface="Corbel" charset="0"/>
                <a:cs typeface="Corbel" charset="0"/>
              </a:rPr>
              <a:t>REST assignment</a:t>
            </a:r>
          </a:p>
          <a:p>
            <a:pPr marL="1028700" lvl="2" indent="-342900">
              <a:buFont typeface="Wingdings" panose="05000000000000000000" pitchFamily="2" charset="2"/>
              <a:buChar char="ü"/>
              <a:defRPr/>
            </a:pPr>
            <a:r>
              <a:rPr lang="en-US" altLang="en-US" dirty="0">
                <a:latin typeface="+mn-lt"/>
                <a:ea typeface="Corbel" charset="0"/>
                <a:cs typeface="Corbel" charset="0"/>
              </a:rPr>
              <a:t>	</a:t>
            </a:r>
            <a:r>
              <a:rPr lang="en-US" altLang="en-US" dirty="0" smtClean="0">
                <a:latin typeface="+mn-lt"/>
                <a:ea typeface="Corbel" charset="0"/>
                <a:cs typeface="Corbel" charset="0"/>
              </a:rPr>
              <a:t>1 </a:t>
            </a:r>
            <a:r>
              <a:rPr lang="en-US" altLang="en-US" dirty="0">
                <a:latin typeface="+mn-lt"/>
                <a:ea typeface="Corbel" charset="0"/>
                <a:cs typeface="Corbel" charset="0"/>
              </a:rPr>
              <a:t>MDB assignment</a:t>
            </a:r>
          </a:p>
          <a:p>
            <a:pPr marL="1028700" lvl="2" indent="-342900">
              <a:buFont typeface="Wingdings" panose="05000000000000000000" pitchFamily="2" charset="2"/>
              <a:buChar char="ü"/>
              <a:defRPr/>
            </a:pPr>
            <a:r>
              <a:rPr lang="en-US" altLang="en-US" dirty="0">
                <a:latin typeface="+mn-lt"/>
                <a:ea typeface="Corbel" charset="0"/>
                <a:cs typeface="Corbel" charset="0"/>
              </a:rPr>
              <a:t>	</a:t>
            </a:r>
            <a:r>
              <a:rPr lang="en-US" altLang="en-US" dirty="0" smtClean="0">
                <a:latin typeface="+mn-lt"/>
                <a:ea typeface="Corbel" charset="0"/>
                <a:cs typeface="Corbel" charset="0"/>
              </a:rPr>
              <a:t>1 </a:t>
            </a:r>
            <a:r>
              <a:rPr lang="en-US" altLang="en-US" dirty="0">
                <a:latin typeface="+mn-lt"/>
                <a:ea typeface="Corbel" charset="0"/>
                <a:cs typeface="Corbel" charset="0"/>
              </a:rPr>
              <a:t>Security assignment</a:t>
            </a:r>
          </a:p>
          <a:p>
            <a:pPr marL="285750" lvl="1" indent="0">
              <a:defRPr/>
            </a:pPr>
            <a:endParaRPr lang="en-US" altLang="en-US" dirty="0">
              <a:latin typeface="+mn-lt"/>
              <a:ea typeface="Corbel" charset="0"/>
              <a:cs typeface="Corbel" charset="0"/>
            </a:endParaRPr>
          </a:p>
          <a:p>
            <a:pPr marL="0" indent="0">
              <a:defRPr/>
            </a:pPr>
            <a:endParaRPr lang="en-US" altLang="en-US" dirty="0">
              <a:latin typeface="+mn-lt"/>
              <a:ea typeface="Corbel" charset="0"/>
              <a:cs typeface="Corbel" charset="0"/>
            </a:endParaRPr>
          </a:p>
        </p:txBody>
      </p:sp>
    </p:spTree>
    <p:extLst>
      <p:ext uri="{BB962C8B-B14F-4D97-AF65-F5344CB8AC3E}">
        <p14:creationId xmlns:p14="http://schemas.microsoft.com/office/powerpoint/2010/main" val="188336943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6"/>
            <a:ext cx="10972800" cy="1143000"/>
          </a:xfrm>
        </p:spPr>
        <p:txBody>
          <a:bodyPr/>
          <a:lstStyle/>
          <a:p>
            <a:pPr>
              <a:defRPr/>
            </a:pPr>
            <a:r>
              <a:rPr lang="en-US" dirty="0" smtClean="0">
                <a:solidFill>
                  <a:schemeClr val="tx1">
                    <a:lumMod val="75000"/>
                    <a:lumOff val="25000"/>
                  </a:schemeClr>
                </a:solidFill>
              </a:rPr>
              <a:t>Class Discussion</a:t>
            </a:r>
            <a:endParaRPr lang="en-US" dirty="0">
              <a:solidFill>
                <a:schemeClr val="tx1">
                  <a:lumMod val="75000"/>
                  <a:lumOff val="25000"/>
                </a:schemeClr>
              </a:solidFill>
            </a:endParaRPr>
          </a:p>
        </p:txBody>
      </p:sp>
      <p:sp>
        <p:nvSpPr>
          <p:cNvPr id="29698" name="Content Placeholder 2"/>
          <p:cNvSpPr>
            <a:spLocks noGrp="1"/>
          </p:cNvSpPr>
          <p:nvPr>
            <p:ph idx="1"/>
          </p:nvPr>
        </p:nvSpPr>
        <p:spPr>
          <a:xfrm>
            <a:off x="1250763" y="1542871"/>
            <a:ext cx="10331637" cy="3219136"/>
          </a:xfrm>
        </p:spPr>
        <p:txBody>
          <a:bodyPr/>
          <a:lstStyle/>
          <a:p>
            <a:pPr marL="0" indent="0" algn="ctr">
              <a:buNone/>
            </a:pPr>
            <a:r>
              <a:rPr lang="en-US" altLang="en-US" sz="2800" b="1" dirty="0">
                <a:latin typeface="+mn-lt"/>
              </a:rPr>
              <a:t>What are you excited about learning in this class? </a:t>
            </a:r>
            <a:endParaRPr lang="en-US" altLang="en-US" sz="2800" b="1" dirty="0" smtClean="0">
              <a:latin typeface="+mn-lt"/>
            </a:endParaRPr>
          </a:p>
          <a:p>
            <a:pPr marL="0" indent="0" algn="ctr">
              <a:buNone/>
            </a:pPr>
            <a:r>
              <a:rPr lang="en-US" altLang="en-US" sz="2800" b="1" dirty="0" smtClean="0">
                <a:latin typeface="+mn-lt"/>
              </a:rPr>
              <a:t>What </a:t>
            </a:r>
            <a:r>
              <a:rPr lang="en-US" altLang="en-US" sz="2800" b="1" dirty="0">
                <a:latin typeface="+mn-lt"/>
              </a:rPr>
              <a:t>do you think will be the most challenging? </a:t>
            </a:r>
            <a:endParaRPr lang="en-US" altLang="en-US" sz="2800" b="1" dirty="0" smtClean="0">
              <a:latin typeface="+mn-lt"/>
            </a:endParaRPr>
          </a:p>
          <a:p>
            <a:pPr marL="0" indent="0" algn="ctr">
              <a:buNone/>
            </a:pPr>
            <a:r>
              <a:rPr lang="en-US" altLang="en-US" sz="2800" b="1" dirty="0" smtClean="0">
                <a:latin typeface="+mn-lt"/>
              </a:rPr>
              <a:t>What </a:t>
            </a:r>
            <a:r>
              <a:rPr lang="en-US" altLang="en-US" sz="2800" b="1" dirty="0">
                <a:latin typeface="+mn-lt"/>
              </a:rPr>
              <a:t>are you most nervous/anxious about</a:t>
            </a:r>
            <a:r>
              <a:rPr lang="en-US" altLang="en-US" sz="2800" b="1" dirty="0" smtClean="0">
                <a:latin typeface="+mn-lt"/>
              </a:rPr>
              <a:t>?</a:t>
            </a:r>
            <a:endParaRPr lang="en-US" altLang="en-US" sz="2800" b="1" dirty="0">
              <a:latin typeface="+mn-lt"/>
            </a:endParaRPr>
          </a:p>
          <a:p>
            <a:pPr lvl="2" eaLnBrk="1" hangingPunct="1"/>
            <a:endParaRPr lang="en-US" altLang="en-US" sz="2200" dirty="0">
              <a:latin typeface="+mn-lt"/>
            </a:endParaRPr>
          </a:p>
        </p:txBody>
      </p:sp>
      <p:sp>
        <p:nvSpPr>
          <p:cNvPr id="4" name="Slide Number Placeholder 3"/>
          <p:cNvSpPr>
            <a:spLocks noGrp="1"/>
          </p:cNvSpPr>
          <p:nvPr>
            <p:ph type="sldNum" sz="quarter" idx="12"/>
          </p:nvPr>
        </p:nvSpPr>
        <p:spPr/>
        <p:txBody>
          <a:bodyPr/>
          <a:lstStyle/>
          <a:p>
            <a:pPr>
              <a:defRPr/>
            </a:pPr>
            <a:r>
              <a:rPr lang="en-US" altLang="en-US"/>
              <a:t>1-</a:t>
            </a:r>
            <a:fld id="{7BFE3209-50E0-9E41-8198-67A9B2C9EB9D}" type="slidenum">
              <a:rPr lang="en-US" altLang="en-US"/>
              <a:pPr>
                <a:defRPr/>
              </a:pPr>
              <a:t>13</a:t>
            </a:fld>
            <a:endParaRPr lang="en-US" altLang="en-US"/>
          </a:p>
        </p:txBody>
      </p:sp>
      <p:sp>
        <p:nvSpPr>
          <p:cNvPr id="5" name="Rectangle 1"/>
          <p:cNvSpPr>
            <a:spLocks noChangeArrowheads="1"/>
          </p:cNvSpPr>
          <p:nvPr/>
        </p:nvSpPr>
        <p:spPr bwMode="auto">
          <a:xfrm>
            <a:off x="3082835" y="3574108"/>
            <a:ext cx="683622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628650" indent="-34290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dirty="0" smtClean="0">
                <a:solidFill>
                  <a:srgbClr val="0070C0"/>
                </a:solidFill>
                <a:latin typeface="Corbel" charset="0"/>
                <a:ea typeface="Corbel" charset="0"/>
                <a:cs typeface="Corbel" charset="0"/>
              </a:rPr>
              <a:t>Are there other general topics you want me to go further into detail from your Level II class?</a:t>
            </a:r>
          </a:p>
          <a:p>
            <a:pPr marL="1085850" lvl="1" indent="-457200">
              <a:buAutoNum type="arabicPeriod"/>
            </a:pPr>
            <a:r>
              <a:rPr lang="en-US" altLang="en-US" dirty="0" smtClean="0">
                <a:solidFill>
                  <a:srgbClr val="0070C0"/>
                </a:solidFill>
                <a:latin typeface="Corbel" charset="0"/>
                <a:ea typeface="Corbel" charset="0"/>
                <a:cs typeface="Corbel" charset="0"/>
              </a:rPr>
              <a:t>Source Control / </a:t>
            </a:r>
            <a:r>
              <a:rPr lang="en-US" altLang="en-US" dirty="0" err="1" smtClean="0">
                <a:solidFill>
                  <a:srgbClr val="0070C0"/>
                </a:solidFill>
                <a:latin typeface="Corbel" charset="0"/>
                <a:ea typeface="Corbel" charset="0"/>
                <a:cs typeface="Corbel" charset="0"/>
              </a:rPr>
              <a:t>Bitbucket</a:t>
            </a:r>
            <a:r>
              <a:rPr lang="en-US" altLang="en-US" dirty="0" smtClean="0">
                <a:solidFill>
                  <a:srgbClr val="0070C0"/>
                </a:solidFill>
                <a:latin typeface="Corbel" charset="0"/>
                <a:ea typeface="Corbel" charset="0"/>
                <a:cs typeface="Corbel" charset="0"/>
              </a:rPr>
              <a:t>?</a:t>
            </a:r>
          </a:p>
          <a:p>
            <a:pPr marL="1085850" lvl="1" indent="-457200">
              <a:buAutoNum type="arabicPeriod"/>
            </a:pPr>
            <a:r>
              <a:rPr lang="en-US" altLang="en-US" dirty="0" smtClean="0">
                <a:solidFill>
                  <a:srgbClr val="0070C0"/>
                </a:solidFill>
                <a:latin typeface="Corbel" charset="0"/>
                <a:ea typeface="Corbel" charset="0"/>
                <a:cs typeface="Corbel" charset="0"/>
              </a:rPr>
              <a:t>OO in Java?</a:t>
            </a:r>
            <a:endParaRPr lang="en-US" altLang="en-US" dirty="0">
              <a:solidFill>
                <a:srgbClr val="0070C0"/>
              </a:solidFill>
              <a:latin typeface="Corbel" charset="0"/>
              <a:ea typeface="Corbel" charset="0"/>
              <a:cs typeface="Corbel" charset="0"/>
            </a:endParaRPr>
          </a:p>
        </p:txBody>
      </p:sp>
    </p:spTree>
    <p:extLst>
      <p:ext uri="{BB962C8B-B14F-4D97-AF65-F5344CB8AC3E}">
        <p14:creationId xmlns:p14="http://schemas.microsoft.com/office/powerpoint/2010/main" val="1053363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normAutofit/>
          </a:bodyPr>
          <a:lstStyle/>
          <a:p>
            <a:pPr>
              <a:defRPr/>
            </a:pPr>
            <a:r>
              <a:rPr lang="en-US" altLang="en-US" b="1" dirty="0">
                <a:solidFill>
                  <a:schemeClr val="tx1">
                    <a:lumMod val="75000"/>
                    <a:lumOff val="25000"/>
                  </a:schemeClr>
                </a:solidFill>
              </a:rPr>
              <a:t>Lectures for Topic </a:t>
            </a:r>
            <a:r>
              <a:rPr lang="en-US" altLang="en-US" b="1" dirty="0" smtClean="0">
                <a:solidFill>
                  <a:schemeClr val="tx1">
                    <a:lumMod val="75000"/>
                    <a:lumOff val="25000"/>
                  </a:schemeClr>
                </a:solidFill>
              </a:rPr>
              <a:t>1</a:t>
            </a:r>
            <a:endParaRPr lang="en-US" altLang="en-US" b="1" dirty="0">
              <a:solidFill>
                <a:schemeClr val="tx1">
                  <a:lumMod val="75000"/>
                  <a:lumOff val="25000"/>
                </a:schemeClr>
              </a:solidFill>
            </a:endParaRPr>
          </a:p>
        </p:txBody>
      </p:sp>
      <p:sp>
        <p:nvSpPr>
          <p:cNvPr id="2" name="Content Placeholder 1"/>
          <p:cNvSpPr>
            <a:spLocks noGrp="1"/>
          </p:cNvSpPr>
          <p:nvPr>
            <p:ph idx="1"/>
          </p:nvPr>
        </p:nvSpPr>
        <p:spPr>
          <a:xfrm>
            <a:off x="609600" y="1089766"/>
            <a:ext cx="10972800" cy="4947780"/>
          </a:xfrm>
        </p:spPr>
        <p:txBody>
          <a:bodyPr>
            <a:normAutofit/>
          </a:bodyPr>
          <a:lstStyle/>
          <a:p>
            <a:r>
              <a:rPr lang="en-US" altLang="en-US" dirty="0" smtClean="0">
                <a:solidFill>
                  <a:schemeClr val="tx1">
                    <a:lumMod val="75000"/>
                    <a:lumOff val="25000"/>
                  </a:schemeClr>
                </a:solidFill>
                <a:latin typeface="+mn-lt"/>
              </a:rPr>
              <a:t>Lectures:</a:t>
            </a:r>
          </a:p>
          <a:p>
            <a:pPr lvl="1"/>
            <a:r>
              <a:rPr lang="en-US" altLang="en-US" b="0" dirty="0" smtClean="0">
                <a:solidFill>
                  <a:schemeClr val="tx1">
                    <a:lumMod val="75000"/>
                    <a:lumOff val="25000"/>
                  </a:schemeClr>
                </a:solidFill>
                <a:latin typeface="+mn-lt"/>
              </a:rPr>
              <a:t>Topic 1 Project Assignment Requirements.</a:t>
            </a:r>
          </a:p>
          <a:p>
            <a:pPr lvl="1"/>
            <a:r>
              <a:rPr lang="en-US" altLang="en-US" b="0" dirty="0" smtClean="0">
                <a:solidFill>
                  <a:schemeClr val="tx1">
                    <a:lumMod val="75000"/>
                    <a:lumOff val="25000"/>
                  </a:schemeClr>
                </a:solidFill>
                <a:latin typeface="+mn-lt"/>
              </a:rPr>
              <a:t>Introduction to Enterprise Java.</a:t>
            </a:r>
          </a:p>
          <a:p>
            <a:pPr lvl="1"/>
            <a:r>
              <a:rPr lang="en-US" altLang="en-US" b="0" dirty="0" smtClean="0">
                <a:solidFill>
                  <a:schemeClr val="tx1">
                    <a:lumMod val="75000"/>
                    <a:lumOff val="25000"/>
                  </a:schemeClr>
                </a:solidFill>
                <a:latin typeface="+mn-lt"/>
              </a:rPr>
              <a:t>N-Layer Architecture and N-Tier Architecture.</a:t>
            </a:r>
            <a:r>
              <a:rPr lang="en-US" altLang="en-US" dirty="0">
                <a:solidFill>
                  <a:schemeClr val="tx1">
                    <a:lumMod val="75000"/>
                    <a:lumOff val="25000"/>
                  </a:schemeClr>
                </a:solidFill>
                <a:latin typeface="+mn-lt"/>
              </a:rPr>
              <a:t>	</a:t>
            </a:r>
            <a:endParaRPr lang="en-US" altLang="en-US" dirty="0" smtClean="0">
              <a:solidFill>
                <a:schemeClr val="tx1">
                  <a:lumMod val="75000"/>
                  <a:lumOff val="25000"/>
                </a:schemeClr>
              </a:solidFill>
              <a:latin typeface="+mn-lt"/>
            </a:endParaRPr>
          </a:p>
          <a:p>
            <a:r>
              <a:rPr lang="en-US" altLang="en-US" dirty="0" smtClean="0">
                <a:solidFill>
                  <a:schemeClr val="tx1">
                    <a:lumMod val="75000"/>
                    <a:lumOff val="25000"/>
                  </a:schemeClr>
                </a:solidFill>
                <a:latin typeface="+mn-lt"/>
              </a:rPr>
              <a:t>Hands On:</a:t>
            </a:r>
          </a:p>
          <a:p>
            <a:pPr lvl="1"/>
            <a:r>
              <a:rPr lang="en-US" altLang="en-US" b="0" dirty="0" smtClean="0">
                <a:solidFill>
                  <a:schemeClr val="tx1">
                    <a:lumMod val="75000"/>
                    <a:lumOff val="25000"/>
                  </a:schemeClr>
                </a:solidFill>
                <a:latin typeface="+mn-lt"/>
              </a:rPr>
              <a:t>Tools Install.</a:t>
            </a:r>
          </a:p>
          <a:p>
            <a:pPr lvl="1"/>
            <a:r>
              <a:rPr lang="en-US" altLang="en-US" b="0" dirty="0" smtClean="0">
                <a:solidFill>
                  <a:schemeClr val="tx1">
                    <a:lumMod val="75000"/>
                    <a:lumOff val="25000"/>
                  </a:schemeClr>
                </a:solidFill>
                <a:latin typeface="+mn-lt"/>
              </a:rPr>
              <a:t>Build a simple Java Servlet app.</a:t>
            </a:r>
          </a:p>
          <a:p>
            <a:pPr lvl="1"/>
            <a:r>
              <a:rPr lang="en-US" altLang="en-US" b="0" dirty="0" smtClean="0">
                <a:solidFill>
                  <a:schemeClr val="tx1">
                    <a:lumMod val="75000"/>
                    <a:lumOff val="25000"/>
                  </a:schemeClr>
                </a:solidFill>
                <a:latin typeface="+mn-lt"/>
              </a:rPr>
              <a:t>Research N-Layer Architecture. </a:t>
            </a:r>
            <a:r>
              <a:rPr lang="en-US" altLang="en-US" dirty="0">
                <a:solidFill>
                  <a:schemeClr val="tx1">
                    <a:lumMod val="75000"/>
                    <a:lumOff val="25000"/>
                  </a:schemeClr>
                </a:solidFill>
                <a:latin typeface="+mn-lt"/>
              </a:rPr>
              <a:t/>
            </a:r>
            <a:br>
              <a:rPr lang="en-US" altLang="en-US" dirty="0">
                <a:solidFill>
                  <a:schemeClr val="tx1">
                    <a:lumMod val="75000"/>
                    <a:lumOff val="25000"/>
                  </a:schemeClr>
                </a:solidFill>
                <a:latin typeface="+mn-lt"/>
              </a:rPr>
            </a:br>
            <a:endParaRPr lang="en-US" dirty="0">
              <a:latin typeface="+mn-lt"/>
            </a:endParaRPr>
          </a:p>
        </p:txBody>
      </p:sp>
      <p:sp>
        <p:nvSpPr>
          <p:cNvPr id="3686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286DBD0A-7DEB-6140-802E-763159A77376}" type="slidenum">
              <a:rPr lang="en-US" altLang="en-US" sz="1000">
                <a:latin typeface="Arial" charset="0"/>
              </a:rPr>
              <a:pPr/>
              <a:t>14</a:t>
            </a:fld>
            <a:endParaRPr lang="en-US" altLang="en-US" sz="1000">
              <a:latin typeface="Arial" charset="0"/>
            </a:endParaRPr>
          </a:p>
        </p:txBody>
      </p:sp>
    </p:spTree>
    <p:extLst>
      <p:ext uri="{BB962C8B-B14F-4D97-AF65-F5344CB8AC3E}">
        <p14:creationId xmlns:p14="http://schemas.microsoft.com/office/powerpoint/2010/main" val="421821343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Review Topic </a:t>
            </a:r>
            <a:r>
              <a:rPr lang="en-US" dirty="0" smtClean="0"/>
              <a:t>1 Assignment Requirements</a:t>
            </a:r>
            <a:endParaRPr lang="en-US" dirty="0"/>
          </a:p>
        </p:txBody>
      </p:sp>
      <p:sp>
        <p:nvSpPr>
          <p:cNvPr id="4" name="Rectangle 3"/>
          <p:cNvSpPr txBox="1">
            <a:spLocks noChangeArrowheads="1"/>
          </p:cNvSpPr>
          <p:nvPr/>
        </p:nvSpPr>
        <p:spPr>
          <a:xfrm>
            <a:off x="1856682" y="1566224"/>
            <a:ext cx="9542003" cy="1984499"/>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en-US" sz="2800" dirty="0" smtClean="0"/>
              <a:t>Please pull up the Assignment #1 from the Announcement</a:t>
            </a:r>
          </a:p>
          <a:p>
            <a:pPr marL="457200" indent="-457200">
              <a:buAutoNum type="arabicPeriod"/>
            </a:pPr>
            <a:r>
              <a:rPr lang="en-US" altLang="en-US" dirty="0" smtClean="0"/>
              <a:t>Review the Requirements</a:t>
            </a:r>
          </a:p>
          <a:p>
            <a:pPr marL="457200" indent="-457200">
              <a:buAutoNum type="arabicPeriod"/>
            </a:pPr>
            <a:r>
              <a:rPr lang="en-US" altLang="en-US" dirty="0" smtClean="0"/>
              <a:t>This is due this week.</a:t>
            </a:r>
          </a:p>
        </p:txBody>
      </p:sp>
      <p:sp>
        <p:nvSpPr>
          <p:cNvPr id="5" name="TextBox 4"/>
          <p:cNvSpPr txBox="1"/>
          <p:nvPr/>
        </p:nvSpPr>
        <p:spPr>
          <a:xfrm>
            <a:off x="375138" y="5411391"/>
            <a:ext cx="11312770" cy="523220"/>
          </a:xfrm>
          <a:prstGeom prst="rect">
            <a:avLst/>
          </a:prstGeom>
          <a:noFill/>
        </p:spPr>
        <p:txBody>
          <a:bodyPr wrap="square" rtlCol="0">
            <a:spAutoFit/>
          </a:bodyPr>
          <a:lstStyle/>
          <a:p>
            <a:pPr algn="ctr"/>
            <a:r>
              <a:rPr lang="en-US" sz="2800" b="1" dirty="0" smtClean="0">
                <a:solidFill>
                  <a:srgbClr val="00B050"/>
                </a:solidFill>
              </a:rPr>
              <a:t>I need a list of your team members! See Announcement.</a:t>
            </a:r>
            <a:endParaRPr lang="en-US" sz="2800" b="1" dirty="0">
              <a:solidFill>
                <a:srgbClr val="00B050"/>
              </a:solidFill>
            </a:endParaRPr>
          </a:p>
        </p:txBody>
      </p:sp>
      <p:sp>
        <p:nvSpPr>
          <p:cNvPr id="6" name="Rectangle 1"/>
          <p:cNvSpPr>
            <a:spLocks noChangeArrowheads="1"/>
          </p:cNvSpPr>
          <p:nvPr/>
        </p:nvSpPr>
        <p:spPr bwMode="auto">
          <a:xfrm>
            <a:off x="1" y="4957540"/>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628650" indent="-34290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algn="ctr"/>
            <a:r>
              <a:rPr lang="en-US" altLang="en-US" dirty="0">
                <a:solidFill>
                  <a:srgbClr val="0070C0"/>
                </a:solidFill>
                <a:latin typeface="Corbel" charset="0"/>
                <a:ea typeface="Corbel" charset="0"/>
                <a:cs typeface="Corbel" charset="0"/>
              </a:rPr>
              <a:t>The Class Project has </a:t>
            </a:r>
            <a:r>
              <a:rPr lang="en-US" altLang="en-US" dirty="0" smtClean="0">
                <a:solidFill>
                  <a:srgbClr val="0070C0"/>
                </a:solidFill>
                <a:latin typeface="Corbel" charset="0"/>
                <a:ea typeface="Corbel" charset="0"/>
                <a:cs typeface="Corbel" charset="0"/>
              </a:rPr>
              <a:t>changed. Please pull up the Project Requirements from the Assignment.</a:t>
            </a:r>
            <a:endParaRPr lang="en-US" altLang="en-US" dirty="0">
              <a:solidFill>
                <a:srgbClr val="0070C0"/>
              </a:solidFill>
              <a:latin typeface="Corbel" charset="0"/>
              <a:ea typeface="Corbel" charset="0"/>
              <a:cs typeface="Corbel" charset="0"/>
            </a:endParaRPr>
          </a:p>
        </p:txBody>
      </p:sp>
    </p:spTree>
    <p:extLst>
      <p:ext uri="{BB962C8B-B14F-4D97-AF65-F5344CB8AC3E}">
        <p14:creationId xmlns:p14="http://schemas.microsoft.com/office/powerpoint/2010/main" val="396022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209800" y="2743200"/>
            <a:ext cx="7818438" cy="1143000"/>
          </a:xfrm>
        </p:spPr>
        <p:txBody>
          <a:bodyPr/>
          <a:lstStyle/>
          <a:p>
            <a:pPr>
              <a:defRPr/>
            </a:pPr>
            <a:r>
              <a:rPr lang="en-US" altLang="en-US" dirty="0" smtClean="0">
                <a:solidFill>
                  <a:schemeClr val="tx1">
                    <a:lumMod val="75000"/>
                    <a:lumOff val="25000"/>
                  </a:schemeClr>
                </a:solidFill>
              </a:rPr>
              <a:t>Introduction to Enterprise Java</a:t>
            </a:r>
            <a:endParaRPr lang="en-US" altLang="en-US" dirty="0">
              <a:solidFill>
                <a:schemeClr val="tx1">
                  <a:lumMod val="75000"/>
                  <a:lumOff val="25000"/>
                </a:schemeClr>
              </a:solidFill>
            </a:endParaRPr>
          </a:p>
        </p:txBody>
      </p:sp>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8E5A6433-E4F2-4F4C-B4E5-1A944E6B2A5D}" type="slidenum">
              <a:rPr lang="en-US" altLang="en-US" sz="1000">
                <a:latin typeface="Arial" charset="0"/>
              </a:rPr>
              <a:pPr/>
              <a:t>16</a:t>
            </a:fld>
            <a:endParaRPr lang="en-US" altLang="en-US" sz="1000">
              <a:latin typeface="Arial" charset="0"/>
            </a:endParaRPr>
          </a:p>
        </p:txBody>
      </p:sp>
    </p:spTree>
    <p:extLst>
      <p:ext uri="{BB962C8B-B14F-4D97-AF65-F5344CB8AC3E}">
        <p14:creationId xmlns:p14="http://schemas.microsoft.com/office/powerpoint/2010/main" val="157712699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306168"/>
            <a:ext cx="12192000" cy="1143000"/>
          </a:xfrm>
        </p:spPr>
        <p:txBody>
          <a:bodyPr>
            <a:normAutofit/>
          </a:bodyPr>
          <a:lstStyle/>
          <a:p>
            <a:r>
              <a:rPr lang="en-US" dirty="0" smtClean="0"/>
              <a:t>Discussion - What is Enterprise Java?</a:t>
            </a:r>
            <a:endParaRPr lang="en-US" dirty="0"/>
          </a:p>
        </p:txBody>
      </p:sp>
      <p:sp>
        <p:nvSpPr>
          <p:cNvPr id="3" name="Content Placeholder 2"/>
          <p:cNvSpPr>
            <a:spLocks noGrp="1"/>
          </p:cNvSpPr>
          <p:nvPr>
            <p:ph sz="half" idx="1"/>
            <p:custDataLst>
              <p:tags r:id="rId3"/>
            </p:custDataLst>
          </p:nvPr>
        </p:nvSpPr>
        <p:spPr>
          <a:xfrm>
            <a:off x="2978809" y="1615261"/>
            <a:ext cx="8237832" cy="1807207"/>
          </a:xfrm>
        </p:spPr>
        <p:txBody>
          <a:bodyPr>
            <a:normAutofit/>
          </a:bodyPr>
          <a:lstStyle/>
          <a:p>
            <a:pPr marL="571500" indent="-457200"/>
            <a:r>
              <a:rPr lang="en-US" b="0" dirty="0" smtClean="0">
                <a:solidFill>
                  <a:srgbClr val="0070C0"/>
                </a:solidFill>
                <a:latin typeface="+mn-lt"/>
              </a:rPr>
              <a:t>What is Java?</a:t>
            </a:r>
            <a:endParaRPr lang="en-US" b="0" dirty="0">
              <a:solidFill>
                <a:srgbClr val="0070C0"/>
              </a:solidFill>
              <a:latin typeface="+mn-lt"/>
            </a:endParaRPr>
          </a:p>
          <a:p>
            <a:pPr marL="571500" indent="-457200"/>
            <a:r>
              <a:rPr lang="en-US" b="0" dirty="0" smtClean="0">
                <a:solidFill>
                  <a:srgbClr val="0070C0"/>
                </a:solidFill>
                <a:latin typeface="+mn-lt"/>
              </a:rPr>
              <a:t>What is Enterprise Java?</a:t>
            </a:r>
          </a:p>
          <a:p>
            <a:pPr marL="571500" indent="-457200"/>
            <a:r>
              <a:rPr lang="en-US" b="0" dirty="0" smtClean="0">
                <a:solidFill>
                  <a:srgbClr val="0070C0"/>
                </a:solidFill>
                <a:latin typeface="+mn-lt"/>
              </a:rPr>
              <a:t>What is the difference between the two? </a:t>
            </a:r>
          </a:p>
        </p:txBody>
      </p:sp>
    </p:spTree>
    <p:custDataLst>
      <p:tags r:id="rId1"/>
    </p:custDataLst>
    <p:extLst>
      <p:ext uri="{BB962C8B-B14F-4D97-AF65-F5344CB8AC3E}">
        <p14:creationId xmlns:p14="http://schemas.microsoft.com/office/powerpoint/2010/main" val="234857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259492" y="10399"/>
            <a:ext cx="11553567" cy="647363"/>
          </a:xfrm>
        </p:spPr>
        <p:txBody>
          <a:bodyPr>
            <a:noAutofit/>
          </a:bodyPr>
          <a:lstStyle/>
          <a:p>
            <a:r>
              <a:rPr lang="en-US" dirty="0" smtClean="0"/>
              <a:t>What is Java?</a:t>
            </a:r>
            <a:endParaRPr lang="en-US" baseline="-25000" dirty="0"/>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bg1"/>
                </a:solidFill>
                <a:latin typeface="Arial" charset="0"/>
                <a:cs typeface="Arial" charset="0"/>
              </a:defRPr>
            </a:lvl1pPr>
            <a:lvl2pPr marL="742950" indent="-285750" eaLnBrk="0" hangingPunct="0">
              <a:defRPr sz="1600">
                <a:solidFill>
                  <a:schemeClr val="bg1"/>
                </a:solidFill>
                <a:latin typeface="Arial" charset="0"/>
                <a:cs typeface="Arial" charset="0"/>
              </a:defRPr>
            </a:lvl2pPr>
            <a:lvl3pPr marL="1143000" indent="-228600" eaLnBrk="0" hangingPunct="0">
              <a:defRPr sz="1600">
                <a:solidFill>
                  <a:schemeClr val="bg1"/>
                </a:solidFill>
                <a:latin typeface="Arial" charset="0"/>
                <a:cs typeface="Arial" charset="0"/>
              </a:defRPr>
            </a:lvl3pPr>
            <a:lvl4pPr marL="1600200" indent="-228600" eaLnBrk="0" hangingPunct="0">
              <a:defRPr sz="1600">
                <a:solidFill>
                  <a:schemeClr val="bg1"/>
                </a:solidFill>
                <a:latin typeface="Arial" charset="0"/>
                <a:cs typeface="Arial" charset="0"/>
              </a:defRPr>
            </a:lvl4pPr>
            <a:lvl5pPr marL="2057400" indent="-228600" eaLnBrk="0" hangingPunct="0">
              <a:defRPr sz="1600">
                <a:solidFill>
                  <a:schemeClr val="bg1"/>
                </a:solidFill>
                <a:latin typeface="Arial" charset="0"/>
                <a:cs typeface="Arial" charset="0"/>
              </a:defRPr>
            </a:lvl5pPr>
            <a:lvl6pPr marL="2514600" indent="-228600" eaLnBrk="0" fontAlgn="base" hangingPunct="0">
              <a:spcBef>
                <a:spcPct val="0"/>
              </a:spcBef>
              <a:spcAft>
                <a:spcPct val="0"/>
              </a:spcAft>
              <a:defRPr sz="1600">
                <a:solidFill>
                  <a:schemeClr val="bg1"/>
                </a:solidFill>
                <a:latin typeface="Arial" charset="0"/>
                <a:cs typeface="Arial" charset="0"/>
              </a:defRPr>
            </a:lvl6pPr>
            <a:lvl7pPr marL="2971800" indent="-228600" eaLnBrk="0" fontAlgn="base" hangingPunct="0">
              <a:spcBef>
                <a:spcPct val="0"/>
              </a:spcBef>
              <a:spcAft>
                <a:spcPct val="0"/>
              </a:spcAft>
              <a:defRPr sz="1600">
                <a:solidFill>
                  <a:schemeClr val="bg1"/>
                </a:solidFill>
                <a:latin typeface="Arial" charset="0"/>
                <a:cs typeface="Arial" charset="0"/>
              </a:defRPr>
            </a:lvl7pPr>
            <a:lvl8pPr marL="3429000" indent="-228600" eaLnBrk="0" fontAlgn="base" hangingPunct="0">
              <a:spcBef>
                <a:spcPct val="0"/>
              </a:spcBef>
              <a:spcAft>
                <a:spcPct val="0"/>
              </a:spcAft>
              <a:defRPr sz="1600">
                <a:solidFill>
                  <a:schemeClr val="bg1"/>
                </a:solidFill>
                <a:latin typeface="Arial" charset="0"/>
                <a:cs typeface="Arial" charset="0"/>
              </a:defRPr>
            </a:lvl8pPr>
            <a:lvl9pPr marL="3886200" indent="-228600" eaLnBrk="0" fontAlgn="base" hangingPunct="0">
              <a:spcBef>
                <a:spcPct val="0"/>
              </a:spcBef>
              <a:spcAft>
                <a:spcPct val="0"/>
              </a:spcAft>
              <a:defRPr sz="1600">
                <a:solidFill>
                  <a:schemeClr val="bg1"/>
                </a:solidFill>
                <a:latin typeface="Arial" charset="0"/>
                <a:cs typeface="Arial" charset="0"/>
              </a:defRPr>
            </a:lvl9pPr>
          </a:lstStyle>
          <a:p>
            <a:pPr eaLnBrk="1" hangingPunct="1"/>
            <a:fld id="{8794D25F-C4EF-4C71-B439-7CE696142367}" type="slidenum">
              <a:rPr lang="en-US" sz="1000">
                <a:solidFill>
                  <a:srgbClr val="B2B2B2"/>
                </a:solidFill>
                <a:latin typeface="Arial Narrow" pitchFamily="34" charset="0"/>
              </a:rPr>
              <a:pPr eaLnBrk="1" hangingPunct="1"/>
              <a:t>18</a:t>
            </a:fld>
            <a:endParaRPr lang="en-US" sz="1000">
              <a:solidFill>
                <a:srgbClr val="B2B2B2"/>
              </a:solidFill>
              <a:latin typeface="Arial Narrow" pitchFamily="34" charset="0"/>
            </a:endParaRPr>
          </a:p>
        </p:txBody>
      </p:sp>
      <p:sp>
        <p:nvSpPr>
          <p:cNvPr id="2" name="Content Placeholder 1"/>
          <p:cNvSpPr>
            <a:spLocks noGrp="1"/>
          </p:cNvSpPr>
          <p:nvPr>
            <p:ph idx="1"/>
          </p:nvPr>
        </p:nvSpPr>
        <p:spPr>
          <a:xfrm>
            <a:off x="609600" y="755468"/>
            <a:ext cx="10972800" cy="4312007"/>
          </a:xfrm>
        </p:spPr>
        <p:txBody>
          <a:bodyPr>
            <a:normAutofit fontScale="92500" lnSpcReduction="10000"/>
          </a:bodyPr>
          <a:lstStyle/>
          <a:p>
            <a:r>
              <a:rPr lang="en-US" b="0" dirty="0" smtClean="0">
                <a:latin typeface="+mn-lt"/>
              </a:rPr>
              <a:t>Java “as a generic term” is a programming language!</a:t>
            </a:r>
          </a:p>
          <a:p>
            <a:r>
              <a:rPr lang="en-US" b="0" dirty="0" smtClean="0">
                <a:latin typeface="+mn-lt"/>
              </a:rPr>
              <a:t>Unfortunately Sun did a poor job of “marketing” Java unlike Microsoft where this is major difference between C# (the programming language) and .NET (the platform).</a:t>
            </a:r>
          </a:p>
          <a:p>
            <a:r>
              <a:rPr lang="en-US" b="0" dirty="0" smtClean="0">
                <a:latin typeface="+mn-lt"/>
              </a:rPr>
              <a:t>Java != JavaScript either.</a:t>
            </a:r>
          </a:p>
          <a:p>
            <a:r>
              <a:rPr lang="en-US" b="0" dirty="0" smtClean="0">
                <a:latin typeface="+mn-lt"/>
              </a:rPr>
              <a:t>There are really 2 major Java platforms:</a:t>
            </a:r>
          </a:p>
          <a:p>
            <a:pPr lvl="1"/>
            <a:r>
              <a:rPr lang="en-US" b="0" dirty="0" smtClean="0">
                <a:latin typeface="+mn-lt"/>
              </a:rPr>
              <a:t>Standard Java: Java SE, which is your base platform.</a:t>
            </a:r>
          </a:p>
          <a:p>
            <a:pPr lvl="1"/>
            <a:r>
              <a:rPr lang="en-US" b="0" dirty="0" smtClean="0">
                <a:latin typeface="+mn-lt"/>
              </a:rPr>
              <a:t>Enterprise Java: Java EE, which enables you to build web applications.</a:t>
            </a:r>
          </a:p>
          <a:p>
            <a:r>
              <a:rPr lang="en-US" b="0" dirty="0" smtClean="0">
                <a:latin typeface="+mn-lt"/>
              </a:rPr>
              <a:t>There are other Java platforms too:</a:t>
            </a:r>
          </a:p>
          <a:p>
            <a:pPr lvl="1"/>
            <a:r>
              <a:rPr lang="en-US" b="0" dirty="0" smtClean="0">
                <a:latin typeface="+mn-lt"/>
              </a:rPr>
              <a:t>Java ME, Java RT, Java TV, Java Card, etc.</a:t>
            </a:r>
            <a:endParaRPr lang="en-US" b="0" dirty="0">
              <a:latin typeface="+mn-lt"/>
            </a:endParaRPr>
          </a:p>
        </p:txBody>
      </p:sp>
      <p:sp>
        <p:nvSpPr>
          <p:cNvPr id="5" name="TextBox 4"/>
          <p:cNvSpPr txBox="1"/>
          <p:nvPr/>
        </p:nvSpPr>
        <p:spPr>
          <a:xfrm>
            <a:off x="375138" y="5411391"/>
            <a:ext cx="11312770" cy="523220"/>
          </a:xfrm>
          <a:prstGeom prst="rect">
            <a:avLst/>
          </a:prstGeom>
          <a:noFill/>
        </p:spPr>
        <p:txBody>
          <a:bodyPr wrap="square" rtlCol="0">
            <a:spAutoFit/>
          </a:bodyPr>
          <a:lstStyle/>
          <a:p>
            <a:pPr algn="ctr"/>
            <a:r>
              <a:rPr lang="en-US" sz="2800" b="1" dirty="0" smtClean="0">
                <a:solidFill>
                  <a:srgbClr val="00B050"/>
                </a:solidFill>
              </a:rPr>
              <a:t>Update your resume accordingly. Use the proper verbiage!</a:t>
            </a:r>
            <a:endParaRPr lang="en-US" sz="2800" b="1" dirty="0">
              <a:solidFill>
                <a:srgbClr val="00B050"/>
              </a:solidFill>
            </a:endParaRPr>
          </a:p>
        </p:txBody>
      </p:sp>
    </p:spTree>
    <p:extLst>
      <p:ext uri="{BB962C8B-B14F-4D97-AF65-F5344CB8AC3E}">
        <p14:creationId xmlns:p14="http://schemas.microsoft.com/office/powerpoint/2010/main" val="26857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259492" y="27816"/>
            <a:ext cx="11553567" cy="647363"/>
          </a:xfrm>
        </p:spPr>
        <p:txBody>
          <a:bodyPr>
            <a:noAutofit/>
          </a:bodyPr>
          <a:lstStyle/>
          <a:p>
            <a:r>
              <a:rPr lang="en-US" dirty="0" smtClean="0"/>
              <a:t>What is Enterprise Java?</a:t>
            </a:r>
            <a:endParaRPr lang="en-US" baseline="-25000" dirty="0"/>
          </a:p>
        </p:txBody>
      </p:sp>
      <p:grpSp>
        <p:nvGrpSpPr>
          <p:cNvPr id="6" name="Group"/>
          <p:cNvGrpSpPr/>
          <p:nvPr/>
        </p:nvGrpSpPr>
        <p:grpSpPr>
          <a:xfrm>
            <a:off x="3978276" y="3657636"/>
            <a:ext cx="2540000" cy="838200"/>
            <a:chOff x="0" y="0"/>
            <a:chExt cx="2540000" cy="838200"/>
          </a:xfrm>
        </p:grpSpPr>
        <p:sp>
          <p:nvSpPr>
            <p:cNvPr id="7" name="Rounded Rectangle"/>
            <p:cNvSpPr/>
            <p:nvPr/>
          </p:nvSpPr>
          <p:spPr>
            <a:xfrm>
              <a:off x="0" y="0"/>
              <a:ext cx="2540000" cy="838200"/>
            </a:xfrm>
            <a:prstGeom prst="roundRect">
              <a:avLst>
                <a:gd name="adj" fmla="val 16667"/>
              </a:avLst>
            </a:prstGeom>
            <a:solidFill>
              <a:srgbClr val="FDD978"/>
            </a:solidFill>
            <a:ln w="9525" cap="flat">
              <a:solidFill>
                <a:srgbClr val="76B6F2"/>
              </a:solidFill>
              <a:prstDash val="solid"/>
              <a:round/>
            </a:ln>
            <a:effectLst/>
          </p:spPr>
          <p:txBody>
            <a:bodyPr wrap="square" lIns="45719" tIns="45719" rIns="45719" bIns="45719" numCol="1" anchor="ctr">
              <a:noAutofit/>
            </a:bodyPr>
            <a:lstStyle/>
            <a:p>
              <a:endParaRPr/>
            </a:p>
          </p:txBody>
        </p:sp>
        <p:sp>
          <p:nvSpPr>
            <p:cNvPr id="8" name="Java EE…"/>
            <p:cNvSpPr txBox="1"/>
            <p:nvPr/>
          </p:nvSpPr>
          <p:spPr>
            <a:xfrm>
              <a:off x="107345" y="57149"/>
              <a:ext cx="2320775" cy="6771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r>
                <a:rPr sz="1400" b="1" u="sng" dirty="0"/>
                <a:t>Java EE </a:t>
              </a:r>
            </a:p>
            <a:p>
              <a:pPr algn="ctr"/>
              <a:r>
                <a:rPr sz="1400" b="1" u="sng" dirty="0"/>
                <a:t>Application Server</a:t>
              </a:r>
            </a:p>
            <a:p>
              <a:pPr algn="ctr"/>
              <a:r>
                <a:rPr sz="1000" dirty="0"/>
                <a:t>WebSphere, Oracle WebLogic, JBoss, </a:t>
              </a:r>
              <a:r>
                <a:rPr sz="1000" dirty="0" err="1"/>
                <a:t>etc</a:t>
              </a:r>
              <a:endParaRPr sz="1000" dirty="0"/>
            </a:p>
          </p:txBody>
        </p:sp>
      </p:grpSp>
      <p:pic>
        <p:nvPicPr>
          <p:cNvPr id="9" name="image.png" descr="image.png"/>
          <p:cNvPicPr>
            <a:picLocks noChangeAspect="1"/>
          </p:cNvPicPr>
          <p:nvPr/>
        </p:nvPicPr>
        <p:blipFill>
          <a:blip r:embed="rId3">
            <a:extLst/>
          </a:blip>
          <a:stretch>
            <a:fillRect/>
          </a:stretch>
        </p:blipFill>
        <p:spPr>
          <a:xfrm>
            <a:off x="1809752" y="1607279"/>
            <a:ext cx="1762125" cy="1243013"/>
          </a:xfrm>
          <a:prstGeom prst="rect">
            <a:avLst/>
          </a:prstGeom>
          <a:ln w="12700">
            <a:miter lim="400000"/>
          </a:ln>
        </p:spPr>
      </p:pic>
      <p:grpSp>
        <p:nvGrpSpPr>
          <p:cNvPr id="10" name="Group"/>
          <p:cNvGrpSpPr/>
          <p:nvPr/>
        </p:nvGrpSpPr>
        <p:grpSpPr>
          <a:xfrm>
            <a:off x="1868489" y="3581436"/>
            <a:ext cx="2087565" cy="914400"/>
            <a:chOff x="0" y="0"/>
            <a:chExt cx="2087563" cy="914400"/>
          </a:xfrm>
        </p:grpSpPr>
        <p:sp>
          <p:nvSpPr>
            <p:cNvPr id="11" name="Shape"/>
            <p:cNvSpPr/>
            <p:nvPr/>
          </p:nvSpPr>
          <p:spPr>
            <a:xfrm>
              <a:off x="8122" y="0"/>
              <a:ext cx="2079441" cy="914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6425" y="21600"/>
                  </a:lnTo>
                  <a:lnTo>
                    <a:pt x="16425" y="13500"/>
                  </a:lnTo>
                  <a:lnTo>
                    <a:pt x="18000" y="13500"/>
                  </a:lnTo>
                  <a:lnTo>
                    <a:pt x="18000" y="16200"/>
                  </a:lnTo>
                  <a:lnTo>
                    <a:pt x="21600" y="10800"/>
                  </a:lnTo>
                  <a:lnTo>
                    <a:pt x="18000" y="5400"/>
                  </a:lnTo>
                  <a:lnTo>
                    <a:pt x="18000" y="8100"/>
                  </a:lnTo>
                  <a:lnTo>
                    <a:pt x="16425" y="8100"/>
                  </a:lnTo>
                  <a:lnTo>
                    <a:pt x="16425" y="0"/>
                  </a:lnTo>
                  <a:close/>
                </a:path>
              </a:pathLst>
            </a:custGeom>
            <a:solidFill>
              <a:srgbClr val="FFFF66"/>
            </a:solidFill>
            <a:ln w="9525" cap="flat">
              <a:solidFill>
                <a:srgbClr val="76B6F2"/>
              </a:solidFill>
              <a:prstDash val="solid"/>
              <a:round/>
            </a:ln>
            <a:effectLst/>
          </p:spPr>
          <p:txBody>
            <a:bodyPr wrap="square" lIns="45719" tIns="45719" rIns="45719" bIns="45719" numCol="1" anchor="ctr">
              <a:noAutofit/>
            </a:bodyPr>
            <a:lstStyle/>
            <a:p>
              <a:endParaRPr/>
            </a:p>
          </p:txBody>
        </p:sp>
        <p:sp>
          <p:nvSpPr>
            <p:cNvPr id="12" name="Enterprise Java Runtime…"/>
            <p:cNvSpPr txBox="1"/>
            <p:nvPr/>
          </p:nvSpPr>
          <p:spPr>
            <a:xfrm>
              <a:off x="0" y="85725"/>
              <a:ext cx="1546042" cy="7848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900"/>
              </a:pPr>
              <a:r>
                <a:rPr sz="900" b="1" dirty="0"/>
                <a:t>Enterprise Java </a:t>
              </a:r>
              <a:r>
                <a:rPr sz="900" b="1" dirty="0" smtClean="0"/>
                <a:t>Runtime</a:t>
              </a:r>
              <a:endParaRPr lang="en-US" sz="900" b="1" dirty="0" smtClean="0"/>
            </a:p>
            <a:p>
              <a:pPr algn="ctr">
                <a:defRPr sz="900"/>
              </a:pPr>
              <a:endParaRPr sz="900" b="1" dirty="0"/>
            </a:p>
            <a:p>
              <a:pPr algn="ctr">
                <a:defRPr sz="900"/>
              </a:pPr>
              <a:r>
                <a:rPr sz="900" dirty="0"/>
                <a:t>Implements the Java EE API</a:t>
              </a:r>
              <a:r>
                <a:rPr sz="900" dirty="0">
                  <a:latin typeface="Arial"/>
                  <a:ea typeface="Arial"/>
                  <a:cs typeface="Arial"/>
                  <a:sym typeface="Arial"/>
                </a:rPr>
                <a:t>’s</a:t>
              </a:r>
            </a:p>
            <a:p>
              <a:pPr algn="ctr">
                <a:defRPr sz="900"/>
              </a:pPr>
              <a:r>
                <a:rPr sz="900" dirty="0">
                  <a:latin typeface="Arial"/>
                  <a:ea typeface="Arial"/>
                  <a:cs typeface="Arial"/>
                  <a:sym typeface="Arial"/>
                </a:rPr>
                <a:t>Commercial and Open Source implementations</a:t>
              </a:r>
            </a:p>
          </p:txBody>
        </p:sp>
      </p:grpSp>
      <p:grpSp>
        <p:nvGrpSpPr>
          <p:cNvPr id="13" name="Group"/>
          <p:cNvGrpSpPr/>
          <p:nvPr/>
        </p:nvGrpSpPr>
        <p:grpSpPr>
          <a:xfrm>
            <a:off x="1893457" y="4953336"/>
            <a:ext cx="2107046" cy="927703"/>
            <a:chOff x="36261" y="0"/>
            <a:chExt cx="2107045" cy="927702"/>
          </a:xfrm>
        </p:grpSpPr>
        <p:sp>
          <p:nvSpPr>
            <p:cNvPr id="14" name="Shape"/>
            <p:cNvSpPr/>
            <p:nvPr/>
          </p:nvSpPr>
          <p:spPr>
            <a:xfrm>
              <a:off x="36261" y="0"/>
              <a:ext cx="2107045" cy="914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6425" y="21600"/>
                  </a:lnTo>
                  <a:lnTo>
                    <a:pt x="16425" y="13500"/>
                  </a:lnTo>
                  <a:lnTo>
                    <a:pt x="18000" y="13500"/>
                  </a:lnTo>
                  <a:lnTo>
                    <a:pt x="18000" y="16200"/>
                  </a:lnTo>
                  <a:lnTo>
                    <a:pt x="21600" y="10800"/>
                  </a:lnTo>
                  <a:lnTo>
                    <a:pt x="18000" y="5400"/>
                  </a:lnTo>
                  <a:lnTo>
                    <a:pt x="18000" y="8100"/>
                  </a:lnTo>
                  <a:lnTo>
                    <a:pt x="16425" y="8100"/>
                  </a:lnTo>
                  <a:lnTo>
                    <a:pt x="16425" y="0"/>
                  </a:lnTo>
                  <a:close/>
                </a:path>
              </a:pathLst>
            </a:custGeom>
            <a:solidFill>
              <a:srgbClr val="FFFF66"/>
            </a:solidFill>
            <a:ln w="9525" cap="flat">
              <a:solidFill>
                <a:srgbClr val="76B6F2"/>
              </a:solidFill>
              <a:prstDash val="solid"/>
              <a:round/>
            </a:ln>
            <a:effectLst/>
          </p:spPr>
          <p:txBody>
            <a:bodyPr wrap="square" lIns="45719" tIns="45719" rIns="45719" bIns="45719" numCol="1" anchor="ctr">
              <a:noAutofit/>
            </a:bodyPr>
            <a:lstStyle/>
            <a:p>
              <a:endParaRPr/>
            </a:p>
          </p:txBody>
        </p:sp>
        <p:sp>
          <p:nvSpPr>
            <p:cNvPr id="15" name="Standard Java Runtime…"/>
            <p:cNvSpPr txBox="1"/>
            <p:nvPr/>
          </p:nvSpPr>
          <p:spPr>
            <a:xfrm>
              <a:off x="128024" y="142875"/>
              <a:ext cx="1393968" cy="7848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lgn="ctr">
                <a:defRPr sz="900"/>
              </a:pPr>
              <a:r>
                <a:rPr sz="900" b="1" dirty="0"/>
                <a:t>Standard Java </a:t>
              </a:r>
              <a:r>
                <a:rPr sz="900" b="1" dirty="0" smtClean="0"/>
                <a:t>Runtime</a:t>
              </a:r>
              <a:endParaRPr lang="en-US" sz="900" b="1" dirty="0" smtClean="0"/>
            </a:p>
            <a:p>
              <a:pPr algn="ctr">
                <a:defRPr sz="900"/>
              </a:pPr>
              <a:endParaRPr sz="900" b="1" dirty="0"/>
            </a:p>
            <a:p>
              <a:pPr algn="ctr">
                <a:defRPr sz="900"/>
              </a:pPr>
              <a:r>
                <a:rPr sz="900" dirty="0"/>
                <a:t>Also referred to as JRE</a:t>
              </a:r>
            </a:p>
            <a:p>
              <a:pPr algn="ctr">
                <a:defRPr sz="900"/>
              </a:pPr>
              <a:r>
                <a:rPr sz="900" dirty="0"/>
                <a:t>Implements Java SE API</a:t>
              </a:r>
              <a:r>
                <a:rPr sz="900" dirty="0">
                  <a:latin typeface="Arial"/>
                  <a:ea typeface="Arial"/>
                  <a:cs typeface="Arial"/>
                  <a:sym typeface="Arial"/>
                </a:rPr>
                <a:t>’</a:t>
              </a:r>
              <a:r>
                <a:rPr sz="900" dirty="0"/>
                <a:t>s</a:t>
              </a:r>
            </a:p>
            <a:p>
              <a:pPr algn="ctr">
                <a:defRPr sz="900"/>
              </a:pPr>
              <a:r>
                <a:rPr sz="900" dirty="0"/>
                <a:t>Implements Java SE for CDC</a:t>
              </a:r>
            </a:p>
          </p:txBody>
        </p:sp>
      </p:grpSp>
      <p:grpSp>
        <p:nvGrpSpPr>
          <p:cNvPr id="16" name="Group"/>
          <p:cNvGrpSpPr/>
          <p:nvPr/>
        </p:nvGrpSpPr>
        <p:grpSpPr>
          <a:xfrm>
            <a:off x="4557713" y="2590836"/>
            <a:ext cx="4935538" cy="2667000"/>
            <a:chOff x="0" y="0"/>
            <a:chExt cx="4935537" cy="2667000"/>
          </a:xfrm>
        </p:grpSpPr>
        <p:sp>
          <p:nvSpPr>
            <p:cNvPr id="17" name="Line"/>
            <p:cNvSpPr/>
            <p:nvPr/>
          </p:nvSpPr>
          <p:spPr>
            <a:xfrm flipH="1">
              <a:off x="-1" y="152400"/>
              <a:ext cx="1" cy="914400"/>
            </a:xfrm>
            <a:prstGeom prst="line">
              <a:avLst/>
            </a:prstGeom>
            <a:noFill/>
            <a:ln w="38100" cap="flat">
              <a:solidFill>
                <a:srgbClr val="76B6F2"/>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18" name="Line"/>
            <p:cNvSpPr/>
            <p:nvPr/>
          </p:nvSpPr>
          <p:spPr>
            <a:xfrm flipH="1">
              <a:off x="1306465" y="0"/>
              <a:ext cx="1" cy="609600"/>
            </a:xfrm>
            <a:prstGeom prst="line">
              <a:avLst/>
            </a:prstGeom>
            <a:noFill/>
            <a:ln w="38100" cap="flat">
              <a:solidFill>
                <a:srgbClr val="76B6F2"/>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19" name="Line"/>
            <p:cNvSpPr/>
            <p:nvPr/>
          </p:nvSpPr>
          <p:spPr>
            <a:xfrm>
              <a:off x="1306465" y="609600"/>
              <a:ext cx="1741956" cy="0"/>
            </a:xfrm>
            <a:prstGeom prst="line">
              <a:avLst/>
            </a:prstGeom>
            <a:noFill/>
            <a:ln w="38100" cap="flat">
              <a:solidFill>
                <a:srgbClr val="76B6F2"/>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20" name="Line"/>
            <p:cNvSpPr/>
            <p:nvPr/>
          </p:nvSpPr>
          <p:spPr>
            <a:xfrm>
              <a:off x="3048420" y="152400"/>
              <a:ext cx="1" cy="457200"/>
            </a:xfrm>
            <a:prstGeom prst="line">
              <a:avLst/>
            </a:prstGeom>
            <a:noFill/>
            <a:ln w="38100" cap="flat">
              <a:solidFill>
                <a:srgbClr val="76B6F2"/>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21" name="Line"/>
            <p:cNvSpPr/>
            <p:nvPr/>
          </p:nvSpPr>
          <p:spPr>
            <a:xfrm flipH="1">
              <a:off x="4935537" y="152400"/>
              <a:ext cx="1" cy="2514600"/>
            </a:xfrm>
            <a:prstGeom prst="line">
              <a:avLst/>
            </a:prstGeom>
            <a:noFill/>
            <a:ln w="38100" cap="flat">
              <a:solidFill>
                <a:srgbClr val="76B6F2"/>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22" name="Line"/>
            <p:cNvSpPr/>
            <p:nvPr/>
          </p:nvSpPr>
          <p:spPr>
            <a:xfrm flipH="1">
              <a:off x="2322605" y="609600"/>
              <a:ext cx="1" cy="2057400"/>
            </a:xfrm>
            <a:prstGeom prst="line">
              <a:avLst/>
            </a:prstGeom>
            <a:noFill/>
            <a:ln w="38100" cap="flat">
              <a:solidFill>
                <a:srgbClr val="76B6F2"/>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23" name="Line"/>
            <p:cNvSpPr/>
            <p:nvPr/>
          </p:nvSpPr>
          <p:spPr>
            <a:xfrm flipH="1">
              <a:off x="1233884" y="1905000"/>
              <a:ext cx="1" cy="762000"/>
            </a:xfrm>
            <a:prstGeom prst="line">
              <a:avLst/>
            </a:prstGeom>
            <a:noFill/>
            <a:ln w="38100" cap="flat">
              <a:solidFill>
                <a:srgbClr val="76B6F2"/>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grpSp>
      <p:sp>
        <p:nvSpPr>
          <p:cNvPr id="24" name="Java is a programming language! Java != Enterprise Java  Java used as a programming language to build enterprise applications as well as , desktop, mobile, and consumer applications!"/>
          <p:cNvSpPr txBox="1"/>
          <p:nvPr/>
        </p:nvSpPr>
        <p:spPr>
          <a:xfrm>
            <a:off x="60961" y="717587"/>
            <a:ext cx="12131039" cy="83099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r>
              <a:rPr dirty="0">
                <a:solidFill>
                  <a:srgbClr val="263B86"/>
                </a:solidFill>
                <a:latin typeface="Arial"/>
                <a:ea typeface="Arial"/>
                <a:cs typeface="Arial"/>
                <a:sym typeface="Arial"/>
              </a:rPr>
              <a:t>Java is a </a:t>
            </a:r>
            <a:r>
              <a:rPr u="sng" dirty="0">
                <a:solidFill>
                  <a:srgbClr val="263B86"/>
                </a:solidFill>
                <a:latin typeface="Arial"/>
                <a:ea typeface="Arial"/>
                <a:cs typeface="Arial"/>
                <a:sym typeface="Arial"/>
              </a:rPr>
              <a:t>programming language</a:t>
            </a:r>
            <a:r>
              <a:rPr dirty="0">
                <a:solidFill>
                  <a:srgbClr val="263B86"/>
                </a:solidFill>
                <a:latin typeface="Arial"/>
                <a:ea typeface="Arial"/>
                <a:cs typeface="Arial"/>
                <a:sym typeface="Arial"/>
              </a:rPr>
              <a:t>! Java != Enterprise Java</a:t>
            </a:r>
            <a:br>
              <a:rPr dirty="0">
                <a:solidFill>
                  <a:srgbClr val="263B86"/>
                </a:solidFill>
                <a:latin typeface="Arial"/>
                <a:ea typeface="Arial"/>
                <a:cs typeface="Arial"/>
                <a:sym typeface="Arial"/>
              </a:rPr>
            </a:br>
            <a:r>
              <a:rPr dirty="0">
                <a:solidFill>
                  <a:srgbClr val="263B86"/>
                </a:solidFill>
                <a:latin typeface="Arial"/>
                <a:ea typeface="Arial"/>
                <a:cs typeface="Arial"/>
                <a:sym typeface="Arial"/>
              </a:rPr>
              <a:t> </a:t>
            </a:r>
            <a:r>
              <a:rPr dirty="0" err="1">
                <a:solidFill>
                  <a:srgbClr val="263B86"/>
                </a:solidFill>
                <a:latin typeface="Arial"/>
                <a:ea typeface="Arial"/>
                <a:cs typeface="Arial"/>
                <a:sym typeface="Arial"/>
              </a:rPr>
              <a:t>Java</a:t>
            </a:r>
            <a:r>
              <a:rPr dirty="0">
                <a:solidFill>
                  <a:srgbClr val="263B86"/>
                </a:solidFill>
                <a:latin typeface="Arial"/>
                <a:ea typeface="Arial"/>
                <a:cs typeface="Arial"/>
                <a:sym typeface="Arial"/>
              </a:rPr>
              <a:t> </a:t>
            </a:r>
            <a:r>
              <a:rPr dirty="0" smtClean="0">
                <a:solidFill>
                  <a:srgbClr val="263B86"/>
                </a:solidFill>
                <a:latin typeface="Arial"/>
                <a:ea typeface="Arial"/>
                <a:cs typeface="Arial"/>
                <a:sym typeface="Arial"/>
              </a:rPr>
              <a:t>as </a:t>
            </a:r>
            <a:r>
              <a:rPr dirty="0">
                <a:solidFill>
                  <a:srgbClr val="263B86"/>
                </a:solidFill>
                <a:latin typeface="Arial"/>
                <a:ea typeface="Arial"/>
                <a:cs typeface="Arial"/>
                <a:sym typeface="Arial"/>
              </a:rPr>
              <a:t>a programming language </a:t>
            </a:r>
            <a:r>
              <a:rPr lang="en-US" dirty="0" smtClean="0">
                <a:solidFill>
                  <a:srgbClr val="263B86"/>
                </a:solidFill>
                <a:latin typeface="Arial"/>
                <a:ea typeface="Arial"/>
                <a:cs typeface="Arial"/>
                <a:sym typeface="Arial"/>
              </a:rPr>
              <a:t>can be used </a:t>
            </a:r>
            <a:r>
              <a:rPr dirty="0" smtClean="0">
                <a:solidFill>
                  <a:srgbClr val="263B86"/>
                </a:solidFill>
                <a:latin typeface="Arial"/>
                <a:ea typeface="Arial"/>
                <a:cs typeface="Arial"/>
                <a:sym typeface="Arial"/>
              </a:rPr>
              <a:t>to </a:t>
            </a:r>
            <a:r>
              <a:rPr dirty="0">
                <a:solidFill>
                  <a:srgbClr val="263B86"/>
                </a:solidFill>
                <a:latin typeface="Arial"/>
                <a:ea typeface="Arial"/>
                <a:cs typeface="Arial"/>
                <a:sym typeface="Arial"/>
              </a:rPr>
              <a:t>build enterprise applications as well </a:t>
            </a:r>
            <a:r>
              <a:rPr dirty="0" smtClean="0">
                <a:solidFill>
                  <a:srgbClr val="263B86"/>
                </a:solidFill>
                <a:latin typeface="Arial"/>
                <a:ea typeface="Arial"/>
                <a:cs typeface="Arial"/>
                <a:sym typeface="Arial"/>
              </a:rPr>
              <a:t>as </a:t>
            </a:r>
            <a:r>
              <a:rPr dirty="0">
                <a:solidFill>
                  <a:srgbClr val="263B86"/>
                </a:solidFill>
                <a:latin typeface="Arial"/>
                <a:ea typeface="Arial"/>
                <a:cs typeface="Arial"/>
                <a:sym typeface="Arial"/>
              </a:rPr>
              <a:t>desktop, mobile, and consumer applications!</a:t>
            </a:r>
          </a:p>
        </p:txBody>
      </p:sp>
      <p:grpSp>
        <p:nvGrpSpPr>
          <p:cNvPr id="25" name="Group"/>
          <p:cNvGrpSpPr/>
          <p:nvPr/>
        </p:nvGrpSpPr>
        <p:grpSpPr>
          <a:xfrm>
            <a:off x="8025251" y="5203716"/>
            <a:ext cx="2415028" cy="664020"/>
            <a:chOff x="0" y="0"/>
            <a:chExt cx="2415027" cy="664019"/>
          </a:xfrm>
        </p:grpSpPr>
        <p:sp>
          <p:nvSpPr>
            <p:cNvPr id="26" name="Rounded Rectangle"/>
            <p:cNvSpPr/>
            <p:nvPr/>
          </p:nvSpPr>
          <p:spPr>
            <a:xfrm>
              <a:off x="0" y="0"/>
              <a:ext cx="2415028" cy="554648"/>
            </a:xfrm>
            <a:prstGeom prst="roundRect">
              <a:avLst>
                <a:gd name="adj" fmla="val 16667"/>
              </a:avLst>
            </a:prstGeom>
            <a:solidFill>
              <a:srgbClr val="FF9933"/>
            </a:solidFill>
            <a:ln w="9525" cap="flat">
              <a:solidFill>
                <a:srgbClr val="76B6F2"/>
              </a:solidFill>
              <a:prstDash val="solid"/>
              <a:round/>
            </a:ln>
            <a:effectLst/>
          </p:spPr>
          <p:txBody>
            <a:bodyPr wrap="square" lIns="45719" tIns="45719" rIns="45719" bIns="45719" numCol="1" anchor="ctr">
              <a:noAutofit/>
            </a:bodyPr>
            <a:lstStyle/>
            <a:p>
              <a:endParaRPr/>
            </a:p>
          </p:txBody>
        </p:sp>
        <p:sp>
          <p:nvSpPr>
            <p:cNvPr id="27" name="Java Virtual Machine (JVM)…"/>
            <p:cNvSpPr txBox="1"/>
            <p:nvPr/>
          </p:nvSpPr>
          <p:spPr>
            <a:xfrm>
              <a:off x="0" y="0"/>
              <a:ext cx="2415028" cy="66402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lgn="ctr"/>
              <a:r>
                <a:rPr sz="1400" b="1" u="sng"/>
                <a:t>Java Virtual Machine (JVM)</a:t>
              </a:r>
            </a:p>
            <a:p>
              <a:pPr algn="ctr"/>
              <a:r>
                <a:rPr sz="1000"/>
                <a:t>Nokia, Philips, Sony, </a:t>
              </a:r>
            </a:p>
          </p:txBody>
        </p:sp>
      </p:grpSp>
      <p:grpSp>
        <p:nvGrpSpPr>
          <p:cNvPr id="28" name="Group"/>
          <p:cNvGrpSpPr/>
          <p:nvPr/>
        </p:nvGrpSpPr>
        <p:grpSpPr>
          <a:xfrm>
            <a:off x="4991751" y="5187783"/>
            <a:ext cx="2634050" cy="724241"/>
            <a:chOff x="0" y="0"/>
            <a:chExt cx="2634049" cy="724239"/>
          </a:xfrm>
        </p:grpSpPr>
        <p:sp>
          <p:nvSpPr>
            <p:cNvPr id="29" name="Rounded Rectangle"/>
            <p:cNvSpPr/>
            <p:nvPr/>
          </p:nvSpPr>
          <p:spPr>
            <a:xfrm>
              <a:off x="0" y="0"/>
              <a:ext cx="2634050" cy="604950"/>
            </a:xfrm>
            <a:prstGeom prst="roundRect">
              <a:avLst>
                <a:gd name="adj" fmla="val 16667"/>
              </a:avLst>
            </a:prstGeom>
            <a:solidFill>
              <a:srgbClr val="FF9933"/>
            </a:solidFill>
            <a:ln w="9525" cap="flat">
              <a:solidFill>
                <a:srgbClr val="76B6F2"/>
              </a:solidFill>
              <a:prstDash val="solid"/>
              <a:round/>
            </a:ln>
            <a:effectLst/>
          </p:spPr>
          <p:txBody>
            <a:bodyPr wrap="square" lIns="45719" tIns="45719" rIns="45719" bIns="45719" numCol="1" anchor="ctr">
              <a:noAutofit/>
            </a:bodyPr>
            <a:lstStyle/>
            <a:p>
              <a:endParaRPr/>
            </a:p>
          </p:txBody>
        </p:sp>
        <p:sp>
          <p:nvSpPr>
            <p:cNvPr id="30" name="Java Virtual Machine (JVM)…"/>
            <p:cNvSpPr txBox="1"/>
            <p:nvPr/>
          </p:nvSpPr>
          <p:spPr>
            <a:xfrm>
              <a:off x="0" y="0"/>
              <a:ext cx="2634050" cy="724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lgn="ctr"/>
              <a:r>
                <a:rPr sz="1400" b="1" u="sng" dirty="0"/>
                <a:t>Java Virtual Machine (JVM)</a:t>
              </a:r>
            </a:p>
            <a:p>
              <a:pPr algn="ctr"/>
              <a:r>
                <a:rPr lang="en-US" sz="1000" dirty="0" err="1" smtClean="0"/>
                <a:t>OpenJDK</a:t>
              </a:r>
              <a:r>
                <a:rPr lang="en-US" sz="1000" dirty="0" smtClean="0"/>
                <a:t>, Oracle</a:t>
              </a:r>
              <a:r>
                <a:rPr sz="1000" dirty="0" smtClean="0"/>
                <a:t>, </a:t>
              </a:r>
              <a:r>
                <a:rPr sz="1000" smtClean="0"/>
                <a:t>IBM, </a:t>
              </a:r>
              <a:r>
                <a:rPr sz="1000" dirty="0"/>
                <a:t>etc.</a:t>
              </a:r>
            </a:p>
          </p:txBody>
        </p:sp>
      </p:grpSp>
      <p:grpSp>
        <p:nvGrpSpPr>
          <p:cNvPr id="31" name="Group"/>
          <p:cNvGrpSpPr/>
          <p:nvPr/>
        </p:nvGrpSpPr>
        <p:grpSpPr>
          <a:xfrm>
            <a:off x="3692233" y="1665289"/>
            <a:ext cx="2971801" cy="1143001"/>
            <a:chOff x="0" y="0"/>
            <a:chExt cx="2971800" cy="1143000"/>
          </a:xfrm>
        </p:grpSpPr>
        <p:sp>
          <p:nvSpPr>
            <p:cNvPr id="32" name="Rounded Rectangle"/>
            <p:cNvSpPr/>
            <p:nvPr/>
          </p:nvSpPr>
          <p:spPr>
            <a:xfrm>
              <a:off x="0" y="0"/>
              <a:ext cx="2971800" cy="1143000"/>
            </a:xfrm>
            <a:prstGeom prst="roundRect">
              <a:avLst>
                <a:gd name="adj" fmla="val 16667"/>
              </a:avLst>
            </a:prstGeom>
            <a:solidFill>
              <a:srgbClr val="009900"/>
            </a:solidFill>
            <a:ln w="15875" cap="flat">
              <a:solidFill>
                <a:srgbClr val="76B6F2"/>
              </a:solidFill>
              <a:prstDash val="solid"/>
              <a:round/>
            </a:ln>
            <a:effectLst/>
          </p:spPr>
          <p:txBody>
            <a:bodyPr wrap="square" lIns="45719" tIns="45719" rIns="45719" bIns="45719" numCol="1" anchor="ctr">
              <a:noAutofit/>
            </a:bodyPr>
            <a:lstStyle/>
            <a:p>
              <a:pPr algn="ctr">
                <a:defRPr>
                  <a:solidFill>
                    <a:srgbClr val="76B6F2"/>
                  </a:solidFill>
                </a:defRPr>
              </a:pPr>
              <a:endParaRPr/>
            </a:p>
          </p:txBody>
        </p:sp>
        <p:sp>
          <p:nvSpPr>
            <p:cNvPr id="33" name="Enterprise Applications"/>
            <p:cNvSpPr/>
            <p:nvPr/>
          </p:nvSpPr>
          <p:spPr>
            <a:xfrm>
              <a:off x="148247" y="23946"/>
              <a:ext cx="2736963" cy="369330"/>
            </a:xfrm>
            <a:prstGeom prst="rect">
              <a:avLst/>
            </a:prstGeom>
            <a:solidFill>
              <a:srgbClr val="009900"/>
            </a:solid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400" u="sng"/>
              </a:lvl1pPr>
            </a:lstStyle>
            <a:p>
              <a:pPr>
                <a:defRPr sz="1800" u="none"/>
              </a:pPr>
              <a:r>
                <a:rPr b="1" dirty="0"/>
                <a:t>Enterprise Applications</a:t>
              </a:r>
            </a:p>
          </p:txBody>
        </p:sp>
        <p:sp>
          <p:nvSpPr>
            <p:cNvPr id="39" name="Web Pages…"/>
            <p:cNvSpPr txBox="1"/>
            <p:nvPr/>
          </p:nvSpPr>
          <p:spPr>
            <a:xfrm>
              <a:off x="86590" y="380999"/>
              <a:ext cx="1311906"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1200"/>
              </a:pPr>
              <a:r>
                <a:rPr sz="1200" dirty="0"/>
                <a:t>Web </a:t>
              </a:r>
              <a:r>
                <a:rPr sz="1200" dirty="0" smtClean="0"/>
                <a:t>Pages</a:t>
              </a:r>
              <a:endParaRPr lang="en-US" sz="1200" dirty="0" smtClean="0"/>
            </a:p>
            <a:p>
              <a:pPr algn="ctr">
                <a:defRPr sz="1200"/>
              </a:pPr>
              <a:r>
                <a:rPr lang="en-US" sz="1200" dirty="0" smtClean="0"/>
                <a:t>&amp; </a:t>
              </a:r>
              <a:endParaRPr sz="1200" dirty="0"/>
            </a:p>
            <a:p>
              <a:pPr algn="ctr">
                <a:defRPr sz="1200"/>
              </a:pPr>
              <a:r>
                <a:rPr sz="1200" dirty="0"/>
                <a:t>Portlets</a:t>
              </a:r>
            </a:p>
          </p:txBody>
        </p:sp>
        <p:sp>
          <p:nvSpPr>
            <p:cNvPr id="37" name="Java Applet…"/>
            <p:cNvSpPr txBox="1"/>
            <p:nvPr/>
          </p:nvSpPr>
          <p:spPr>
            <a:xfrm>
              <a:off x="1573305" y="380999"/>
              <a:ext cx="1311906"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r>
                <a:rPr sz="1200" dirty="0"/>
                <a:t>Java </a:t>
              </a:r>
              <a:r>
                <a:rPr sz="1200" dirty="0" smtClean="0"/>
                <a:t>Applet</a:t>
              </a:r>
              <a:endParaRPr lang="en-US" sz="1200" dirty="0" smtClean="0"/>
            </a:p>
            <a:p>
              <a:pPr algn="ctr"/>
              <a:r>
                <a:rPr lang="en-US" sz="1200" dirty="0"/>
                <a:t>&amp;</a:t>
              </a:r>
              <a:endParaRPr sz="1200" dirty="0"/>
            </a:p>
            <a:p>
              <a:pPr algn="ctr"/>
              <a:r>
                <a:rPr sz="1200" dirty="0"/>
                <a:t>JavaFX Applet</a:t>
              </a:r>
            </a:p>
          </p:txBody>
        </p:sp>
      </p:grpSp>
      <p:grpSp>
        <p:nvGrpSpPr>
          <p:cNvPr id="40" name="Group"/>
          <p:cNvGrpSpPr/>
          <p:nvPr/>
        </p:nvGrpSpPr>
        <p:grpSpPr>
          <a:xfrm>
            <a:off x="6767514" y="1729353"/>
            <a:ext cx="1691454" cy="1014874"/>
            <a:chOff x="0" y="0"/>
            <a:chExt cx="1691453" cy="1014872"/>
          </a:xfrm>
        </p:grpSpPr>
        <p:sp>
          <p:nvSpPr>
            <p:cNvPr id="41" name="Rounded Rectangle"/>
            <p:cNvSpPr/>
            <p:nvPr/>
          </p:nvSpPr>
          <p:spPr>
            <a:xfrm>
              <a:off x="0" y="0"/>
              <a:ext cx="1691453" cy="1014872"/>
            </a:xfrm>
            <a:prstGeom prst="roundRect">
              <a:avLst>
                <a:gd name="adj" fmla="val 16667"/>
              </a:avLst>
            </a:prstGeom>
            <a:solidFill>
              <a:srgbClr val="009900"/>
            </a:solidFill>
            <a:ln w="15875" cap="flat">
              <a:solidFill>
                <a:srgbClr val="76B6F2"/>
              </a:solidFill>
              <a:prstDash val="solid"/>
              <a:round/>
            </a:ln>
            <a:effectLst/>
          </p:spPr>
          <p:txBody>
            <a:bodyPr wrap="square" lIns="45719" tIns="45719" rIns="45719" bIns="45719" numCol="1" anchor="ctr">
              <a:noAutofit/>
            </a:bodyPr>
            <a:lstStyle/>
            <a:p>
              <a:pPr algn="ctr">
                <a:defRPr>
                  <a:solidFill>
                    <a:srgbClr val="76B6F2"/>
                  </a:solidFill>
                </a:defRPr>
              </a:pPr>
              <a:endParaRPr/>
            </a:p>
          </p:txBody>
        </p:sp>
        <p:sp>
          <p:nvSpPr>
            <p:cNvPr id="42" name="Java Desktop Application…"/>
            <p:cNvSpPr txBox="1"/>
            <p:nvPr/>
          </p:nvSpPr>
          <p:spPr>
            <a:xfrm>
              <a:off x="80219" y="103711"/>
              <a:ext cx="1556137" cy="7577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lgn="ctr">
                <a:defRPr sz="1300"/>
              </a:pPr>
              <a:r>
                <a:rPr sz="1300" b="1" dirty="0" smtClean="0"/>
                <a:t>Desktop </a:t>
              </a:r>
              <a:r>
                <a:rPr sz="1300" b="1" dirty="0"/>
                <a:t>Application </a:t>
              </a:r>
            </a:p>
            <a:p>
              <a:pPr algn="ctr">
                <a:defRPr sz="1300"/>
              </a:pPr>
              <a:r>
                <a:rPr sz="1300" dirty="0" smtClean="0"/>
                <a:t>Console</a:t>
              </a:r>
              <a:r>
                <a:rPr sz="1300" dirty="0"/>
                <a:t>, </a:t>
              </a:r>
              <a:r>
                <a:rPr lang="en-US" sz="1300" dirty="0" smtClean="0"/>
                <a:t>Swing, </a:t>
              </a:r>
              <a:r>
                <a:rPr sz="1300" dirty="0" smtClean="0"/>
                <a:t>Java</a:t>
              </a:r>
              <a:r>
                <a:rPr lang="en-US" sz="1300" dirty="0" smtClean="0"/>
                <a:t> </a:t>
              </a:r>
              <a:r>
                <a:rPr sz="1300" dirty="0" smtClean="0"/>
                <a:t>FX</a:t>
              </a:r>
              <a:endParaRPr sz="1300" dirty="0"/>
            </a:p>
          </p:txBody>
        </p:sp>
      </p:grpSp>
      <p:grpSp>
        <p:nvGrpSpPr>
          <p:cNvPr id="43" name="Group"/>
          <p:cNvGrpSpPr/>
          <p:nvPr/>
        </p:nvGrpSpPr>
        <p:grpSpPr>
          <a:xfrm>
            <a:off x="8562447" y="1729353"/>
            <a:ext cx="1691454" cy="1014874"/>
            <a:chOff x="0" y="0"/>
            <a:chExt cx="1691453" cy="1014872"/>
          </a:xfrm>
        </p:grpSpPr>
        <p:sp>
          <p:nvSpPr>
            <p:cNvPr id="44" name="Rounded Rectangle"/>
            <p:cNvSpPr/>
            <p:nvPr/>
          </p:nvSpPr>
          <p:spPr>
            <a:xfrm>
              <a:off x="0" y="0"/>
              <a:ext cx="1691453" cy="1014872"/>
            </a:xfrm>
            <a:prstGeom prst="roundRect">
              <a:avLst>
                <a:gd name="adj" fmla="val 16667"/>
              </a:avLst>
            </a:prstGeom>
            <a:solidFill>
              <a:srgbClr val="009900"/>
            </a:solidFill>
            <a:ln w="15875" cap="flat">
              <a:solidFill>
                <a:srgbClr val="76B6F2"/>
              </a:solidFill>
              <a:prstDash val="solid"/>
              <a:round/>
            </a:ln>
            <a:effectLst/>
          </p:spPr>
          <p:txBody>
            <a:bodyPr wrap="square" lIns="45719" tIns="45719" rIns="45719" bIns="45719" numCol="1" anchor="ctr">
              <a:noAutofit/>
            </a:bodyPr>
            <a:lstStyle/>
            <a:p>
              <a:pPr algn="ctr">
                <a:defRPr>
                  <a:solidFill>
                    <a:srgbClr val="76B6F2"/>
                  </a:solidFill>
                </a:defRPr>
              </a:pPr>
              <a:endParaRPr/>
            </a:p>
          </p:txBody>
        </p:sp>
        <p:sp>
          <p:nvSpPr>
            <p:cNvPr id="45" name="Mobile Application and Consumer…"/>
            <p:cNvSpPr txBox="1"/>
            <p:nvPr/>
          </p:nvSpPr>
          <p:spPr>
            <a:xfrm>
              <a:off x="0" y="0"/>
              <a:ext cx="1623795" cy="7577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lgn="ctr">
                <a:defRPr sz="1300"/>
              </a:pPr>
              <a:r>
                <a:rPr sz="1300" b="1" dirty="0"/>
                <a:t>Mobile </a:t>
              </a:r>
              <a:r>
                <a:rPr lang="en-US" sz="1300" b="1" dirty="0" smtClean="0"/>
                <a:t>and  Consumer </a:t>
              </a:r>
              <a:r>
                <a:rPr sz="1300" b="1" dirty="0" smtClean="0"/>
                <a:t>Application</a:t>
              </a:r>
              <a:endParaRPr lang="en-US" sz="1300" b="1" dirty="0" smtClean="0"/>
            </a:p>
            <a:p>
              <a:pPr algn="ctr">
                <a:defRPr sz="1300"/>
              </a:pPr>
              <a:r>
                <a:rPr sz="1300" dirty="0" smtClean="0"/>
                <a:t>Java </a:t>
              </a:r>
              <a:r>
                <a:rPr sz="1300" dirty="0"/>
                <a:t>ME, </a:t>
              </a:r>
              <a:r>
                <a:rPr sz="1300" dirty="0" smtClean="0"/>
                <a:t>Java</a:t>
              </a:r>
              <a:r>
                <a:rPr lang="en-US" sz="1300" dirty="0" smtClean="0"/>
                <a:t> TV</a:t>
              </a:r>
              <a:r>
                <a:rPr sz="1300" dirty="0" smtClean="0"/>
                <a:t>, Java</a:t>
              </a:r>
              <a:r>
                <a:rPr lang="en-US" sz="1300" dirty="0" smtClean="0"/>
                <a:t> Card</a:t>
              </a:r>
              <a:endParaRPr sz="1300" dirty="0"/>
            </a:p>
          </p:txBody>
        </p:sp>
      </p:grpSp>
    </p:spTree>
    <p:extLst>
      <p:ext uri="{BB962C8B-B14F-4D97-AF65-F5344CB8AC3E}">
        <p14:creationId xmlns:p14="http://schemas.microsoft.com/office/powerpoint/2010/main" val="36290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iterate>
                                    <p:tmAbs val="0"/>
                                  </p:iterate>
                                  <p:childTnLst>
                                    <p:set>
                                      <p:cBhvr>
                                        <p:cTn id="6" fill="hold"/>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iterate>
                                    <p:tmAbs val="0"/>
                                  </p:iterate>
                                  <p:childTnLst>
                                    <p:set>
                                      <p:cBhvr>
                                        <p:cTn id="11" fill="hold"/>
                                        <p:tgtEl>
                                          <p:spTgt spid="28"/>
                                        </p:tgtEl>
                                        <p:attrNameLst>
                                          <p:attrName>style.visibility</p:attrName>
                                        </p:attrNameLst>
                                      </p:cBhvr>
                                      <p:to>
                                        <p:strVal val="visible"/>
                                      </p:to>
                                    </p:se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iterate>
                                    <p:tmAbs val="0"/>
                                  </p:iterate>
                                  <p:childTnLst>
                                    <p:set>
                                      <p:cBhvr>
                                        <p:cTn id="16" fill="hold"/>
                                        <p:tgtEl>
                                          <p:spTgt spid="25"/>
                                        </p:tgtEl>
                                        <p:attrNameLst>
                                          <p:attrName>style.visibility</p:attrName>
                                        </p:attrNameLst>
                                      </p:cBhvr>
                                      <p:to>
                                        <p:strVal val="visible"/>
                                      </p:to>
                                    </p:set>
                                    <p:anim calcmode="lin" valueType="num">
                                      <p:cBhvr>
                                        <p:cTn id="17" dur="500" fill="hold"/>
                                        <p:tgtEl>
                                          <p:spTgt spid="25"/>
                                        </p:tgtEl>
                                        <p:attrNameLst>
                                          <p:attrName>ppt_x</p:attrName>
                                        </p:attrNameLst>
                                      </p:cBhvr>
                                      <p:tavLst>
                                        <p:tav tm="0">
                                          <p:val>
                                            <p:strVal val="#ppt_x"/>
                                          </p:val>
                                        </p:tav>
                                        <p:tav tm="100000">
                                          <p:val>
                                            <p:strVal val="#ppt_x"/>
                                          </p:val>
                                        </p:tav>
                                      </p:tavLst>
                                    </p:anim>
                                    <p:anim calcmode="lin" valueType="num">
                                      <p:cBhvr>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iterate>
                                    <p:tmAbs val="0"/>
                                  </p:iterate>
                                  <p:childTnLst>
                                    <p:set>
                                      <p:cBhvr>
                                        <p:cTn id="22" fill="hold"/>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iterate>
                                    <p:tmAbs val="0"/>
                                  </p:iterate>
                                  <p:childTnLst>
                                    <p:set>
                                      <p:cBhvr>
                                        <p:cTn id="28" fill="hold"/>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iterate>
                                    <p:tmAbs val="0"/>
                                  </p:iterate>
                                  <p:childTnLst>
                                    <p:set>
                                      <p:cBhvr>
                                        <p:cTn id="34" fill="hold"/>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iterate>
                                    <p:tmAbs val="0"/>
                                  </p:iterate>
                                  <p:childTnLst>
                                    <p:set>
                                      <p:cBhvr>
                                        <p:cTn id="40" fill="hold"/>
                                        <p:tgtEl>
                                          <p:spTgt spid="9"/>
                                        </p:tgtEl>
                                        <p:attrNameLst>
                                          <p:attrName>style.visibility</p:attrName>
                                        </p:attrNameLst>
                                      </p:cBhvr>
                                      <p:to>
                                        <p:strVal val="visible"/>
                                      </p:to>
                                    </p:set>
                                    <p:anim calcmode="lin" valueType="num">
                                      <p:cBhvr>
                                        <p:cTn id="41" dur="500" fill="hold"/>
                                        <p:tgtEl>
                                          <p:spTgt spid="9"/>
                                        </p:tgtEl>
                                        <p:attrNameLst>
                                          <p:attrName>ppt_x</p:attrName>
                                        </p:attrNameLst>
                                      </p:cBhvr>
                                      <p:tavLst>
                                        <p:tav tm="0">
                                          <p:val>
                                            <p:strVal val="#ppt_x"/>
                                          </p:val>
                                        </p:tav>
                                        <p:tav tm="100000">
                                          <p:val>
                                            <p:strVal val="#ppt_x"/>
                                          </p:val>
                                        </p:tav>
                                      </p:tavLst>
                                    </p:anim>
                                    <p:anim calcmode="lin" valueType="num">
                                      <p:cBhvr>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iterate>
                                    <p:tmAbs val="0"/>
                                  </p:iterate>
                                  <p:childTnLst>
                                    <p:set>
                                      <p:cBhvr>
                                        <p:cTn id="46" fill="hold"/>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iterate>
                                    <p:tmAbs val="0"/>
                                  </p:iterate>
                                  <p:childTnLst>
                                    <p:set>
                                      <p:cBhvr>
                                        <p:cTn id="51" fill="hold"/>
                                        <p:tgtEl>
                                          <p:spTgt spid="31"/>
                                        </p:tgtEl>
                                        <p:attrNameLst>
                                          <p:attrName>style.visibility</p:attrName>
                                        </p:attrNameLst>
                                      </p:cBhvr>
                                      <p:to>
                                        <p:strVal val="visible"/>
                                      </p:to>
                                    </p:set>
                                    <p:anim calcmode="lin" valueType="num">
                                      <p:cBhvr>
                                        <p:cTn id="52" dur="500" fill="hold"/>
                                        <p:tgtEl>
                                          <p:spTgt spid="31"/>
                                        </p:tgtEl>
                                        <p:attrNameLst>
                                          <p:attrName>ppt_x</p:attrName>
                                        </p:attrNameLst>
                                      </p:cBhvr>
                                      <p:tavLst>
                                        <p:tav tm="0">
                                          <p:val>
                                            <p:strVal val="#ppt_x"/>
                                          </p:val>
                                        </p:tav>
                                        <p:tav tm="100000">
                                          <p:val>
                                            <p:strVal val="#ppt_x"/>
                                          </p:val>
                                        </p:tav>
                                      </p:tavLst>
                                    </p:anim>
                                    <p:anim calcmode="lin" valueType="num">
                                      <p:cBhvr>
                                        <p:cTn id="5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iterate>
                                    <p:tmAbs val="0"/>
                                  </p:iterate>
                                  <p:childTnLst>
                                    <p:set>
                                      <p:cBhvr>
                                        <p:cTn id="57" fill="hold"/>
                                        <p:tgtEl>
                                          <p:spTgt spid="40"/>
                                        </p:tgtEl>
                                        <p:attrNameLst>
                                          <p:attrName>style.visibility</p:attrName>
                                        </p:attrNameLst>
                                      </p:cBhvr>
                                      <p:to>
                                        <p:strVal val="visible"/>
                                      </p:to>
                                    </p:set>
                                    <p:anim calcmode="lin" valueType="num">
                                      <p:cBhvr>
                                        <p:cTn id="58" dur="500" fill="hold"/>
                                        <p:tgtEl>
                                          <p:spTgt spid="40"/>
                                        </p:tgtEl>
                                        <p:attrNameLst>
                                          <p:attrName>ppt_x</p:attrName>
                                        </p:attrNameLst>
                                      </p:cBhvr>
                                      <p:tavLst>
                                        <p:tav tm="0">
                                          <p:val>
                                            <p:strVal val="#ppt_x"/>
                                          </p:val>
                                        </p:tav>
                                        <p:tav tm="100000">
                                          <p:val>
                                            <p:strVal val="#ppt_x"/>
                                          </p:val>
                                        </p:tav>
                                      </p:tavLst>
                                    </p:anim>
                                    <p:anim calcmode="lin" valueType="num">
                                      <p:cBhvr>
                                        <p:cTn id="5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iterate>
                                    <p:tmAbs val="0"/>
                                  </p:iterate>
                                  <p:childTnLst>
                                    <p:set>
                                      <p:cBhvr>
                                        <p:cTn id="63" fill="hold"/>
                                        <p:tgtEl>
                                          <p:spTgt spid="43"/>
                                        </p:tgtEl>
                                        <p:attrNameLst>
                                          <p:attrName>style.visibility</p:attrName>
                                        </p:attrNameLst>
                                      </p:cBhvr>
                                      <p:to>
                                        <p:strVal val="visible"/>
                                      </p:to>
                                    </p:set>
                                    <p:anim calcmode="lin" valueType="num">
                                      <p:cBhvr>
                                        <p:cTn id="64" dur="500" fill="hold"/>
                                        <p:tgtEl>
                                          <p:spTgt spid="43"/>
                                        </p:tgtEl>
                                        <p:attrNameLst>
                                          <p:attrName>ppt_x</p:attrName>
                                        </p:attrNameLst>
                                      </p:cBhvr>
                                      <p:tavLst>
                                        <p:tav tm="0">
                                          <p:val>
                                            <p:strVal val="#ppt_x"/>
                                          </p:val>
                                        </p:tav>
                                        <p:tav tm="100000">
                                          <p:val>
                                            <p:strVal val="#ppt_x"/>
                                          </p:val>
                                        </p:tav>
                                      </p:tavLst>
                                    </p:anim>
                                    <p:anim calcmode="lin" valueType="num">
                                      <p:cBhvr>
                                        <p:cTn id="6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9" grpId="0" animBg="1" advAuto="0"/>
      <p:bldP spid="10" grpId="0" animBg="1" advAuto="0"/>
      <p:bldP spid="13" grpId="0" animBg="1" advAuto="0"/>
      <p:bldP spid="16" grpId="0" animBg="1" advAuto="0"/>
      <p:bldP spid="24" grpId="0" animBg="1" advAuto="0"/>
      <p:bldP spid="25" grpId="0" animBg="1" advAuto="0"/>
      <p:bldP spid="28" grpId="0" animBg="1" advAuto="0"/>
      <p:bldP spid="31" grpId="0" animBg="1" advAuto="0"/>
      <p:bldP spid="40" grpId="0" animBg="1" advAuto="0"/>
      <p:bldP spid="4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158833"/>
          </a:xfrm>
        </p:spPr>
        <p:txBody>
          <a:bodyPr/>
          <a:lstStyle/>
          <a:p>
            <a:pPr>
              <a:defRPr/>
            </a:pPr>
            <a:r>
              <a:rPr lang="en-US" dirty="0" smtClean="0">
                <a:solidFill>
                  <a:schemeClr val="tx1">
                    <a:lumMod val="75000"/>
                    <a:lumOff val="25000"/>
                  </a:schemeClr>
                </a:solidFill>
              </a:rPr>
              <a:t>Introductions – Who is Mark?</a:t>
            </a:r>
            <a:endParaRPr lang="en-US" dirty="0">
              <a:solidFill>
                <a:schemeClr val="tx1">
                  <a:lumMod val="75000"/>
                  <a:lumOff val="25000"/>
                </a:schemeClr>
              </a:solidFill>
            </a:endParaRPr>
          </a:p>
        </p:txBody>
      </p:sp>
      <p:sp>
        <p:nvSpPr>
          <p:cNvPr id="28674" name="Content Placeholder 2"/>
          <p:cNvSpPr>
            <a:spLocks noGrp="1"/>
          </p:cNvSpPr>
          <p:nvPr>
            <p:ph idx="1"/>
          </p:nvPr>
        </p:nvSpPr>
        <p:spPr>
          <a:xfrm>
            <a:off x="2496844" y="1120876"/>
            <a:ext cx="7543800" cy="5527964"/>
          </a:xfrm>
        </p:spPr>
        <p:txBody>
          <a:bodyPr>
            <a:normAutofit fontScale="70000" lnSpcReduction="20000"/>
          </a:bodyPr>
          <a:lstStyle/>
          <a:p>
            <a:pPr marL="0" indent="0" eaLnBrk="1" hangingPunct="1">
              <a:buNone/>
            </a:pPr>
            <a:r>
              <a:rPr lang="en-US" altLang="en-US" sz="4000" b="1" dirty="0">
                <a:latin typeface="+mn-lt"/>
              </a:rPr>
              <a:t>Who is your Professor?</a:t>
            </a:r>
          </a:p>
          <a:p>
            <a:pPr lvl="1" eaLnBrk="1" hangingPunct="1"/>
            <a:r>
              <a:rPr lang="en-US" altLang="en-US" sz="2300" b="0" dirty="0">
                <a:latin typeface="+mn-lt"/>
              </a:rPr>
              <a:t>My name is Mark Reha. I </a:t>
            </a:r>
            <a:r>
              <a:rPr lang="en-US" altLang="en-US" sz="2300" b="0" dirty="0" smtClean="0">
                <a:latin typeface="+mn-lt"/>
              </a:rPr>
              <a:t>am a full time faculty member at GCU and have taught engineering, computer science, and computer programming classes for a few years here in the valley.</a:t>
            </a:r>
          </a:p>
          <a:p>
            <a:pPr lvl="1" eaLnBrk="1" hangingPunct="1"/>
            <a:r>
              <a:rPr lang="en-US" altLang="en-US" sz="2300" b="0" dirty="0" smtClean="0">
                <a:latin typeface="+mn-lt"/>
              </a:rPr>
              <a:t>I previously worked in the industry for almost 35 years and most currently at </a:t>
            </a:r>
            <a:r>
              <a:rPr lang="en-US" altLang="en-US" sz="2300" b="0" dirty="0">
                <a:latin typeface="+mn-lt"/>
              </a:rPr>
              <a:t>American Express as a </a:t>
            </a:r>
            <a:r>
              <a:rPr lang="en-US" altLang="en-US" sz="2300" b="0" dirty="0" smtClean="0">
                <a:latin typeface="+mn-lt"/>
              </a:rPr>
              <a:t>Solutions Architect </a:t>
            </a:r>
            <a:r>
              <a:rPr lang="en-US" altLang="en-US" sz="2300" b="0" dirty="0">
                <a:latin typeface="+mn-lt"/>
              </a:rPr>
              <a:t>working on the Amex Private and Public Clouds as well as other initiatives such as DevOps</a:t>
            </a:r>
            <a:r>
              <a:rPr lang="en-US" altLang="en-US" sz="2300" b="0" dirty="0" smtClean="0">
                <a:latin typeface="+mn-lt"/>
              </a:rPr>
              <a:t>. Prior to that I worked in Silicon Valley for over 20 years.</a:t>
            </a:r>
            <a:endParaRPr lang="en-US" altLang="en-US" sz="2300" b="0" dirty="0">
              <a:latin typeface="+mn-lt"/>
            </a:endParaRPr>
          </a:p>
          <a:p>
            <a:pPr lvl="1" eaLnBrk="1" hangingPunct="1"/>
            <a:r>
              <a:rPr lang="en-US" altLang="en-US" sz="2300" b="0" dirty="0" smtClean="0">
                <a:latin typeface="+mn-lt"/>
              </a:rPr>
              <a:t>I </a:t>
            </a:r>
            <a:r>
              <a:rPr lang="en-US" altLang="en-US" sz="2300" b="0" dirty="0">
                <a:latin typeface="+mn-lt"/>
              </a:rPr>
              <a:t>have previously held positions as a Director of Software, Engineering Manager, Enterprise Architect, and Applications Architect</a:t>
            </a:r>
            <a:r>
              <a:rPr lang="en-US" altLang="en-US" sz="2300" b="0" dirty="0" smtClean="0">
                <a:latin typeface="+mn-lt"/>
              </a:rPr>
              <a:t>.</a:t>
            </a:r>
          </a:p>
          <a:p>
            <a:pPr lvl="1"/>
            <a:r>
              <a:rPr lang="en-US" altLang="en-US" sz="2300" b="0" dirty="0">
                <a:latin typeface="+mn-lt"/>
              </a:rPr>
              <a:t>I enjoy technology, sports, and music</a:t>
            </a:r>
            <a:r>
              <a:rPr lang="en-US" altLang="en-US" sz="2300" b="0" dirty="0" smtClean="0">
                <a:latin typeface="+mn-lt"/>
              </a:rPr>
              <a:t>.</a:t>
            </a:r>
            <a:endParaRPr lang="en-US" altLang="en-US" sz="2300" b="0" dirty="0">
              <a:latin typeface="+mn-lt"/>
            </a:endParaRPr>
          </a:p>
          <a:p>
            <a:pPr lvl="1" eaLnBrk="1" hangingPunct="1"/>
            <a:r>
              <a:rPr lang="en-US" altLang="en-US" sz="2300" b="0" dirty="0">
                <a:latin typeface="+mn-lt"/>
              </a:rPr>
              <a:t>I hold 5 patents, am the author of a book, and have published 2 applications to the Apple App Store and Google Play Store</a:t>
            </a:r>
            <a:r>
              <a:rPr lang="en-US" altLang="en-US" sz="2300" b="0" dirty="0" smtClean="0">
                <a:latin typeface="+mn-lt"/>
              </a:rPr>
              <a:t>.</a:t>
            </a:r>
          </a:p>
          <a:p>
            <a:pPr lvl="1"/>
            <a:r>
              <a:rPr lang="en-US" altLang="en-US" sz="2300" b="0" dirty="0">
                <a:latin typeface="+mn-lt"/>
              </a:rPr>
              <a:t>I hold a BSEE from DeVry and a MSAET from University of Phoenix.</a:t>
            </a:r>
          </a:p>
          <a:p>
            <a:pPr lvl="1" eaLnBrk="1" hangingPunct="1"/>
            <a:r>
              <a:rPr lang="en-US" altLang="en-US" sz="2300" b="0" dirty="0" smtClean="0">
                <a:latin typeface="+mn-lt"/>
              </a:rPr>
              <a:t>You </a:t>
            </a:r>
            <a:r>
              <a:rPr lang="en-US" altLang="en-US" sz="2300" b="0" dirty="0">
                <a:latin typeface="+mn-lt"/>
              </a:rPr>
              <a:t>can simply address me as Professor Mark.</a:t>
            </a:r>
          </a:p>
          <a:p>
            <a:pPr marL="0" indent="0" eaLnBrk="1" hangingPunct="1">
              <a:buNone/>
            </a:pPr>
            <a:r>
              <a:rPr lang="en-US" altLang="en-US" sz="4000" b="1" dirty="0">
                <a:latin typeface="+mn-lt"/>
              </a:rPr>
              <a:t>What is the best way to get in touch with me?</a:t>
            </a:r>
          </a:p>
          <a:p>
            <a:pPr lvl="1" eaLnBrk="1" hangingPunct="1"/>
            <a:r>
              <a:rPr lang="en-US" altLang="en-US" sz="2300" b="0" dirty="0" smtClean="0">
                <a:latin typeface="+mn-lt"/>
              </a:rPr>
              <a:t>LoudCloud as well as see my published Office Hours</a:t>
            </a:r>
            <a:endParaRPr lang="en-US" altLang="en-US" sz="2300" b="0" dirty="0">
              <a:latin typeface="+mn-lt"/>
            </a:endParaRPr>
          </a:p>
          <a:p>
            <a:pPr lvl="1"/>
            <a:r>
              <a:rPr lang="en-US" altLang="en-US" sz="2300" b="0" dirty="0">
                <a:latin typeface="+mn-lt"/>
              </a:rPr>
              <a:t>Email Address: </a:t>
            </a:r>
            <a:r>
              <a:rPr lang="en-US" altLang="en-US" sz="2300" b="0" dirty="0">
                <a:latin typeface="+mn-lt"/>
                <a:hlinkClick r:id="rId3"/>
              </a:rPr>
              <a:t>mark.reha@gcu.edu</a:t>
            </a:r>
            <a:endParaRPr lang="en-US" altLang="en-US" sz="2300" b="0" dirty="0">
              <a:latin typeface="+mn-lt"/>
            </a:endParaRPr>
          </a:p>
          <a:p>
            <a:pPr lvl="1" eaLnBrk="1" hangingPunct="1"/>
            <a:r>
              <a:rPr lang="en-US" altLang="en-US" sz="2300" b="0" dirty="0" smtClean="0">
                <a:latin typeface="+mn-lt"/>
              </a:rPr>
              <a:t>LinkedIn </a:t>
            </a:r>
            <a:r>
              <a:rPr lang="en-US" altLang="en-US" sz="2300" b="0" dirty="0">
                <a:latin typeface="+mn-lt"/>
              </a:rPr>
              <a:t>Profile: </a:t>
            </a:r>
            <a:r>
              <a:rPr lang="en-US" altLang="en-US" sz="2300" b="0" dirty="0">
                <a:latin typeface="+mn-lt"/>
                <a:hlinkClick r:id="rId4"/>
              </a:rPr>
              <a:t>https://</a:t>
            </a:r>
            <a:r>
              <a:rPr lang="en-US" altLang="en-US" sz="2300" b="0" dirty="0" smtClean="0">
                <a:latin typeface="+mn-lt"/>
                <a:hlinkClick r:id="rId4"/>
              </a:rPr>
              <a:t>www.linkedin.com/in/markreha</a:t>
            </a:r>
            <a:endParaRPr lang="en-US" altLang="en-US" sz="2300" b="0" dirty="0" smtClean="0">
              <a:latin typeface="+mn-lt"/>
            </a:endParaRPr>
          </a:p>
          <a:p>
            <a:pPr lvl="1"/>
            <a:r>
              <a:rPr lang="en-US" altLang="en-US" sz="2300" b="0" dirty="0">
                <a:latin typeface="+mn-lt"/>
              </a:rPr>
              <a:t>IMPORTANT: I am not available on Saturday or Sunday</a:t>
            </a:r>
          </a:p>
          <a:p>
            <a:pPr lvl="1" eaLnBrk="1" hangingPunct="1"/>
            <a:endParaRPr lang="en-US" altLang="en-US" sz="2300" b="0" dirty="0">
              <a:latin typeface="+mn-lt"/>
            </a:endParaRPr>
          </a:p>
        </p:txBody>
      </p:sp>
      <p:sp>
        <p:nvSpPr>
          <p:cNvPr id="4" name="Slide Number Placeholder 3"/>
          <p:cNvSpPr>
            <a:spLocks noGrp="1"/>
          </p:cNvSpPr>
          <p:nvPr>
            <p:ph type="sldNum" sz="quarter" idx="12"/>
          </p:nvPr>
        </p:nvSpPr>
        <p:spPr/>
        <p:txBody>
          <a:bodyPr/>
          <a:lstStyle/>
          <a:p>
            <a:pPr>
              <a:defRPr/>
            </a:pPr>
            <a:r>
              <a:rPr lang="en-US" altLang="en-US"/>
              <a:t>1-</a:t>
            </a:r>
            <a:fld id="{CC96EEAE-E464-244A-9778-0E5C2689A2DE}" type="slidenum">
              <a:rPr lang="en-US" altLang="en-US"/>
              <a:pPr>
                <a:defRPr/>
              </a:pPr>
              <a:t>2</a:t>
            </a:fld>
            <a:endParaRPr lang="en-US" altLang="en-US"/>
          </a:p>
        </p:txBody>
      </p:sp>
    </p:spTree>
    <p:extLst>
      <p:ext uri="{BB962C8B-B14F-4D97-AF65-F5344CB8AC3E}">
        <p14:creationId xmlns:p14="http://schemas.microsoft.com/office/powerpoint/2010/main" val="3334967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dirty="0" smtClean="0">
                <a:latin typeface="+mn-lt"/>
              </a:rPr>
              <a:t>Tools Install and Validate Environment</a:t>
            </a:r>
          </a:p>
          <a:p>
            <a:pPr marL="514350" indent="-514350">
              <a:buFont typeface="+mj-lt"/>
              <a:buAutoNum type="arabicPeriod"/>
            </a:pPr>
            <a:r>
              <a:rPr lang="en-US" sz="3200" b="0" dirty="0" smtClean="0">
                <a:latin typeface="+mn-lt"/>
              </a:rPr>
              <a:t>Make sure JBoss Developer Studio and JBoss are installed and working.</a:t>
            </a:r>
          </a:p>
          <a:p>
            <a:pPr marL="914400" lvl="1" indent="-514350"/>
            <a:r>
              <a:rPr lang="en-US" b="0" dirty="0" smtClean="0">
                <a:latin typeface="+mn-lt"/>
              </a:rPr>
              <a:t>See Short Assignment #1 for instructions.</a:t>
            </a:r>
          </a:p>
          <a:p>
            <a:pPr marL="914400" lvl="1" indent="-514350"/>
            <a:r>
              <a:rPr lang="en-US" b="0" dirty="0" smtClean="0">
                <a:latin typeface="+mn-lt"/>
              </a:rPr>
              <a:t>JBoss Developer Studio is your IDE.</a:t>
            </a:r>
          </a:p>
          <a:p>
            <a:pPr marL="914400" lvl="1" indent="-514350"/>
            <a:r>
              <a:rPr lang="en-US" b="0" dirty="0" smtClean="0">
                <a:latin typeface="+mn-lt"/>
              </a:rPr>
              <a:t>JBoss is your Enterprise Java application server.</a:t>
            </a:r>
          </a:p>
          <a:p>
            <a:pPr marL="514350" indent="-514350" algn="ctr">
              <a:buFont typeface="+mj-lt"/>
              <a:buAutoNum type="arabicPeriod"/>
            </a:pPr>
            <a:endParaRPr lang="en-US" sz="3200" b="0" dirty="0" smtClean="0">
              <a:latin typeface="+mn-lt"/>
            </a:endParaRPr>
          </a:p>
          <a:p>
            <a:pPr marL="514350" indent="-514350">
              <a:buAutoNum type="arabicPeriod"/>
            </a:pPr>
            <a:endParaRPr lang="en-US" sz="3200" b="0" dirty="0">
              <a:latin typeface="+mn-lt"/>
            </a:endParaRPr>
          </a:p>
          <a:p>
            <a:pPr marL="0" indent="0">
              <a:buNone/>
            </a:pPr>
            <a:endParaRPr lang="en-US" sz="3200" b="0" dirty="0" smtClean="0">
              <a:solidFill>
                <a:srgbClr val="FF0000"/>
              </a:solidFill>
              <a:latin typeface="+mn-lt"/>
            </a:endParaRPr>
          </a:p>
          <a:p>
            <a:pPr marL="0" indent="0">
              <a:buNone/>
            </a:pPr>
            <a:endParaRPr lang="en-US" sz="3200" b="0" dirty="0">
              <a:solidFill>
                <a:srgbClr val="FF0000"/>
              </a:solidFill>
              <a:latin typeface="+mn-lt"/>
            </a:endParaRPr>
          </a:p>
        </p:txBody>
      </p:sp>
      <p:sp>
        <p:nvSpPr>
          <p:cNvPr id="4" name="Title 1"/>
          <p:cNvSpPr>
            <a:spLocks noGrp="1"/>
          </p:cNvSpPr>
          <p:nvPr>
            <p:ph type="title"/>
          </p:nvPr>
        </p:nvSpPr>
        <p:spPr>
          <a:xfrm>
            <a:off x="609600" y="274638"/>
            <a:ext cx="10972800" cy="1143000"/>
          </a:xfrm>
        </p:spPr>
        <p:txBody>
          <a:bodyPr/>
          <a:lstStyle/>
          <a:p>
            <a:pPr>
              <a:defRPr/>
            </a:pPr>
            <a:r>
              <a:rPr lang="en-US" dirty="0" smtClean="0">
                <a:solidFill>
                  <a:schemeClr val="tx1">
                    <a:lumMod val="75000"/>
                    <a:lumOff val="25000"/>
                  </a:schemeClr>
                </a:solidFill>
              </a:rPr>
              <a:t>In-Class Activity</a:t>
            </a:r>
            <a:endParaRPr lang="en-US" dirty="0">
              <a:solidFill>
                <a:schemeClr val="tx1">
                  <a:lumMod val="75000"/>
                  <a:lumOff val="25000"/>
                </a:schemeClr>
              </a:solidFill>
            </a:endParaRPr>
          </a:p>
        </p:txBody>
      </p:sp>
    </p:spTree>
    <p:extLst>
      <p:ext uri="{BB962C8B-B14F-4D97-AF65-F5344CB8AC3E}">
        <p14:creationId xmlns:p14="http://schemas.microsoft.com/office/powerpoint/2010/main" val="14863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Class</a:t>
            </a:r>
            <a:endParaRPr lang="en-US" dirty="0"/>
          </a:p>
        </p:txBody>
      </p:sp>
    </p:spTree>
    <p:extLst>
      <p:ext uri="{BB962C8B-B14F-4D97-AF65-F5344CB8AC3E}">
        <p14:creationId xmlns:p14="http://schemas.microsoft.com/office/powerpoint/2010/main" val="584800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209800" y="2743200"/>
            <a:ext cx="7818438" cy="1143000"/>
          </a:xfrm>
        </p:spPr>
        <p:txBody>
          <a:bodyPr/>
          <a:lstStyle/>
          <a:p>
            <a:pPr>
              <a:defRPr/>
            </a:pPr>
            <a:r>
              <a:rPr lang="en-US" altLang="en-US" dirty="0" smtClean="0">
                <a:solidFill>
                  <a:schemeClr val="tx1">
                    <a:lumMod val="75000"/>
                    <a:lumOff val="25000"/>
                  </a:schemeClr>
                </a:solidFill>
              </a:rPr>
              <a:t>History of Enterprise Java</a:t>
            </a:r>
            <a:endParaRPr lang="en-US" altLang="en-US" dirty="0">
              <a:solidFill>
                <a:schemeClr val="tx1">
                  <a:lumMod val="75000"/>
                  <a:lumOff val="25000"/>
                </a:schemeClr>
              </a:solidFill>
            </a:endParaRPr>
          </a:p>
        </p:txBody>
      </p:sp>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8E5A6433-E4F2-4F4C-B4E5-1A944E6B2A5D}" type="slidenum">
              <a:rPr lang="en-US" altLang="en-US" sz="1000">
                <a:latin typeface="Arial" charset="0"/>
              </a:rPr>
              <a:pPr/>
              <a:t>22</a:t>
            </a:fld>
            <a:endParaRPr lang="en-US" altLang="en-US" sz="1000">
              <a:latin typeface="Arial" charset="0"/>
            </a:endParaRPr>
          </a:p>
        </p:txBody>
      </p:sp>
    </p:spTree>
    <p:extLst>
      <p:ext uri="{BB962C8B-B14F-4D97-AF65-F5344CB8AC3E}">
        <p14:creationId xmlns:p14="http://schemas.microsoft.com/office/powerpoint/2010/main" val="339567735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6"/>
            <a:ext cx="10972800" cy="909727"/>
          </a:xfrm>
        </p:spPr>
        <p:txBody>
          <a:bodyPr/>
          <a:lstStyle/>
          <a:p>
            <a:r>
              <a:rPr lang="en-US" dirty="0" smtClean="0"/>
              <a:t>Overview of the History of Enterprise Java</a:t>
            </a:r>
            <a:endParaRPr lang="en-US" dirty="0"/>
          </a:p>
        </p:txBody>
      </p:sp>
      <p:sp>
        <p:nvSpPr>
          <p:cNvPr id="3" name="Java SE Platform:…"/>
          <p:cNvSpPr txBox="1"/>
          <p:nvPr/>
        </p:nvSpPr>
        <p:spPr>
          <a:xfrm>
            <a:off x="1766888" y="676048"/>
            <a:ext cx="8672513" cy="538609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sz="2000" dirty="0"/>
              <a:t>Java SE Platform:</a:t>
            </a:r>
          </a:p>
          <a:p>
            <a:pPr lvl="1">
              <a:buSzPct val="100000"/>
              <a:buChar char="•"/>
            </a:pPr>
            <a:r>
              <a:rPr sz="1600" dirty="0"/>
              <a:t> JDK 1.0 released in January 1996</a:t>
            </a:r>
          </a:p>
          <a:p>
            <a:pPr lvl="1">
              <a:buSzPct val="100000"/>
              <a:buChar char="•"/>
            </a:pPr>
            <a:r>
              <a:rPr sz="1600" dirty="0"/>
              <a:t> JDK 1.1 released in February 1997</a:t>
            </a:r>
          </a:p>
          <a:p>
            <a:pPr lvl="1">
              <a:buSzPct val="100000"/>
              <a:buChar char="•"/>
            </a:pPr>
            <a:r>
              <a:rPr sz="1600" dirty="0"/>
              <a:t> J2SE 1.2 released in January 1998</a:t>
            </a:r>
          </a:p>
          <a:p>
            <a:pPr lvl="1">
              <a:buSzPct val="100000"/>
              <a:buChar char="•"/>
            </a:pPr>
            <a:r>
              <a:rPr sz="1600" dirty="0"/>
              <a:t> J2SE 1.3 released in May 2000</a:t>
            </a:r>
          </a:p>
          <a:p>
            <a:pPr lvl="1">
              <a:buSzPct val="100000"/>
              <a:buChar char="•"/>
            </a:pPr>
            <a:r>
              <a:rPr sz="1600" dirty="0"/>
              <a:t> J2SE 1.4 released in February 2002</a:t>
            </a:r>
          </a:p>
          <a:p>
            <a:pPr lvl="1">
              <a:buSzPct val="100000"/>
              <a:buChar char="•"/>
            </a:pPr>
            <a:r>
              <a:rPr sz="1600" dirty="0"/>
              <a:t> J2SE 5.0 released in September 2004</a:t>
            </a:r>
          </a:p>
          <a:p>
            <a:pPr lvl="1">
              <a:buClr>
                <a:schemeClr val="accent4"/>
              </a:buClr>
              <a:buSzPct val="100000"/>
              <a:buChar char="•"/>
            </a:pPr>
            <a:r>
              <a:rPr sz="1600" dirty="0"/>
              <a:t> J2SE 6.0 released in December 2006</a:t>
            </a:r>
          </a:p>
          <a:p>
            <a:pPr lvl="1">
              <a:buSzPct val="100000"/>
              <a:buChar char="•"/>
            </a:pPr>
            <a:r>
              <a:rPr sz="1600" dirty="0"/>
              <a:t> J2SE 7.0 released in end of 2010</a:t>
            </a:r>
          </a:p>
          <a:p>
            <a:pPr lvl="1">
              <a:buSzPct val="100000"/>
              <a:buChar char="•"/>
            </a:pPr>
            <a:r>
              <a:rPr sz="1600" dirty="0"/>
              <a:t> </a:t>
            </a:r>
            <a:r>
              <a:rPr sz="1600" b="1" dirty="0">
                <a:solidFill>
                  <a:srgbClr val="00B050"/>
                </a:solidFill>
              </a:rPr>
              <a:t>J2SE 8.0 released in end of </a:t>
            </a:r>
            <a:r>
              <a:rPr sz="1600" b="1" dirty="0" smtClean="0">
                <a:solidFill>
                  <a:srgbClr val="00B050"/>
                </a:solidFill>
              </a:rPr>
              <a:t>2014</a:t>
            </a:r>
            <a:endParaRPr lang="en-US" sz="1600" b="1" dirty="0" smtClean="0">
              <a:solidFill>
                <a:srgbClr val="00B050"/>
              </a:solidFill>
            </a:endParaRPr>
          </a:p>
          <a:p>
            <a:pPr lvl="1">
              <a:buSzPct val="100000"/>
              <a:buFontTx/>
              <a:buChar char="•"/>
            </a:pPr>
            <a:r>
              <a:rPr lang="en-US" sz="1600" dirty="0" smtClean="0"/>
              <a:t> </a:t>
            </a:r>
            <a:r>
              <a:rPr lang="en-US" sz="1600" dirty="0"/>
              <a:t>J2SE </a:t>
            </a:r>
            <a:r>
              <a:rPr lang="en-US" sz="1600" dirty="0" smtClean="0"/>
              <a:t>9.0 probably in 2018….</a:t>
            </a:r>
            <a:endParaRPr lang="en-US" sz="1600" dirty="0"/>
          </a:p>
          <a:p>
            <a:pPr lvl="1">
              <a:buSzPct val="100000"/>
              <a:buChar char="•"/>
            </a:pPr>
            <a:endParaRPr sz="1600" dirty="0"/>
          </a:p>
          <a:p>
            <a:r>
              <a:rPr sz="2000" dirty="0" smtClean="0"/>
              <a:t>Java </a:t>
            </a:r>
            <a:r>
              <a:rPr sz="2000" dirty="0"/>
              <a:t>EE Platform:</a:t>
            </a:r>
          </a:p>
          <a:p>
            <a:pPr lvl="1">
              <a:buSzPct val="100000"/>
              <a:buChar char="•"/>
            </a:pPr>
            <a:r>
              <a:rPr sz="1600" dirty="0"/>
              <a:t> Java Platform Edition JPE announced in May 1998</a:t>
            </a:r>
          </a:p>
          <a:p>
            <a:pPr lvl="1">
              <a:buSzPct val="100000"/>
              <a:buChar char="•"/>
            </a:pPr>
            <a:r>
              <a:rPr sz="1600" dirty="0"/>
              <a:t> J2EE 1.2 released in December 1999 (peak of the .COM era)</a:t>
            </a:r>
          </a:p>
          <a:p>
            <a:pPr lvl="1">
              <a:buSzPct val="100000"/>
              <a:buChar char="•"/>
            </a:pPr>
            <a:r>
              <a:rPr sz="1600" dirty="0"/>
              <a:t> J2EE 1.3 released in September 2001 (end of .COM era)</a:t>
            </a:r>
          </a:p>
          <a:p>
            <a:pPr lvl="1">
              <a:buSzPct val="100000"/>
              <a:buChar char="•"/>
            </a:pPr>
            <a:r>
              <a:rPr sz="1600" dirty="0"/>
              <a:t> J2EE 1.4 released in November 2003</a:t>
            </a:r>
          </a:p>
          <a:p>
            <a:pPr lvl="1">
              <a:buSzPct val="100000"/>
              <a:buChar char="•"/>
            </a:pPr>
            <a:r>
              <a:rPr sz="1600" dirty="0"/>
              <a:t> EE 5 released in May 2006</a:t>
            </a:r>
          </a:p>
          <a:p>
            <a:pPr lvl="1">
              <a:buSzPct val="100000"/>
              <a:buChar char="•"/>
            </a:pPr>
            <a:r>
              <a:rPr sz="1600" dirty="0"/>
              <a:t> EE 6 released in Dec 2009</a:t>
            </a:r>
          </a:p>
          <a:p>
            <a:pPr lvl="1">
              <a:buSzPct val="100000"/>
              <a:buChar char="•"/>
            </a:pPr>
            <a:r>
              <a:rPr sz="1600" dirty="0"/>
              <a:t> </a:t>
            </a:r>
            <a:r>
              <a:rPr sz="1600" b="1" dirty="0">
                <a:solidFill>
                  <a:srgbClr val="00B050"/>
                </a:solidFill>
              </a:rPr>
              <a:t>EE 7 released in June </a:t>
            </a:r>
            <a:r>
              <a:rPr sz="1600" b="1" dirty="0" smtClean="0">
                <a:solidFill>
                  <a:srgbClr val="00B050"/>
                </a:solidFill>
              </a:rPr>
              <a:t>2013</a:t>
            </a:r>
            <a:endParaRPr lang="en-US" sz="1600" b="1" dirty="0" smtClean="0">
              <a:solidFill>
                <a:srgbClr val="00B050"/>
              </a:solidFill>
            </a:endParaRPr>
          </a:p>
          <a:p>
            <a:pPr lvl="1">
              <a:buSzPct val="100000"/>
              <a:buChar char="•"/>
            </a:pPr>
            <a:r>
              <a:rPr lang="en-US" sz="1600" dirty="0"/>
              <a:t> </a:t>
            </a:r>
            <a:r>
              <a:rPr lang="en-US" sz="1600" dirty="0" smtClean="0"/>
              <a:t>EE </a:t>
            </a:r>
            <a:r>
              <a:rPr lang="en-US" sz="1600" smtClean="0"/>
              <a:t>8 probably </a:t>
            </a:r>
            <a:r>
              <a:rPr lang="en-US" sz="1600" dirty="0" smtClean="0"/>
              <a:t>in </a:t>
            </a:r>
            <a:r>
              <a:rPr lang="en-US" sz="1600" smtClean="0"/>
              <a:t>December 2017….</a:t>
            </a:r>
            <a:endParaRPr sz="1600" dirty="0"/>
          </a:p>
        </p:txBody>
      </p:sp>
      <p:sp>
        <p:nvSpPr>
          <p:cNvPr id="4" name="Shape"/>
          <p:cNvSpPr/>
          <p:nvPr/>
        </p:nvSpPr>
        <p:spPr>
          <a:xfrm>
            <a:off x="5934347" y="2592640"/>
            <a:ext cx="4397104" cy="470755"/>
          </a:xfrm>
          <a:custGeom>
            <a:avLst/>
            <a:gdLst/>
            <a:ahLst/>
            <a:cxnLst>
              <a:cxn ang="0">
                <a:pos x="wd2" y="hd2"/>
              </a:cxn>
              <a:cxn ang="5400000">
                <a:pos x="wd2" y="hd2"/>
              </a:cxn>
              <a:cxn ang="10800000">
                <a:pos x="wd2" y="hd2"/>
              </a:cxn>
              <a:cxn ang="16200000">
                <a:pos x="wd2" y="hd2"/>
              </a:cxn>
            </a:cxnLst>
            <a:rect l="0" t="0" r="r" b="b"/>
            <a:pathLst>
              <a:path w="21600" h="21600" extrusionOk="0">
                <a:moveTo>
                  <a:pt x="5165" y="0"/>
                </a:moveTo>
                <a:lnTo>
                  <a:pt x="5165" y="7338"/>
                </a:lnTo>
                <a:lnTo>
                  <a:pt x="1138" y="7338"/>
                </a:lnTo>
                <a:lnTo>
                  <a:pt x="1138" y="3738"/>
                </a:lnTo>
                <a:lnTo>
                  <a:pt x="0" y="10800"/>
                </a:lnTo>
                <a:lnTo>
                  <a:pt x="1138" y="17862"/>
                </a:lnTo>
                <a:lnTo>
                  <a:pt x="1138" y="14262"/>
                </a:lnTo>
                <a:lnTo>
                  <a:pt x="5165" y="14262"/>
                </a:lnTo>
                <a:lnTo>
                  <a:pt x="5165" y="21600"/>
                </a:lnTo>
                <a:lnTo>
                  <a:pt x="21600" y="21600"/>
                </a:lnTo>
                <a:lnTo>
                  <a:pt x="21600" y="0"/>
                </a:lnTo>
                <a:close/>
              </a:path>
            </a:pathLst>
          </a:custGeom>
          <a:solidFill>
            <a:srgbClr val="FFFF66"/>
          </a:solidFill>
          <a:ln>
            <a:solidFill>
              <a:srgbClr val="76B6F2"/>
            </a:solidFill>
          </a:ln>
        </p:spPr>
        <p:txBody>
          <a:bodyPr lIns="45719" rIns="45719" anchor="ctr"/>
          <a:lstStyle/>
          <a:p>
            <a:pPr>
              <a:defRPr sz="1400"/>
            </a:pPr>
            <a:endParaRPr sz="1400"/>
          </a:p>
        </p:txBody>
      </p:sp>
      <p:sp>
        <p:nvSpPr>
          <p:cNvPr id="5" name="Most Enterprises are still here!"/>
          <p:cNvSpPr txBox="1"/>
          <p:nvPr/>
        </p:nvSpPr>
        <p:spPr>
          <a:xfrm>
            <a:off x="7055742" y="2692766"/>
            <a:ext cx="3015359" cy="2705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lvl1pPr>
              <a:defRPr sz="1400"/>
            </a:lvl1pPr>
          </a:lstStyle>
          <a:p>
            <a:pPr>
              <a:defRPr sz="1800"/>
            </a:pPr>
            <a:r>
              <a:rPr dirty="0"/>
              <a:t> Most Enterprises are still here!</a:t>
            </a:r>
          </a:p>
        </p:txBody>
      </p:sp>
      <p:sp>
        <p:nvSpPr>
          <p:cNvPr id="9" name="Shape"/>
          <p:cNvSpPr/>
          <p:nvPr/>
        </p:nvSpPr>
        <p:spPr>
          <a:xfrm>
            <a:off x="7560318" y="4233977"/>
            <a:ext cx="2755256" cy="360045"/>
          </a:xfrm>
          <a:custGeom>
            <a:avLst/>
            <a:gdLst/>
            <a:ahLst/>
            <a:cxnLst>
              <a:cxn ang="0">
                <a:pos x="wd2" y="hd2"/>
              </a:cxn>
              <a:cxn ang="5400000">
                <a:pos x="wd2" y="hd2"/>
              </a:cxn>
              <a:cxn ang="10800000">
                <a:pos x="wd2" y="hd2"/>
              </a:cxn>
              <a:cxn ang="16200000">
                <a:pos x="wd2" y="hd2"/>
              </a:cxn>
            </a:cxnLst>
            <a:rect l="0" t="0" r="r" b="b"/>
            <a:pathLst>
              <a:path w="21600" h="21600" extrusionOk="0">
                <a:moveTo>
                  <a:pt x="5165" y="0"/>
                </a:moveTo>
                <a:lnTo>
                  <a:pt x="5165" y="7338"/>
                </a:lnTo>
                <a:lnTo>
                  <a:pt x="1389" y="7338"/>
                </a:lnTo>
                <a:lnTo>
                  <a:pt x="1389" y="3738"/>
                </a:lnTo>
                <a:lnTo>
                  <a:pt x="0" y="10800"/>
                </a:lnTo>
                <a:lnTo>
                  <a:pt x="1389" y="17862"/>
                </a:lnTo>
                <a:lnTo>
                  <a:pt x="1389" y="14262"/>
                </a:lnTo>
                <a:lnTo>
                  <a:pt x="5165" y="14262"/>
                </a:lnTo>
                <a:lnTo>
                  <a:pt x="5165" y="21600"/>
                </a:lnTo>
                <a:lnTo>
                  <a:pt x="21600" y="21600"/>
                </a:lnTo>
                <a:lnTo>
                  <a:pt x="21600" y="0"/>
                </a:lnTo>
                <a:close/>
              </a:path>
            </a:pathLst>
          </a:custGeom>
          <a:solidFill>
            <a:srgbClr val="FFFF66"/>
          </a:solidFill>
          <a:ln>
            <a:solidFill>
              <a:srgbClr val="76B6F2"/>
            </a:solidFill>
          </a:ln>
        </p:spPr>
        <p:txBody>
          <a:bodyPr lIns="45719" rIns="45719" anchor="ctr"/>
          <a:lstStyle/>
          <a:p>
            <a:pPr>
              <a:defRPr sz="1400"/>
            </a:pPr>
            <a:endParaRPr sz="1400"/>
          </a:p>
        </p:txBody>
      </p:sp>
      <p:sp>
        <p:nvSpPr>
          <p:cNvPr id="10" name=".COM era here!"/>
          <p:cNvSpPr txBox="1"/>
          <p:nvPr/>
        </p:nvSpPr>
        <p:spPr>
          <a:xfrm>
            <a:off x="8280898" y="4272422"/>
            <a:ext cx="1907676" cy="28315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lvl1pPr>
              <a:defRPr sz="1400"/>
            </a:lvl1pPr>
          </a:lstStyle>
          <a:p>
            <a:pPr>
              <a:defRPr sz="1800"/>
            </a:pPr>
            <a:r>
              <a:rPr dirty="0"/>
              <a:t> .COM era here!</a:t>
            </a:r>
          </a:p>
        </p:txBody>
      </p:sp>
      <p:pic>
        <p:nvPicPr>
          <p:cNvPr id="11" name="image.png" descr="image.png"/>
          <p:cNvPicPr>
            <a:picLocks noChangeAspect="1"/>
          </p:cNvPicPr>
          <p:nvPr/>
        </p:nvPicPr>
        <p:blipFill>
          <a:blip r:embed="rId2">
            <a:extLst/>
          </a:blip>
          <a:stretch>
            <a:fillRect/>
          </a:stretch>
        </p:blipFill>
        <p:spPr>
          <a:xfrm>
            <a:off x="7994650" y="3119819"/>
            <a:ext cx="2060575" cy="1139826"/>
          </a:xfrm>
          <a:prstGeom prst="rect">
            <a:avLst/>
          </a:prstGeom>
          <a:ln w="12700">
            <a:miter lim="400000"/>
          </a:ln>
        </p:spPr>
      </p:pic>
      <p:sp>
        <p:nvSpPr>
          <p:cNvPr id="12" name="Did you know Microsoft…"/>
          <p:cNvSpPr txBox="1"/>
          <p:nvPr/>
        </p:nvSpPr>
        <p:spPr>
          <a:xfrm>
            <a:off x="8380475" y="3280158"/>
            <a:ext cx="1530225" cy="43088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r>
              <a:rPr sz="1100" b="1" dirty="0"/>
              <a:t>Did you know Microsoft </a:t>
            </a:r>
          </a:p>
          <a:p>
            <a:pPr algn="ctr"/>
            <a:r>
              <a:rPr sz="1100" b="1" dirty="0"/>
              <a:t>missed the .COM era?</a:t>
            </a:r>
          </a:p>
        </p:txBody>
      </p:sp>
      <p:pic>
        <p:nvPicPr>
          <p:cNvPr id="13" name="image.png" descr="image.png"/>
          <p:cNvPicPr>
            <a:picLocks noChangeAspect="1"/>
          </p:cNvPicPr>
          <p:nvPr/>
        </p:nvPicPr>
        <p:blipFill>
          <a:blip r:embed="rId3">
            <a:extLst/>
          </a:blip>
          <a:stretch>
            <a:fillRect/>
          </a:stretch>
        </p:blipFill>
        <p:spPr>
          <a:xfrm>
            <a:off x="97336" y="4699959"/>
            <a:ext cx="1931762" cy="817563"/>
          </a:xfrm>
          <a:prstGeom prst="rect">
            <a:avLst/>
          </a:prstGeom>
          <a:ln w="12700">
            <a:miter lim="400000"/>
          </a:ln>
        </p:spPr>
      </p:pic>
      <p:sp>
        <p:nvSpPr>
          <p:cNvPr id="14" name="Starting in 2005-2006 lots of…"/>
          <p:cNvSpPr txBox="1"/>
          <p:nvPr/>
        </p:nvSpPr>
        <p:spPr>
          <a:xfrm>
            <a:off x="97336" y="4818470"/>
            <a:ext cx="2015898" cy="6001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1100"/>
            </a:pPr>
            <a:r>
              <a:rPr sz="1100" dirty="0"/>
              <a:t>Starting in 2005-2006 lots of </a:t>
            </a:r>
          </a:p>
          <a:p>
            <a:pPr algn="ctr">
              <a:defRPr sz="1100"/>
            </a:pPr>
            <a:r>
              <a:rPr sz="1100" dirty="0"/>
              <a:t>Enterprises started moving to </a:t>
            </a:r>
          </a:p>
          <a:p>
            <a:pPr algn="ctr">
              <a:defRPr sz="1100"/>
            </a:pPr>
            <a:r>
              <a:rPr sz="1100" dirty="0"/>
              <a:t>the Spring Framework.</a:t>
            </a:r>
          </a:p>
        </p:txBody>
      </p:sp>
      <p:sp>
        <p:nvSpPr>
          <p:cNvPr id="15" name="Shape"/>
          <p:cNvSpPr/>
          <p:nvPr/>
        </p:nvSpPr>
        <p:spPr>
          <a:xfrm>
            <a:off x="5934347" y="5214569"/>
            <a:ext cx="4397104" cy="470755"/>
          </a:xfrm>
          <a:custGeom>
            <a:avLst/>
            <a:gdLst/>
            <a:ahLst/>
            <a:cxnLst>
              <a:cxn ang="0">
                <a:pos x="wd2" y="hd2"/>
              </a:cxn>
              <a:cxn ang="5400000">
                <a:pos x="wd2" y="hd2"/>
              </a:cxn>
              <a:cxn ang="10800000">
                <a:pos x="wd2" y="hd2"/>
              </a:cxn>
              <a:cxn ang="16200000">
                <a:pos x="wd2" y="hd2"/>
              </a:cxn>
            </a:cxnLst>
            <a:rect l="0" t="0" r="r" b="b"/>
            <a:pathLst>
              <a:path w="21600" h="21600" extrusionOk="0">
                <a:moveTo>
                  <a:pt x="5165" y="0"/>
                </a:moveTo>
                <a:lnTo>
                  <a:pt x="5165" y="7338"/>
                </a:lnTo>
                <a:lnTo>
                  <a:pt x="1138" y="7338"/>
                </a:lnTo>
                <a:lnTo>
                  <a:pt x="1138" y="3738"/>
                </a:lnTo>
                <a:lnTo>
                  <a:pt x="0" y="10800"/>
                </a:lnTo>
                <a:lnTo>
                  <a:pt x="1138" y="17862"/>
                </a:lnTo>
                <a:lnTo>
                  <a:pt x="1138" y="14262"/>
                </a:lnTo>
                <a:lnTo>
                  <a:pt x="5165" y="14262"/>
                </a:lnTo>
                <a:lnTo>
                  <a:pt x="5165" y="21600"/>
                </a:lnTo>
                <a:lnTo>
                  <a:pt x="21600" y="21600"/>
                </a:lnTo>
                <a:lnTo>
                  <a:pt x="21600" y="0"/>
                </a:lnTo>
                <a:close/>
              </a:path>
            </a:pathLst>
          </a:custGeom>
          <a:solidFill>
            <a:srgbClr val="FFFF66"/>
          </a:solidFill>
          <a:ln>
            <a:solidFill>
              <a:srgbClr val="76B6F2"/>
            </a:solidFill>
          </a:ln>
        </p:spPr>
        <p:txBody>
          <a:bodyPr lIns="45719" rIns="45719" anchor="ctr"/>
          <a:lstStyle/>
          <a:p>
            <a:pPr>
              <a:defRPr sz="1400"/>
            </a:pPr>
            <a:endParaRPr sz="1400"/>
          </a:p>
        </p:txBody>
      </p:sp>
      <p:sp>
        <p:nvSpPr>
          <p:cNvPr id="16" name="Most Enterprises are still here!"/>
          <p:cNvSpPr txBox="1"/>
          <p:nvPr/>
        </p:nvSpPr>
        <p:spPr>
          <a:xfrm>
            <a:off x="7055742" y="5314695"/>
            <a:ext cx="3015359" cy="2705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lvl1pPr>
              <a:defRPr sz="1400"/>
            </a:lvl1pPr>
          </a:lstStyle>
          <a:p>
            <a:pPr>
              <a:defRPr sz="1800"/>
            </a:pPr>
            <a:r>
              <a:rPr dirty="0"/>
              <a:t> Most Enterprises are still here!</a:t>
            </a:r>
          </a:p>
        </p:txBody>
      </p:sp>
    </p:spTree>
    <p:extLst>
      <p:ext uri="{BB962C8B-B14F-4D97-AF65-F5344CB8AC3E}">
        <p14:creationId xmlns:p14="http://schemas.microsoft.com/office/powerpoint/2010/main" val="70331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306168"/>
            <a:ext cx="12192000" cy="1143000"/>
          </a:xfrm>
        </p:spPr>
        <p:txBody>
          <a:bodyPr>
            <a:normAutofit/>
          </a:bodyPr>
          <a:lstStyle/>
          <a:p>
            <a:r>
              <a:rPr lang="en-US" dirty="0" smtClean="0"/>
              <a:t>Discussion - What was the DOT-Com Era?</a:t>
            </a:r>
            <a:endParaRPr lang="en-US" dirty="0"/>
          </a:p>
        </p:txBody>
      </p:sp>
      <p:sp>
        <p:nvSpPr>
          <p:cNvPr id="3" name="Content Placeholder 2"/>
          <p:cNvSpPr>
            <a:spLocks noGrp="1"/>
          </p:cNvSpPr>
          <p:nvPr>
            <p:ph sz="half" idx="1"/>
            <p:custDataLst>
              <p:tags r:id="rId3"/>
            </p:custDataLst>
          </p:nvPr>
        </p:nvSpPr>
        <p:spPr>
          <a:xfrm>
            <a:off x="2107952" y="1449168"/>
            <a:ext cx="8237832" cy="1807207"/>
          </a:xfrm>
        </p:spPr>
        <p:txBody>
          <a:bodyPr>
            <a:normAutofit fontScale="92500" lnSpcReduction="10000"/>
          </a:bodyPr>
          <a:lstStyle/>
          <a:p>
            <a:pPr marL="571500" indent="-457200"/>
            <a:r>
              <a:rPr lang="en-US" b="0" dirty="0" smtClean="0">
                <a:solidFill>
                  <a:srgbClr val="0070C0"/>
                </a:solidFill>
                <a:latin typeface="+mn-lt"/>
              </a:rPr>
              <a:t>When was the DOT-Com Era?</a:t>
            </a:r>
            <a:endParaRPr lang="en-US" b="0" dirty="0">
              <a:solidFill>
                <a:srgbClr val="0070C0"/>
              </a:solidFill>
              <a:latin typeface="+mn-lt"/>
            </a:endParaRPr>
          </a:p>
          <a:p>
            <a:pPr marL="571500" indent="-457200"/>
            <a:r>
              <a:rPr lang="en-US" b="0" dirty="0" smtClean="0">
                <a:solidFill>
                  <a:srgbClr val="0070C0"/>
                </a:solidFill>
                <a:latin typeface="+mn-lt"/>
              </a:rPr>
              <a:t>What were some of the companies that were born during this time and are there any still remaining?</a:t>
            </a:r>
          </a:p>
          <a:p>
            <a:pPr marL="571500" indent="-457200"/>
            <a:r>
              <a:rPr lang="en-US" b="0" dirty="0" smtClean="0">
                <a:solidFill>
                  <a:srgbClr val="0070C0"/>
                </a:solidFill>
                <a:latin typeface="+mn-lt"/>
              </a:rPr>
              <a:t>What was the DOT-Com Bubble and why did it burst? </a:t>
            </a:r>
          </a:p>
        </p:txBody>
      </p:sp>
    </p:spTree>
    <p:custDataLst>
      <p:tags r:id="rId1"/>
    </p:custDataLst>
    <p:extLst>
      <p:ext uri="{BB962C8B-B14F-4D97-AF65-F5344CB8AC3E}">
        <p14:creationId xmlns:p14="http://schemas.microsoft.com/office/powerpoint/2010/main" val="256084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259492" y="10399"/>
            <a:ext cx="11553567" cy="647363"/>
          </a:xfrm>
        </p:spPr>
        <p:txBody>
          <a:bodyPr>
            <a:noAutofit/>
          </a:bodyPr>
          <a:lstStyle/>
          <a:p>
            <a:r>
              <a:rPr lang="en-US" dirty="0" smtClean="0"/>
              <a:t>What is Enterprise Java?</a:t>
            </a:r>
            <a:endParaRPr lang="en-US" baseline="-25000" dirty="0"/>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bg1"/>
                </a:solidFill>
                <a:latin typeface="Arial" charset="0"/>
                <a:cs typeface="Arial" charset="0"/>
              </a:defRPr>
            </a:lvl1pPr>
            <a:lvl2pPr marL="742950" indent="-285750" eaLnBrk="0" hangingPunct="0">
              <a:defRPr sz="1600">
                <a:solidFill>
                  <a:schemeClr val="bg1"/>
                </a:solidFill>
                <a:latin typeface="Arial" charset="0"/>
                <a:cs typeface="Arial" charset="0"/>
              </a:defRPr>
            </a:lvl2pPr>
            <a:lvl3pPr marL="1143000" indent="-228600" eaLnBrk="0" hangingPunct="0">
              <a:defRPr sz="1600">
                <a:solidFill>
                  <a:schemeClr val="bg1"/>
                </a:solidFill>
                <a:latin typeface="Arial" charset="0"/>
                <a:cs typeface="Arial" charset="0"/>
              </a:defRPr>
            </a:lvl3pPr>
            <a:lvl4pPr marL="1600200" indent="-228600" eaLnBrk="0" hangingPunct="0">
              <a:defRPr sz="1600">
                <a:solidFill>
                  <a:schemeClr val="bg1"/>
                </a:solidFill>
                <a:latin typeface="Arial" charset="0"/>
                <a:cs typeface="Arial" charset="0"/>
              </a:defRPr>
            </a:lvl4pPr>
            <a:lvl5pPr marL="2057400" indent="-228600" eaLnBrk="0" hangingPunct="0">
              <a:defRPr sz="1600">
                <a:solidFill>
                  <a:schemeClr val="bg1"/>
                </a:solidFill>
                <a:latin typeface="Arial" charset="0"/>
                <a:cs typeface="Arial" charset="0"/>
              </a:defRPr>
            </a:lvl5pPr>
            <a:lvl6pPr marL="2514600" indent="-228600" eaLnBrk="0" fontAlgn="base" hangingPunct="0">
              <a:spcBef>
                <a:spcPct val="0"/>
              </a:spcBef>
              <a:spcAft>
                <a:spcPct val="0"/>
              </a:spcAft>
              <a:defRPr sz="1600">
                <a:solidFill>
                  <a:schemeClr val="bg1"/>
                </a:solidFill>
                <a:latin typeface="Arial" charset="0"/>
                <a:cs typeface="Arial" charset="0"/>
              </a:defRPr>
            </a:lvl6pPr>
            <a:lvl7pPr marL="2971800" indent="-228600" eaLnBrk="0" fontAlgn="base" hangingPunct="0">
              <a:spcBef>
                <a:spcPct val="0"/>
              </a:spcBef>
              <a:spcAft>
                <a:spcPct val="0"/>
              </a:spcAft>
              <a:defRPr sz="1600">
                <a:solidFill>
                  <a:schemeClr val="bg1"/>
                </a:solidFill>
                <a:latin typeface="Arial" charset="0"/>
                <a:cs typeface="Arial" charset="0"/>
              </a:defRPr>
            </a:lvl7pPr>
            <a:lvl8pPr marL="3429000" indent="-228600" eaLnBrk="0" fontAlgn="base" hangingPunct="0">
              <a:spcBef>
                <a:spcPct val="0"/>
              </a:spcBef>
              <a:spcAft>
                <a:spcPct val="0"/>
              </a:spcAft>
              <a:defRPr sz="1600">
                <a:solidFill>
                  <a:schemeClr val="bg1"/>
                </a:solidFill>
                <a:latin typeface="Arial" charset="0"/>
                <a:cs typeface="Arial" charset="0"/>
              </a:defRPr>
            </a:lvl8pPr>
            <a:lvl9pPr marL="3886200" indent="-228600" eaLnBrk="0" fontAlgn="base" hangingPunct="0">
              <a:spcBef>
                <a:spcPct val="0"/>
              </a:spcBef>
              <a:spcAft>
                <a:spcPct val="0"/>
              </a:spcAft>
              <a:defRPr sz="1600">
                <a:solidFill>
                  <a:schemeClr val="bg1"/>
                </a:solidFill>
                <a:latin typeface="Arial" charset="0"/>
                <a:cs typeface="Arial" charset="0"/>
              </a:defRPr>
            </a:lvl9pPr>
          </a:lstStyle>
          <a:p>
            <a:pPr eaLnBrk="1" hangingPunct="1"/>
            <a:fld id="{8794D25F-C4EF-4C71-B439-7CE696142367}" type="slidenum">
              <a:rPr lang="en-US" sz="1000">
                <a:solidFill>
                  <a:srgbClr val="B2B2B2"/>
                </a:solidFill>
                <a:latin typeface="Arial Narrow" pitchFamily="34" charset="0"/>
              </a:rPr>
              <a:pPr eaLnBrk="1" hangingPunct="1"/>
              <a:t>25</a:t>
            </a:fld>
            <a:endParaRPr lang="en-US" sz="1000">
              <a:solidFill>
                <a:srgbClr val="B2B2B2"/>
              </a:solidFill>
              <a:latin typeface="Arial Narrow" pitchFamily="34" charset="0"/>
            </a:endParaRPr>
          </a:p>
        </p:txBody>
      </p:sp>
      <p:sp>
        <p:nvSpPr>
          <p:cNvPr id="2" name="Content Placeholder 1"/>
          <p:cNvSpPr>
            <a:spLocks noGrp="1"/>
          </p:cNvSpPr>
          <p:nvPr>
            <p:ph idx="1"/>
          </p:nvPr>
        </p:nvSpPr>
        <p:spPr>
          <a:xfrm>
            <a:off x="609600" y="755468"/>
            <a:ext cx="10972800" cy="5079275"/>
          </a:xfrm>
        </p:spPr>
        <p:txBody>
          <a:bodyPr>
            <a:noAutofit/>
          </a:bodyPr>
          <a:lstStyle/>
          <a:p>
            <a:r>
              <a:rPr lang="en-US" sz="2400" b="0" dirty="0">
                <a:latin typeface="+mn-lt"/>
              </a:rPr>
              <a:t>Java EE defines standard API’s for building web applications.</a:t>
            </a:r>
          </a:p>
          <a:p>
            <a:r>
              <a:rPr lang="en-US" sz="2400" b="0" dirty="0">
                <a:latin typeface="+mn-lt"/>
              </a:rPr>
              <a:t>Introduced right before the </a:t>
            </a:r>
            <a:r>
              <a:rPr lang="en-US" sz="2400" b="0" dirty="0" smtClean="0">
                <a:latin typeface="+mn-lt"/>
              </a:rPr>
              <a:t>DOT-Com </a:t>
            </a:r>
            <a:r>
              <a:rPr lang="en-US" sz="2400" b="0" dirty="0">
                <a:latin typeface="+mn-lt"/>
              </a:rPr>
              <a:t>era started.</a:t>
            </a:r>
          </a:p>
          <a:p>
            <a:r>
              <a:rPr lang="en-US" sz="2400" b="0" dirty="0">
                <a:latin typeface="+mn-lt"/>
              </a:rPr>
              <a:t>The Java EE Standard </a:t>
            </a:r>
            <a:r>
              <a:rPr lang="en-US" sz="2400" b="0" dirty="0" smtClean="0">
                <a:latin typeface="+mn-lt"/>
              </a:rPr>
              <a:t>was defined </a:t>
            </a:r>
            <a:r>
              <a:rPr lang="en-US" sz="2400" b="0" dirty="0">
                <a:latin typeface="+mn-lt"/>
              </a:rPr>
              <a:t>by </a:t>
            </a:r>
            <a:r>
              <a:rPr lang="en-US" sz="2400" b="0" dirty="0" smtClean="0">
                <a:latin typeface="+mn-lt"/>
              </a:rPr>
              <a:t>Sun (and now Oracle) and </a:t>
            </a:r>
            <a:r>
              <a:rPr lang="en-US" sz="2400" b="0" dirty="0">
                <a:latin typeface="+mn-lt"/>
              </a:rPr>
              <a:t>the JCP.</a:t>
            </a:r>
          </a:p>
          <a:p>
            <a:r>
              <a:rPr lang="en-US" sz="2400" b="0" dirty="0">
                <a:latin typeface="+mn-lt"/>
              </a:rPr>
              <a:t>There have been lots of contributions from the Open Source Community to fill in gaps </a:t>
            </a:r>
            <a:r>
              <a:rPr lang="en-US" sz="2400" b="0" dirty="0" smtClean="0">
                <a:latin typeface="+mn-lt"/>
              </a:rPr>
              <a:t>over the years from </a:t>
            </a:r>
            <a:r>
              <a:rPr lang="en-US" sz="2400" b="0" dirty="0">
                <a:latin typeface="+mn-lt"/>
              </a:rPr>
              <a:t>the Java EE Standard </a:t>
            </a:r>
            <a:r>
              <a:rPr lang="en-US" sz="2400" b="0" dirty="0" smtClean="0">
                <a:latin typeface="+mn-lt"/>
              </a:rPr>
              <a:t>that enriches </a:t>
            </a:r>
            <a:r>
              <a:rPr lang="en-US" sz="2400" b="0" dirty="0">
                <a:latin typeface="+mn-lt"/>
              </a:rPr>
              <a:t>the capabilities for building web applications.</a:t>
            </a:r>
          </a:p>
          <a:p>
            <a:r>
              <a:rPr lang="en-US" sz="2400" b="0" dirty="0">
                <a:latin typeface="+mn-lt"/>
              </a:rPr>
              <a:t>A Java EE Application Server implements the Java EE Standard and provides a platform to execute web applications. Sometimes the Application Server vendor “enhances” the platform by adding value added features and capabilities such as Administration Consoles, Debugging facilities, and Monitoring.</a:t>
            </a:r>
          </a:p>
          <a:p>
            <a:r>
              <a:rPr lang="en-US" sz="2400" b="0" dirty="0" smtClean="0">
                <a:latin typeface="+mn-lt"/>
              </a:rPr>
              <a:t>The </a:t>
            </a:r>
            <a:r>
              <a:rPr lang="en-US" sz="2400" b="0" dirty="0">
                <a:latin typeface="+mn-lt"/>
              </a:rPr>
              <a:t>Java EE Application Server </a:t>
            </a:r>
            <a:r>
              <a:rPr lang="en-US" sz="2400" b="0" dirty="0" smtClean="0">
                <a:latin typeface="+mn-lt"/>
              </a:rPr>
              <a:t>has rapidly become </a:t>
            </a:r>
            <a:r>
              <a:rPr lang="en-US" sz="2400" b="0" dirty="0">
                <a:latin typeface="+mn-lt"/>
              </a:rPr>
              <a:t>a commodity with a number of very robust and scalable open source alternatives now available on the market</a:t>
            </a:r>
            <a:r>
              <a:rPr lang="en-US" sz="2400" b="0" dirty="0" smtClean="0">
                <a:latin typeface="+mn-lt"/>
              </a:rPr>
              <a:t>.</a:t>
            </a:r>
            <a:endParaRPr lang="en-US" sz="2400" b="0" dirty="0">
              <a:latin typeface="+mn-lt"/>
            </a:endParaRPr>
          </a:p>
        </p:txBody>
      </p:sp>
    </p:spTree>
    <p:extLst>
      <p:ext uri="{BB962C8B-B14F-4D97-AF65-F5344CB8AC3E}">
        <p14:creationId xmlns:p14="http://schemas.microsoft.com/office/powerpoint/2010/main" val="511983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209800" y="2743200"/>
            <a:ext cx="7818438" cy="1143000"/>
          </a:xfrm>
        </p:spPr>
        <p:txBody>
          <a:bodyPr/>
          <a:lstStyle/>
          <a:p>
            <a:pPr>
              <a:defRPr/>
            </a:pPr>
            <a:r>
              <a:rPr lang="en-US" altLang="en-US" dirty="0" smtClean="0">
                <a:solidFill>
                  <a:schemeClr val="tx1">
                    <a:lumMod val="75000"/>
                    <a:lumOff val="25000"/>
                  </a:schemeClr>
                </a:solidFill>
              </a:rPr>
              <a:t>N-Layer Architecture</a:t>
            </a:r>
            <a:endParaRPr lang="en-US" altLang="en-US" dirty="0">
              <a:solidFill>
                <a:schemeClr val="tx1">
                  <a:lumMod val="75000"/>
                  <a:lumOff val="25000"/>
                </a:schemeClr>
              </a:solidFill>
            </a:endParaRPr>
          </a:p>
        </p:txBody>
      </p:sp>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8E5A6433-E4F2-4F4C-B4E5-1A944E6B2A5D}" type="slidenum">
              <a:rPr lang="en-US" altLang="en-US" sz="1000">
                <a:latin typeface="Arial" charset="0"/>
              </a:rPr>
              <a:pPr/>
              <a:t>26</a:t>
            </a:fld>
            <a:endParaRPr lang="en-US" altLang="en-US" sz="1000">
              <a:latin typeface="Arial" charset="0"/>
            </a:endParaRPr>
          </a:p>
        </p:txBody>
      </p:sp>
    </p:spTree>
    <p:extLst>
      <p:ext uri="{BB962C8B-B14F-4D97-AF65-F5344CB8AC3E}">
        <p14:creationId xmlns:p14="http://schemas.microsoft.com/office/powerpoint/2010/main" val="173219836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smtClean="0"/>
              <a:t>Introduction to N-Layer Architecture</a:t>
            </a:r>
            <a:endParaRPr lang="en-US" dirty="0"/>
          </a:p>
        </p:txBody>
      </p:sp>
      <p:sp>
        <p:nvSpPr>
          <p:cNvPr id="3" name="Layers and Tiers…"/>
          <p:cNvSpPr txBox="1">
            <a:spLocks/>
          </p:cNvSpPr>
          <p:nvPr/>
        </p:nvSpPr>
        <p:spPr>
          <a:xfrm>
            <a:off x="1158239" y="896984"/>
            <a:ext cx="10232572" cy="1560468"/>
          </a:xfrm>
          <a:prstGeom prst="rect">
            <a:avLst/>
          </a:prstGeom>
        </p:spPr>
        <p:txBody>
          <a:bodyPr vert="horz" lIns="50797" tIns="50797" rIns="50797" bIns="50797" rtlCol="0">
            <a:normAutofit/>
          </a:bodyPr>
          <a:lstStyle>
            <a:lvl1pPr marL="342900" indent="-342900" algn="l" defTabSz="457200" rtl="0" eaLnBrk="1" latinLnBrk="0" hangingPunct="1">
              <a:spcBef>
                <a:spcPct val="20000"/>
              </a:spcBef>
              <a:buFont typeface="Arial"/>
              <a:buChar char="•"/>
              <a:defRPr sz="2800" b="1" i="0" kern="1200">
                <a:solidFill>
                  <a:schemeClr val="tx1"/>
                </a:solidFill>
                <a:latin typeface="Times"/>
                <a:ea typeface="+mn-ea"/>
                <a:cs typeface="Times"/>
              </a:defRPr>
            </a:lvl1pPr>
            <a:lvl2pPr marL="742950" indent="-285750" algn="l" defTabSz="457200" rtl="0" eaLnBrk="1" latinLnBrk="0" hangingPunct="1">
              <a:spcBef>
                <a:spcPct val="20000"/>
              </a:spcBef>
              <a:buFont typeface="Arial"/>
              <a:buChar char="–"/>
              <a:defRPr sz="2400" b="1" i="0" kern="1200">
                <a:solidFill>
                  <a:schemeClr val="tx1"/>
                </a:solidFill>
                <a:latin typeface="Times"/>
                <a:ea typeface="+mn-ea"/>
                <a:cs typeface="Times"/>
              </a:defRPr>
            </a:lvl2pPr>
            <a:lvl3pPr marL="1143000" indent="-228600" algn="l" defTabSz="457200" rtl="0" eaLnBrk="1" latinLnBrk="0" hangingPunct="1">
              <a:spcBef>
                <a:spcPct val="20000"/>
              </a:spcBef>
              <a:buFont typeface="Arial"/>
              <a:buChar char="•"/>
              <a:defRPr sz="2000" b="1" i="0" kern="1200">
                <a:solidFill>
                  <a:schemeClr val="tx1"/>
                </a:solidFill>
                <a:latin typeface="Times"/>
                <a:ea typeface="+mn-ea"/>
                <a:cs typeface="Times"/>
              </a:defRPr>
            </a:lvl3pPr>
            <a:lvl4pPr marL="16002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4pPr>
            <a:lvl5pPr marL="20574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9915" indent="-89915" defTabSz="402335">
              <a:spcBef>
                <a:spcPts val="500"/>
              </a:spcBef>
              <a:buFont typeface="Arial"/>
              <a:buNone/>
              <a:defRPr sz="1919"/>
            </a:pPr>
            <a:r>
              <a:rPr lang="en-US" sz="1800" dirty="0" smtClean="0">
                <a:latin typeface="+mn-lt"/>
                <a:ea typeface="Arial"/>
                <a:cs typeface="Arial"/>
                <a:sym typeface="Arial"/>
              </a:rPr>
              <a:t>Layers and Tiers</a:t>
            </a:r>
            <a:endParaRPr lang="en-US" sz="1800" dirty="0" smtClean="0">
              <a:latin typeface="+mn-lt"/>
            </a:endParaRPr>
          </a:p>
          <a:p>
            <a:pPr marL="127761" lvl="1" indent="-56133" defTabSz="402335">
              <a:spcBef>
                <a:spcPts val="0"/>
              </a:spcBef>
              <a:buClr>
                <a:srgbClr val="262626"/>
              </a:buClr>
              <a:buFont typeface="Arial"/>
              <a:buChar char="▪"/>
              <a:defRPr sz="1727"/>
            </a:pPr>
            <a:r>
              <a:rPr lang="en-US" sz="1248" b="0" dirty="0" smtClean="0">
                <a:latin typeface="+mn-lt"/>
              </a:rPr>
              <a:t> </a:t>
            </a:r>
            <a:r>
              <a:rPr lang="en-US" sz="1600" b="0" dirty="0" smtClean="0">
                <a:latin typeface="+mn-lt"/>
              </a:rPr>
              <a:t>Definition: Layers are about how your code is organized in relation to “concerns” (enforces separation of concerns).</a:t>
            </a:r>
          </a:p>
          <a:p>
            <a:pPr marL="127761" lvl="1" indent="-56133" defTabSz="402335">
              <a:spcBef>
                <a:spcPts val="0"/>
              </a:spcBef>
              <a:buClr>
                <a:srgbClr val="262626"/>
              </a:buClr>
              <a:buFont typeface="Arial"/>
              <a:buChar char="▪"/>
              <a:defRPr sz="1727"/>
            </a:pPr>
            <a:r>
              <a:rPr lang="en-US" sz="1600" b="0" dirty="0" smtClean="0">
                <a:latin typeface="+mn-lt"/>
              </a:rPr>
              <a:t> Definition: Tiers are about the where your code/processes are run (across physical hardware).</a:t>
            </a:r>
          </a:p>
          <a:p>
            <a:pPr marL="127761" lvl="1" indent="-56133" defTabSz="402335">
              <a:spcBef>
                <a:spcPts val="0"/>
              </a:spcBef>
              <a:buClr>
                <a:srgbClr val="262626"/>
              </a:buClr>
              <a:buFont typeface="Arial"/>
              <a:buChar char="▪"/>
              <a:defRPr sz="1727"/>
            </a:pPr>
            <a:r>
              <a:rPr lang="en-US" sz="1600" b="0" dirty="0" smtClean="0">
                <a:latin typeface="+mn-lt"/>
              </a:rPr>
              <a:t> Important: You can deploy an N-Layer application on a single or multiple tier server solution.</a:t>
            </a:r>
          </a:p>
          <a:p>
            <a:pPr marL="127761" lvl="1" indent="-56133" defTabSz="402335">
              <a:spcBef>
                <a:spcPts val="0"/>
              </a:spcBef>
              <a:buClr>
                <a:srgbClr val="262626"/>
              </a:buClr>
              <a:buFont typeface="Arial"/>
              <a:buChar char="▪"/>
              <a:defRPr sz="1727"/>
            </a:pPr>
            <a:r>
              <a:rPr lang="en-US" sz="1600" b="0" dirty="0" smtClean="0">
                <a:latin typeface="+mn-lt"/>
              </a:rPr>
              <a:t> Important: Tiers are not Layers so make sure you use the proper terminology in diagrams, designs, and conversations.</a:t>
            </a:r>
            <a:endParaRPr lang="en-US" sz="1600" b="0" dirty="0">
              <a:latin typeface="+mn-lt"/>
            </a:endParaRPr>
          </a:p>
        </p:txBody>
      </p:sp>
      <p:sp>
        <p:nvSpPr>
          <p:cNvPr id="4" name="Things to Keep in Mind…"/>
          <p:cNvSpPr txBox="1"/>
          <p:nvPr/>
        </p:nvSpPr>
        <p:spPr>
          <a:xfrm>
            <a:off x="1158239" y="4051657"/>
            <a:ext cx="10101944" cy="1964634"/>
          </a:xfrm>
          <a:prstGeom prst="rect">
            <a:avLst/>
          </a:prstGeom>
          <a:ln w="12700">
            <a:miter lim="400000"/>
          </a:ln>
          <a:extLst>
            <a:ext uri="{C572A759-6A51-4108-AA02-DFA0A04FC94B}">
              <ma14:wrappingTextBoxFlag xmlns:ma14="http://schemas.microsoft.com/office/mac/drawingml/2011/main" xmlns="" val="1"/>
            </a:ext>
          </a:extLst>
        </p:spPr>
        <p:txBody>
          <a:bodyPr wrap="square" lIns="50797" tIns="50797" rIns="50797" bIns="50797">
            <a:spAutoFit/>
          </a:bodyPr>
          <a:lstStyle/>
          <a:p>
            <a:pPr marL="254000" indent="-254000" defTabSz="912812">
              <a:spcBef>
                <a:spcPts val="600"/>
              </a:spcBef>
            </a:pPr>
            <a:r>
              <a:rPr b="1" dirty="0">
                <a:ea typeface="Arial"/>
                <a:cs typeface="Arial"/>
                <a:sym typeface="Arial"/>
              </a:rPr>
              <a:t>Things to Keep in Mind</a:t>
            </a:r>
            <a:endParaRPr dirty="0">
              <a:solidFill>
                <a:schemeClr val="accent3"/>
              </a:solidFill>
              <a:ea typeface="Arial"/>
              <a:cs typeface="Arial"/>
              <a:sym typeface="Arial"/>
            </a:endParaRPr>
          </a:p>
          <a:p>
            <a:pPr marL="442912" lvl="1" indent="-201612" defTabSz="912812">
              <a:spcBef>
                <a:spcPts val="200"/>
              </a:spcBef>
              <a:buClr>
                <a:schemeClr val="accent4"/>
              </a:buClr>
              <a:buSzPct val="70000"/>
              <a:buFont typeface="Wingdings-Regular"/>
              <a:buChar char="▪"/>
              <a:defRPr sz="1300"/>
            </a:pPr>
            <a:r>
              <a:rPr sz="1400" dirty="0"/>
              <a:t>Distributing your application across tiers either vertically or horizontally tiers is sometimes required to strike a balance between performance, scalability, fault tolerance, and security.</a:t>
            </a:r>
            <a:endParaRPr sz="1400" dirty="0">
              <a:solidFill>
                <a:schemeClr val="accent3"/>
              </a:solidFill>
            </a:endParaRPr>
          </a:p>
          <a:p>
            <a:pPr marL="442912" lvl="1" indent="-201612" defTabSz="912812">
              <a:spcBef>
                <a:spcPts val="200"/>
              </a:spcBef>
              <a:buClr>
                <a:schemeClr val="accent4"/>
              </a:buClr>
              <a:buSzPct val="70000"/>
              <a:buFont typeface="Wingdings-Regular"/>
              <a:buChar char="▪"/>
              <a:defRPr sz="1300"/>
            </a:pPr>
            <a:r>
              <a:rPr sz="1400" dirty="0"/>
              <a:t>Crossing a boundary/tier can be expensive. It is on the order of 1000 times slower to make a call across a process boundary on the same machine than to make the same call within the same process. If the call is made across a network this can be even slower.</a:t>
            </a:r>
            <a:endParaRPr sz="1400" dirty="0">
              <a:solidFill>
                <a:schemeClr val="accent3"/>
              </a:solidFill>
            </a:endParaRPr>
          </a:p>
          <a:p>
            <a:pPr marL="442912" lvl="1" indent="-201612" defTabSz="912812">
              <a:spcBef>
                <a:spcPts val="200"/>
              </a:spcBef>
              <a:buClr>
                <a:schemeClr val="accent4"/>
              </a:buClr>
              <a:buSzPct val="70000"/>
              <a:buFont typeface="Wingdings-Regular"/>
              <a:buChar char="▪"/>
              <a:defRPr sz="1300"/>
            </a:pPr>
            <a:r>
              <a:rPr sz="1400" dirty="0"/>
              <a:t>In general tiers should be minimized unless they are really needed. Tiers may not be a good thing, they are a necessary evil required to obtain certain levels of scalability, fault tolerance or security. A good application architecture (with proper use of technologies) can make adding tiers virtually transparent (via a deployment).</a:t>
            </a:r>
          </a:p>
        </p:txBody>
      </p:sp>
      <p:pic>
        <p:nvPicPr>
          <p:cNvPr id="5" name="image.png" descr="image.png"/>
          <p:cNvPicPr>
            <a:picLocks noChangeAspect="1"/>
          </p:cNvPicPr>
          <p:nvPr/>
        </p:nvPicPr>
        <p:blipFill>
          <a:blip r:embed="rId2">
            <a:extLst/>
          </a:blip>
          <a:stretch>
            <a:fillRect/>
          </a:stretch>
        </p:blipFill>
        <p:spPr>
          <a:xfrm>
            <a:off x="3400426" y="2275972"/>
            <a:ext cx="4660637" cy="1825297"/>
          </a:xfrm>
          <a:prstGeom prst="rect">
            <a:avLst/>
          </a:prstGeom>
          <a:ln w="12700">
            <a:miter lim="400000"/>
          </a:ln>
        </p:spPr>
      </p:pic>
    </p:spTree>
    <p:extLst>
      <p:ext uri="{BB962C8B-B14F-4D97-AF65-F5344CB8AC3E}">
        <p14:creationId xmlns:p14="http://schemas.microsoft.com/office/powerpoint/2010/main" val="343130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iterate>
                                    <p:tmAbs val="0"/>
                                  </p:iterate>
                                  <p:childTnLst>
                                    <p:set>
                                      <p:cBhvr>
                                        <p:cTn id="12" fill="hold"/>
                                        <p:tgtEl>
                                          <p:spTgt spid="5"/>
                                        </p:tgtEl>
                                        <p:attrNameLst>
                                          <p:attrName>style.visibility</p:attrName>
                                        </p:attrNameLst>
                                      </p:cBhvr>
                                      <p:to>
                                        <p:strVal val="visible"/>
                                      </p:to>
                                    </p:set>
                                    <p:animEffect transition="in" filter="blinds(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iterate>
                                    <p:tmAbs val="0"/>
                                  </p:iterate>
                                  <p:childTnLst>
                                    <p:set>
                                      <p:cBhvr>
                                        <p:cTn id="17" fill="hold"/>
                                        <p:tgtEl>
                                          <p:spTgt spid="4">
                                            <p:bg/>
                                          </p:spTgt>
                                        </p:tgtEl>
                                        <p:attrNameLst>
                                          <p:attrName>style.visibility</p:attrName>
                                        </p:attrNameLst>
                                      </p:cBhvr>
                                      <p:to>
                                        <p:strVal val="visible"/>
                                      </p:to>
                                    </p:set>
                                    <p:anim calcmode="lin" valueType="num">
                                      <p:cBhvr>
                                        <p:cTn id="18" dur="500" fill="hold"/>
                                        <p:tgtEl>
                                          <p:spTgt spid="4">
                                            <p:bg/>
                                          </p:spTgt>
                                        </p:tgtEl>
                                        <p:attrNameLst>
                                          <p:attrName>ppt_x</p:attrName>
                                        </p:attrNameLst>
                                      </p:cBhvr>
                                      <p:tavLst>
                                        <p:tav tm="0">
                                          <p:val>
                                            <p:strVal val="#ppt_x"/>
                                          </p:val>
                                        </p:tav>
                                        <p:tav tm="100000">
                                          <p:val>
                                            <p:strVal val="#ppt_x"/>
                                          </p:val>
                                        </p:tav>
                                      </p:tavLst>
                                    </p:anim>
                                    <p:anim calcmode="lin" valueType="num">
                                      <p:cBhvr>
                                        <p:cTn id="19" dur="500" fill="hold"/>
                                        <p:tgtEl>
                                          <p:spTgt spid="4">
                                            <p:bg/>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iterate>
                                    <p:tmAbs val="0"/>
                                  </p:iterate>
                                  <p:childTnLst>
                                    <p:set>
                                      <p:cBhvr>
                                        <p:cTn id="21" fill="hold"/>
                                        <p:tgtEl>
                                          <p:spTgt spid="4">
                                            <p:txEl>
                                              <p:pRg st="0" end="0"/>
                                            </p:txEl>
                                          </p:spTgt>
                                        </p:tgtEl>
                                        <p:attrNameLst>
                                          <p:attrName>style.visibility</p:attrName>
                                        </p:attrNameLst>
                                      </p:cBhvr>
                                      <p:to>
                                        <p:strVal val="visible"/>
                                      </p:to>
                                    </p:set>
                                    <p:anim calcmode="lin" valueType="num">
                                      <p:cBhvr>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iterate>
                                    <p:tmAbs val="0"/>
                                  </p:iterate>
                                  <p:childTnLst>
                                    <p:set>
                                      <p:cBhvr>
                                        <p:cTn id="26" fill="hold"/>
                                        <p:tgtEl>
                                          <p:spTgt spid="4">
                                            <p:txEl>
                                              <p:pRg st="1" end="1"/>
                                            </p:txEl>
                                          </p:spTgt>
                                        </p:tgtEl>
                                        <p:attrNameLst>
                                          <p:attrName>style.visibility</p:attrName>
                                        </p:attrNameLst>
                                      </p:cBhvr>
                                      <p:to>
                                        <p:strVal val="visible"/>
                                      </p:to>
                                    </p:set>
                                    <p:anim calcmode="lin" valueType="num">
                                      <p:cBhvr>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4" fill="hold" grpId="0" nodeType="afterEffect">
                                  <p:stCondLst>
                                    <p:cond delay="0"/>
                                  </p:stCondLst>
                                  <p:iterate>
                                    <p:tmAbs val="0"/>
                                  </p:iterate>
                                  <p:childTnLst>
                                    <p:set>
                                      <p:cBhvr>
                                        <p:cTn id="31" fill="hold"/>
                                        <p:tgtEl>
                                          <p:spTgt spid="4">
                                            <p:txEl>
                                              <p:pRg st="2" end="2"/>
                                            </p:txEl>
                                          </p:spTgt>
                                        </p:tgtEl>
                                        <p:attrNameLst>
                                          <p:attrName>style.visibility</p:attrName>
                                        </p:attrNameLst>
                                      </p:cBhvr>
                                      <p:to>
                                        <p:strVal val="visible"/>
                                      </p:to>
                                    </p:set>
                                    <p:anim calcmode="lin" valueType="num">
                                      <p:cBhvr>
                                        <p:cTn id="3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iterate>
                                    <p:tmAbs val="0"/>
                                  </p:iterate>
                                  <p:childTnLst>
                                    <p:set>
                                      <p:cBhvr>
                                        <p:cTn id="36" fill="hold"/>
                                        <p:tgtEl>
                                          <p:spTgt spid="4">
                                            <p:txEl>
                                              <p:pRg st="3" end="3"/>
                                            </p:txEl>
                                          </p:spTgt>
                                        </p:tgtEl>
                                        <p:attrNameLst>
                                          <p:attrName>style.visibility</p:attrName>
                                        </p:attrNameLst>
                                      </p:cBhvr>
                                      <p:to>
                                        <p:strVal val="visible"/>
                                      </p:to>
                                    </p:set>
                                    <p:anim calcmode="lin" valueType="num">
                                      <p:cBhvr>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P spid="4" grpId="0" build="p" bldLvl="5" animBg="1" advAuto="0"/>
      <p:bldP spid="5"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smtClean="0"/>
              <a:t>N-Layer Architecture – Client Layer</a:t>
            </a:r>
            <a:endParaRPr lang="en-US" dirty="0"/>
          </a:p>
        </p:txBody>
      </p:sp>
      <p:sp>
        <p:nvSpPr>
          <p:cNvPr id="3" name="Client Layer (Sometimes not counted in N – although we should now):…"/>
          <p:cNvSpPr txBox="1">
            <a:spLocks/>
          </p:cNvSpPr>
          <p:nvPr/>
        </p:nvSpPr>
        <p:spPr>
          <a:xfrm>
            <a:off x="992777" y="1225553"/>
            <a:ext cx="10528663" cy="5029201"/>
          </a:xfrm>
          <a:prstGeom prst="rect">
            <a:avLst/>
          </a:prstGeom>
        </p:spPr>
        <p:txBody>
          <a:bodyPr vert="horz" lIns="50797" tIns="50797" rIns="50797" bIns="50797" rtlCol="0">
            <a:normAutofit/>
          </a:bodyPr>
          <a:lstStyle>
            <a:lvl1pPr marL="342900" indent="-342900" algn="l" defTabSz="457200" rtl="0" eaLnBrk="1" latinLnBrk="0" hangingPunct="1">
              <a:spcBef>
                <a:spcPct val="20000"/>
              </a:spcBef>
              <a:buFont typeface="Arial"/>
              <a:buChar char="•"/>
              <a:defRPr sz="2800" b="1" i="0" kern="1200">
                <a:solidFill>
                  <a:schemeClr val="tx1"/>
                </a:solidFill>
                <a:latin typeface="Times"/>
                <a:ea typeface="+mn-ea"/>
                <a:cs typeface="Times"/>
              </a:defRPr>
            </a:lvl1pPr>
            <a:lvl2pPr marL="742950" indent="-285750" algn="l" defTabSz="457200" rtl="0" eaLnBrk="1" latinLnBrk="0" hangingPunct="1">
              <a:spcBef>
                <a:spcPct val="20000"/>
              </a:spcBef>
              <a:buFont typeface="Arial"/>
              <a:buChar char="–"/>
              <a:defRPr sz="2400" b="1" i="0" kern="1200">
                <a:solidFill>
                  <a:schemeClr val="tx1"/>
                </a:solidFill>
                <a:latin typeface="Times"/>
                <a:ea typeface="+mn-ea"/>
                <a:cs typeface="Times"/>
              </a:defRPr>
            </a:lvl2pPr>
            <a:lvl3pPr marL="1143000" indent="-228600" algn="l" defTabSz="457200" rtl="0" eaLnBrk="1" latinLnBrk="0" hangingPunct="1">
              <a:spcBef>
                <a:spcPct val="20000"/>
              </a:spcBef>
              <a:buFont typeface="Arial"/>
              <a:buChar char="•"/>
              <a:defRPr sz="2000" b="1" i="0" kern="1200">
                <a:solidFill>
                  <a:schemeClr val="tx1"/>
                </a:solidFill>
                <a:latin typeface="Times"/>
                <a:ea typeface="+mn-ea"/>
                <a:cs typeface="Times"/>
              </a:defRPr>
            </a:lvl3pPr>
            <a:lvl4pPr marL="16002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4pPr>
            <a:lvl5pPr marL="20574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4787" indent="-204787" defTabSz="912812">
              <a:spcBef>
                <a:spcPts val="1400"/>
              </a:spcBef>
              <a:buFont typeface="Arial"/>
              <a:buNone/>
            </a:pPr>
            <a:r>
              <a:rPr lang="en-US" dirty="0" smtClean="0">
                <a:latin typeface="+mn-lt"/>
                <a:ea typeface="Arial"/>
                <a:cs typeface="Arial"/>
                <a:sym typeface="Arial"/>
              </a:rPr>
              <a:t>Client Layer (Sometimes not counted in N – although we should now):</a:t>
            </a:r>
            <a:endParaRPr lang="en-US" dirty="0" smtClean="0">
              <a:latin typeface="+mn-lt"/>
            </a:endParaRPr>
          </a:p>
          <a:p>
            <a:pPr marL="298979" lvl="1" indent="-137054" defTabSz="912812">
              <a:spcBef>
                <a:spcPts val="400"/>
              </a:spcBef>
              <a:buClr>
                <a:srgbClr val="262626"/>
              </a:buClr>
              <a:buFont typeface="Arial"/>
              <a:buChar char="▪"/>
              <a:defRPr sz="1800"/>
            </a:pPr>
            <a:r>
              <a:rPr lang="en-US" sz="2800" b="0" dirty="0" smtClean="0">
                <a:latin typeface="+mn-lt"/>
              </a:rPr>
              <a:t> Typically a web browser (but does not need to be) that is responsible for the user interface display on the client (</a:t>
            </a:r>
            <a:r>
              <a:rPr lang="en-US" sz="2800" b="0" u="sng" dirty="0" smtClean="0">
                <a:solidFill>
                  <a:srgbClr val="0070C0"/>
                </a:solidFill>
                <a:latin typeface="+mn-lt"/>
              </a:rPr>
              <a:t>client side</a:t>
            </a:r>
            <a:r>
              <a:rPr lang="en-US" sz="2800" b="0" dirty="0" smtClean="0">
                <a:latin typeface="+mn-lt"/>
              </a:rPr>
              <a:t>).</a:t>
            </a:r>
          </a:p>
          <a:p>
            <a:pPr marL="298979" lvl="1" indent="-137054" defTabSz="912812">
              <a:spcBef>
                <a:spcPts val="400"/>
              </a:spcBef>
              <a:buClr>
                <a:srgbClr val="262626"/>
              </a:buClr>
              <a:buFont typeface="Arial"/>
              <a:buChar char="▪"/>
              <a:defRPr sz="1800"/>
            </a:pPr>
            <a:r>
              <a:rPr lang="en-US" sz="2800" b="0" dirty="0" smtClean="0">
                <a:latin typeface="+mn-lt"/>
              </a:rPr>
              <a:t> Minimal data validation  (but need to avoid duplicating rules and implementations).</a:t>
            </a:r>
          </a:p>
          <a:p>
            <a:pPr marL="298979" lvl="1" indent="-137054" defTabSz="912812">
              <a:spcBef>
                <a:spcPts val="400"/>
              </a:spcBef>
              <a:buClr>
                <a:srgbClr val="262626"/>
              </a:buClr>
              <a:buFont typeface="Arial"/>
              <a:buChar char="▪"/>
              <a:defRPr sz="1800"/>
            </a:pPr>
            <a:r>
              <a:rPr lang="en-US" sz="2800" b="0" dirty="0" smtClean="0">
                <a:latin typeface="+mn-lt"/>
              </a:rPr>
              <a:t> Minimal user interface/application logic. Presentation only.</a:t>
            </a:r>
          </a:p>
          <a:p>
            <a:pPr marL="298979" lvl="1" indent="-137054" defTabSz="912812">
              <a:spcBef>
                <a:spcPts val="400"/>
              </a:spcBef>
              <a:buClr>
                <a:srgbClr val="262626"/>
              </a:buClr>
              <a:buFont typeface="Arial"/>
              <a:buChar char="▪"/>
              <a:defRPr sz="1800"/>
            </a:pPr>
            <a:r>
              <a:rPr lang="en-US" sz="2800" b="0" dirty="0" smtClean="0">
                <a:latin typeface="+mn-lt"/>
              </a:rPr>
              <a:t> Supports client side UI Widget Library.</a:t>
            </a:r>
          </a:p>
        </p:txBody>
      </p:sp>
    </p:spTree>
    <p:extLst>
      <p:ext uri="{BB962C8B-B14F-4D97-AF65-F5344CB8AC3E}">
        <p14:creationId xmlns:p14="http://schemas.microsoft.com/office/powerpoint/2010/main" val="293496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smtClean="0"/>
              <a:t>N-Layer Architecture – Presentation Layer</a:t>
            </a:r>
            <a:endParaRPr lang="en-US" dirty="0"/>
          </a:p>
        </p:txBody>
      </p:sp>
      <p:sp>
        <p:nvSpPr>
          <p:cNvPr id="3" name="Client Layer (Sometimes not counted in N – although we should now):…"/>
          <p:cNvSpPr txBox="1">
            <a:spLocks/>
          </p:cNvSpPr>
          <p:nvPr/>
        </p:nvSpPr>
        <p:spPr>
          <a:xfrm>
            <a:off x="827314" y="1143000"/>
            <a:ext cx="10755086" cy="5029201"/>
          </a:xfrm>
          <a:prstGeom prst="rect">
            <a:avLst/>
          </a:prstGeom>
        </p:spPr>
        <p:txBody>
          <a:bodyPr vert="horz" lIns="50797" tIns="50797" rIns="50797" bIns="50797" rtlCol="0">
            <a:normAutofit/>
          </a:bodyPr>
          <a:lstStyle>
            <a:lvl1pPr marL="342900" indent="-342900" algn="l" defTabSz="457200" rtl="0" eaLnBrk="1" latinLnBrk="0" hangingPunct="1">
              <a:spcBef>
                <a:spcPct val="20000"/>
              </a:spcBef>
              <a:buFont typeface="Arial"/>
              <a:buChar char="•"/>
              <a:defRPr sz="2800" b="1" i="0" kern="1200">
                <a:solidFill>
                  <a:schemeClr val="tx1"/>
                </a:solidFill>
                <a:latin typeface="Times"/>
                <a:ea typeface="+mn-ea"/>
                <a:cs typeface="Times"/>
              </a:defRPr>
            </a:lvl1pPr>
            <a:lvl2pPr marL="742950" indent="-285750" algn="l" defTabSz="457200" rtl="0" eaLnBrk="1" latinLnBrk="0" hangingPunct="1">
              <a:spcBef>
                <a:spcPct val="20000"/>
              </a:spcBef>
              <a:buFont typeface="Arial"/>
              <a:buChar char="–"/>
              <a:defRPr sz="2400" b="1" i="0" kern="1200">
                <a:solidFill>
                  <a:schemeClr val="tx1"/>
                </a:solidFill>
                <a:latin typeface="Times"/>
                <a:ea typeface="+mn-ea"/>
                <a:cs typeface="Times"/>
              </a:defRPr>
            </a:lvl2pPr>
            <a:lvl3pPr marL="1143000" indent="-228600" algn="l" defTabSz="457200" rtl="0" eaLnBrk="1" latinLnBrk="0" hangingPunct="1">
              <a:spcBef>
                <a:spcPct val="20000"/>
              </a:spcBef>
              <a:buFont typeface="Arial"/>
              <a:buChar char="•"/>
              <a:defRPr sz="2000" b="1" i="0" kern="1200">
                <a:solidFill>
                  <a:schemeClr val="tx1"/>
                </a:solidFill>
                <a:latin typeface="Times"/>
                <a:ea typeface="+mn-ea"/>
                <a:cs typeface="Times"/>
              </a:defRPr>
            </a:lvl3pPr>
            <a:lvl4pPr marL="16002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4pPr>
            <a:lvl5pPr marL="20574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4787" indent="-204787" defTabSz="912812">
              <a:spcBef>
                <a:spcPts val="1400"/>
              </a:spcBef>
              <a:buFont typeface="Arial"/>
              <a:buNone/>
            </a:pPr>
            <a:r>
              <a:rPr lang="en-US" dirty="0" smtClean="0">
                <a:latin typeface="+mn-lt"/>
                <a:ea typeface="Arial"/>
                <a:cs typeface="Arial"/>
                <a:sym typeface="Arial"/>
              </a:rPr>
              <a:t>Presentation Layer (PL):</a:t>
            </a:r>
            <a:endParaRPr lang="en-US" dirty="0" smtClean="0">
              <a:latin typeface="+mn-lt"/>
            </a:endParaRPr>
          </a:p>
          <a:p>
            <a:pPr marL="298979" lvl="1" indent="-137054" defTabSz="912812">
              <a:spcBef>
                <a:spcPts val="400"/>
              </a:spcBef>
              <a:buClr>
                <a:srgbClr val="262626"/>
              </a:buClr>
              <a:buFont typeface="Arial"/>
              <a:buChar char="▪"/>
              <a:defRPr sz="1800"/>
            </a:pPr>
            <a:r>
              <a:rPr lang="en-US" sz="2800" b="0" dirty="0" smtClean="0">
                <a:latin typeface="+mn-lt"/>
              </a:rPr>
              <a:t> Dynamic (</a:t>
            </a:r>
            <a:r>
              <a:rPr lang="en-US" sz="2800" b="0" u="sng" dirty="0" smtClean="0">
                <a:solidFill>
                  <a:srgbClr val="0070C0"/>
                </a:solidFill>
                <a:latin typeface="+mn-lt"/>
              </a:rPr>
              <a:t>server side</a:t>
            </a:r>
            <a:r>
              <a:rPr lang="en-US" sz="2800" b="0" dirty="0" smtClean="0">
                <a:latin typeface="+mn-lt"/>
              </a:rPr>
              <a:t>) page generation but can also use a Rich Internet Application RIA technology such JavaFX.</a:t>
            </a:r>
          </a:p>
          <a:p>
            <a:pPr marL="298979" lvl="1" indent="-137054" defTabSz="912812">
              <a:spcBef>
                <a:spcPts val="400"/>
              </a:spcBef>
              <a:buClr>
                <a:srgbClr val="262626"/>
              </a:buClr>
              <a:buFont typeface="Arial"/>
              <a:buChar char="▪"/>
              <a:defRPr sz="1800"/>
            </a:pPr>
            <a:r>
              <a:rPr lang="en-US" sz="2800" b="0" dirty="0" smtClean="0">
                <a:latin typeface="+mn-lt"/>
              </a:rPr>
              <a:t> Handles user interface events (synchronous and asynchronous).</a:t>
            </a:r>
          </a:p>
          <a:p>
            <a:pPr marL="298979" lvl="1" indent="-137054" defTabSz="912812">
              <a:spcBef>
                <a:spcPts val="400"/>
              </a:spcBef>
              <a:buClr>
                <a:srgbClr val="262626"/>
              </a:buClr>
              <a:buFont typeface="Arial"/>
              <a:buChar char="▪"/>
              <a:defRPr sz="1800"/>
            </a:pPr>
            <a:r>
              <a:rPr lang="en-US" sz="2800" b="0" dirty="0" smtClean="0">
                <a:latin typeface="+mn-lt"/>
              </a:rPr>
              <a:t> Implements user interface/application logic (UI Rules).</a:t>
            </a:r>
          </a:p>
          <a:p>
            <a:pPr marL="298979" lvl="1" indent="-137054" defTabSz="912812">
              <a:spcBef>
                <a:spcPts val="400"/>
              </a:spcBef>
              <a:buClr>
                <a:srgbClr val="262626"/>
              </a:buClr>
              <a:buFont typeface="Arial"/>
              <a:buChar char="▪"/>
              <a:defRPr sz="1800"/>
            </a:pPr>
            <a:r>
              <a:rPr lang="en-US" sz="2800" b="0" dirty="0" smtClean="0">
                <a:latin typeface="+mn-lt"/>
              </a:rPr>
              <a:t> Handles application/page navigation.</a:t>
            </a:r>
          </a:p>
          <a:p>
            <a:pPr marL="298979" lvl="1" indent="-137054" defTabSz="912812">
              <a:spcBef>
                <a:spcPts val="400"/>
              </a:spcBef>
              <a:buClr>
                <a:srgbClr val="262626"/>
              </a:buClr>
              <a:buFont typeface="Arial"/>
              <a:buChar char="▪"/>
              <a:defRPr sz="1800"/>
            </a:pPr>
            <a:r>
              <a:rPr lang="en-US" sz="2800" b="0" dirty="0" smtClean="0">
                <a:latin typeface="+mn-lt"/>
              </a:rPr>
              <a:t> (Should always) Use the Model View Controller (MVC) design pattern.</a:t>
            </a:r>
          </a:p>
          <a:p>
            <a:pPr marL="298979" lvl="1" indent="-137054" defTabSz="912812">
              <a:spcBef>
                <a:spcPts val="400"/>
              </a:spcBef>
              <a:buClr>
                <a:srgbClr val="262626"/>
              </a:buClr>
              <a:buFont typeface="Arial"/>
              <a:buChar char="▪"/>
              <a:defRPr sz="1800"/>
            </a:pPr>
            <a:r>
              <a:rPr lang="en-US" sz="2800" b="0" dirty="0" smtClean="0">
                <a:latin typeface="+mn-lt"/>
              </a:rPr>
              <a:t> Supports server side UI Widget Library.</a:t>
            </a:r>
            <a:endParaRPr lang="en-US" sz="2800" b="0" dirty="0">
              <a:latin typeface="+mn-lt"/>
            </a:endParaRPr>
          </a:p>
        </p:txBody>
      </p:sp>
    </p:spTree>
    <p:extLst>
      <p:ext uri="{BB962C8B-B14F-4D97-AF65-F5344CB8AC3E}">
        <p14:creationId xmlns:p14="http://schemas.microsoft.com/office/powerpoint/2010/main" val="36133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209800" y="2743200"/>
            <a:ext cx="7818438" cy="1143000"/>
          </a:xfrm>
        </p:spPr>
        <p:txBody>
          <a:bodyPr/>
          <a:lstStyle/>
          <a:p>
            <a:pPr>
              <a:defRPr/>
            </a:pPr>
            <a:r>
              <a:rPr lang="en-US" altLang="en-US" dirty="0" smtClean="0">
                <a:solidFill>
                  <a:schemeClr val="tx1">
                    <a:lumMod val="75000"/>
                    <a:lumOff val="25000"/>
                  </a:schemeClr>
                </a:solidFill>
              </a:rPr>
              <a:t>Course Orientation</a:t>
            </a:r>
            <a:endParaRPr lang="en-US" altLang="en-US" dirty="0">
              <a:solidFill>
                <a:schemeClr val="tx1">
                  <a:lumMod val="75000"/>
                  <a:lumOff val="25000"/>
                </a:schemeClr>
              </a:solidFill>
            </a:endParaRPr>
          </a:p>
        </p:txBody>
      </p:sp>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8E5A6433-E4F2-4F4C-B4E5-1A944E6B2A5D}" type="slidenum">
              <a:rPr lang="en-US" altLang="en-US" sz="1000">
                <a:latin typeface="Arial" charset="0"/>
              </a:rPr>
              <a:pPr/>
              <a:t>3</a:t>
            </a:fld>
            <a:endParaRPr lang="en-US" altLang="en-US" sz="1000">
              <a:latin typeface="Arial" charset="0"/>
            </a:endParaRPr>
          </a:p>
        </p:txBody>
      </p:sp>
    </p:spTree>
    <p:extLst>
      <p:ext uri="{BB962C8B-B14F-4D97-AF65-F5344CB8AC3E}">
        <p14:creationId xmlns:p14="http://schemas.microsoft.com/office/powerpoint/2010/main" val="266189514"/>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smtClean="0"/>
              <a:t>N-Layer Architecture – Business Layer</a:t>
            </a:r>
            <a:endParaRPr lang="en-US" dirty="0"/>
          </a:p>
        </p:txBody>
      </p:sp>
      <p:sp>
        <p:nvSpPr>
          <p:cNvPr id="3" name="Client Layer (Sometimes not counted in N – although we should now):…"/>
          <p:cNvSpPr txBox="1">
            <a:spLocks/>
          </p:cNvSpPr>
          <p:nvPr/>
        </p:nvSpPr>
        <p:spPr>
          <a:xfrm>
            <a:off x="827314" y="1143000"/>
            <a:ext cx="10755086" cy="5029201"/>
          </a:xfrm>
          <a:prstGeom prst="rect">
            <a:avLst/>
          </a:prstGeom>
        </p:spPr>
        <p:txBody>
          <a:bodyPr vert="horz" lIns="50797" tIns="50797" rIns="50797" bIns="50797" rtlCol="0">
            <a:normAutofit/>
          </a:bodyPr>
          <a:lstStyle>
            <a:lvl1pPr marL="342900" indent="-342900" algn="l" defTabSz="457200" rtl="0" eaLnBrk="1" latinLnBrk="0" hangingPunct="1">
              <a:spcBef>
                <a:spcPct val="20000"/>
              </a:spcBef>
              <a:buFont typeface="Arial"/>
              <a:buChar char="•"/>
              <a:defRPr sz="2800" b="1" i="0" kern="1200">
                <a:solidFill>
                  <a:schemeClr val="tx1"/>
                </a:solidFill>
                <a:latin typeface="Times"/>
                <a:ea typeface="+mn-ea"/>
                <a:cs typeface="Times"/>
              </a:defRPr>
            </a:lvl1pPr>
            <a:lvl2pPr marL="742950" indent="-285750" algn="l" defTabSz="457200" rtl="0" eaLnBrk="1" latinLnBrk="0" hangingPunct="1">
              <a:spcBef>
                <a:spcPct val="20000"/>
              </a:spcBef>
              <a:buFont typeface="Arial"/>
              <a:buChar char="–"/>
              <a:defRPr sz="2400" b="1" i="0" kern="1200">
                <a:solidFill>
                  <a:schemeClr val="tx1"/>
                </a:solidFill>
                <a:latin typeface="Times"/>
                <a:ea typeface="+mn-ea"/>
                <a:cs typeface="Times"/>
              </a:defRPr>
            </a:lvl2pPr>
            <a:lvl3pPr marL="1143000" indent="-228600" algn="l" defTabSz="457200" rtl="0" eaLnBrk="1" latinLnBrk="0" hangingPunct="1">
              <a:spcBef>
                <a:spcPct val="20000"/>
              </a:spcBef>
              <a:buFont typeface="Arial"/>
              <a:buChar char="•"/>
              <a:defRPr sz="2000" b="1" i="0" kern="1200">
                <a:solidFill>
                  <a:schemeClr val="tx1"/>
                </a:solidFill>
                <a:latin typeface="Times"/>
                <a:ea typeface="+mn-ea"/>
                <a:cs typeface="Times"/>
              </a:defRPr>
            </a:lvl3pPr>
            <a:lvl4pPr marL="16002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4pPr>
            <a:lvl5pPr marL="20574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4787" indent="-204787" defTabSz="912812">
              <a:spcBef>
                <a:spcPts val="1400"/>
              </a:spcBef>
              <a:buNone/>
            </a:pPr>
            <a:r>
              <a:rPr lang="en-US" dirty="0">
                <a:latin typeface="+mn-lt"/>
                <a:ea typeface="Arial"/>
                <a:cs typeface="Arial"/>
                <a:sym typeface="Arial"/>
              </a:rPr>
              <a:t>Business Services Layer (BLL):</a:t>
            </a:r>
            <a:endParaRPr lang="en-US" dirty="0">
              <a:latin typeface="+mn-lt"/>
            </a:endParaRPr>
          </a:p>
          <a:p>
            <a:pPr marL="298979" lvl="1" indent="-137054" defTabSz="912812">
              <a:spcBef>
                <a:spcPts val="400"/>
              </a:spcBef>
              <a:buClr>
                <a:srgbClr val="262626"/>
              </a:buClr>
              <a:buChar char="▪"/>
              <a:defRPr sz="1800"/>
            </a:pPr>
            <a:r>
              <a:rPr lang="en-US" sz="2800" b="0" dirty="0" smtClean="0">
                <a:latin typeface="+mn-lt"/>
              </a:rPr>
              <a:t> Implements </a:t>
            </a:r>
            <a:r>
              <a:rPr lang="en-US" sz="2800" b="0" dirty="0">
                <a:latin typeface="+mn-lt"/>
              </a:rPr>
              <a:t>business logic (that can be reused across applications if desired).</a:t>
            </a:r>
          </a:p>
          <a:p>
            <a:pPr marL="298979" lvl="1" indent="-137054" defTabSz="912812">
              <a:spcBef>
                <a:spcPts val="400"/>
              </a:spcBef>
              <a:buClr>
                <a:srgbClr val="262626"/>
              </a:buClr>
              <a:buChar char="▪"/>
              <a:defRPr sz="1800"/>
            </a:pPr>
            <a:r>
              <a:rPr lang="en-US" sz="2800" b="0" dirty="0" smtClean="0">
                <a:latin typeface="+mn-lt"/>
              </a:rPr>
              <a:t> Implements </a:t>
            </a:r>
            <a:r>
              <a:rPr lang="en-US" sz="2800" b="0" dirty="0">
                <a:latin typeface="+mn-lt"/>
              </a:rPr>
              <a:t>business rules (that can be reused across applications if desired).</a:t>
            </a:r>
          </a:p>
          <a:p>
            <a:pPr marL="298979" lvl="1" indent="-137054" defTabSz="912812">
              <a:spcBef>
                <a:spcPts val="400"/>
              </a:spcBef>
              <a:buClr>
                <a:srgbClr val="262626"/>
              </a:buClr>
              <a:buChar char="▪"/>
              <a:defRPr sz="1800"/>
            </a:pPr>
            <a:r>
              <a:rPr lang="en-US" sz="2800" b="0" dirty="0" smtClean="0">
                <a:latin typeface="+mn-lt"/>
              </a:rPr>
              <a:t> Typically </a:t>
            </a:r>
            <a:r>
              <a:rPr lang="en-US" sz="2800" b="0" dirty="0">
                <a:latin typeface="+mn-lt"/>
              </a:rPr>
              <a:t>leverages Service Orientated Architecture (SOA) principles and design patterns</a:t>
            </a:r>
            <a:r>
              <a:rPr lang="en-US" sz="2800" b="0" dirty="0" smtClean="0">
                <a:latin typeface="+mn-lt"/>
              </a:rPr>
              <a:t>.</a:t>
            </a:r>
          </a:p>
          <a:p>
            <a:pPr marL="298979" lvl="1" indent="-137054" defTabSz="912812">
              <a:spcBef>
                <a:spcPts val="400"/>
              </a:spcBef>
              <a:buClr>
                <a:srgbClr val="262626"/>
              </a:buClr>
              <a:buChar char="▪"/>
              <a:defRPr sz="1800"/>
            </a:pPr>
            <a:r>
              <a:rPr lang="en-US" sz="2800" b="0" dirty="0">
                <a:latin typeface="+mn-lt"/>
              </a:rPr>
              <a:t> </a:t>
            </a:r>
            <a:r>
              <a:rPr lang="en-US" sz="2800" b="0" dirty="0" smtClean="0">
                <a:latin typeface="+mn-lt"/>
              </a:rPr>
              <a:t>Sometimes referred to as the Services Layer.</a:t>
            </a:r>
            <a:endParaRPr lang="en-US" sz="2800" b="0" dirty="0">
              <a:latin typeface="+mn-lt"/>
            </a:endParaRPr>
          </a:p>
        </p:txBody>
      </p:sp>
    </p:spTree>
    <p:extLst>
      <p:ext uri="{BB962C8B-B14F-4D97-AF65-F5344CB8AC3E}">
        <p14:creationId xmlns:p14="http://schemas.microsoft.com/office/powerpoint/2010/main" val="137829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smtClean="0"/>
              <a:t>N-Layer Architecture – Data Access Layer</a:t>
            </a:r>
            <a:endParaRPr lang="en-US" dirty="0"/>
          </a:p>
        </p:txBody>
      </p:sp>
      <p:sp>
        <p:nvSpPr>
          <p:cNvPr id="3" name="Client Layer (Sometimes not counted in N – although we should now):…"/>
          <p:cNvSpPr txBox="1">
            <a:spLocks/>
          </p:cNvSpPr>
          <p:nvPr/>
        </p:nvSpPr>
        <p:spPr>
          <a:xfrm>
            <a:off x="827314" y="1143000"/>
            <a:ext cx="10755086" cy="5029201"/>
          </a:xfrm>
          <a:prstGeom prst="rect">
            <a:avLst/>
          </a:prstGeom>
        </p:spPr>
        <p:txBody>
          <a:bodyPr vert="horz" lIns="50797" tIns="50797" rIns="50797" bIns="50797" rtlCol="0">
            <a:normAutofit/>
          </a:bodyPr>
          <a:lstStyle>
            <a:lvl1pPr marL="342900" indent="-342900" algn="l" defTabSz="457200" rtl="0" eaLnBrk="1" latinLnBrk="0" hangingPunct="1">
              <a:spcBef>
                <a:spcPct val="20000"/>
              </a:spcBef>
              <a:buFont typeface="Arial"/>
              <a:buChar char="•"/>
              <a:defRPr sz="2800" b="1" i="0" kern="1200">
                <a:solidFill>
                  <a:schemeClr val="tx1"/>
                </a:solidFill>
                <a:latin typeface="Times"/>
                <a:ea typeface="+mn-ea"/>
                <a:cs typeface="Times"/>
              </a:defRPr>
            </a:lvl1pPr>
            <a:lvl2pPr marL="742950" indent="-285750" algn="l" defTabSz="457200" rtl="0" eaLnBrk="1" latinLnBrk="0" hangingPunct="1">
              <a:spcBef>
                <a:spcPct val="20000"/>
              </a:spcBef>
              <a:buFont typeface="Arial"/>
              <a:buChar char="–"/>
              <a:defRPr sz="2400" b="1" i="0" kern="1200">
                <a:solidFill>
                  <a:schemeClr val="tx1"/>
                </a:solidFill>
                <a:latin typeface="Times"/>
                <a:ea typeface="+mn-ea"/>
                <a:cs typeface="Times"/>
              </a:defRPr>
            </a:lvl2pPr>
            <a:lvl3pPr marL="1143000" indent="-228600" algn="l" defTabSz="457200" rtl="0" eaLnBrk="1" latinLnBrk="0" hangingPunct="1">
              <a:spcBef>
                <a:spcPct val="20000"/>
              </a:spcBef>
              <a:buFont typeface="Arial"/>
              <a:buChar char="•"/>
              <a:defRPr sz="2000" b="1" i="0" kern="1200">
                <a:solidFill>
                  <a:schemeClr val="tx1"/>
                </a:solidFill>
                <a:latin typeface="Times"/>
                <a:ea typeface="+mn-ea"/>
                <a:cs typeface="Times"/>
              </a:defRPr>
            </a:lvl3pPr>
            <a:lvl4pPr marL="16002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4pPr>
            <a:lvl5pPr marL="20574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4787" indent="-204787" defTabSz="912812">
              <a:spcBef>
                <a:spcPts val="1400"/>
              </a:spcBef>
              <a:buNone/>
            </a:pPr>
            <a:r>
              <a:rPr lang="en-US" dirty="0">
                <a:latin typeface="+mn-lt"/>
                <a:ea typeface="Arial"/>
                <a:cs typeface="Arial"/>
                <a:sym typeface="Arial"/>
              </a:rPr>
              <a:t>Data Access Layer (DAL):</a:t>
            </a:r>
            <a:endParaRPr lang="en-US" dirty="0">
              <a:latin typeface="+mn-lt"/>
            </a:endParaRPr>
          </a:p>
          <a:p>
            <a:pPr marL="298979" lvl="1" indent="-137054" defTabSz="912812">
              <a:spcBef>
                <a:spcPts val="400"/>
              </a:spcBef>
              <a:buClr>
                <a:srgbClr val="262626"/>
              </a:buClr>
              <a:buChar char="▪"/>
              <a:defRPr sz="1800"/>
            </a:pPr>
            <a:r>
              <a:rPr lang="en-US" sz="2800" b="0" dirty="0" smtClean="0">
                <a:latin typeface="+mn-lt"/>
              </a:rPr>
              <a:t> Implements </a:t>
            </a:r>
            <a:r>
              <a:rPr lang="en-US" sz="2800" b="0" dirty="0">
                <a:latin typeface="+mn-lt"/>
              </a:rPr>
              <a:t>all create, read, update delete (</a:t>
            </a:r>
            <a:r>
              <a:rPr lang="en-US" sz="2800" b="0" u="sng" dirty="0">
                <a:solidFill>
                  <a:srgbClr val="0070C0"/>
                </a:solidFill>
                <a:latin typeface="+mn-lt"/>
              </a:rPr>
              <a:t>CRUD</a:t>
            </a:r>
            <a:r>
              <a:rPr lang="en-US" sz="2800" b="0" dirty="0">
                <a:latin typeface="+mn-lt"/>
              </a:rPr>
              <a:t>) operations for persistence of business entities.</a:t>
            </a:r>
          </a:p>
          <a:p>
            <a:pPr marL="298979" lvl="1" indent="-137054" defTabSz="912812">
              <a:spcBef>
                <a:spcPts val="400"/>
              </a:spcBef>
              <a:buClr>
                <a:srgbClr val="262626"/>
              </a:buClr>
              <a:buChar char="▪"/>
              <a:defRPr sz="1800"/>
            </a:pPr>
            <a:r>
              <a:rPr lang="en-US" sz="2800" b="0" dirty="0" smtClean="0">
                <a:latin typeface="+mn-lt"/>
              </a:rPr>
              <a:t> Hides </a:t>
            </a:r>
            <a:r>
              <a:rPr lang="en-US" sz="2800" b="0" dirty="0">
                <a:latin typeface="+mn-lt"/>
              </a:rPr>
              <a:t>(</a:t>
            </a:r>
            <a:r>
              <a:rPr lang="en-US" sz="2800" b="0" u="sng" dirty="0">
                <a:solidFill>
                  <a:srgbClr val="0070C0"/>
                </a:solidFill>
                <a:latin typeface="+mn-lt"/>
              </a:rPr>
              <a:t>encapsulates</a:t>
            </a:r>
            <a:r>
              <a:rPr lang="en-US" sz="2800" b="0" dirty="0">
                <a:latin typeface="+mn-lt"/>
              </a:rPr>
              <a:t>) persistence technology and frameworks.</a:t>
            </a:r>
          </a:p>
          <a:p>
            <a:pPr marL="298979" lvl="1" indent="-137054" defTabSz="912812">
              <a:spcBef>
                <a:spcPts val="400"/>
              </a:spcBef>
              <a:buClr>
                <a:srgbClr val="262626"/>
              </a:buClr>
              <a:buChar char="▪"/>
              <a:defRPr sz="1800"/>
            </a:pPr>
            <a:r>
              <a:rPr lang="en-US" sz="2800" b="0" dirty="0" smtClean="0">
                <a:latin typeface="+mn-lt"/>
              </a:rPr>
              <a:t> Typically </a:t>
            </a:r>
            <a:r>
              <a:rPr lang="en-US" sz="2800" b="0" dirty="0">
                <a:latin typeface="+mn-lt"/>
              </a:rPr>
              <a:t>uses </a:t>
            </a:r>
            <a:r>
              <a:rPr lang="en-US" sz="2800" b="0" dirty="0" smtClean="0">
                <a:latin typeface="+mn-lt"/>
              </a:rPr>
              <a:t>the Data </a:t>
            </a:r>
            <a:r>
              <a:rPr lang="en-US" sz="2800" b="0" dirty="0">
                <a:latin typeface="+mn-lt"/>
              </a:rPr>
              <a:t>Access Object design pattern (enforced thru a common abstract base class).</a:t>
            </a:r>
          </a:p>
          <a:p>
            <a:pPr marL="298979" lvl="1" indent="-137054" defTabSz="912812">
              <a:spcBef>
                <a:spcPts val="400"/>
              </a:spcBef>
              <a:buClr>
                <a:srgbClr val="262626"/>
              </a:buClr>
              <a:buChar char="▪"/>
              <a:defRPr sz="1800"/>
            </a:pPr>
            <a:r>
              <a:rPr lang="en-US" sz="2800" b="0" dirty="0" smtClean="0">
                <a:latin typeface="+mn-lt"/>
              </a:rPr>
              <a:t> (</a:t>
            </a:r>
            <a:r>
              <a:rPr lang="en-US" sz="2800" b="0" dirty="0">
                <a:latin typeface="+mn-lt"/>
              </a:rPr>
              <a:t>Can) use an Object Relational Mapping (</a:t>
            </a:r>
            <a:r>
              <a:rPr lang="en-US" sz="2800" b="0" u="sng" dirty="0">
                <a:solidFill>
                  <a:srgbClr val="0070C0"/>
                </a:solidFill>
                <a:latin typeface="+mn-lt"/>
              </a:rPr>
              <a:t>ORM</a:t>
            </a:r>
            <a:r>
              <a:rPr lang="en-US" sz="2800" b="0" dirty="0">
                <a:latin typeface="+mn-lt"/>
              </a:rPr>
              <a:t>) framework for OLTP applications.</a:t>
            </a:r>
          </a:p>
        </p:txBody>
      </p:sp>
    </p:spTree>
    <p:extLst>
      <p:ext uri="{BB962C8B-B14F-4D97-AF65-F5344CB8AC3E}">
        <p14:creationId xmlns:p14="http://schemas.microsoft.com/office/powerpoint/2010/main" val="187989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638"/>
            <a:ext cx="10972800" cy="1035139"/>
          </a:xfrm>
        </p:spPr>
        <p:txBody>
          <a:bodyPr/>
          <a:lstStyle/>
          <a:p>
            <a:r>
              <a:rPr lang="en-US" dirty="0" smtClean="0"/>
              <a:t>N-Layer Architecture</a:t>
            </a:r>
            <a:endParaRPr lang="en-US" dirty="0"/>
          </a:p>
        </p:txBody>
      </p:sp>
      <p:grpSp>
        <p:nvGrpSpPr>
          <p:cNvPr id="3" name="Group 2"/>
          <p:cNvGrpSpPr/>
          <p:nvPr/>
        </p:nvGrpSpPr>
        <p:grpSpPr>
          <a:xfrm>
            <a:off x="1775441" y="867634"/>
            <a:ext cx="8665375" cy="5184824"/>
            <a:chOff x="321463" y="1122362"/>
            <a:chExt cx="8665375" cy="5268055"/>
          </a:xfrm>
        </p:grpSpPr>
        <p:sp>
          <p:nvSpPr>
            <p:cNvPr id="4" name="Line"/>
            <p:cNvSpPr/>
            <p:nvPr/>
          </p:nvSpPr>
          <p:spPr>
            <a:xfrm flipH="1">
              <a:off x="6553200" y="1798637"/>
              <a:ext cx="6350" cy="3789364"/>
            </a:xfrm>
            <a:prstGeom prst="line">
              <a:avLst/>
            </a:prstGeom>
            <a:ln w="3175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sp>
          <p:nvSpPr>
            <p:cNvPr id="5" name="Line"/>
            <p:cNvSpPr/>
            <p:nvPr/>
          </p:nvSpPr>
          <p:spPr>
            <a:xfrm flipH="1" flipV="1">
              <a:off x="2528887" y="2298700"/>
              <a:ext cx="5967413" cy="42863"/>
            </a:xfrm>
            <a:prstGeom prst="line">
              <a:avLst/>
            </a:prstGeom>
            <a:ln w="2540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sp>
          <p:nvSpPr>
            <p:cNvPr id="6" name="Line"/>
            <p:cNvSpPr/>
            <p:nvPr/>
          </p:nvSpPr>
          <p:spPr>
            <a:xfrm flipH="1">
              <a:off x="2559049" y="3021012"/>
              <a:ext cx="5918202" cy="20639"/>
            </a:xfrm>
            <a:prstGeom prst="line">
              <a:avLst/>
            </a:prstGeom>
            <a:ln w="2540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sp>
          <p:nvSpPr>
            <p:cNvPr id="7" name="Line"/>
            <p:cNvSpPr/>
            <p:nvPr/>
          </p:nvSpPr>
          <p:spPr>
            <a:xfrm flipH="1" flipV="1">
              <a:off x="6897687" y="4122737"/>
              <a:ext cx="1579564" cy="19051"/>
            </a:xfrm>
            <a:prstGeom prst="line">
              <a:avLst/>
            </a:prstGeom>
            <a:ln w="2540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sp>
          <p:nvSpPr>
            <p:cNvPr id="8" name="Line"/>
            <p:cNvSpPr/>
            <p:nvPr/>
          </p:nvSpPr>
          <p:spPr>
            <a:xfrm>
              <a:off x="3192461" y="1330324"/>
              <a:ext cx="12703" cy="4451352"/>
            </a:xfrm>
            <a:prstGeom prst="line">
              <a:avLst/>
            </a:prstGeom>
            <a:ln w="3175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pic>
          <p:nvPicPr>
            <p:cNvPr id="9" name="image.png" descr="image.png"/>
            <p:cNvPicPr>
              <a:picLocks noChangeAspect="1"/>
            </p:cNvPicPr>
            <p:nvPr/>
          </p:nvPicPr>
          <p:blipFill>
            <a:blip r:embed="rId2">
              <a:extLst/>
            </a:blip>
            <a:stretch>
              <a:fillRect/>
            </a:stretch>
          </p:blipFill>
          <p:spPr>
            <a:xfrm>
              <a:off x="328612" y="1262062"/>
              <a:ext cx="725488" cy="4883151"/>
            </a:xfrm>
            <a:prstGeom prst="rect">
              <a:avLst/>
            </a:prstGeom>
            <a:ln w="12700">
              <a:miter lim="400000"/>
            </a:ln>
          </p:spPr>
        </p:pic>
        <p:sp>
          <p:nvSpPr>
            <p:cNvPr id="10" name="Governance…"/>
            <p:cNvSpPr txBox="1"/>
            <p:nvPr/>
          </p:nvSpPr>
          <p:spPr>
            <a:xfrm rot="5400000">
              <a:off x="-1501762" y="3338526"/>
              <a:ext cx="4554539" cy="5952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b="1">
                  <a:latin typeface="Arial"/>
                  <a:ea typeface="Arial"/>
                  <a:cs typeface="Arial"/>
                  <a:sym typeface="Arial"/>
                </a:rPr>
                <a:t>Governance</a:t>
              </a:r>
            </a:p>
            <a:p>
              <a:pPr algn="ctr"/>
              <a:r>
                <a:rPr sz="1000" b="1">
                  <a:latin typeface="Arial"/>
                  <a:ea typeface="Arial"/>
                  <a:cs typeface="Arial"/>
                  <a:sym typeface="Arial"/>
                </a:rPr>
                <a:t>, Standards, Policies, Best Practices,</a:t>
              </a:r>
            </a:p>
            <a:p>
              <a:pPr algn="ctr"/>
              <a:r>
                <a:rPr sz="1000" b="1">
                  <a:latin typeface="Arial"/>
                  <a:ea typeface="Arial"/>
                  <a:cs typeface="Arial"/>
                  <a:sym typeface="Arial"/>
                </a:rPr>
                <a:t>Security, Steering Committees, Tools, etc.</a:t>
              </a:r>
            </a:p>
          </p:txBody>
        </p:sp>
        <p:pic>
          <p:nvPicPr>
            <p:cNvPr id="11" name="image.png" descr="image.png"/>
            <p:cNvPicPr>
              <a:picLocks noChangeAspect="1"/>
            </p:cNvPicPr>
            <p:nvPr/>
          </p:nvPicPr>
          <p:blipFill>
            <a:blip r:embed="rId3">
              <a:extLst/>
            </a:blip>
            <a:stretch>
              <a:fillRect/>
            </a:stretch>
          </p:blipFill>
          <p:spPr>
            <a:xfrm>
              <a:off x="2432050" y="1122362"/>
              <a:ext cx="4864100" cy="798513"/>
            </a:xfrm>
            <a:prstGeom prst="rect">
              <a:avLst/>
            </a:prstGeom>
            <a:ln w="12700">
              <a:miter lim="400000"/>
            </a:ln>
          </p:spPr>
        </p:pic>
        <p:sp>
          <p:nvSpPr>
            <p:cNvPr id="12" name="Client Layer (Desktop/Mobile/Browser)…"/>
            <p:cNvSpPr txBox="1"/>
            <p:nvPr/>
          </p:nvSpPr>
          <p:spPr>
            <a:xfrm>
              <a:off x="2609850" y="1271587"/>
              <a:ext cx="4503738" cy="4555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b="1">
                  <a:latin typeface="Arial"/>
                  <a:ea typeface="Arial"/>
                  <a:cs typeface="Arial"/>
                  <a:sym typeface="Arial"/>
                </a:rPr>
                <a:t>Client Layer (Desktop/Mobile/Browser)</a:t>
              </a:r>
            </a:p>
            <a:p>
              <a:pPr algn="ctr"/>
              <a:r>
                <a:rPr sz="1000" b="1">
                  <a:latin typeface="Arial"/>
                  <a:ea typeface="Arial"/>
                  <a:cs typeface="Arial"/>
                  <a:sym typeface="Arial"/>
                </a:rPr>
                <a:t>User Interface, (Minimal) Client Side Validation, AJAX, UI Rules</a:t>
              </a:r>
            </a:p>
          </p:txBody>
        </p:sp>
        <p:pic>
          <p:nvPicPr>
            <p:cNvPr id="13" name="image.png" descr="image.png"/>
            <p:cNvPicPr>
              <a:picLocks noChangeAspect="1"/>
            </p:cNvPicPr>
            <p:nvPr/>
          </p:nvPicPr>
          <p:blipFill>
            <a:blip r:embed="rId4">
              <a:extLst/>
            </a:blip>
            <a:stretch>
              <a:fillRect/>
            </a:stretch>
          </p:blipFill>
          <p:spPr>
            <a:xfrm>
              <a:off x="2432050" y="1914525"/>
              <a:ext cx="4864100" cy="798513"/>
            </a:xfrm>
            <a:prstGeom prst="rect">
              <a:avLst/>
            </a:prstGeom>
            <a:ln w="12700">
              <a:miter lim="400000"/>
            </a:ln>
          </p:spPr>
        </p:pic>
        <p:sp>
          <p:nvSpPr>
            <p:cNvPr id="14" name="Presentation Layer (PL)…"/>
            <p:cNvSpPr txBox="1"/>
            <p:nvPr/>
          </p:nvSpPr>
          <p:spPr>
            <a:xfrm>
              <a:off x="2609850" y="2046287"/>
              <a:ext cx="4503738" cy="455586"/>
            </a:xfrm>
            <a:prstGeom prst="rect">
              <a:avLst/>
            </a:prstGeom>
            <a:solidFill>
              <a:srgbClr val="FE8182"/>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a:latin typeface="Arial"/>
                  <a:ea typeface="Arial"/>
                  <a:cs typeface="Arial"/>
                  <a:sym typeface="Arial"/>
                </a:rPr>
                <a:t>Presentation Layer (PL)</a:t>
              </a:r>
            </a:p>
            <a:p>
              <a:pPr algn="ctr"/>
              <a:r>
                <a:rPr sz="1000">
                  <a:latin typeface="Arial"/>
                  <a:ea typeface="Arial"/>
                  <a:cs typeface="Arial"/>
                  <a:sym typeface="Arial"/>
                </a:rPr>
                <a:t>User Interface, UI Event Handlers, UI Rules, Navigation</a:t>
              </a:r>
            </a:p>
          </p:txBody>
        </p:sp>
        <p:pic>
          <p:nvPicPr>
            <p:cNvPr id="15" name="image.png" descr="image.png"/>
            <p:cNvPicPr>
              <a:picLocks noChangeAspect="1"/>
            </p:cNvPicPr>
            <p:nvPr/>
          </p:nvPicPr>
          <p:blipFill>
            <a:blip r:embed="rId5">
              <a:extLst/>
            </a:blip>
            <a:stretch>
              <a:fillRect/>
            </a:stretch>
          </p:blipFill>
          <p:spPr>
            <a:xfrm>
              <a:off x="2432050" y="2651125"/>
              <a:ext cx="4864100" cy="798513"/>
            </a:xfrm>
            <a:prstGeom prst="rect">
              <a:avLst/>
            </a:prstGeom>
            <a:ln w="12700">
              <a:miter lim="400000"/>
            </a:ln>
          </p:spPr>
        </p:pic>
        <p:sp>
          <p:nvSpPr>
            <p:cNvPr id="16" name="Business/Services Layer (BLL)…"/>
            <p:cNvSpPr txBox="1"/>
            <p:nvPr/>
          </p:nvSpPr>
          <p:spPr>
            <a:xfrm>
              <a:off x="2609850" y="2759075"/>
              <a:ext cx="4503738" cy="4555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b="1">
                  <a:latin typeface="Arial"/>
                  <a:ea typeface="Arial"/>
                  <a:cs typeface="Arial"/>
                  <a:sym typeface="Arial"/>
                </a:rPr>
                <a:t>Business/Services Layer (BLL)</a:t>
              </a:r>
            </a:p>
            <a:p>
              <a:pPr algn="ctr"/>
              <a:r>
                <a:rPr sz="1000" b="1">
                  <a:latin typeface="Arial"/>
                  <a:ea typeface="Arial"/>
                  <a:cs typeface="Arial"/>
                  <a:sym typeface="Arial"/>
                </a:rPr>
                <a:t>Business Logic, Business Rules, Workflow, Data Validation</a:t>
              </a:r>
            </a:p>
          </p:txBody>
        </p:sp>
        <p:pic>
          <p:nvPicPr>
            <p:cNvPr id="17" name="image.png" descr="image.png"/>
            <p:cNvPicPr>
              <a:picLocks noChangeAspect="1"/>
            </p:cNvPicPr>
            <p:nvPr/>
          </p:nvPicPr>
          <p:blipFill>
            <a:blip r:embed="rId6">
              <a:extLst/>
            </a:blip>
            <a:stretch>
              <a:fillRect/>
            </a:stretch>
          </p:blipFill>
          <p:spPr>
            <a:xfrm>
              <a:off x="8113712" y="1255712"/>
              <a:ext cx="665163" cy="4889501"/>
            </a:xfrm>
            <a:prstGeom prst="rect">
              <a:avLst/>
            </a:prstGeom>
            <a:ln w="12700">
              <a:miter lim="400000"/>
            </a:ln>
          </p:spPr>
        </p:pic>
        <p:sp>
          <p:nvSpPr>
            <p:cNvPr id="18" name="Reference Architecture…"/>
            <p:cNvSpPr txBox="1"/>
            <p:nvPr/>
          </p:nvSpPr>
          <p:spPr>
            <a:xfrm rot="5400000">
              <a:off x="6118238" y="3436951"/>
              <a:ext cx="4618038" cy="455586"/>
            </a:xfrm>
            <a:prstGeom prst="rect">
              <a:avLst/>
            </a:prstGeom>
            <a:solidFill>
              <a:srgbClr val="FF9900"/>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b="1">
                  <a:latin typeface="Arial"/>
                  <a:ea typeface="Arial"/>
                  <a:cs typeface="Arial"/>
                  <a:sym typeface="Arial"/>
                </a:rPr>
                <a:t>Reference Architecture</a:t>
              </a:r>
            </a:p>
            <a:p>
              <a:pPr algn="ctr"/>
              <a:r>
                <a:rPr sz="1000" b="1">
                  <a:latin typeface="Arial"/>
                  <a:ea typeface="Arial"/>
                  <a:cs typeface="Arial"/>
                  <a:sym typeface="Arial"/>
                </a:rPr>
                <a:t>Frameworks, Design Patterns, etc.</a:t>
              </a:r>
            </a:p>
          </p:txBody>
        </p:sp>
        <p:sp>
          <p:nvSpPr>
            <p:cNvPr id="19" name="JSF…"/>
            <p:cNvSpPr txBox="1"/>
            <p:nvPr/>
          </p:nvSpPr>
          <p:spPr>
            <a:xfrm>
              <a:off x="1060450" y="2149475"/>
              <a:ext cx="1420813" cy="40653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000" b="1" dirty="0">
                  <a:solidFill>
                    <a:srgbClr val="263B86"/>
                  </a:solidFill>
                  <a:latin typeface="Arial"/>
                  <a:ea typeface="Arial"/>
                  <a:cs typeface="Arial"/>
                  <a:sym typeface="Arial"/>
                </a:rPr>
                <a:t>JSF</a:t>
              </a:r>
            </a:p>
            <a:p>
              <a:pPr algn="r"/>
              <a:r>
                <a:rPr sz="1000" b="1" dirty="0" smtClean="0">
                  <a:solidFill>
                    <a:srgbClr val="263B86"/>
                  </a:solidFill>
                  <a:latin typeface="Arial"/>
                  <a:ea typeface="Arial"/>
                  <a:cs typeface="Arial"/>
                  <a:sym typeface="Arial"/>
                </a:rPr>
                <a:t>Data </a:t>
              </a:r>
              <a:r>
                <a:rPr sz="1000" b="1" dirty="0">
                  <a:solidFill>
                    <a:srgbClr val="263B86"/>
                  </a:solidFill>
                  <a:latin typeface="Arial"/>
                  <a:ea typeface="Arial"/>
                  <a:cs typeface="Arial"/>
                  <a:sym typeface="Arial"/>
                </a:rPr>
                <a:t>Validators</a:t>
              </a:r>
            </a:p>
          </p:txBody>
        </p:sp>
        <p:sp>
          <p:nvSpPr>
            <p:cNvPr id="20" name="Guided By"/>
            <p:cNvSpPr txBox="1"/>
            <p:nvPr/>
          </p:nvSpPr>
          <p:spPr>
            <a:xfrm>
              <a:off x="8120623" y="6126162"/>
              <a:ext cx="866215" cy="26425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200" b="1">
                  <a:solidFill>
                    <a:srgbClr val="CF9904"/>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200" b="1">
                  <a:solidFill>
                    <a:srgbClr val="CF9904"/>
                  </a:solidFill>
                  <a:latin typeface="Arial"/>
                  <a:ea typeface="Arial"/>
                  <a:cs typeface="Arial"/>
                  <a:sym typeface="Arial"/>
                </a:rPr>
                <a:t>Guided By</a:t>
              </a:r>
            </a:p>
          </p:txBody>
        </p:sp>
        <p:sp>
          <p:nvSpPr>
            <p:cNvPr id="21" name="Governed By"/>
            <p:cNvSpPr txBox="1"/>
            <p:nvPr/>
          </p:nvSpPr>
          <p:spPr>
            <a:xfrm>
              <a:off x="321463" y="6126162"/>
              <a:ext cx="979499" cy="26425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sz="1200">
                  <a:solidFill>
                    <a:srgbClr val="CF9904"/>
                  </a:solidFill>
                  <a:latin typeface="Arial"/>
                  <a:ea typeface="Arial"/>
                  <a:cs typeface="Arial"/>
                  <a:sym typeface="Arial"/>
                </a:rPr>
                <a:t>Governed</a:t>
              </a:r>
              <a:r>
                <a:rPr sz="800">
                  <a:solidFill>
                    <a:srgbClr val="CF9904"/>
                  </a:solidFill>
                  <a:latin typeface="Arial"/>
                  <a:ea typeface="Arial"/>
                  <a:cs typeface="Arial"/>
                  <a:sym typeface="Arial"/>
                </a:rPr>
                <a:t> </a:t>
              </a:r>
              <a:r>
                <a:rPr sz="1200">
                  <a:solidFill>
                    <a:srgbClr val="CF9904"/>
                  </a:solidFill>
                  <a:latin typeface="Arial"/>
                  <a:ea typeface="Arial"/>
                  <a:cs typeface="Arial"/>
                  <a:sym typeface="Arial"/>
                </a:rPr>
                <a:t>By</a:t>
              </a:r>
            </a:p>
          </p:txBody>
        </p:sp>
        <p:pic>
          <p:nvPicPr>
            <p:cNvPr id="22" name="image.png" descr="image.png"/>
            <p:cNvPicPr>
              <a:picLocks noChangeAspect="1"/>
            </p:cNvPicPr>
            <p:nvPr/>
          </p:nvPicPr>
          <p:blipFill>
            <a:blip r:embed="rId7">
              <a:extLst/>
            </a:blip>
            <a:stretch>
              <a:fillRect/>
            </a:stretch>
          </p:blipFill>
          <p:spPr>
            <a:xfrm>
              <a:off x="7235825" y="1925637"/>
              <a:ext cx="860425" cy="2622551"/>
            </a:xfrm>
            <a:prstGeom prst="rect">
              <a:avLst/>
            </a:prstGeom>
            <a:ln w="12700">
              <a:miter lim="400000"/>
            </a:ln>
          </p:spPr>
        </p:pic>
        <p:sp>
          <p:nvSpPr>
            <p:cNvPr id="23" name="Application Framework…"/>
            <p:cNvSpPr txBox="1"/>
            <p:nvPr/>
          </p:nvSpPr>
          <p:spPr>
            <a:xfrm rot="5400000">
              <a:off x="6587344" y="2982132"/>
              <a:ext cx="2203451" cy="4301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400" b="1">
                  <a:latin typeface="Arial"/>
                  <a:ea typeface="Arial"/>
                  <a:cs typeface="Arial"/>
                  <a:sym typeface="Arial"/>
                </a:rPr>
                <a:t>Application Framework</a:t>
              </a:r>
            </a:p>
            <a:p>
              <a:pPr algn="ctr"/>
              <a:r>
                <a:rPr sz="1000" b="1">
                  <a:latin typeface="Arial"/>
                  <a:ea typeface="Arial"/>
                  <a:cs typeface="Arial"/>
                  <a:sym typeface="Arial"/>
                </a:rPr>
                <a:t>Custom Reusable Library</a:t>
              </a:r>
            </a:p>
          </p:txBody>
        </p:sp>
        <p:sp>
          <p:nvSpPr>
            <p:cNvPr id="24" name="Event Based Design"/>
            <p:cNvSpPr txBox="1"/>
            <p:nvPr/>
          </p:nvSpPr>
          <p:spPr>
            <a:xfrm>
              <a:off x="1183099" y="1987550"/>
              <a:ext cx="1325152" cy="2269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000" b="1">
                  <a:solidFill>
                    <a:srgbClr val="728BC6"/>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000" b="1">
                  <a:solidFill>
                    <a:srgbClr val="728BC6"/>
                  </a:solidFill>
                  <a:latin typeface="Arial"/>
                  <a:ea typeface="Arial"/>
                  <a:cs typeface="Arial"/>
                  <a:sym typeface="Arial"/>
                </a:rPr>
                <a:t>Event Based Design</a:t>
              </a:r>
            </a:p>
          </p:txBody>
        </p:sp>
        <p:sp>
          <p:nvSpPr>
            <p:cNvPr id="25" name="Design By Contract"/>
            <p:cNvSpPr txBox="1"/>
            <p:nvPr/>
          </p:nvSpPr>
          <p:spPr>
            <a:xfrm>
              <a:off x="1209764" y="2727325"/>
              <a:ext cx="1282611" cy="2269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000" b="1">
                  <a:solidFill>
                    <a:srgbClr val="728BC6"/>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000" b="1">
                  <a:solidFill>
                    <a:srgbClr val="728BC6"/>
                  </a:solidFill>
                  <a:latin typeface="Arial"/>
                  <a:ea typeface="Arial"/>
                  <a:cs typeface="Arial"/>
                  <a:sym typeface="Arial"/>
                </a:rPr>
                <a:t>Design By Contract</a:t>
              </a:r>
            </a:p>
          </p:txBody>
        </p:sp>
        <p:sp>
          <p:nvSpPr>
            <p:cNvPr id="26" name="EJB or Spring IoC…"/>
            <p:cNvSpPr txBox="1"/>
            <p:nvPr/>
          </p:nvSpPr>
          <p:spPr>
            <a:xfrm>
              <a:off x="571500" y="2877898"/>
              <a:ext cx="1957388" cy="5628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000" b="1" dirty="0">
                  <a:solidFill>
                    <a:srgbClr val="263B86"/>
                  </a:solidFill>
                  <a:latin typeface="Arial"/>
                  <a:ea typeface="Arial"/>
                  <a:cs typeface="Arial"/>
                  <a:sym typeface="Arial"/>
                </a:rPr>
                <a:t>EJB </a:t>
              </a:r>
              <a:endParaRPr lang="en-US" sz="1000" b="1" dirty="0" smtClean="0">
                <a:solidFill>
                  <a:srgbClr val="263B86"/>
                </a:solidFill>
                <a:latin typeface="Arial"/>
                <a:ea typeface="Arial"/>
                <a:cs typeface="Arial"/>
                <a:sym typeface="Arial"/>
              </a:endParaRPr>
            </a:p>
            <a:p>
              <a:pPr algn="r"/>
              <a:r>
                <a:rPr lang="en-US" sz="1000" b="1" dirty="0" smtClean="0">
                  <a:solidFill>
                    <a:srgbClr val="263B86"/>
                  </a:solidFill>
                  <a:latin typeface="Arial"/>
                  <a:ea typeface="Arial"/>
                  <a:cs typeface="Arial"/>
                  <a:sym typeface="Arial"/>
                </a:rPr>
                <a:t>CDI</a:t>
              </a:r>
              <a:endParaRPr sz="1000" b="1" dirty="0">
                <a:solidFill>
                  <a:srgbClr val="263B86"/>
                </a:solidFill>
                <a:latin typeface="Arial"/>
                <a:ea typeface="Arial"/>
                <a:cs typeface="Arial"/>
                <a:sym typeface="Arial"/>
              </a:endParaRPr>
            </a:p>
            <a:p>
              <a:pPr algn="r"/>
              <a:r>
                <a:rPr sz="1000" b="1" dirty="0">
                  <a:solidFill>
                    <a:srgbClr val="263B86"/>
                  </a:solidFill>
                  <a:latin typeface="Arial"/>
                  <a:ea typeface="Arial"/>
                  <a:cs typeface="Arial"/>
                  <a:sym typeface="Arial"/>
                </a:rPr>
                <a:t>JAX-WS and </a:t>
              </a:r>
              <a:r>
                <a:rPr sz="1000" b="1" dirty="0" smtClean="0">
                  <a:solidFill>
                    <a:srgbClr val="263B86"/>
                  </a:solidFill>
                  <a:latin typeface="Arial"/>
                  <a:ea typeface="Arial"/>
                  <a:cs typeface="Arial"/>
                  <a:sym typeface="Arial"/>
                </a:rPr>
                <a:t>JAX-RS</a:t>
              </a:r>
              <a:endParaRPr sz="1000" b="1" dirty="0">
                <a:solidFill>
                  <a:srgbClr val="263B86"/>
                </a:solidFill>
                <a:latin typeface="Arial"/>
                <a:ea typeface="Arial"/>
                <a:cs typeface="Arial"/>
                <a:sym typeface="Arial"/>
              </a:endParaRPr>
            </a:p>
          </p:txBody>
        </p:sp>
        <p:sp>
          <p:nvSpPr>
            <p:cNvPr id="27" name="Entity Driven Design"/>
            <p:cNvSpPr txBox="1"/>
            <p:nvPr/>
          </p:nvSpPr>
          <p:spPr>
            <a:xfrm>
              <a:off x="1219227" y="3921125"/>
              <a:ext cx="1346173" cy="2269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000" b="1">
                  <a:solidFill>
                    <a:srgbClr val="728BC6"/>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000" b="1">
                  <a:solidFill>
                    <a:srgbClr val="728BC6"/>
                  </a:solidFill>
                  <a:latin typeface="Arial"/>
                  <a:ea typeface="Arial"/>
                  <a:cs typeface="Arial"/>
                  <a:sym typeface="Arial"/>
                </a:rPr>
                <a:t>Entity Driven Design</a:t>
              </a:r>
            </a:p>
          </p:txBody>
        </p:sp>
        <p:sp>
          <p:nvSpPr>
            <p:cNvPr id="28" name="Entity Beans (ORM)…"/>
            <p:cNvSpPr txBox="1"/>
            <p:nvPr/>
          </p:nvSpPr>
          <p:spPr>
            <a:xfrm>
              <a:off x="714375" y="4089400"/>
              <a:ext cx="1782763" cy="5628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000" b="1" dirty="0">
                  <a:solidFill>
                    <a:srgbClr val="263B86"/>
                  </a:solidFill>
                  <a:latin typeface="Arial"/>
                  <a:ea typeface="Arial"/>
                  <a:cs typeface="Arial"/>
                  <a:sym typeface="Arial"/>
                </a:rPr>
                <a:t>Entity Beans (ORM)</a:t>
              </a:r>
            </a:p>
            <a:p>
              <a:pPr algn="r"/>
              <a:r>
                <a:rPr sz="1000" b="1" dirty="0">
                  <a:solidFill>
                    <a:srgbClr val="263B86"/>
                  </a:solidFill>
                  <a:latin typeface="Arial"/>
                  <a:ea typeface="Arial"/>
                  <a:cs typeface="Arial"/>
                  <a:sym typeface="Arial"/>
                </a:rPr>
                <a:t>Hibernate</a:t>
              </a:r>
            </a:p>
            <a:p>
              <a:pPr algn="r"/>
              <a:r>
                <a:rPr lang="en-US" sz="1000" b="1" dirty="0" err="1" smtClean="0">
                  <a:solidFill>
                    <a:srgbClr val="263B86"/>
                  </a:solidFill>
                  <a:latin typeface="Arial"/>
                  <a:ea typeface="Arial"/>
                  <a:cs typeface="Arial"/>
                  <a:sym typeface="Arial"/>
                </a:rPr>
                <a:t>iBatis</a:t>
              </a:r>
              <a:endParaRPr sz="1000" b="1" dirty="0">
                <a:solidFill>
                  <a:srgbClr val="263B86"/>
                </a:solidFill>
                <a:latin typeface="Arial"/>
                <a:ea typeface="Arial"/>
                <a:cs typeface="Arial"/>
                <a:sym typeface="Arial"/>
              </a:endParaRPr>
            </a:p>
          </p:txBody>
        </p:sp>
        <p:sp>
          <p:nvSpPr>
            <p:cNvPr id="29" name="AJAX…"/>
            <p:cNvSpPr txBox="1"/>
            <p:nvPr/>
          </p:nvSpPr>
          <p:spPr>
            <a:xfrm>
              <a:off x="1944268" y="1341437"/>
              <a:ext cx="541758" cy="5063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r"/>
              <a:r>
                <a:rPr sz="1000" b="1">
                  <a:solidFill>
                    <a:srgbClr val="263B86"/>
                  </a:solidFill>
                  <a:latin typeface="Arial"/>
                  <a:ea typeface="Arial"/>
                  <a:cs typeface="Arial"/>
                  <a:sym typeface="Arial"/>
                </a:rPr>
                <a:t>AJAX</a:t>
              </a:r>
            </a:p>
            <a:p>
              <a:pPr algn="r"/>
              <a:r>
                <a:rPr sz="1000" b="1">
                  <a:solidFill>
                    <a:srgbClr val="263B86"/>
                  </a:solidFill>
                  <a:latin typeface="Arial"/>
                  <a:ea typeface="Arial"/>
                  <a:cs typeface="Arial"/>
                  <a:sym typeface="Arial"/>
                </a:rPr>
                <a:t>jQuery</a:t>
              </a:r>
            </a:p>
            <a:p>
              <a:pPr algn="r"/>
              <a:r>
                <a:rPr sz="1000" b="1">
                  <a:solidFill>
                    <a:srgbClr val="263B86"/>
                  </a:solidFill>
                  <a:latin typeface="Arial"/>
                  <a:ea typeface="Arial"/>
                  <a:cs typeface="Arial"/>
                  <a:sym typeface="Arial"/>
                </a:rPr>
                <a:t>CSS</a:t>
              </a:r>
            </a:p>
          </p:txBody>
        </p:sp>
        <p:sp>
          <p:nvSpPr>
            <p:cNvPr id="30" name="RIA Design"/>
            <p:cNvSpPr txBox="1"/>
            <p:nvPr/>
          </p:nvSpPr>
          <p:spPr>
            <a:xfrm>
              <a:off x="1747281" y="1192212"/>
              <a:ext cx="776844" cy="2269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000" b="1">
                  <a:solidFill>
                    <a:srgbClr val="728BC6"/>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000" b="1">
                  <a:solidFill>
                    <a:srgbClr val="728BC6"/>
                  </a:solidFill>
                  <a:latin typeface="Arial"/>
                  <a:ea typeface="Arial"/>
                  <a:cs typeface="Arial"/>
                  <a:sym typeface="Arial"/>
                </a:rPr>
                <a:t>RIA Design</a:t>
              </a:r>
            </a:p>
          </p:txBody>
        </p:sp>
        <p:sp>
          <p:nvSpPr>
            <p:cNvPr id="31" name="Canonical Object Model"/>
            <p:cNvSpPr txBox="1"/>
            <p:nvPr/>
          </p:nvSpPr>
          <p:spPr>
            <a:xfrm>
              <a:off x="3317875" y="2568575"/>
              <a:ext cx="1255773"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Canonical Object Model</a:t>
              </a:r>
            </a:p>
          </p:txBody>
        </p:sp>
        <p:sp>
          <p:nvSpPr>
            <p:cNvPr id="32" name="HTTP/HTTPS POST"/>
            <p:cNvSpPr txBox="1"/>
            <p:nvPr/>
          </p:nvSpPr>
          <p:spPr>
            <a:xfrm>
              <a:off x="5273675" y="1798637"/>
              <a:ext cx="1035507"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HTTP/HTTPS POST</a:t>
              </a:r>
            </a:p>
          </p:txBody>
        </p:sp>
        <p:sp>
          <p:nvSpPr>
            <p:cNvPr id="33" name="Local POJO, SOAP, REST"/>
            <p:cNvSpPr txBox="1"/>
            <p:nvPr/>
          </p:nvSpPr>
          <p:spPr>
            <a:xfrm>
              <a:off x="4959350" y="2565400"/>
              <a:ext cx="1338769"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Local POJO, SOAP, REST</a:t>
              </a:r>
            </a:p>
          </p:txBody>
        </p:sp>
        <p:sp>
          <p:nvSpPr>
            <p:cNvPr id="34" name="Forms"/>
            <p:cNvSpPr txBox="1"/>
            <p:nvPr/>
          </p:nvSpPr>
          <p:spPr>
            <a:xfrm>
              <a:off x="3335337" y="1789112"/>
              <a:ext cx="414646"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Forms</a:t>
              </a:r>
            </a:p>
          </p:txBody>
        </p:sp>
        <p:pic>
          <p:nvPicPr>
            <p:cNvPr id="35" name="image.png" descr="image.png"/>
            <p:cNvPicPr>
              <a:picLocks noChangeAspect="1"/>
            </p:cNvPicPr>
            <p:nvPr/>
          </p:nvPicPr>
          <p:blipFill>
            <a:blip r:embed="rId8">
              <a:extLst/>
            </a:blip>
            <a:stretch>
              <a:fillRect/>
            </a:stretch>
          </p:blipFill>
          <p:spPr>
            <a:xfrm>
              <a:off x="2432050" y="3883025"/>
              <a:ext cx="2584450" cy="914400"/>
            </a:xfrm>
            <a:prstGeom prst="rect">
              <a:avLst/>
            </a:prstGeom>
            <a:ln w="12700">
              <a:miter lim="400000"/>
            </a:ln>
          </p:spPr>
        </p:pic>
        <p:sp>
          <p:nvSpPr>
            <p:cNvPr id="36" name="Data Access/Services Layer (DAL)…"/>
            <p:cNvSpPr txBox="1"/>
            <p:nvPr/>
          </p:nvSpPr>
          <p:spPr>
            <a:xfrm>
              <a:off x="2609850" y="4040187"/>
              <a:ext cx="2252663" cy="3666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000" b="1">
                  <a:latin typeface="Arial"/>
                  <a:ea typeface="Arial"/>
                  <a:cs typeface="Arial"/>
                  <a:sym typeface="Arial"/>
                </a:rPr>
                <a:t>Data Access/Services Layer (DAL)</a:t>
              </a:r>
            </a:p>
            <a:p>
              <a:pPr algn="ctr"/>
              <a:r>
                <a:rPr sz="1000" b="1">
                  <a:latin typeface="Arial"/>
                  <a:ea typeface="Arial"/>
                  <a:cs typeface="Arial"/>
                  <a:sym typeface="Arial"/>
                </a:rPr>
                <a:t>CRUD Data Persistence</a:t>
              </a:r>
            </a:p>
          </p:txBody>
        </p:sp>
        <p:grpSp>
          <p:nvGrpSpPr>
            <p:cNvPr id="37" name="Group"/>
            <p:cNvGrpSpPr/>
            <p:nvPr/>
          </p:nvGrpSpPr>
          <p:grpSpPr>
            <a:xfrm>
              <a:off x="2716212" y="4900612"/>
              <a:ext cx="914401" cy="1216026"/>
              <a:chOff x="0" y="0"/>
              <a:chExt cx="914400" cy="1216025"/>
            </a:xfrm>
          </p:grpSpPr>
          <p:sp>
            <p:nvSpPr>
              <p:cNvPr id="52" name="Shape"/>
              <p:cNvSpPr/>
              <p:nvPr/>
            </p:nvSpPr>
            <p:spPr>
              <a:xfrm>
                <a:off x="0" y="0"/>
                <a:ext cx="914400" cy="12160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4835" y="0"/>
                      <a:pt x="0" y="909"/>
                      <a:pt x="0" y="2031"/>
                    </a:cubicBezTo>
                    <a:lnTo>
                      <a:pt x="0" y="19570"/>
                    </a:lnTo>
                    <a:cubicBezTo>
                      <a:pt x="0" y="20691"/>
                      <a:pt x="4835" y="21600"/>
                      <a:pt x="10800" y="21600"/>
                    </a:cubicBezTo>
                    <a:cubicBezTo>
                      <a:pt x="16765" y="21600"/>
                      <a:pt x="21600" y="20691"/>
                      <a:pt x="21600" y="19570"/>
                    </a:cubicBezTo>
                    <a:lnTo>
                      <a:pt x="21600" y="2031"/>
                    </a:lnTo>
                    <a:cubicBezTo>
                      <a:pt x="21600" y="909"/>
                      <a:pt x="16765" y="0"/>
                      <a:pt x="10800" y="0"/>
                    </a:cubicBezTo>
                    <a:close/>
                  </a:path>
                </a:pathLst>
              </a:custGeom>
              <a:solidFill>
                <a:srgbClr val="AB911D"/>
              </a:solidFill>
              <a:ln w="9525" cap="flat">
                <a:solidFill>
                  <a:schemeClr val="accent4"/>
                </a:solidFill>
                <a:prstDash val="solid"/>
                <a:round/>
              </a:ln>
              <a:effectLst>
                <a:outerShdw blurRad="63500" dist="12700" dir="5400000" rotWithShape="0">
                  <a:schemeClr val="accent4">
                    <a:alpha val="50000"/>
                  </a:schemeClr>
                </a:outerShdw>
              </a:effectLst>
            </p:spPr>
            <p:txBody>
              <a:bodyPr wrap="square" lIns="45719" tIns="45719" rIns="45719" bIns="45719" numCol="1" anchor="t">
                <a:noAutofit/>
              </a:bodyPr>
              <a:lstStyle/>
              <a:p>
                <a:pPr>
                  <a:lnSpc>
                    <a:spcPct val="80000"/>
                  </a:lnSpc>
                </a:pPr>
                <a:endParaRPr/>
              </a:p>
            </p:txBody>
          </p:sp>
          <p:sp>
            <p:nvSpPr>
              <p:cNvPr id="53" name="Shape"/>
              <p:cNvSpPr/>
              <p:nvPr/>
            </p:nvSpPr>
            <p:spPr>
              <a:xfrm>
                <a:off x="0" y="-1"/>
                <a:ext cx="914400" cy="2286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4835" y="0"/>
                      <a:pt x="0" y="4837"/>
                      <a:pt x="0" y="10803"/>
                    </a:cubicBezTo>
                    <a:cubicBezTo>
                      <a:pt x="0" y="16766"/>
                      <a:pt x="4835" y="21600"/>
                      <a:pt x="10800" y="21600"/>
                    </a:cubicBezTo>
                    <a:cubicBezTo>
                      <a:pt x="16765" y="21600"/>
                      <a:pt x="21600" y="16766"/>
                      <a:pt x="21600" y="10803"/>
                    </a:cubicBezTo>
                    <a:cubicBezTo>
                      <a:pt x="21600" y="4837"/>
                      <a:pt x="16765" y="0"/>
                      <a:pt x="10800" y="0"/>
                    </a:cubicBezTo>
                    <a:close/>
                  </a:path>
                </a:pathLst>
              </a:custGeom>
              <a:solidFill>
                <a:srgbClr val="BCA74A"/>
              </a:solidFill>
              <a:ln w="12700" cap="flat">
                <a:noFill/>
                <a:miter lim="400000"/>
              </a:ln>
              <a:effectLst/>
            </p:spPr>
            <p:txBody>
              <a:bodyPr wrap="square" lIns="45719" tIns="45719" rIns="45719" bIns="45719" numCol="1" anchor="t">
                <a:noAutofit/>
              </a:bodyPr>
              <a:lstStyle/>
              <a:p>
                <a:pPr>
                  <a:lnSpc>
                    <a:spcPct val="80000"/>
                  </a:lnSpc>
                </a:pPr>
                <a:endParaRPr/>
              </a:p>
            </p:txBody>
          </p:sp>
          <p:sp>
            <p:nvSpPr>
              <p:cNvPr id="54" name="Line"/>
              <p:cNvSpPr/>
              <p:nvPr/>
            </p:nvSpPr>
            <p:spPr>
              <a:xfrm>
                <a:off x="0" y="114340"/>
                <a:ext cx="914400" cy="1142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0" y="11929"/>
                      <a:pt x="4835" y="21600"/>
                      <a:pt x="10800" y="21600"/>
                    </a:cubicBezTo>
                    <a:cubicBezTo>
                      <a:pt x="16765" y="21600"/>
                      <a:pt x="21600" y="11929"/>
                      <a:pt x="21600" y="0"/>
                    </a:cubicBezTo>
                  </a:path>
                </a:pathLst>
              </a:custGeom>
              <a:noFill/>
              <a:ln w="9525" cap="flat">
                <a:solidFill>
                  <a:schemeClr val="accent4"/>
                </a:solidFill>
                <a:prstDash val="solid"/>
                <a:round/>
              </a:ln>
              <a:effectLst/>
            </p:spPr>
            <p:txBody>
              <a:bodyPr wrap="square" lIns="45719" tIns="45719" rIns="45719" bIns="45719" numCol="1" anchor="t">
                <a:noAutofit/>
              </a:bodyPr>
              <a:lstStyle/>
              <a:p>
                <a:pPr>
                  <a:lnSpc>
                    <a:spcPct val="80000"/>
                  </a:lnSpc>
                </a:pPr>
                <a:endParaRPr/>
              </a:p>
            </p:txBody>
          </p:sp>
        </p:grpSp>
        <p:sp>
          <p:nvSpPr>
            <p:cNvPr id="38" name="Operational…"/>
            <p:cNvSpPr txBox="1"/>
            <p:nvPr/>
          </p:nvSpPr>
          <p:spPr>
            <a:xfrm>
              <a:off x="2761172" y="5302250"/>
              <a:ext cx="845119" cy="3666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sz="1000" b="1">
                  <a:latin typeface="Arial"/>
                  <a:ea typeface="Arial"/>
                  <a:cs typeface="Arial"/>
                  <a:sym typeface="Arial"/>
                </a:rPr>
                <a:t>Operational</a:t>
              </a:r>
            </a:p>
            <a:p>
              <a:pPr algn="ctr"/>
              <a:r>
                <a:rPr sz="1000" b="1">
                  <a:latin typeface="Arial"/>
                  <a:ea typeface="Arial"/>
                  <a:cs typeface="Arial"/>
                  <a:sym typeface="Arial"/>
                </a:rPr>
                <a:t>Database</a:t>
              </a:r>
            </a:p>
          </p:txBody>
        </p:sp>
        <p:sp>
          <p:nvSpPr>
            <p:cNvPr id="39" name="Business Entity…"/>
            <p:cNvSpPr txBox="1"/>
            <p:nvPr/>
          </p:nvSpPr>
          <p:spPr>
            <a:xfrm>
              <a:off x="2745973" y="5734050"/>
              <a:ext cx="894567" cy="3167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sz="800" b="1">
                  <a:latin typeface="Arial"/>
                  <a:ea typeface="Arial"/>
                  <a:cs typeface="Arial"/>
                  <a:sym typeface="Arial"/>
                </a:rPr>
                <a:t>Business Entity</a:t>
              </a:r>
            </a:p>
            <a:p>
              <a:pPr algn="ctr"/>
              <a:r>
                <a:rPr sz="800" b="1">
                  <a:latin typeface="Arial"/>
                  <a:ea typeface="Arial"/>
                  <a:cs typeface="Arial"/>
                  <a:sym typeface="Arial"/>
                </a:rPr>
                <a:t>Media</a:t>
              </a:r>
            </a:p>
          </p:txBody>
        </p:sp>
        <p:pic>
          <p:nvPicPr>
            <p:cNvPr id="40" name="image.png" descr="image.png"/>
            <p:cNvPicPr>
              <a:picLocks noChangeAspect="1"/>
            </p:cNvPicPr>
            <p:nvPr/>
          </p:nvPicPr>
          <p:blipFill>
            <a:blip r:embed="rId9">
              <a:extLst/>
            </a:blip>
            <a:stretch>
              <a:fillRect/>
            </a:stretch>
          </p:blipFill>
          <p:spPr>
            <a:xfrm>
              <a:off x="4876800" y="3876675"/>
              <a:ext cx="2408238" cy="908050"/>
            </a:xfrm>
            <a:prstGeom prst="rect">
              <a:avLst/>
            </a:prstGeom>
            <a:ln w="12700">
              <a:miter lim="400000"/>
            </a:ln>
          </p:spPr>
        </p:pic>
        <p:sp>
          <p:nvSpPr>
            <p:cNvPr id="41" name="Integration Tier…"/>
            <p:cNvSpPr txBox="1"/>
            <p:nvPr/>
          </p:nvSpPr>
          <p:spPr>
            <a:xfrm>
              <a:off x="5153025" y="4046537"/>
              <a:ext cx="1901825" cy="5063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000" b="1">
                  <a:latin typeface="Arial"/>
                  <a:ea typeface="Arial"/>
                  <a:cs typeface="Arial"/>
                  <a:sym typeface="Arial"/>
                </a:rPr>
                <a:t>Integration Tier</a:t>
              </a:r>
            </a:p>
            <a:p>
              <a:pPr algn="ctr"/>
              <a:r>
                <a:rPr sz="1000" b="1">
                  <a:latin typeface="Arial"/>
                  <a:ea typeface="Arial"/>
                  <a:cs typeface="Arial"/>
                  <a:sym typeface="Arial"/>
                </a:rPr>
                <a:t>Orchestration </a:t>
              </a:r>
            </a:p>
            <a:p>
              <a:pPr algn="ctr"/>
              <a:r>
                <a:rPr sz="1000" b="1">
                  <a:latin typeface="Arial"/>
                  <a:ea typeface="Arial"/>
                  <a:cs typeface="Arial"/>
                  <a:sym typeface="Arial"/>
                </a:rPr>
                <a:t>(Workflow*, Rules*)</a:t>
              </a:r>
            </a:p>
          </p:txBody>
        </p:sp>
        <p:sp>
          <p:nvSpPr>
            <p:cNvPr id="42" name="Cache"/>
            <p:cNvSpPr txBox="1"/>
            <p:nvPr/>
          </p:nvSpPr>
          <p:spPr>
            <a:xfrm>
              <a:off x="2932112" y="4929187"/>
              <a:ext cx="515938"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Cache</a:t>
              </a:r>
            </a:p>
          </p:txBody>
        </p:sp>
        <p:sp>
          <p:nvSpPr>
            <p:cNvPr id="43" name="Optional SOAP, REST"/>
            <p:cNvSpPr txBox="1"/>
            <p:nvPr/>
          </p:nvSpPr>
          <p:spPr>
            <a:xfrm>
              <a:off x="3260725" y="3635375"/>
              <a:ext cx="1146632"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Optional SOAP, REST</a:t>
              </a:r>
            </a:p>
          </p:txBody>
        </p:sp>
        <p:sp>
          <p:nvSpPr>
            <p:cNvPr id="44" name="Canonical Object Model"/>
            <p:cNvSpPr txBox="1"/>
            <p:nvPr/>
          </p:nvSpPr>
          <p:spPr>
            <a:xfrm>
              <a:off x="3219450" y="3332162"/>
              <a:ext cx="1255773"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Canonical Object Model</a:t>
              </a:r>
            </a:p>
          </p:txBody>
        </p:sp>
        <p:sp>
          <p:nvSpPr>
            <p:cNvPr id="45" name="Data Model"/>
            <p:cNvSpPr txBox="1"/>
            <p:nvPr/>
          </p:nvSpPr>
          <p:spPr>
            <a:xfrm>
              <a:off x="2447925" y="4673600"/>
              <a:ext cx="646073"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Data Model</a:t>
              </a:r>
            </a:p>
          </p:txBody>
        </p:sp>
        <p:pic>
          <p:nvPicPr>
            <p:cNvPr id="46" name="image.png" descr="image.png"/>
            <p:cNvPicPr>
              <a:picLocks noChangeAspect="1"/>
            </p:cNvPicPr>
            <p:nvPr/>
          </p:nvPicPr>
          <p:blipFill>
            <a:blip r:embed="rId10">
              <a:extLst/>
            </a:blip>
            <a:stretch>
              <a:fillRect/>
            </a:stretch>
          </p:blipFill>
          <p:spPr>
            <a:xfrm>
              <a:off x="4852987" y="5211762"/>
              <a:ext cx="2406651" cy="908051"/>
            </a:xfrm>
            <a:prstGeom prst="rect">
              <a:avLst/>
            </a:prstGeom>
            <a:ln w="12700">
              <a:miter lim="400000"/>
            </a:ln>
          </p:spPr>
        </p:pic>
        <p:sp>
          <p:nvSpPr>
            <p:cNvPr id="47" name="External Systems…"/>
            <p:cNvSpPr txBox="1"/>
            <p:nvPr/>
          </p:nvSpPr>
          <p:spPr>
            <a:xfrm>
              <a:off x="5127625" y="5462587"/>
              <a:ext cx="1901825" cy="3666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000" b="1">
                  <a:latin typeface="Arial"/>
                  <a:ea typeface="Arial"/>
                  <a:cs typeface="Arial"/>
                  <a:sym typeface="Arial"/>
                </a:rPr>
                <a:t>External Systems</a:t>
              </a:r>
            </a:p>
            <a:p>
              <a:pPr algn="ctr"/>
              <a:r>
                <a:rPr sz="1000" b="1">
                  <a:latin typeface="Arial"/>
                  <a:ea typeface="Arial"/>
                  <a:cs typeface="Arial"/>
                  <a:sym typeface="Arial"/>
                </a:rPr>
                <a:t>Interfaces, Feeds, Printers</a:t>
              </a:r>
            </a:p>
          </p:txBody>
        </p:sp>
        <p:sp>
          <p:nvSpPr>
            <p:cNvPr id="48" name="JMS, SOAP, .JAXB, Spring"/>
            <p:cNvSpPr txBox="1"/>
            <p:nvPr/>
          </p:nvSpPr>
          <p:spPr>
            <a:xfrm>
              <a:off x="5067300" y="4710112"/>
              <a:ext cx="1378208"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dirty="0">
                  <a:latin typeface="Arial"/>
                  <a:ea typeface="Arial"/>
                  <a:cs typeface="Arial"/>
                  <a:sym typeface="Arial"/>
                </a:rPr>
                <a:t>JMS, SOAP, .JAXB, Spring</a:t>
              </a:r>
            </a:p>
          </p:txBody>
        </p:sp>
        <p:sp>
          <p:nvSpPr>
            <p:cNvPr id="49" name="SOAP, REST"/>
            <p:cNvSpPr txBox="1"/>
            <p:nvPr/>
          </p:nvSpPr>
          <p:spPr>
            <a:xfrm>
              <a:off x="5656262" y="3635375"/>
              <a:ext cx="706399"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SOAP, REST</a:t>
              </a:r>
            </a:p>
          </p:txBody>
        </p:sp>
        <p:sp>
          <p:nvSpPr>
            <p:cNvPr id="50" name="Canonical Object Model"/>
            <p:cNvSpPr txBox="1"/>
            <p:nvPr/>
          </p:nvSpPr>
          <p:spPr>
            <a:xfrm>
              <a:off x="5207000" y="3343275"/>
              <a:ext cx="1255773"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Canonical Object Model</a:t>
              </a:r>
            </a:p>
          </p:txBody>
        </p:sp>
        <p:sp>
          <p:nvSpPr>
            <p:cNvPr id="51" name="Data Access Objects"/>
            <p:cNvSpPr txBox="1"/>
            <p:nvPr/>
          </p:nvSpPr>
          <p:spPr>
            <a:xfrm>
              <a:off x="3082925" y="4386262"/>
              <a:ext cx="1105605"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Data Access Objects</a:t>
              </a:r>
            </a:p>
          </p:txBody>
        </p:sp>
      </p:grpSp>
    </p:spTree>
    <p:extLst>
      <p:ext uri="{BB962C8B-B14F-4D97-AF65-F5344CB8AC3E}">
        <p14:creationId xmlns:p14="http://schemas.microsoft.com/office/powerpoint/2010/main" val="3684529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306168"/>
            <a:ext cx="12192000" cy="1143000"/>
          </a:xfrm>
        </p:spPr>
        <p:txBody>
          <a:bodyPr>
            <a:normAutofit/>
          </a:bodyPr>
          <a:lstStyle/>
          <a:p>
            <a:r>
              <a:rPr lang="en-US" dirty="0" smtClean="0"/>
              <a:t>Discussion - Why?</a:t>
            </a:r>
            <a:endParaRPr lang="en-US" dirty="0"/>
          </a:p>
        </p:txBody>
      </p:sp>
      <p:sp>
        <p:nvSpPr>
          <p:cNvPr id="3" name="Content Placeholder 2"/>
          <p:cNvSpPr>
            <a:spLocks noGrp="1"/>
          </p:cNvSpPr>
          <p:nvPr>
            <p:ph sz="half" idx="1"/>
            <p:custDataLst>
              <p:tags r:id="rId3"/>
            </p:custDataLst>
          </p:nvPr>
        </p:nvSpPr>
        <p:spPr>
          <a:xfrm>
            <a:off x="2107952" y="1449168"/>
            <a:ext cx="8237832" cy="1807207"/>
          </a:xfrm>
        </p:spPr>
        <p:txBody>
          <a:bodyPr>
            <a:normAutofit/>
          </a:bodyPr>
          <a:lstStyle/>
          <a:p>
            <a:pPr marL="571500" indent="-457200"/>
            <a:r>
              <a:rPr lang="en-US" b="0" dirty="0" smtClean="0">
                <a:solidFill>
                  <a:srgbClr val="0070C0"/>
                </a:solidFill>
                <a:latin typeface="+mn-lt"/>
              </a:rPr>
              <a:t>Why should you conform to a N-Layer Architecture?</a:t>
            </a:r>
            <a:endParaRPr lang="en-US" b="0" dirty="0">
              <a:solidFill>
                <a:srgbClr val="0070C0"/>
              </a:solidFill>
              <a:latin typeface="+mn-lt"/>
            </a:endParaRPr>
          </a:p>
          <a:p>
            <a:pPr marL="571500" indent="-457200"/>
            <a:r>
              <a:rPr lang="en-US" b="0" smtClean="0">
                <a:solidFill>
                  <a:srgbClr val="0070C0"/>
                </a:solidFill>
                <a:latin typeface="+mn-lt"/>
              </a:rPr>
              <a:t>What </a:t>
            </a:r>
            <a:r>
              <a:rPr lang="en-US" b="0" dirty="0" smtClean="0">
                <a:solidFill>
                  <a:srgbClr val="0070C0"/>
                </a:solidFill>
                <a:latin typeface="+mn-lt"/>
              </a:rPr>
              <a:t>are the benefits of a N-Layer Architecture?</a:t>
            </a:r>
          </a:p>
        </p:txBody>
      </p:sp>
    </p:spTree>
    <p:custDataLst>
      <p:tags r:id="rId1"/>
    </p:custDataLst>
    <p:extLst>
      <p:ext uri="{BB962C8B-B14F-4D97-AF65-F5344CB8AC3E}">
        <p14:creationId xmlns:p14="http://schemas.microsoft.com/office/powerpoint/2010/main" val="266660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t>Benefits - N Layer Application Architecture </a:t>
            </a:r>
            <a:endParaRPr lang="en-US" baseline="-25000" dirty="0" smtClean="0"/>
          </a:p>
        </p:txBody>
      </p:sp>
      <p:sp>
        <p:nvSpPr>
          <p:cNvPr id="58371" name="Content Placeholder 2"/>
          <p:cNvSpPr>
            <a:spLocks noGrp="1"/>
          </p:cNvSpPr>
          <p:nvPr>
            <p:ph idx="1"/>
          </p:nvPr>
        </p:nvSpPr>
        <p:spPr>
          <a:xfrm>
            <a:off x="609601" y="1234854"/>
            <a:ext cx="11067534" cy="5029200"/>
          </a:xfrm>
        </p:spPr>
        <p:txBody>
          <a:bodyPr>
            <a:normAutofit/>
          </a:bodyPr>
          <a:lstStyle/>
          <a:p>
            <a:r>
              <a:rPr lang="en-US" sz="2400" dirty="0">
                <a:latin typeface="+mn-lt"/>
                <a:cs typeface="Arial" charset="0"/>
              </a:rPr>
              <a:t>Benefits of a Layered Architecture:</a:t>
            </a:r>
          </a:p>
          <a:p>
            <a:pPr lvl="1">
              <a:buFont typeface="Wingdings" pitchFamily="2" charset="2"/>
              <a:buChar char="q"/>
            </a:pPr>
            <a:r>
              <a:rPr lang="en-US" sz="1800" b="0" dirty="0">
                <a:latin typeface="+mn-lt"/>
                <a:cs typeface="Arial" charset="0"/>
              </a:rPr>
              <a:t>Improves maintainability of code by minimizing the impact of change between layers.</a:t>
            </a:r>
          </a:p>
          <a:p>
            <a:pPr lvl="2"/>
            <a:r>
              <a:rPr lang="en-US" b="0" dirty="0" smtClean="0">
                <a:latin typeface="+mn-lt"/>
                <a:cs typeface="Arial" charset="0"/>
              </a:rPr>
              <a:t>Technology should be an implementation detail (thru encapsulation).</a:t>
            </a:r>
          </a:p>
          <a:p>
            <a:pPr lvl="2"/>
            <a:r>
              <a:rPr lang="en-US" b="0" dirty="0" smtClean="0">
                <a:latin typeface="+mn-lt"/>
                <a:cs typeface="Arial" charset="0"/>
              </a:rPr>
              <a:t>Should help enforce a separation of concerns (by loosely coupling code).</a:t>
            </a:r>
          </a:p>
          <a:p>
            <a:pPr lvl="2"/>
            <a:r>
              <a:rPr lang="en-US" b="0" dirty="0" smtClean="0">
                <a:latin typeface="+mn-lt"/>
                <a:cs typeface="Arial" charset="0"/>
              </a:rPr>
              <a:t>Should enable the reuse of code across multiple layers.</a:t>
            </a:r>
          </a:p>
          <a:p>
            <a:pPr lvl="2"/>
            <a:r>
              <a:rPr lang="en-US" b="0" dirty="0" smtClean="0">
                <a:latin typeface="+mn-lt"/>
                <a:cs typeface="Arial" charset="0"/>
              </a:rPr>
              <a:t>Should improve developer productivity.</a:t>
            </a:r>
          </a:p>
          <a:p>
            <a:pPr lvl="1">
              <a:buFont typeface="Wingdings" pitchFamily="2" charset="2"/>
              <a:buChar char="q"/>
            </a:pPr>
            <a:r>
              <a:rPr lang="en-US" sz="1800" b="0" dirty="0">
                <a:latin typeface="+mn-lt"/>
                <a:cs typeface="Arial" charset="0"/>
              </a:rPr>
              <a:t>An N-Tier physical architecture can be supported (if desired).</a:t>
            </a:r>
          </a:p>
          <a:p>
            <a:pPr lvl="1">
              <a:buFont typeface="Wingdings" pitchFamily="2" charset="2"/>
              <a:buChar char="q"/>
            </a:pPr>
            <a:r>
              <a:rPr lang="en-US" sz="1800" b="0" dirty="0">
                <a:latin typeface="+mn-lt"/>
                <a:cs typeface="Arial" charset="0"/>
              </a:rPr>
              <a:t>Enables test driven development (thru mock objects using dependency injection).</a:t>
            </a:r>
          </a:p>
          <a:p>
            <a:r>
              <a:rPr lang="en-US" sz="2400" dirty="0">
                <a:latin typeface="+mn-lt"/>
                <a:cs typeface="Arial" charset="0"/>
              </a:rPr>
              <a:t>Drawbacks of a Layered Architecture:</a:t>
            </a:r>
          </a:p>
          <a:p>
            <a:pPr lvl="1">
              <a:buFont typeface="Arial" charset="0"/>
              <a:buNone/>
            </a:pPr>
            <a:r>
              <a:rPr lang="en-US" sz="1800" b="0" dirty="0">
                <a:latin typeface="+mn-lt"/>
                <a:cs typeface="Arial" charset="0"/>
              </a:rPr>
              <a:t>The problem with layers and various other strategies for loosely-coupling </a:t>
            </a:r>
            <a:r>
              <a:rPr lang="en-US" sz="1800" b="0" dirty="0" smtClean="0">
                <a:latin typeface="+mn-lt"/>
                <a:cs typeface="Arial" charset="0"/>
              </a:rPr>
              <a:t>your applications </a:t>
            </a:r>
            <a:r>
              <a:rPr lang="en-US" sz="1800" b="0" dirty="0">
                <a:latin typeface="+mn-lt"/>
                <a:cs typeface="Arial" charset="0"/>
              </a:rPr>
              <a:t>is the addition of needless complexity. </a:t>
            </a:r>
          </a:p>
          <a:p>
            <a:pPr lvl="1">
              <a:buFont typeface="Arial" charset="0"/>
              <a:buNone/>
            </a:pPr>
            <a:r>
              <a:rPr lang="en-US" sz="1800" b="0" dirty="0">
                <a:latin typeface="+mn-lt"/>
                <a:cs typeface="Arial" charset="0"/>
              </a:rPr>
              <a:t>If your application architecture is done incorrectly you run the risk of </a:t>
            </a:r>
            <a:r>
              <a:rPr lang="en-US" sz="1800" b="0" dirty="0" smtClean="0">
                <a:latin typeface="+mn-lt"/>
                <a:cs typeface="Arial" charset="0"/>
              </a:rPr>
              <a:t>over architecting </a:t>
            </a:r>
            <a:r>
              <a:rPr lang="en-US" sz="1800" b="0" dirty="0">
                <a:latin typeface="+mn-lt"/>
                <a:cs typeface="Arial" charset="0"/>
              </a:rPr>
              <a:t>an application to allow for various changes that are unlikely </a:t>
            </a:r>
            <a:r>
              <a:rPr lang="en-US" sz="1800" b="0" dirty="0" smtClean="0">
                <a:latin typeface="+mn-lt"/>
                <a:cs typeface="Arial" charset="0"/>
              </a:rPr>
              <a:t>to happen </a:t>
            </a:r>
            <a:r>
              <a:rPr lang="en-US" sz="1800" b="0" dirty="0">
                <a:latin typeface="+mn-lt"/>
                <a:cs typeface="Arial" charset="0"/>
              </a:rPr>
              <a:t>and are not based on actual requirements.</a:t>
            </a:r>
            <a:endParaRPr lang="en-US" sz="1400" b="0" dirty="0">
              <a:latin typeface="+mn-lt"/>
              <a:cs typeface="Arial" charset="0"/>
            </a:endParaRPr>
          </a:p>
          <a:p>
            <a:pPr lvl="1"/>
            <a:endParaRPr lang="en-US" sz="1400" b="0" dirty="0">
              <a:latin typeface="+mn-lt"/>
              <a:cs typeface="Arial" charset="0"/>
            </a:endParaRPr>
          </a:p>
        </p:txBody>
      </p:sp>
      <p:sp>
        <p:nvSpPr>
          <p:cNvPr id="6144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bg1"/>
                </a:solidFill>
                <a:latin typeface="Arial" charset="0"/>
                <a:cs typeface="Arial" charset="0"/>
              </a:defRPr>
            </a:lvl1pPr>
            <a:lvl2pPr marL="742950" indent="-285750" eaLnBrk="0" hangingPunct="0">
              <a:defRPr sz="1600">
                <a:solidFill>
                  <a:schemeClr val="bg1"/>
                </a:solidFill>
                <a:latin typeface="Arial" charset="0"/>
                <a:cs typeface="Arial" charset="0"/>
              </a:defRPr>
            </a:lvl2pPr>
            <a:lvl3pPr marL="1143000" indent="-228600" eaLnBrk="0" hangingPunct="0">
              <a:defRPr sz="1600">
                <a:solidFill>
                  <a:schemeClr val="bg1"/>
                </a:solidFill>
                <a:latin typeface="Arial" charset="0"/>
                <a:cs typeface="Arial" charset="0"/>
              </a:defRPr>
            </a:lvl3pPr>
            <a:lvl4pPr marL="1600200" indent="-228600" eaLnBrk="0" hangingPunct="0">
              <a:defRPr sz="1600">
                <a:solidFill>
                  <a:schemeClr val="bg1"/>
                </a:solidFill>
                <a:latin typeface="Arial" charset="0"/>
                <a:cs typeface="Arial" charset="0"/>
              </a:defRPr>
            </a:lvl4pPr>
            <a:lvl5pPr marL="2057400" indent="-228600" eaLnBrk="0" hangingPunct="0">
              <a:defRPr sz="1600">
                <a:solidFill>
                  <a:schemeClr val="bg1"/>
                </a:solidFill>
                <a:latin typeface="Arial" charset="0"/>
                <a:cs typeface="Arial" charset="0"/>
              </a:defRPr>
            </a:lvl5pPr>
            <a:lvl6pPr marL="2514600" indent="-228600" eaLnBrk="0" fontAlgn="base" hangingPunct="0">
              <a:spcBef>
                <a:spcPct val="0"/>
              </a:spcBef>
              <a:spcAft>
                <a:spcPct val="0"/>
              </a:spcAft>
              <a:defRPr sz="1600">
                <a:solidFill>
                  <a:schemeClr val="bg1"/>
                </a:solidFill>
                <a:latin typeface="Arial" charset="0"/>
                <a:cs typeface="Arial" charset="0"/>
              </a:defRPr>
            </a:lvl6pPr>
            <a:lvl7pPr marL="2971800" indent="-228600" eaLnBrk="0" fontAlgn="base" hangingPunct="0">
              <a:spcBef>
                <a:spcPct val="0"/>
              </a:spcBef>
              <a:spcAft>
                <a:spcPct val="0"/>
              </a:spcAft>
              <a:defRPr sz="1600">
                <a:solidFill>
                  <a:schemeClr val="bg1"/>
                </a:solidFill>
                <a:latin typeface="Arial" charset="0"/>
                <a:cs typeface="Arial" charset="0"/>
              </a:defRPr>
            </a:lvl7pPr>
            <a:lvl8pPr marL="3429000" indent="-228600" eaLnBrk="0" fontAlgn="base" hangingPunct="0">
              <a:spcBef>
                <a:spcPct val="0"/>
              </a:spcBef>
              <a:spcAft>
                <a:spcPct val="0"/>
              </a:spcAft>
              <a:defRPr sz="1600">
                <a:solidFill>
                  <a:schemeClr val="bg1"/>
                </a:solidFill>
                <a:latin typeface="Arial" charset="0"/>
                <a:cs typeface="Arial" charset="0"/>
              </a:defRPr>
            </a:lvl8pPr>
            <a:lvl9pPr marL="3886200" indent="-228600" eaLnBrk="0" fontAlgn="base" hangingPunct="0">
              <a:spcBef>
                <a:spcPct val="0"/>
              </a:spcBef>
              <a:spcAft>
                <a:spcPct val="0"/>
              </a:spcAft>
              <a:defRPr sz="1600">
                <a:solidFill>
                  <a:schemeClr val="bg1"/>
                </a:solidFill>
                <a:latin typeface="Arial" charset="0"/>
                <a:cs typeface="Arial" charset="0"/>
              </a:defRPr>
            </a:lvl9pPr>
          </a:lstStyle>
          <a:p>
            <a:pPr eaLnBrk="1" hangingPunct="1"/>
            <a:fld id="{36F6155F-C431-4BB7-B1ED-F77E9A6D28AB}" type="slidenum">
              <a:rPr lang="en-US" sz="1000">
                <a:solidFill>
                  <a:srgbClr val="B2B2B2"/>
                </a:solidFill>
                <a:latin typeface="Arial Narrow" pitchFamily="34" charset="0"/>
              </a:rPr>
              <a:pPr eaLnBrk="1" hangingPunct="1"/>
              <a:t>34</a:t>
            </a:fld>
            <a:endParaRPr lang="en-US" sz="1000">
              <a:solidFill>
                <a:srgbClr val="B2B2B2"/>
              </a:solidFill>
              <a:latin typeface="Arial Narrow" pitchFamily="34" charset="0"/>
            </a:endParaRPr>
          </a:p>
        </p:txBody>
      </p:sp>
    </p:spTree>
    <p:extLst>
      <p:ext uri="{BB962C8B-B14F-4D97-AF65-F5344CB8AC3E}">
        <p14:creationId xmlns:p14="http://schemas.microsoft.com/office/powerpoint/2010/main" val="166374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anim calcmode="lin" valueType="num">
                                      <p:cBhvr additive="base">
                                        <p:cTn id="11"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anim calcmode="lin" valueType="num">
                                      <p:cBhvr additive="base">
                                        <p:cTn id="15"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anim calcmode="lin" valueType="num">
                                      <p:cBhvr additive="base">
                                        <p:cTn id="19"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anim calcmode="lin" valueType="num">
                                      <p:cBhvr additive="base">
                                        <p:cTn id="23"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anim calcmode="lin" valueType="num">
                                      <p:cBhvr additive="base">
                                        <p:cTn id="27"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7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8371">
                                            <p:txEl>
                                              <p:pRg st="6" end="6"/>
                                            </p:txEl>
                                          </p:spTgt>
                                        </p:tgtEl>
                                        <p:attrNameLst>
                                          <p:attrName>style.visibility</p:attrName>
                                        </p:attrNameLst>
                                      </p:cBhvr>
                                      <p:to>
                                        <p:strVal val="visible"/>
                                      </p:to>
                                    </p:set>
                                    <p:anim calcmode="lin" valueType="num">
                                      <p:cBhvr additive="base">
                                        <p:cTn id="31"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8371">
                                            <p:txEl>
                                              <p:pRg st="7" end="7"/>
                                            </p:txEl>
                                          </p:spTgt>
                                        </p:tgtEl>
                                        <p:attrNameLst>
                                          <p:attrName>style.visibility</p:attrName>
                                        </p:attrNameLst>
                                      </p:cBhvr>
                                      <p:to>
                                        <p:strVal val="visible"/>
                                      </p:to>
                                    </p:set>
                                    <p:anim calcmode="lin" valueType="num">
                                      <p:cBhvr additive="base">
                                        <p:cTn id="35" dur="500" fill="hold"/>
                                        <p:tgtEl>
                                          <p:spTgt spid="5837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8371">
                                            <p:txEl>
                                              <p:pRg st="8" end="8"/>
                                            </p:txEl>
                                          </p:spTgt>
                                        </p:tgtEl>
                                        <p:attrNameLst>
                                          <p:attrName>style.visibility</p:attrName>
                                        </p:attrNameLst>
                                      </p:cBhvr>
                                      <p:to>
                                        <p:strVal val="visible"/>
                                      </p:to>
                                    </p:set>
                                    <p:anim calcmode="lin" valueType="num">
                                      <p:cBhvr additive="base">
                                        <p:cTn id="41" dur="500" fill="hold"/>
                                        <p:tgtEl>
                                          <p:spTgt spid="5837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7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8371">
                                            <p:txEl>
                                              <p:pRg st="9" end="9"/>
                                            </p:txEl>
                                          </p:spTgt>
                                        </p:tgtEl>
                                        <p:attrNameLst>
                                          <p:attrName>style.visibility</p:attrName>
                                        </p:attrNameLst>
                                      </p:cBhvr>
                                      <p:to>
                                        <p:strVal val="visible"/>
                                      </p:to>
                                    </p:set>
                                    <p:anim calcmode="lin" valueType="num">
                                      <p:cBhvr additive="base">
                                        <p:cTn id="45" dur="500" fill="hold"/>
                                        <p:tgtEl>
                                          <p:spTgt spid="5837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7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8371">
                                            <p:txEl>
                                              <p:pRg st="10" end="10"/>
                                            </p:txEl>
                                          </p:spTgt>
                                        </p:tgtEl>
                                        <p:attrNameLst>
                                          <p:attrName>style.visibility</p:attrName>
                                        </p:attrNameLst>
                                      </p:cBhvr>
                                      <p:to>
                                        <p:strVal val="visible"/>
                                      </p:to>
                                    </p:set>
                                    <p:anim calcmode="lin" valueType="num">
                                      <p:cBhvr additive="base">
                                        <p:cTn id="49" dur="500" fill="hold"/>
                                        <p:tgtEl>
                                          <p:spTgt spid="5837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3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209800" y="2743200"/>
            <a:ext cx="7818438" cy="1143000"/>
          </a:xfrm>
        </p:spPr>
        <p:txBody>
          <a:bodyPr/>
          <a:lstStyle/>
          <a:p>
            <a:pPr>
              <a:defRPr/>
            </a:pPr>
            <a:r>
              <a:rPr lang="en-US" altLang="en-US" dirty="0" smtClean="0">
                <a:solidFill>
                  <a:schemeClr val="tx1">
                    <a:lumMod val="75000"/>
                    <a:lumOff val="25000"/>
                  </a:schemeClr>
                </a:solidFill>
              </a:rPr>
              <a:t>N-Tier Architecture</a:t>
            </a:r>
            <a:endParaRPr lang="en-US" altLang="en-US" dirty="0">
              <a:solidFill>
                <a:schemeClr val="tx1">
                  <a:lumMod val="75000"/>
                  <a:lumOff val="25000"/>
                </a:schemeClr>
              </a:solidFill>
            </a:endParaRPr>
          </a:p>
        </p:txBody>
      </p:sp>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8E5A6433-E4F2-4F4C-B4E5-1A944E6B2A5D}" type="slidenum">
              <a:rPr lang="en-US" altLang="en-US" sz="1000">
                <a:latin typeface="Arial" charset="0"/>
              </a:rPr>
              <a:pPr/>
              <a:t>35</a:t>
            </a:fld>
            <a:endParaRPr lang="en-US" altLang="en-US" sz="1000">
              <a:latin typeface="Arial" charset="0"/>
            </a:endParaRPr>
          </a:p>
        </p:txBody>
      </p:sp>
    </p:spTree>
    <p:extLst>
      <p:ext uri="{BB962C8B-B14F-4D97-AF65-F5344CB8AC3E}">
        <p14:creationId xmlns:p14="http://schemas.microsoft.com/office/powerpoint/2010/main" val="2039369412"/>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75360"/>
          </a:xfrm>
        </p:spPr>
        <p:txBody>
          <a:bodyPr/>
          <a:lstStyle/>
          <a:p>
            <a:r>
              <a:rPr lang="en-US" dirty="0" smtClean="0"/>
              <a:t>N-Tier Architecture – 3 Tier</a:t>
            </a:r>
            <a:endParaRPr lang="en-US" dirty="0"/>
          </a:p>
        </p:txBody>
      </p:sp>
      <p:pic>
        <p:nvPicPr>
          <p:cNvPr id="3" name="image.png" descr="image.png"/>
          <p:cNvPicPr>
            <a:picLocks/>
          </p:cNvPicPr>
          <p:nvPr/>
        </p:nvPicPr>
        <p:blipFill>
          <a:blip r:embed="rId2">
            <a:extLst/>
          </a:blip>
          <a:stretch>
            <a:fillRect/>
          </a:stretch>
        </p:blipFill>
        <p:spPr>
          <a:xfrm>
            <a:off x="2347204" y="789620"/>
            <a:ext cx="7502190" cy="5219296"/>
          </a:xfrm>
          <a:prstGeom prst="rect">
            <a:avLst/>
          </a:prstGeom>
          <a:ln w="12700">
            <a:miter lim="400000"/>
          </a:ln>
        </p:spPr>
      </p:pic>
    </p:spTree>
    <p:extLst>
      <p:ext uri="{BB962C8B-B14F-4D97-AF65-F5344CB8AC3E}">
        <p14:creationId xmlns:p14="http://schemas.microsoft.com/office/powerpoint/2010/main" val="3056227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75360"/>
          </a:xfrm>
        </p:spPr>
        <p:txBody>
          <a:bodyPr/>
          <a:lstStyle/>
          <a:p>
            <a:r>
              <a:rPr lang="en-US" dirty="0" smtClean="0"/>
              <a:t>N-Tier Architecture – 2 Tier</a:t>
            </a:r>
            <a:endParaRPr lang="en-US" dirty="0"/>
          </a:p>
        </p:txBody>
      </p:sp>
      <p:pic>
        <p:nvPicPr>
          <p:cNvPr id="4" name="image.png" descr="image.png"/>
          <p:cNvPicPr>
            <a:picLocks/>
          </p:cNvPicPr>
          <p:nvPr/>
        </p:nvPicPr>
        <p:blipFill>
          <a:blip r:embed="rId2">
            <a:extLst/>
          </a:blip>
          <a:stretch>
            <a:fillRect/>
          </a:stretch>
        </p:blipFill>
        <p:spPr>
          <a:xfrm>
            <a:off x="2786562" y="785646"/>
            <a:ext cx="7263131" cy="5214560"/>
          </a:xfrm>
          <a:prstGeom prst="rect">
            <a:avLst/>
          </a:prstGeom>
          <a:ln w="12700">
            <a:miter lim="400000"/>
          </a:ln>
        </p:spPr>
      </p:pic>
    </p:spTree>
    <p:extLst>
      <p:ext uri="{BB962C8B-B14F-4D97-AF65-F5344CB8AC3E}">
        <p14:creationId xmlns:p14="http://schemas.microsoft.com/office/powerpoint/2010/main" val="2100941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75360"/>
          </a:xfrm>
        </p:spPr>
        <p:txBody>
          <a:bodyPr/>
          <a:lstStyle/>
          <a:p>
            <a:r>
              <a:rPr lang="en-US" dirty="0" smtClean="0"/>
              <a:t>N-Tier Architecture – 1 Tier</a:t>
            </a:r>
            <a:endParaRPr lang="en-US" dirty="0"/>
          </a:p>
        </p:txBody>
      </p:sp>
      <p:pic>
        <p:nvPicPr>
          <p:cNvPr id="5" name="image.png" descr="image.png"/>
          <p:cNvPicPr>
            <a:picLocks/>
          </p:cNvPicPr>
          <p:nvPr/>
        </p:nvPicPr>
        <p:blipFill>
          <a:blip r:embed="rId2">
            <a:extLst/>
          </a:blip>
          <a:stretch>
            <a:fillRect/>
          </a:stretch>
        </p:blipFill>
        <p:spPr>
          <a:xfrm rot="21599645">
            <a:off x="2370550" y="819557"/>
            <a:ext cx="7731124" cy="5173137"/>
          </a:xfrm>
          <a:prstGeom prst="rect">
            <a:avLst/>
          </a:prstGeom>
          <a:ln w="12700">
            <a:miter lim="400000"/>
          </a:ln>
        </p:spPr>
      </p:pic>
    </p:spTree>
    <p:extLst>
      <p:ext uri="{BB962C8B-B14F-4D97-AF65-F5344CB8AC3E}">
        <p14:creationId xmlns:p14="http://schemas.microsoft.com/office/powerpoint/2010/main" val="593343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306168"/>
            <a:ext cx="12192000" cy="1143000"/>
          </a:xfrm>
        </p:spPr>
        <p:txBody>
          <a:bodyPr>
            <a:normAutofit/>
          </a:bodyPr>
          <a:lstStyle/>
          <a:p>
            <a:r>
              <a:rPr lang="en-US" dirty="0" smtClean="0"/>
              <a:t>Discussion - Why?</a:t>
            </a:r>
            <a:endParaRPr lang="en-US" dirty="0"/>
          </a:p>
        </p:txBody>
      </p:sp>
      <p:sp>
        <p:nvSpPr>
          <p:cNvPr id="3" name="Content Placeholder 2"/>
          <p:cNvSpPr>
            <a:spLocks noGrp="1"/>
          </p:cNvSpPr>
          <p:nvPr>
            <p:ph sz="half" idx="1"/>
            <p:custDataLst>
              <p:tags r:id="rId3"/>
            </p:custDataLst>
          </p:nvPr>
        </p:nvSpPr>
        <p:spPr>
          <a:xfrm>
            <a:off x="2107952" y="1449168"/>
            <a:ext cx="8647134" cy="1807207"/>
          </a:xfrm>
        </p:spPr>
        <p:txBody>
          <a:bodyPr>
            <a:normAutofit/>
          </a:bodyPr>
          <a:lstStyle/>
          <a:p>
            <a:pPr marL="571500" indent="-457200"/>
            <a:r>
              <a:rPr lang="en-US" b="0" dirty="0" smtClean="0">
                <a:solidFill>
                  <a:srgbClr val="0070C0"/>
                </a:solidFill>
                <a:latin typeface="+mn-lt"/>
              </a:rPr>
              <a:t>What Tier Architecture do you use for development?</a:t>
            </a:r>
          </a:p>
          <a:p>
            <a:pPr marL="571500" indent="-457200"/>
            <a:r>
              <a:rPr lang="en-US" b="0" dirty="0" smtClean="0">
                <a:solidFill>
                  <a:srgbClr val="0070C0"/>
                </a:solidFill>
                <a:latin typeface="+mn-lt"/>
              </a:rPr>
              <a:t>Why should you conform to a 2 or 3 Tier Architecture?</a:t>
            </a:r>
            <a:endParaRPr lang="en-US" b="0" dirty="0">
              <a:solidFill>
                <a:srgbClr val="0070C0"/>
              </a:solidFill>
              <a:latin typeface="+mn-lt"/>
            </a:endParaRPr>
          </a:p>
          <a:p>
            <a:pPr marL="571500" indent="-457200"/>
            <a:r>
              <a:rPr lang="en-US" b="0" dirty="0" smtClean="0">
                <a:solidFill>
                  <a:srgbClr val="0070C0"/>
                </a:solidFill>
                <a:latin typeface="+mn-lt"/>
              </a:rPr>
              <a:t> What are the benefits of a N-Tier Architecture?</a:t>
            </a:r>
          </a:p>
        </p:txBody>
      </p:sp>
    </p:spTree>
    <p:custDataLst>
      <p:tags r:id="rId1"/>
    </p:custDataLst>
    <p:extLst>
      <p:ext uri="{BB962C8B-B14F-4D97-AF65-F5344CB8AC3E}">
        <p14:creationId xmlns:p14="http://schemas.microsoft.com/office/powerpoint/2010/main" val="2411073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1981200" y="533400"/>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sz="4900" dirty="0" smtClean="0">
                <a:solidFill>
                  <a:schemeClr val="tx1">
                    <a:lumMod val="75000"/>
                    <a:lumOff val="25000"/>
                  </a:schemeClr>
                </a:solidFill>
              </a:rPr>
              <a:t>Class Expectations and Policies</a:t>
            </a:r>
            <a:endParaRPr lang="en-US" altLang="en-US" sz="4900" dirty="0">
              <a:solidFill>
                <a:schemeClr val="tx1">
                  <a:lumMod val="75000"/>
                  <a:lumOff val="25000"/>
                </a:schemeClr>
              </a:solidFill>
            </a:endParaRPr>
          </a:p>
        </p:txBody>
      </p:sp>
      <p:sp>
        <p:nvSpPr>
          <p:cNvPr id="317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93E494F1-C507-7C41-AFA8-C68DD86113EE}" type="slidenum">
              <a:rPr lang="en-US" altLang="en-US" sz="1000">
                <a:latin typeface="Arial" charset="0"/>
              </a:rPr>
              <a:pPr/>
              <a:t>4</a:t>
            </a:fld>
            <a:endParaRPr lang="en-US" altLang="en-US" sz="1000">
              <a:latin typeface="Arial" charset="0"/>
            </a:endParaRPr>
          </a:p>
        </p:txBody>
      </p:sp>
      <p:sp>
        <p:nvSpPr>
          <p:cNvPr id="31747" name="Rectangle 1"/>
          <p:cNvSpPr>
            <a:spLocks noChangeArrowheads="1"/>
          </p:cNvSpPr>
          <p:nvPr/>
        </p:nvSpPr>
        <p:spPr bwMode="auto">
          <a:xfrm>
            <a:off x="2610119" y="1810683"/>
            <a:ext cx="799454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marL="457200" indent="-457200">
              <a:buFont typeface="+mj-lt"/>
              <a:buAutoNum type="arabicPeriod"/>
            </a:pPr>
            <a:r>
              <a:rPr lang="en-US" altLang="en-US" dirty="0" smtClean="0">
                <a:latin typeface="+mn-lt"/>
                <a:ea typeface="Corbel" charset="0"/>
                <a:cs typeface="Corbel" charset="0"/>
              </a:rPr>
              <a:t>Please login into Loud Cloud</a:t>
            </a:r>
          </a:p>
          <a:p>
            <a:pPr marL="457200" indent="-457200">
              <a:buFont typeface="+mj-lt"/>
              <a:buAutoNum type="arabicPeriod"/>
            </a:pPr>
            <a:r>
              <a:rPr lang="en-US" altLang="en-US" dirty="0" smtClean="0">
                <a:latin typeface="+mn-lt"/>
                <a:ea typeface="Corbel" charset="0"/>
                <a:cs typeface="Corbel" charset="0"/>
              </a:rPr>
              <a:t>Go to the Welcome Announcement in your Messages</a:t>
            </a:r>
          </a:p>
          <a:p>
            <a:pPr marL="1200150" lvl="1" indent="-457200">
              <a:buFont typeface="Arial" panose="020B0604020202020204" pitchFamily="34" charset="0"/>
              <a:buChar char="•"/>
            </a:pPr>
            <a:r>
              <a:rPr lang="en-US" altLang="en-US" dirty="0" smtClean="0">
                <a:latin typeface="+mn-lt"/>
                <a:ea typeface="Corbel" charset="0"/>
                <a:cs typeface="Corbel" charset="0"/>
              </a:rPr>
              <a:t>Review General Class expectations</a:t>
            </a:r>
          </a:p>
          <a:p>
            <a:pPr marL="1200150" lvl="1" indent="-457200">
              <a:buFont typeface="Arial" panose="020B0604020202020204" pitchFamily="34" charset="0"/>
              <a:buChar char="•"/>
            </a:pPr>
            <a:r>
              <a:rPr lang="en-US" altLang="en-US" dirty="0" smtClean="0">
                <a:latin typeface="+mn-lt"/>
                <a:ea typeface="Corbel" charset="0"/>
                <a:cs typeface="Corbel" charset="0"/>
              </a:rPr>
              <a:t>Review Participation expectations</a:t>
            </a:r>
          </a:p>
          <a:p>
            <a:pPr marL="1200150" lvl="1" indent="-457200">
              <a:buFont typeface="Arial" panose="020B0604020202020204" pitchFamily="34" charset="0"/>
              <a:buChar char="•"/>
            </a:pPr>
            <a:r>
              <a:rPr lang="en-US" altLang="en-US" dirty="0" smtClean="0">
                <a:latin typeface="+mn-lt"/>
                <a:ea typeface="Corbel" charset="0"/>
                <a:cs typeface="Corbel" charset="0"/>
              </a:rPr>
              <a:t>Review Class policies  </a:t>
            </a:r>
          </a:p>
        </p:txBody>
      </p:sp>
    </p:spTree>
    <p:extLst>
      <p:ext uri="{BB962C8B-B14F-4D97-AF65-F5344CB8AC3E}">
        <p14:creationId xmlns:p14="http://schemas.microsoft.com/office/powerpoint/2010/main" val="22525638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dirty="0" smtClean="0">
                <a:latin typeface="+mn-lt"/>
              </a:rPr>
              <a:t>Tools Install and Validate Environment</a:t>
            </a:r>
          </a:p>
          <a:p>
            <a:pPr marL="514350" indent="-514350">
              <a:buFont typeface="+mj-lt"/>
              <a:buAutoNum type="arabicPeriod"/>
            </a:pPr>
            <a:r>
              <a:rPr lang="en-US" sz="3200" b="0" dirty="0" smtClean="0">
                <a:latin typeface="+mn-lt"/>
              </a:rPr>
              <a:t>Make sure JBoss Developer Studio and JBoss are installed and working.</a:t>
            </a:r>
          </a:p>
          <a:p>
            <a:pPr marL="914400" lvl="1" indent="-514350"/>
            <a:r>
              <a:rPr lang="en-US" b="0" dirty="0" smtClean="0">
                <a:latin typeface="+mn-lt"/>
              </a:rPr>
              <a:t>See Short Assignment #1 for instructions.</a:t>
            </a:r>
          </a:p>
          <a:p>
            <a:pPr marL="914400" lvl="1" indent="-514350"/>
            <a:r>
              <a:rPr lang="en-US" b="0" dirty="0" smtClean="0">
                <a:latin typeface="+mn-lt"/>
              </a:rPr>
              <a:t>JBoss Developer Studio is your IDE.</a:t>
            </a:r>
          </a:p>
          <a:p>
            <a:pPr marL="914400" lvl="1" indent="-514350"/>
            <a:r>
              <a:rPr lang="en-US" b="0" dirty="0" smtClean="0">
                <a:latin typeface="+mn-lt"/>
              </a:rPr>
              <a:t>JBoss is your Enterprise Java application server.</a:t>
            </a:r>
          </a:p>
          <a:p>
            <a:pPr marL="514350" indent="-514350" algn="ctr">
              <a:buFont typeface="+mj-lt"/>
              <a:buAutoNum type="arabicPeriod"/>
            </a:pPr>
            <a:endParaRPr lang="en-US" sz="3200" b="0" dirty="0" smtClean="0">
              <a:latin typeface="+mn-lt"/>
            </a:endParaRPr>
          </a:p>
          <a:p>
            <a:pPr marL="514350" indent="-514350">
              <a:buAutoNum type="arabicPeriod"/>
            </a:pPr>
            <a:endParaRPr lang="en-US" sz="3200" b="0" dirty="0">
              <a:latin typeface="+mn-lt"/>
            </a:endParaRPr>
          </a:p>
          <a:p>
            <a:pPr marL="0" indent="0">
              <a:buNone/>
            </a:pPr>
            <a:endParaRPr lang="en-US" sz="3200" b="0" dirty="0" smtClean="0">
              <a:solidFill>
                <a:srgbClr val="FF0000"/>
              </a:solidFill>
              <a:latin typeface="+mn-lt"/>
            </a:endParaRPr>
          </a:p>
          <a:p>
            <a:pPr marL="0" indent="0">
              <a:buNone/>
            </a:pPr>
            <a:endParaRPr lang="en-US" sz="3200" b="0" dirty="0">
              <a:solidFill>
                <a:srgbClr val="FF0000"/>
              </a:solidFill>
              <a:latin typeface="+mn-lt"/>
            </a:endParaRPr>
          </a:p>
        </p:txBody>
      </p:sp>
      <p:sp>
        <p:nvSpPr>
          <p:cNvPr id="4" name="Title 1"/>
          <p:cNvSpPr>
            <a:spLocks noGrp="1"/>
          </p:cNvSpPr>
          <p:nvPr>
            <p:ph type="title"/>
          </p:nvPr>
        </p:nvSpPr>
        <p:spPr>
          <a:xfrm>
            <a:off x="609600" y="274638"/>
            <a:ext cx="10972800" cy="1143000"/>
          </a:xfrm>
        </p:spPr>
        <p:txBody>
          <a:bodyPr/>
          <a:lstStyle/>
          <a:p>
            <a:pPr>
              <a:defRPr/>
            </a:pPr>
            <a:r>
              <a:rPr lang="en-US" dirty="0" smtClean="0">
                <a:solidFill>
                  <a:schemeClr val="tx1">
                    <a:lumMod val="75000"/>
                    <a:lumOff val="25000"/>
                  </a:schemeClr>
                </a:solidFill>
              </a:rPr>
              <a:t>In-Class Activity</a:t>
            </a:r>
            <a:endParaRPr lang="en-US" dirty="0">
              <a:solidFill>
                <a:schemeClr val="tx1">
                  <a:lumMod val="75000"/>
                  <a:lumOff val="25000"/>
                </a:schemeClr>
              </a:solidFill>
            </a:endParaRPr>
          </a:p>
        </p:txBody>
      </p:sp>
    </p:spTree>
    <p:extLst>
      <p:ext uri="{BB962C8B-B14F-4D97-AF65-F5344CB8AC3E}">
        <p14:creationId xmlns:p14="http://schemas.microsoft.com/office/powerpoint/2010/main" val="2409662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Class</a:t>
            </a:r>
            <a:endParaRPr lang="en-US" dirty="0"/>
          </a:p>
        </p:txBody>
      </p:sp>
    </p:spTree>
    <p:extLst>
      <p:ext uri="{BB962C8B-B14F-4D97-AF65-F5344CB8AC3E}">
        <p14:creationId xmlns:p14="http://schemas.microsoft.com/office/powerpoint/2010/main" val="1137078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209800" y="2743200"/>
            <a:ext cx="7818438" cy="1143000"/>
          </a:xfrm>
        </p:spPr>
        <p:txBody>
          <a:bodyPr/>
          <a:lstStyle/>
          <a:p>
            <a:pPr>
              <a:defRPr/>
            </a:pPr>
            <a:r>
              <a:rPr lang="en-US" altLang="en-US" dirty="0" smtClean="0">
                <a:solidFill>
                  <a:schemeClr val="tx1">
                    <a:lumMod val="75000"/>
                    <a:lumOff val="25000"/>
                  </a:schemeClr>
                </a:solidFill>
              </a:rPr>
              <a:t>Enterprise Java Technologies</a:t>
            </a:r>
            <a:endParaRPr lang="en-US" altLang="en-US" dirty="0">
              <a:solidFill>
                <a:schemeClr val="tx1">
                  <a:lumMod val="75000"/>
                  <a:lumOff val="25000"/>
                </a:schemeClr>
              </a:solidFill>
            </a:endParaRPr>
          </a:p>
        </p:txBody>
      </p:sp>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8E5A6433-E4F2-4F4C-B4E5-1A944E6B2A5D}" type="slidenum">
              <a:rPr lang="en-US" altLang="en-US" sz="1000">
                <a:latin typeface="Arial" charset="0"/>
              </a:rPr>
              <a:pPr/>
              <a:t>42</a:t>
            </a:fld>
            <a:endParaRPr lang="en-US" altLang="en-US" sz="1000">
              <a:latin typeface="Arial" charset="0"/>
            </a:endParaRPr>
          </a:p>
        </p:txBody>
      </p:sp>
    </p:spTree>
    <p:extLst>
      <p:ext uri="{BB962C8B-B14F-4D97-AF65-F5344CB8AC3E}">
        <p14:creationId xmlns:p14="http://schemas.microsoft.com/office/powerpoint/2010/main" val="3111842701"/>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0217"/>
          </a:xfrm>
        </p:spPr>
        <p:txBody>
          <a:bodyPr/>
          <a:lstStyle/>
          <a:p>
            <a:r>
              <a:rPr lang="en-US" dirty="0" smtClean="0"/>
              <a:t>Enterprise Java Technologies </a:t>
            </a:r>
            <a:r>
              <a:rPr lang="en-US" baseline="-25000" dirty="0" smtClean="0"/>
              <a:t>1</a:t>
            </a:r>
            <a:endParaRPr lang="en-US" baseline="-25000" dirty="0"/>
          </a:p>
        </p:txBody>
      </p:sp>
      <p:sp>
        <p:nvSpPr>
          <p:cNvPr id="3" name="Presentation Layer Technologies:…"/>
          <p:cNvSpPr txBox="1"/>
          <p:nvPr/>
        </p:nvSpPr>
        <p:spPr>
          <a:xfrm>
            <a:off x="1701799" y="690879"/>
            <a:ext cx="9323252" cy="5372096"/>
          </a:xfrm>
          <a:prstGeom prst="rect">
            <a:avLst/>
          </a:prstGeom>
          <a:ln w="12700">
            <a:miter lim="400000"/>
          </a:ln>
          <a:extLst>
            <a:ext uri="{C572A759-6A51-4108-AA02-DFA0A04FC94B}">
              <ma14:wrappingTextBoxFlag xmlns:ma14="http://schemas.microsoft.com/office/mac/drawingml/2011/main" xmlns="" val="1"/>
            </a:ext>
          </a:extLst>
        </p:spPr>
        <p:txBody>
          <a:bodyPr wrap="square" lIns="50797" tIns="50797" rIns="50797" bIns="50797">
            <a:spAutoFit/>
          </a:bodyPr>
          <a:lstStyle/>
          <a:p>
            <a:pPr marL="280458" indent="-280458" defTabSz="912812">
              <a:spcBef>
                <a:spcPts val="1400"/>
              </a:spcBef>
              <a:buClr>
                <a:srgbClr val="404040"/>
              </a:buClr>
              <a:buSzPct val="70000"/>
              <a:buChar char="•"/>
            </a:pPr>
            <a:r>
              <a:rPr sz="2000" dirty="0">
                <a:solidFill>
                  <a:srgbClr val="404040"/>
                </a:solidFill>
              </a:rPr>
              <a:t>Presentation Layer Technologies:</a:t>
            </a:r>
          </a:p>
          <a:p>
            <a:pPr marL="316265" lvl="1" indent="-154340" defTabSz="912812">
              <a:spcBef>
                <a:spcPts val="400"/>
              </a:spcBef>
              <a:buClr>
                <a:srgbClr val="404040"/>
              </a:buClr>
              <a:buSzPct val="70000"/>
              <a:buChar char="•"/>
            </a:pPr>
            <a:r>
              <a:rPr sz="1400" dirty="0">
                <a:solidFill>
                  <a:srgbClr val="404040"/>
                </a:solidFill>
              </a:rPr>
              <a:t>Servlet – lowest level (above network protocols and sockets) to handle HTTP requests</a:t>
            </a:r>
          </a:p>
          <a:p>
            <a:pPr marL="316265" lvl="1" indent="-154340" defTabSz="912812">
              <a:spcBef>
                <a:spcPts val="400"/>
              </a:spcBef>
              <a:buClr>
                <a:srgbClr val="404040"/>
              </a:buClr>
              <a:buSzPct val="70000"/>
              <a:buChar char="•"/>
            </a:pPr>
            <a:r>
              <a:rPr sz="1400" dirty="0">
                <a:solidFill>
                  <a:srgbClr val="404040"/>
                </a:solidFill>
              </a:rPr>
              <a:t>Java Server Pages – markup (like HTML tags) to build dynamic web pages</a:t>
            </a:r>
          </a:p>
          <a:p>
            <a:pPr marL="316265" lvl="1" indent="-154340" defTabSz="912812">
              <a:spcBef>
                <a:spcPts val="400"/>
              </a:spcBef>
              <a:buClr>
                <a:srgbClr val="404040"/>
              </a:buClr>
              <a:buSzPct val="70000"/>
              <a:buChar char="•"/>
            </a:pPr>
            <a:r>
              <a:rPr sz="1400" dirty="0">
                <a:solidFill>
                  <a:srgbClr val="404040"/>
                </a:solidFill>
              </a:rPr>
              <a:t>Java Standard Template Library – standard tags in a JSP for conditional, loops, etc. (enables dynamic behavior)</a:t>
            </a:r>
          </a:p>
          <a:p>
            <a:pPr marL="316265" lvl="1" indent="-154340" defTabSz="912812">
              <a:spcBef>
                <a:spcPts val="400"/>
              </a:spcBef>
              <a:buClr>
                <a:srgbClr val="404040"/>
              </a:buClr>
              <a:buSzPct val="70000"/>
              <a:buChar char="•"/>
            </a:pPr>
            <a:r>
              <a:rPr sz="1400" dirty="0">
                <a:solidFill>
                  <a:srgbClr val="404040"/>
                </a:solidFill>
              </a:rPr>
              <a:t>Java Server Faces or Spring MVC – web framework (built on top of JSP)</a:t>
            </a:r>
          </a:p>
          <a:p>
            <a:pPr marL="280458" indent="-280458" defTabSz="912812">
              <a:spcBef>
                <a:spcPts val="1400"/>
              </a:spcBef>
              <a:buClr>
                <a:srgbClr val="404040"/>
              </a:buClr>
              <a:buSzPct val="70000"/>
              <a:buChar char="•"/>
            </a:pPr>
            <a:r>
              <a:rPr sz="2000" dirty="0">
                <a:solidFill>
                  <a:srgbClr val="404040"/>
                </a:solidFill>
              </a:rPr>
              <a:t>Business/Service Layer Technologies:</a:t>
            </a:r>
          </a:p>
          <a:p>
            <a:pPr marL="316265" lvl="1" indent="-154340" defTabSz="912812">
              <a:spcBef>
                <a:spcPts val="400"/>
              </a:spcBef>
              <a:buClr>
                <a:srgbClr val="404040"/>
              </a:buClr>
              <a:buSzPct val="70000"/>
              <a:buChar char="•"/>
            </a:pPr>
            <a:r>
              <a:rPr sz="1400" dirty="0">
                <a:solidFill>
                  <a:srgbClr val="404040"/>
                </a:solidFill>
              </a:rPr>
              <a:t>Enterprise Java Bean EJB or Spring Beans – business components and business services</a:t>
            </a:r>
          </a:p>
          <a:p>
            <a:pPr marL="316265" lvl="1" indent="-154340" defTabSz="912812">
              <a:spcBef>
                <a:spcPts val="400"/>
              </a:spcBef>
              <a:buClr>
                <a:srgbClr val="404040"/>
              </a:buClr>
              <a:buSzPct val="70000"/>
              <a:buChar char="•"/>
            </a:pPr>
            <a:r>
              <a:rPr sz="1400" dirty="0">
                <a:solidFill>
                  <a:srgbClr val="404040"/>
                </a:solidFill>
              </a:rPr>
              <a:t>Web Services JAX-WS, JAX-B, JAX-RS – web service stack support</a:t>
            </a:r>
          </a:p>
          <a:p>
            <a:pPr marL="316265" lvl="1" indent="-154340" defTabSz="912812">
              <a:spcBef>
                <a:spcPts val="400"/>
              </a:spcBef>
              <a:buClr>
                <a:srgbClr val="404040"/>
              </a:buClr>
              <a:buSzPct val="70000"/>
              <a:buChar char="•"/>
            </a:pPr>
            <a:r>
              <a:rPr sz="1400" dirty="0">
                <a:solidFill>
                  <a:srgbClr val="404040"/>
                </a:solidFill>
              </a:rPr>
              <a:t>Java Messaging Service – receives JMS messages (like MQ)</a:t>
            </a:r>
          </a:p>
          <a:p>
            <a:pPr marL="316265" lvl="1" indent="-154340" defTabSz="912812">
              <a:spcBef>
                <a:spcPts val="400"/>
              </a:spcBef>
              <a:buClr>
                <a:srgbClr val="404040"/>
              </a:buClr>
              <a:buSzPct val="70000"/>
              <a:buChar char="•"/>
            </a:pPr>
            <a:r>
              <a:rPr sz="1400" dirty="0">
                <a:solidFill>
                  <a:srgbClr val="404040"/>
                </a:solidFill>
              </a:rPr>
              <a:t>JTA – programmatic transaction API</a:t>
            </a:r>
          </a:p>
          <a:p>
            <a:pPr marL="280458" indent="-280458" defTabSz="912812">
              <a:spcBef>
                <a:spcPts val="1400"/>
              </a:spcBef>
              <a:buClr>
                <a:srgbClr val="404040"/>
              </a:buClr>
              <a:buSzPct val="70000"/>
              <a:buChar char="•"/>
            </a:pPr>
            <a:r>
              <a:rPr sz="2000" dirty="0">
                <a:solidFill>
                  <a:srgbClr val="404040"/>
                </a:solidFill>
              </a:rPr>
              <a:t>Data Access or Persistence Layer Technologies:</a:t>
            </a:r>
          </a:p>
          <a:p>
            <a:pPr marL="316265" lvl="1" indent="-154340" defTabSz="912812">
              <a:spcBef>
                <a:spcPts val="400"/>
              </a:spcBef>
              <a:buClr>
                <a:srgbClr val="404040"/>
              </a:buClr>
              <a:buSzPct val="70000"/>
              <a:buChar char="•"/>
            </a:pPr>
            <a:r>
              <a:rPr sz="1400" dirty="0">
                <a:solidFill>
                  <a:srgbClr val="404040"/>
                </a:solidFill>
              </a:rPr>
              <a:t>JDBC or Spring JDBC – lowest level database programming</a:t>
            </a:r>
          </a:p>
          <a:p>
            <a:pPr marL="316265" lvl="1" indent="-154340" defTabSz="912812">
              <a:spcBef>
                <a:spcPts val="400"/>
              </a:spcBef>
              <a:buClr>
                <a:srgbClr val="404040"/>
              </a:buClr>
              <a:buSzPct val="70000"/>
              <a:buChar char="•"/>
            </a:pPr>
            <a:r>
              <a:rPr sz="1400" dirty="0">
                <a:solidFill>
                  <a:srgbClr val="404040"/>
                </a:solidFill>
              </a:rPr>
              <a:t>Java Persistence API (JPA) – Object Relational Mapping (ORM) framework</a:t>
            </a:r>
          </a:p>
          <a:p>
            <a:pPr marL="280458" indent="-280458" defTabSz="912812">
              <a:spcBef>
                <a:spcPts val="1400"/>
              </a:spcBef>
              <a:buClr>
                <a:srgbClr val="404040"/>
              </a:buClr>
              <a:buSzPct val="70000"/>
              <a:buChar char="•"/>
            </a:pPr>
            <a:r>
              <a:rPr sz="2000" dirty="0">
                <a:solidFill>
                  <a:srgbClr val="404040"/>
                </a:solidFill>
              </a:rPr>
              <a:t>Integration Layer Technologies:</a:t>
            </a:r>
          </a:p>
          <a:p>
            <a:pPr marL="316265" lvl="1" indent="-154340" defTabSz="912812">
              <a:spcBef>
                <a:spcPts val="400"/>
              </a:spcBef>
              <a:buClr>
                <a:srgbClr val="404040"/>
              </a:buClr>
              <a:buSzPct val="70000"/>
              <a:buChar char="•"/>
            </a:pPr>
            <a:r>
              <a:rPr sz="1400" dirty="0">
                <a:solidFill>
                  <a:srgbClr val="404040"/>
                </a:solidFill>
              </a:rPr>
              <a:t>Java Connector Architecture JCA – API to access legacy systems (like SAP, PeopleSoft, etc.)</a:t>
            </a:r>
          </a:p>
          <a:p>
            <a:pPr marL="316265" lvl="1" indent="-154340" defTabSz="912812">
              <a:spcBef>
                <a:spcPts val="400"/>
              </a:spcBef>
              <a:buClr>
                <a:srgbClr val="404040"/>
              </a:buClr>
              <a:buSzPct val="70000"/>
              <a:buChar char="•"/>
            </a:pPr>
            <a:r>
              <a:rPr sz="1400" dirty="0">
                <a:solidFill>
                  <a:srgbClr val="404040"/>
                </a:solidFill>
              </a:rPr>
              <a:t>Java Messaging Service – send JMS messages (like MQ)</a:t>
            </a:r>
          </a:p>
          <a:p>
            <a:pPr marL="316265" lvl="1" indent="-154340" defTabSz="912812">
              <a:spcBef>
                <a:spcPts val="400"/>
              </a:spcBef>
              <a:buClr>
                <a:srgbClr val="404040"/>
              </a:buClr>
              <a:buSzPct val="70000"/>
              <a:buChar char="•"/>
            </a:pPr>
            <a:r>
              <a:rPr sz="1400" dirty="0">
                <a:solidFill>
                  <a:srgbClr val="404040"/>
                </a:solidFill>
              </a:rPr>
              <a:t>Web Services JAX-WS, JAX-B, JAX-RS – web service stack support</a:t>
            </a:r>
            <a:r>
              <a:rPr dirty="0">
                <a:solidFill>
                  <a:srgbClr val="404040"/>
                </a:solidFill>
              </a:rPr>
              <a:t> </a:t>
            </a:r>
          </a:p>
        </p:txBody>
      </p:sp>
    </p:spTree>
    <p:extLst>
      <p:ext uri="{BB962C8B-B14F-4D97-AF65-F5344CB8AC3E}">
        <p14:creationId xmlns:p14="http://schemas.microsoft.com/office/powerpoint/2010/main" val="44726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0217"/>
          </a:xfrm>
        </p:spPr>
        <p:txBody>
          <a:bodyPr/>
          <a:lstStyle/>
          <a:p>
            <a:r>
              <a:rPr lang="en-US" dirty="0" smtClean="0"/>
              <a:t>Enterprise Java Technologies </a:t>
            </a:r>
            <a:r>
              <a:rPr lang="en-US" baseline="-25000" dirty="0" smtClean="0"/>
              <a:t>2</a:t>
            </a:r>
            <a:endParaRPr lang="en-US" baseline="-25000" dirty="0"/>
          </a:p>
        </p:txBody>
      </p:sp>
      <p:grpSp>
        <p:nvGrpSpPr>
          <p:cNvPr id="4" name="Group"/>
          <p:cNvGrpSpPr/>
          <p:nvPr/>
        </p:nvGrpSpPr>
        <p:grpSpPr>
          <a:xfrm>
            <a:off x="1171378" y="913831"/>
            <a:ext cx="9775296" cy="4764135"/>
            <a:chOff x="-10585" y="0"/>
            <a:chExt cx="8019523" cy="4267201"/>
          </a:xfrm>
        </p:grpSpPr>
        <p:sp>
          <p:nvSpPr>
            <p:cNvPr id="5" name="Line"/>
            <p:cNvSpPr/>
            <p:nvPr/>
          </p:nvSpPr>
          <p:spPr>
            <a:xfrm flipH="1">
              <a:off x="2540120" y="628649"/>
              <a:ext cx="36287" cy="3638552"/>
            </a:xfrm>
            <a:prstGeom prst="line">
              <a:avLst/>
            </a:prstGeom>
            <a:noFill/>
            <a:ln w="12700" cap="flat">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6" name="Line"/>
            <p:cNvSpPr/>
            <p:nvPr/>
          </p:nvSpPr>
          <p:spPr>
            <a:xfrm>
              <a:off x="5400778" y="628650"/>
              <a:ext cx="42337" cy="3638550"/>
            </a:xfrm>
            <a:prstGeom prst="line">
              <a:avLst/>
            </a:prstGeom>
            <a:noFill/>
            <a:ln w="12700" cap="flat">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7" name="Line"/>
            <p:cNvSpPr/>
            <p:nvPr/>
          </p:nvSpPr>
          <p:spPr>
            <a:xfrm>
              <a:off x="10583" y="628650"/>
              <a:ext cx="7995331" cy="0"/>
            </a:xfrm>
            <a:prstGeom prst="line">
              <a:avLst/>
            </a:prstGeom>
            <a:noFill/>
            <a:ln w="28575" cap="sq">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8" name="Line"/>
            <p:cNvSpPr/>
            <p:nvPr/>
          </p:nvSpPr>
          <p:spPr>
            <a:xfrm>
              <a:off x="10583" y="1295400"/>
              <a:ext cx="7995331" cy="0"/>
            </a:xfrm>
            <a:prstGeom prst="line">
              <a:avLst/>
            </a:prstGeom>
            <a:noFill/>
            <a:ln w="12700" cap="flat">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9" name="Line"/>
            <p:cNvSpPr/>
            <p:nvPr/>
          </p:nvSpPr>
          <p:spPr>
            <a:xfrm flipH="1">
              <a:off x="0" y="628649"/>
              <a:ext cx="10584" cy="3638552"/>
            </a:xfrm>
            <a:prstGeom prst="line">
              <a:avLst/>
            </a:prstGeom>
            <a:noFill/>
            <a:ln w="28575" cap="sq">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10" name="Line"/>
            <p:cNvSpPr/>
            <p:nvPr/>
          </p:nvSpPr>
          <p:spPr>
            <a:xfrm flipH="1">
              <a:off x="7983234" y="628650"/>
              <a:ext cx="22680" cy="3638550"/>
            </a:xfrm>
            <a:prstGeom prst="line">
              <a:avLst/>
            </a:prstGeom>
            <a:noFill/>
            <a:ln w="28575" cap="sq">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11" name="Browser"/>
            <p:cNvSpPr txBox="1"/>
            <p:nvPr/>
          </p:nvSpPr>
          <p:spPr>
            <a:xfrm>
              <a:off x="5443113" y="657225"/>
              <a:ext cx="2479642" cy="3536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1600">
                  <a:latin typeface="Arial"/>
                  <a:ea typeface="Arial"/>
                  <a:cs typeface="Arial"/>
                  <a:sym typeface="Arial"/>
                </a:defRPr>
              </a:lvl1pPr>
            </a:lstStyle>
            <a:p>
              <a:pPr>
                <a:defRPr sz="1800">
                  <a:latin typeface="Calibri"/>
                  <a:ea typeface="Calibri"/>
                  <a:cs typeface="Calibri"/>
                  <a:sym typeface="Calibri"/>
                </a:defRPr>
              </a:pPr>
              <a:r>
                <a:rPr/>
                <a:t>Browser</a:t>
              </a:r>
            </a:p>
          </p:txBody>
        </p:sp>
        <p:sp>
          <p:nvSpPr>
            <p:cNvPr id="12" name="Desktop browser, mobile phone, STB, TV"/>
            <p:cNvSpPr txBox="1"/>
            <p:nvPr/>
          </p:nvSpPr>
          <p:spPr>
            <a:xfrm>
              <a:off x="2612694" y="657225"/>
              <a:ext cx="2704926" cy="6306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1600">
                  <a:latin typeface="Arial"/>
                  <a:ea typeface="Arial"/>
                  <a:cs typeface="Arial"/>
                  <a:sym typeface="Arial"/>
                </a:defRPr>
              </a:lvl1pPr>
            </a:lstStyle>
            <a:p>
              <a:pPr>
                <a:defRPr sz="1800">
                  <a:latin typeface="Calibri"/>
                  <a:ea typeface="Calibri"/>
                  <a:cs typeface="Calibri"/>
                  <a:sym typeface="Calibri"/>
                </a:defRPr>
              </a:pPr>
              <a:r>
                <a:rPr/>
                <a:t>Desktop browser, mobile phone, STB, TV</a:t>
              </a:r>
            </a:p>
          </p:txBody>
        </p:sp>
        <p:sp>
          <p:nvSpPr>
            <p:cNvPr id="13" name="Client Layer"/>
            <p:cNvSpPr txBox="1"/>
            <p:nvPr/>
          </p:nvSpPr>
          <p:spPr>
            <a:xfrm>
              <a:off x="72574" y="657225"/>
              <a:ext cx="2420675" cy="3536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a:solidFill>
                    <a:srgbClr val="009900"/>
                  </a:solidFill>
                  <a:latin typeface="Arial"/>
                  <a:ea typeface="Arial"/>
                  <a:cs typeface="Arial"/>
                  <a:sym typeface="Arial"/>
                </a:defRPr>
              </a:lvl1pPr>
            </a:lstStyle>
            <a:p>
              <a:pPr>
                <a:defRPr>
                  <a:solidFill>
                    <a:schemeClr val="accent4"/>
                  </a:solidFill>
                  <a:latin typeface="Calibri"/>
                  <a:ea typeface="Calibri"/>
                  <a:cs typeface="Calibri"/>
                  <a:sym typeface="Calibri"/>
                </a:defRPr>
              </a:pPr>
              <a:r>
                <a:rPr dirty="0"/>
                <a:t>Client Layer</a:t>
              </a:r>
            </a:p>
          </p:txBody>
        </p:sp>
        <p:sp>
          <p:nvSpPr>
            <p:cNvPr id="14" name="Java EE Application Layers"/>
            <p:cNvSpPr txBox="1"/>
            <p:nvPr/>
          </p:nvSpPr>
          <p:spPr>
            <a:xfrm>
              <a:off x="-10585" y="117019"/>
              <a:ext cx="7998355" cy="3596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2000" b="1">
                  <a:latin typeface="Arial"/>
                  <a:ea typeface="Arial"/>
                  <a:cs typeface="Arial"/>
                  <a:sym typeface="Arial"/>
                </a:defRPr>
              </a:lvl1pPr>
            </a:lstStyle>
            <a:p>
              <a:pPr>
                <a:defRPr sz="1800">
                  <a:latin typeface="Calibri"/>
                  <a:ea typeface="Calibri"/>
                  <a:cs typeface="Calibri"/>
                  <a:sym typeface="Calibri"/>
                </a:defRPr>
              </a:pPr>
              <a:r>
                <a:rPr/>
                <a:t>Java EE Application Layers</a:t>
              </a:r>
            </a:p>
          </p:txBody>
        </p:sp>
        <p:sp>
          <p:nvSpPr>
            <p:cNvPr id="15" name="Line"/>
            <p:cNvSpPr/>
            <p:nvPr/>
          </p:nvSpPr>
          <p:spPr>
            <a:xfrm>
              <a:off x="-1" y="4267200"/>
              <a:ext cx="7995331" cy="0"/>
            </a:xfrm>
            <a:prstGeom prst="line">
              <a:avLst/>
            </a:prstGeom>
            <a:noFill/>
            <a:ln w="28575" cap="sq">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16" name="Line"/>
            <p:cNvSpPr/>
            <p:nvPr/>
          </p:nvSpPr>
          <p:spPr>
            <a:xfrm>
              <a:off x="10583" y="0"/>
              <a:ext cx="7998355" cy="0"/>
            </a:xfrm>
            <a:prstGeom prst="line">
              <a:avLst/>
            </a:prstGeom>
            <a:noFill/>
            <a:ln w="28575" cap="sq">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17" name="Line"/>
            <p:cNvSpPr/>
            <p:nvPr/>
          </p:nvSpPr>
          <p:spPr>
            <a:xfrm flipH="1">
              <a:off x="10583" y="0"/>
              <a:ext cx="1" cy="593725"/>
            </a:xfrm>
            <a:prstGeom prst="line">
              <a:avLst/>
            </a:prstGeom>
            <a:noFill/>
            <a:ln w="28575" cap="sq">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18" name="Line"/>
            <p:cNvSpPr/>
            <p:nvPr/>
          </p:nvSpPr>
          <p:spPr>
            <a:xfrm>
              <a:off x="8008937" y="0"/>
              <a:ext cx="1" cy="593725"/>
            </a:xfrm>
            <a:prstGeom prst="line">
              <a:avLst/>
            </a:prstGeom>
            <a:noFill/>
            <a:ln w="28575" cap="sq">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19" name="Line"/>
            <p:cNvSpPr/>
            <p:nvPr/>
          </p:nvSpPr>
          <p:spPr>
            <a:xfrm>
              <a:off x="-1" y="2438400"/>
              <a:ext cx="7995331" cy="0"/>
            </a:xfrm>
            <a:prstGeom prst="line">
              <a:avLst/>
            </a:prstGeom>
            <a:noFill/>
            <a:ln w="12700" cap="flat">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20" name="Presentation Layer"/>
            <p:cNvSpPr txBox="1"/>
            <p:nvPr/>
          </p:nvSpPr>
          <p:spPr>
            <a:xfrm>
              <a:off x="72574" y="1447800"/>
              <a:ext cx="2485690" cy="3536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a:solidFill>
                    <a:srgbClr val="009900"/>
                  </a:solidFill>
                  <a:latin typeface="Arial"/>
                  <a:ea typeface="Arial"/>
                  <a:cs typeface="Arial"/>
                  <a:sym typeface="Arial"/>
                </a:defRPr>
              </a:lvl1pPr>
            </a:lstStyle>
            <a:p>
              <a:pPr>
                <a:defRPr>
                  <a:solidFill>
                    <a:schemeClr val="accent4"/>
                  </a:solidFill>
                  <a:latin typeface="Calibri"/>
                  <a:ea typeface="Calibri"/>
                  <a:cs typeface="Calibri"/>
                  <a:sym typeface="Calibri"/>
                </a:defRPr>
              </a:pPr>
              <a:r>
                <a:rPr/>
                <a:t>Presentation Layer</a:t>
              </a:r>
            </a:p>
          </p:txBody>
        </p:sp>
        <p:sp>
          <p:nvSpPr>
            <p:cNvPr id="21" name="Creates views for presentation, handling form data, and navigation"/>
            <p:cNvSpPr txBox="1"/>
            <p:nvPr/>
          </p:nvSpPr>
          <p:spPr>
            <a:xfrm>
              <a:off x="2612694" y="1295400"/>
              <a:ext cx="2704926" cy="9076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1600">
                  <a:latin typeface="Arial"/>
                  <a:ea typeface="Arial"/>
                  <a:cs typeface="Arial"/>
                  <a:sym typeface="Arial"/>
                </a:defRPr>
              </a:lvl1pPr>
            </a:lstStyle>
            <a:p>
              <a:pPr>
                <a:defRPr sz="1800">
                  <a:latin typeface="Calibri"/>
                  <a:ea typeface="Calibri"/>
                  <a:cs typeface="Calibri"/>
                  <a:sym typeface="Calibri"/>
                </a:defRPr>
              </a:pPr>
              <a:r>
                <a:rPr/>
                <a:t>Creates views for presentation, handling form data, and navigation</a:t>
              </a:r>
            </a:p>
          </p:txBody>
        </p:sp>
        <p:sp>
          <p:nvSpPr>
            <p:cNvPr id="22" name="JSP or Web framework such as JSF, Struts, or SpringMVC with HTML, CSS, and JavaScript"/>
            <p:cNvSpPr txBox="1"/>
            <p:nvPr/>
          </p:nvSpPr>
          <p:spPr>
            <a:xfrm>
              <a:off x="5443113" y="1427857"/>
              <a:ext cx="2479642" cy="8129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1600">
                  <a:latin typeface="Arial"/>
                  <a:ea typeface="Arial"/>
                  <a:cs typeface="Arial"/>
                  <a:sym typeface="Arial"/>
                </a:defRPr>
              </a:lvl1pPr>
            </a:lstStyle>
            <a:p>
              <a:pPr>
                <a:defRPr sz="1800">
                  <a:latin typeface="Calibri"/>
                  <a:ea typeface="Calibri"/>
                  <a:cs typeface="Calibri"/>
                  <a:sym typeface="Calibri"/>
                </a:defRPr>
              </a:pPr>
              <a:r>
                <a:rPr lang="en-US" dirty="0" smtClean="0"/>
                <a:t>You Will Apply:</a:t>
              </a:r>
            </a:p>
            <a:p>
              <a:pPr>
                <a:defRPr sz="1800">
                  <a:latin typeface="Calibri"/>
                  <a:ea typeface="Calibri"/>
                  <a:cs typeface="Calibri"/>
                  <a:sym typeface="Calibri"/>
                </a:defRPr>
              </a:pPr>
              <a:r>
                <a:rPr lang="en-US" dirty="0" smtClean="0"/>
                <a:t>HTML, CSS, JavaScript, </a:t>
              </a:r>
              <a:r>
                <a:rPr dirty="0" smtClean="0"/>
                <a:t>JSP</a:t>
              </a:r>
              <a:r>
                <a:rPr lang="en-US" dirty="0" smtClean="0"/>
                <a:t>, Servlets, JSF.</a:t>
              </a:r>
            </a:p>
          </p:txBody>
        </p:sp>
        <p:sp>
          <p:nvSpPr>
            <p:cNvPr id="23" name="Line"/>
            <p:cNvSpPr/>
            <p:nvPr/>
          </p:nvSpPr>
          <p:spPr>
            <a:xfrm>
              <a:off x="-1" y="3352800"/>
              <a:ext cx="7995331" cy="0"/>
            </a:xfrm>
            <a:prstGeom prst="line">
              <a:avLst/>
            </a:prstGeom>
            <a:noFill/>
            <a:ln w="12700" cap="flat">
              <a:solidFill>
                <a:schemeClr val="accent4"/>
              </a:solidFill>
              <a:prstDash val="solid"/>
              <a:round/>
            </a:ln>
            <a:effectLst/>
          </p:spPr>
          <p:txBody>
            <a:bodyPr wrap="square" lIns="45719" tIns="45719" rIns="45719" bIns="45719" numCol="1" anchor="t">
              <a:noAutofit/>
            </a:bodyPr>
            <a:lstStyle/>
            <a:p>
              <a:pPr>
                <a:defRPr sz="1200">
                  <a:latin typeface="+mn-lt"/>
                  <a:ea typeface="+mn-ea"/>
                  <a:cs typeface="+mn-cs"/>
                  <a:sym typeface="Helvetica"/>
                </a:defRPr>
              </a:pPr>
              <a:endParaRPr sz="1200"/>
            </a:p>
          </p:txBody>
        </p:sp>
        <p:sp>
          <p:nvSpPr>
            <p:cNvPr id="24" name="Business Layer"/>
            <p:cNvSpPr txBox="1"/>
            <p:nvPr/>
          </p:nvSpPr>
          <p:spPr>
            <a:xfrm>
              <a:off x="72574" y="2562225"/>
              <a:ext cx="2420675" cy="3536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a:solidFill>
                    <a:srgbClr val="009900"/>
                  </a:solidFill>
                  <a:latin typeface="Arial"/>
                  <a:ea typeface="Arial"/>
                  <a:cs typeface="Arial"/>
                  <a:sym typeface="Arial"/>
                </a:defRPr>
              </a:lvl1pPr>
            </a:lstStyle>
            <a:p>
              <a:pPr>
                <a:defRPr>
                  <a:solidFill>
                    <a:schemeClr val="accent4"/>
                  </a:solidFill>
                  <a:latin typeface="Calibri"/>
                  <a:ea typeface="Calibri"/>
                  <a:cs typeface="Calibri"/>
                  <a:sym typeface="Calibri"/>
                </a:defRPr>
              </a:pPr>
              <a:r>
                <a:rPr/>
                <a:t>Business Layer</a:t>
              </a:r>
            </a:p>
          </p:txBody>
        </p:sp>
        <p:sp>
          <p:nvSpPr>
            <p:cNvPr id="25" name="Implements business services and enterprise integration services"/>
            <p:cNvSpPr txBox="1"/>
            <p:nvPr/>
          </p:nvSpPr>
          <p:spPr>
            <a:xfrm>
              <a:off x="2612694" y="2486025"/>
              <a:ext cx="2704926" cy="9076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1600">
                  <a:latin typeface="Arial"/>
                  <a:ea typeface="Arial"/>
                  <a:cs typeface="Arial"/>
                  <a:sym typeface="Arial"/>
                </a:defRPr>
              </a:lvl1pPr>
            </a:lstStyle>
            <a:p>
              <a:pPr>
                <a:defRPr sz="1800">
                  <a:latin typeface="Calibri"/>
                  <a:ea typeface="Calibri"/>
                  <a:cs typeface="Calibri"/>
                  <a:sym typeface="Calibri"/>
                </a:defRPr>
              </a:pPr>
              <a:r>
                <a:rPr/>
                <a:t>Implements business services and enterprise integration services</a:t>
              </a:r>
            </a:p>
          </p:txBody>
        </p:sp>
        <p:sp>
          <p:nvSpPr>
            <p:cNvPr id="26" name="EJB, Web Services, Message Driven Beans, Timer Beans, SpringBeans"/>
            <p:cNvSpPr txBox="1"/>
            <p:nvPr/>
          </p:nvSpPr>
          <p:spPr>
            <a:xfrm>
              <a:off x="5443113" y="2486025"/>
              <a:ext cx="2479642" cy="8129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1400">
                  <a:latin typeface="Arial"/>
                  <a:ea typeface="Arial"/>
                  <a:cs typeface="Arial"/>
                  <a:sym typeface="Arial"/>
                </a:defRPr>
              </a:lvl1pPr>
            </a:lstStyle>
            <a:p>
              <a:pPr>
                <a:defRPr sz="1800">
                  <a:latin typeface="Calibri"/>
                  <a:ea typeface="Calibri"/>
                  <a:cs typeface="Calibri"/>
                  <a:sym typeface="Calibri"/>
                </a:defRPr>
              </a:pPr>
              <a:r>
                <a:rPr lang="en-US" dirty="0" smtClean="0"/>
                <a:t>You Will Apply:</a:t>
              </a:r>
            </a:p>
            <a:p>
              <a:pPr>
                <a:defRPr sz="1800">
                  <a:latin typeface="Calibri"/>
                  <a:ea typeface="Calibri"/>
                  <a:cs typeface="Calibri"/>
                  <a:sym typeface="Calibri"/>
                </a:defRPr>
              </a:pPr>
              <a:r>
                <a:rPr dirty="0" smtClean="0"/>
                <a:t>EJB</a:t>
              </a:r>
              <a:r>
                <a:rPr dirty="0"/>
                <a:t>, Web Services, Message Driven Beans, Timer </a:t>
              </a:r>
              <a:r>
                <a:rPr dirty="0" smtClean="0"/>
                <a:t>Beans</a:t>
              </a:r>
              <a:endParaRPr dirty="0"/>
            </a:p>
          </p:txBody>
        </p:sp>
        <p:sp>
          <p:nvSpPr>
            <p:cNvPr id="27" name="Data Access Layer"/>
            <p:cNvSpPr txBox="1"/>
            <p:nvPr/>
          </p:nvSpPr>
          <p:spPr>
            <a:xfrm>
              <a:off x="72574" y="3552825"/>
              <a:ext cx="2420675" cy="3536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a:solidFill>
                    <a:srgbClr val="009900"/>
                  </a:solidFill>
                  <a:latin typeface="Arial"/>
                  <a:ea typeface="Arial"/>
                  <a:cs typeface="Arial"/>
                  <a:sym typeface="Arial"/>
                </a:defRPr>
              </a:lvl1pPr>
            </a:lstStyle>
            <a:p>
              <a:pPr>
                <a:defRPr>
                  <a:solidFill>
                    <a:schemeClr val="accent4"/>
                  </a:solidFill>
                  <a:latin typeface="Calibri"/>
                  <a:ea typeface="Calibri"/>
                  <a:cs typeface="Calibri"/>
                  <a:sym typeface="Calibri"/>
                </a:defRPr>
              </a:pPr>
              <a:r>
                <a:rPr/>
                <a:t>Data Access Layer</a:t>
              </a:r>
            </a:p>
          </p:txBody>
        </p:sp>
        <p:sp>
          <p:nvSpPr>
            <p:cNvPr id="28" name="Implements data persistence services"/>
            <p:cNvSpPr txBox="1"/>
            <p:nvPr/>
          </p:nvSpPr>
          <p:spPr>
            <a:xfrm>
              <a:off x="2612694" y="3552825"/>
              <a:ext cx="2704926" cy="6306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1600">
                  <a:latin typeface="Arial"/>
                  <a:ea typeface="Arial"/>
                  <a:cs typeface="Arial"/>
                  <a:sym typeface="Arial"/>
                </a:defRPr>
              </a:lvl1pPr>
            </a:lstStyle>
            <a:p>
              <a:pPr>
                <a:defRPr sz="1800">
                  <a:latin typeface="Calibri"/>
                  <a:ea typeface="Calibri"/>
                  <a:cs typeface="Calibri"/>
                  <a:sym typeface="Calibri"/>
                </a:defRPr>
              </a:pPr>
              <a:r>
                <a:rPr/>
                <a:t>Implements data persistence services</a:t>
              </a:r>
            </a:p>
          </p:txBody>
        </p:sp>
        <p:sp>
          <p:nvSpPr>
            <p:cNvPr id="29" name="JPA, Hibernate, iBatis, SQL, JDBC"/>
            <p:cNvSpPr txBox="1"/>
            <p:nvPr/>
          </p:nvSpPr>
          <p:spPr>
            <a:xfrm>
              <a:off x="5443113" y="3552825"/>
              <a:ext cx="2479642" cy="56485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7947" tIns="37947" rIns="37947" bIns="37947" numCol="1" anchor="t">
              <a:spAutoFit/>
            </a:bodyPr>
            <a:lstStyle>
              <a:lvl1pPr algn="ctr">
                <a:defRPr sz="1600">
                  <a:latin typeface="Arial"/>
                  <a:ea typeface="Arial"/>
                  <a:cs typeface="Arial"/>
                  <a:sym typeface="Arial"/>
                </a:defRPr>
              </a:lvl1pPr>
            </a:lstStyle>
            <a:p>
              <a:pPr>
                <a:defRPr sz="1800">
                  <a:latin typeface="Calibri"/>
                  <a:ea typeface="Calibri"/>
                  <a:cs typeface="Calibri"/>
                  <a:sym typeface="Calibri"/>
                </a:defRPr>
              </a:pPr>
              <a:r>
                <a:rPr lang="en-US" dirty="0" smtClean="0"/>
                <a:t>You Will Apply:</a:t>
              </a:r>
            </a:p>
            <a:p>
              <a:pPr>
                <a:defRPr sz="1800">
                  <a:latin typeface="Calibri"/>
                  <a:ea typeface="Calibri"/>
                  <a:cs typeface="Calibri"/>
                  <a:sym typeface="Calibri"/>
                </a:defRPr>
              </a:pPr>
              <a:r>
                <a:rPr dirty="0" smtClean="0"/>
                <a:t>JPA</a:t>
              </a:r>
              <a:r>
                <a:rPr dirty="0"/>
                <a:t>, </a:t>
              </a:r>
              <a:r>
                <a:rPr dirty="0" smtClean="0"/>
                <a:t>SQL</a:t>
              </a:r>
              <a:endParaRPr dirty="0"/>
            </a:p>
          </p:txBody>
        </p:sp>
      </p:grpSp>
    </p:spTree>
    <p:extLst>
      <p:ext uri="{BB962C8B-B14F-4D97-AF65-F5344CB8AC3E}">
        <p14:creationId xmlns:p14="http://schemas.microsoft.com/office/powerpoint/2010/main" val="15619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iterate>
                                    <p:tmAbs val="0"/>
                                  </p:iterate>
                                  <p:childTnLst>
                                    <p:set>
                                      <p:cBhvr>
                                        <p:cTn id="6" fill="hold"/>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72"/>
            <a:ext cx="10972800" cy="1143000"/>
          </a:xfrm>
        </p:spPr>
        <p:txBody>
          <a:bodyPr/>
          <a:lstStyle/>
          <a:p>
            <a:r>
              <a:rPr lang="en-US" dirty="0" smtClean="0"/>
              <a:t>Application Framework</a:t>
            </a:r>
            <a:endParaRPr lang="en-US" dirty="0"/>
          </a:p>
        </p:txBody>
      </p:sp>
      <p:sp>
        <p:nvSpPr>
          <p:cNvPr id="3" name="Purpose:…"/>
          <p:cNvSpPr txBox="1">
            <a:spLocks/>
          </p:cNvSpPr>
          <p:nvPr/>
        </p:nvSpPr>
        <p:spPr>
          <a:xfrm>
            <a:off x="1842135" y="1147672"/>
            <a:ext cx="8756650" cy="5029201"/>
          </a:xfrm>
          <a:prstGeom prst="rect">
            <a:avLst/>
          </a:prstGeom>
        </p:spPr>
        <p:txBody>
          <a:bodyPr vert="horz" lIns="50797" tIns="50797" rIns="50797" bIns="50797" rtlCol="0">
            <a:normAutofit/>
          </a:bodyPr>
          <a:lstStyle>
            <a:lvl1pPr marL="342900" indent="-342900" algn="l" defTabSz="457200" rtl="0" eaLnBrk="1" latinLnBrk="0" hangingPunct="1">
              <a:spcBef>
                <a:spcPct val="20000"/>
              </a:spcBef>
              <a:buFont typeface="Arial"/>
              <a:buChar char="•"/>
              <a:defRPr sz="2800" b="1" i="0" kern="1200">
                <a:solidFill>
                  <a:schemeClr val="tx1"/>
                </a:solidFill>
                <a:latin typeface="Times"/>
                <a:ea typeface="+mn-ea"/>
                <a:cs typeface="Times"/>
              </a:defRPr>
            </a:lvl1pPr>
            <a:lvl2pPr marL="742950" indent="-285750" algn="l" defTabSz="457200" rtl="0" eaLnBrk="1" latinLnBrk="0" hangingPunct="1">
              <a:spcBef>
                <a:spcPct val="20000"/>
              </a:spcBef>
              <a:buFont typeface="Arial"/>
              <a:buChar char="–"/>
              <a:defRPr sz="2400" b="1" i="0" kern="1200">
                <a:solidFill>
                  <a:schemeClr val="tx1"/>
                </a:solidFill>
                <a:latin typeface="Times"/>
                <a:ea typeface="+mn-ea"/>
                <a:cs typeface="Times"/>
              </a:defRPr>
            </a:lvl2pPr>
            <a:lvl3pPr marL="1143000" indent="-228600" algn="l" defTabSz="457200" rtl="0" eaLnBrk="1" latinLnBrk="0" hangingPunct="1">
              <a:spcBef>
                <a:spcPct val="20000"/>
              </a:spcBef>
              <a:buFont typeface="Arial"/>
              <a:buChar char="•"/>
              <a:defRPr sz="2000" b="1" i="0" kern="1200">
                <a:solidFill>
                  <a:schemeClr val="tx1"/>
                </a:solidFill>
                <a:latin typeface="Times"/>
                <a:ea typeface="+mn-ea"/>
                <a:cs typeface="Times"/>
              </a:defRPr>
            </a:lvl3pPr>
            <a:lvl4pPr marL="16002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4pPr>
            <a:lvl5pPr marL="2057400" indent="-228600" algn="l" defTabSz="457200" rtl="0" eaLnBrk="1" latinLnBrk="0" hangingPunct="1">
              <a:spcBef>
                <a:spcPct val="20000"/>
              </a:spcBef>
              <a:buFont typeface="Arial"/>
              <a:buChar char="»"/>
              <a:defRPr sz="1800" b="1" i="0" kern="1200">
                <a:solidFill>
                  <a:schemeClr val="tx1"/>
                </a:solidFill>
                <a:latin typeface="Times"/>
                <a:ea typeface="+mn-ea"/>
                <a:cs typeface="Time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1612" indent="-201612" defTabSz="912812">
              <a:lnSpc>
                <a:spcPct val="80000"/>
              </a:lnSpc>
              <a:spcBef>
                <a:spcPts val="1400"/>
              </a:spcBef>
              <a:buFont typeface="Arial"/>
              <a:buNone/>
            </a:pPr>
            <a:r>
              <a:rPr lang="en-US" sz="1600" dirty="0" smtClean="0">
                <a:latin typeface="+mn-lt"/>
              </a:rPr>
              <a:t>Purpose:</a:t>
            </a:r>
            <a:endParaRPr lang="en-US" sz="1800" dirty="0" smtClean="0">
              <a:latin typeface="+mn-lt"/>
            </a:endParaRPr>
          </a:p>
          <a:p>
            <a:pPr marL="363713" lvl="1" indent="-201788" defTabSz="912812">
              <a:lnSpc>
                <a:spcPct val="80000"/>
              </a:lnSpc>
              <a:spcBef>
                <a:spcPts val="400"/>
              </a:spcBef>
              <a:buClr>
                <a:srgbClr val="262626"/>
              </a:buClr>
              <a:buFont typeface="Arial"/>
              <a:buChar char="▪"/>
              <a:defRPr sz="1800"/>
            </a:pPr>
            <a:r>
              <a:rPr lang="en-US" sz="1600" b="0" dirty="0" smtClean="0">
                <a:latin typeface="+mn-lt"/>
              </a:rPr>
              <a:t>Reusable application agnostic / application independent framework</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Reusable base classes (placeholders for reusable logic and for future refactoring)</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Encapsulates common utility functions</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Enable consistency within the architecture</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Enable easy onboard of  future architects and developers</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One goal should be to separate application dependencies out of the framework </a:t>
            </a:r>
          </a:p>
          <a:p>
            <a:pPr marL="201612" indent="-201612" defTabSz="912812">
              <a:lnSpc>
                <a:spcPct val="80000"/>
              </a:lnSpc>
              <a:spcBef>
                <a:spcPts val="1400"/>
              </a:spcBef>
              <a:buFont typeface="Arial"/>
              <a:buNone/>
            </a:pPr>
            <a:r>
              <a:rPr lang="en-US" sz="1600" dirty="0" smtClean="0">
                <a:latin typeface="+mn-lt"/>
              </a:rPr>
              <a:t>Application Framework:</a:t>
            </a:r>
            <a:endParaRPr lang="en-US" sz="1800" dirty="0" smtClean="0">
              <a:latin typeface="+mn-lt"/>
            </a:endParaRPr>
          </a:p>
          <a:p>
            <a:pPr marL="363713" lvl="1" indent="-201788" defTabSz="912812">
              <a:lnSpc>
                <a:spcPct val="80000"/>
              </a:lnSpc>
              <a:spcBef>
                <a:spcPts val="400"/>
              </a:spcBef>
              <a:buClr>
                <a:srgbClr val="262626"/>
              </a:buClr>
              <a:buFont typeface="Arial"/>
              <a:buChar char="▪"/>
              <a:defRPr sz="1800"/>
            </a:pPr>
            <a:r>
              <a:rPr lang="en-US" sz="1600" b="0" dirty="0" smtClean="0">
                <a:latin typeface="+mn-lt"/>
              </a:rPr>
              <a:t>Base Classes</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Logging Wrapper</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Tracing Wrapper</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Exception Wrapper</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Reference Data Service</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Application Independent Helper /Utility Classes (security, custom tags, custom components, </a:t>
            </a:r>
            <a:r>
              <a:rPr lang="en-US" sz="1600" b="0" dirty="0" err="1" smtClean="0">
                <a:latin typeface="+mn-lt"/>
              </a:rPr>
              <a:t>etc</a:t>
            </a:r>
            <a:r>
              <a:rPr lang="en-US" sz="1600" b="0" dirty="0" smtClean="0">
                <a:latin typeface="+mn-lt"/>
              </a:rPr>
              <a:t>)</a:t>
            </a:r>
          </a:p>
          <a:p>
            <a:pPr marL="363713" lvl="1" indent="-201788" defTabSz="912812">
              <a:lnSpc>
                <a:spcPct val="80000"/>
              </a:lnSpc>
              <a:spcBef>
                <a:spcPts val="400"/>
              </a:spcBef>
              <a:buClr>
                <a:srgbClr val="262626"/>
              </a:buClr>
              <a:buFont typeface="Arial"/>
              <a:buChar char="▪"/>
              <a:defRPr sz="1800"/>
            </a:pPr>
            <a:r>
              <a:rPr lang="en-US" sz="1600" b="0" dirty="0" smtClean="0">
                <a:latin typeface="+mn-lt"/>
              </a:rPr>
              <a:t>Common canonical model</a:t>
            </a:r>
          </a:p>
          <a:p>
            <a:pPr marL="227012" lvl="1" indent="-65087" defTabSz="912812">
              <a:lnSpc>
                <a:spcPct val="80000"/>
              </a:lnSpc>
              <a:spcBef>
                <a:spcPts val="400"/>
              </a:spcBef>
              <a:buFont typeface="Arial"/>
              <a:buNone/>
              <a:defRPr sz="1800"/>
            </a:pPr>
            <a:endParaRPr lang="en-US" sz="1600" dirty="0" smtClean="0">
              <a:latin typeface="+mn-lt"/>
              <a:ea typeface="Arial"/>
              <a:cs typeface="Arial"/>
              <a:sym typeface="Arial"/>
            </a:endParaRPr>
          </a:p>
          <a:p>
            <a:pPr marL="227012" lvl="1" indent="-65087" algn="ctr" defTabSz="912812">
              <a:lnSpc>
                <a:spcPct val="80000"/>
              </a:lnSpc>
              <a:spcBef>
                <a:spcPts val="400"/>
              </a:spcBef>
              <a:buFont typeface="Arial"/>
              <a:buNone/>
              <a:defRPr sz="1800"/>
            </a:pPr>
            <a:r>
              <a:rPr lang="en-US" sz="1800" dirty="0" smtClean="0">
                <a:latin typeface="+mn-lt"/>
                <a:ea typeface="Arial"/>
                <a:cs typeface="Arial"/>
                <a:sym typeface="Arial"/>
              </a:rPr>
              <a:t>Approved technologies, best practices, prescriptive guidance, and frameworks are often standardized and packaged via a Reference Architecture</a:t>
            </a:r>
            <a:endParaRPr lang="en-US" sz="1800" dirty="0">
              <a:latin typeface="+mn-lt"/>
              <a:ea typeface="Arial"/>
              <a:cs typeface="Arial"/>
              <a:sym typeface="Arial"/>
            </a:endParaRPr>
          </a:p>
        </p:txBody>
      </p:sp>
    </p:spTree>
    <p:extLst>
      <p:ext uri="{BB962C8B-B14F-4D97-AF65-F5344CB8AC3E}">
        <p14:creationId xmlns:p14="http://schemas.microsoft.com/office/powerpoint/2010/main" val="403407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638"/>
            <a:ext cx="10972800" cy="1035139"/>
          </a:xfrm>
        </p:spPr>
        <p:txBody>
          <a:bodyPr/>
          <a:lstStyle/>
          <a:p>
            <a:r>
              <a:rPr lang="en-US" dirty="0" smtClean="0"/>
              <a:t>N-Layer Architecture</a:t>
            </a:r>
            <a:endParaRPr lang="en-US" dirty="0"/>
          </a:p>
        </p:txBody>
      </p:sp>
      <p:grpSp>
        <p:nvGrpSpPr>
          <p:cNvPr id="3" name="Group 2"/>
          <p:cNvGrpSpPr/>
          <p:nvPr/>
        </p:nvGrpSpPr>
        <p:grpSpPr>
          <a:xfrm>
            <a:off x="1775441" y="867634"/>
            <a:ext cx="8665375" cy="5184824"/>
            <a:chOff x="321463" y="1122362"/>
            <a:chExt cx="8665375" cy="5268055"/>
          </a:xfrm>
        </p:grpSpPr>
        <p:sp>
          <p:nvSpPr>
            <p:cNvPr id="4" name="Line"/>
            <p:cNvSpPr/>
            <p:nvPr/>
          </p:nvSpPr>
          <p:spPr>
            <a:xfrm flipH="1">
              <a:off x="6553200" y="1798637"/>
              <a:ext cx="6350" cy="3789364"/>
            </a:xfrm>
            <a:prstGeom prst="line">
              <a:avLst/>
            </a:prstGeom>
            <a:ln w="3175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sp>
          <p:nvSpPr>
            <p:cNvPr id="5" name="Line"/>
            <p:cNvSpPr/>
            <p:nvPr/>
          </p:nvSpPr>
          <p:spPr>
            <a:xfrm flipH="1" flipV="1">
              <a:off x="2528887" y="2298700"/>
              <a:ext cx="5967413" cy="42863"/>
            </a:xfrm>
            <a:prstGeom prst="line">
              <a:avLst/>
            </a:prstGeom>
            <a:ln w="2540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sp>
          <p:nvSpPr>
            <p:cNvPr id="6" name="Line"/>
            <p:cNvSpPr/>
            <p:nvPr/>
          </p:nvSpPr>
          <p:spPr>
            <a:xfrm flipH="1">
              <a:off x="2559049" y="3021012"/>
              <a:ext cx="5918202" cy="20639"/>
            </a:xfrm>
            <a:prstGeom prst="line">
              <a:avLst/>
            </a:prstGeom>
            <a:ln w="2540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sp>
          <p:nvSpPr>
            <p:cNvPr id="7" name="Line"/>
            <p:cNvSpPr/>
            <p:nvPr/>
          </p:nvSpPr>
          <p:spPr>
            <a:xfrm flipH="1" flipV="1">
              <a:off x="6897687" y="4122737"/>
              <a:ext cx="1579564" cy="19051"/>
            </a:xfrm>
            <a:prstGeom prst="line">
              <a:avLst/>
            </a:prstGeom>
            <a:ln w="2540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sp>
          <p:nvSpPr>
            <p:cNvPr id="8" name="Line"/>
            <p:cNvSpPr/>
            <p:nvPr/>
          </p:nvSpPr>
          <p:spPr>
            <a:xfrm>
              <a:off x="3192461" y="1330324"/>
              <a:ext cx="12703" cy="4451352"/>
            </a:xfrm>
            <a:prstGeom prst="line">
              <a:avLst/>
            </a:prstGeom>
            <a:ln w="31750">
              <a:solidFill>
                <a:schemeClr val="accent4"/>
              </a:solidFill>
            </a:ln>
            <a:effectLst>
              <a:outerShdw blurRad="63500" dist="12700" dir="5400000" rotWithShape="0">
                <a:schemeClr val="accent4">
                  <a:alpha val="50000"/>
                </a:schemeClr>
              </a:outerShdw>
            </a:effectLst>
          </p:spPr>
          <p:txBody>
            <a:bodyPr lIns="45719" rIns="45719"/>
            <a:lstStyle/>
            <a:p>
              <a:pPr defTabSz="457200">
                <a:defRPr sz="1200">
                  <a:latin typeface="+mn-lt"/>
                  <a:ea typeface="+mn-ea"/>
                  <a:cs typeface="+mn-cs"/>
                  <a:sym typeface="Helvetica"/>
                </a:defRPr>
              </a:pPr>
              <a:endParaRPr/>
            </a:p>
          </p:txBody>
        </p:sp>
        <p:pic>
          <p:nvPicPr>
            <p:cNvPr id="9" name="image.png" descr="image.png"/>
            <p:cNvPicPr>
              <a:picLocks noChangeAspect="1"/>
            </p:cNvPicPr>
            <p:nvPr/>
          </p:nvPicPr>
          <p:blipFill>
            <a:blip r:embed="rId2">
              <a:extLst/>
            </a:blip>
            <a:stretch>
              <a:fillRect/>
            </a:stretch>
          </p:blipFill>
          <p:spPr>
            <a:xfrm>
              <a:off x="328612" y="1262062"/>
              <a:ext cx="725488" cy="4883151"/>
            </a:xfrm>
            <a:prstGeom prst="rect">
              <a:avLst/>
            </a:prstGeom>
            <a:ln w="12700">
              <a:miter lim="400000"/>
            </a:ln>
          </p:spPr>
        </p:pic>
        <p:sp>
          <p:nvSpPr>
            <p:cNvPr id="10" name="Governance…"/>
            <p:cNvSpPr txBox="1"/>
            <p:nvPr/>
          </p:nvSpPr>
          <p:spPr>
            <a:xfrm rot="5400000">
              <a:off x="-1501762" y="3338526"/>
              <a:ext cx="4554539" cy="5952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b="1">
                  <a:latin typeface="Arial"/>
                  <a:ea typeface="Arial"/>
                  <a:cs typeface="Arial"/>
                  <a:sym typeface="Arial"/>
                </a:rPr>
                <a:t>Governance</a:t>
              </a:r>
            </a:p>
            <a:p>
              <a:pPr algn="ctr"/>
              <a:r>
                <a:rPr sz="1000" b="1">
                  <a:latin typeface="Arial"/>
                  <a:ea typeface="Arial"/>
                  <a:cs typeface="Arial"/>
                  <a:sym typeface="Arial"/>
                </a:rPr>
                <a:t>, Standards, Policies, Best Practices,</a:t>
              </a:r>
            </a:p>
            <a:p>
              <a:pPr algn="ctr"/>
              <a:r>
                <a:rPr sz="1000" b="1">
                  <a:latin typeface="Arial"/>
                  <a:ea typeface="Arial"/>
                  <a:cs typeface="Arial"/>
                  <a:sym typeface="Arial"/>
                </a:rPr>
                <a:t>Security, Steering Committees, Tools, etc.</a:t>
              </a:r>
            </a:p>
          </p:txBody>
        </p:sp>
        <p:pic>
          <p:nvPicPr>
            <p:cNvPr id="11" name="image.png" descr="image.png"/>
            <p:cNvPicPr>
              <a:picLocks noChangeAspect="1"/>
            </p:cNvPicPr>
            <p:nvPr/>
          </p:nvPicPr>
          <p:blipFill>
            <a:blip r:embed="rId3">
              <a:extLst/>
            </a:blip>
            <a:stretch>
              <a:fillRect/>
            </a:stretch>
          </p:blipFill>
          <p:spPr>
            <a:xfrm>
              <a:off x="2432050" y="1122362"/>
              <a:ext cx="4864100" cy="798513"/>
            </a:xfrm>
            <a:prstGeom prst="rect">
              <a:avLst/>
            </a:prstGeom>
            <a:ln w="12700">
              <a:miter lim="400000"/>
            </a:ln>
          </p:spPr>
        </p:pic>
        <p:sp>
          <p:nvSpPr>
            <p:cNvPr id="12" name="Client Layer (Desktop/Mobile/Browser)…"/>
            <p:cNvSpPr txBox="1"/>
            <p:nvPr/>
          </p:nvSpPr>
          <p:spPr>
            <a:xfrm>
              <a:off x="2609850" y="1271587"/>
              <a:ext cx="4503738" cy="4555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b="1">
                  <a:latin typeface="Arial"/>
                  <a:ea typeface="Arial"/>
                  <a:cs typeface="Arial"/>
                  <a:sym typeface="Arial"/>
                </a:rPr>
                <a:t>Client Layer (Desktop/Mobile/Browser)</a:t>
              </a:r>
            </a:p>
            <a:p>
              <a:pPr algn="ctr"/>
              <a:r>
                <a:rPr sz="1000" b="1">
                  <a:latin typeface="Arial"/>
                  <a:ea typeface="Arial"/>
                  <a:cs typeface="Arial"/>
                  <a:sym typeface="Arial"/>
                </a:rPr>
                <a:t>User Interface, (Minimal) Client Side Validation, AJAX, UI Rules</a:t>
              </a:r>
            </a:p>
          </p:txBody>
        </p:sp>
        <p:pic>
          <p:nvPicPr>
            <p:cNvPr id="13" name="image.png" descr="image.png"/>
            <p:cNvPicPr>
              <a:picLocks noChangeAspect="1"/>
            </p:cNvPicPr>
            <p:nvPr/>
          </p:nvPicPr>
          <p:blipFill>
            <a:blip r:embed="rId4">
              <a:extLst/>
            </a:blip>
            <a:stretch>
              <a:fillRect/>
            </a:stretch>
          </p:blipFill>
          <p:spPr>
            <a:xfrm>
              <a:off x="2432050" y="1914525"/>
              <a:ext cx="4864100" cy="798513"/>
            </a:xfrm>
            <a:prstGeom prst="rect">
              <a:avLst/>
            </a:prstGeom>
            <a:ln w="12700">
              <a:miter lim="400000"/>
            </a:ln>
          </p:spPr>
        </p:pic>
        <p:sp>
          <p:nvSpPr>
            <p:cNvPr id="14" name="Presentation Layer (PL)…"/>
            <p:cNvSpPr txBox="1"/>
            <p:nvPr/>
          </p:nvSpPr>
          <p:spPr>
            <a:xfrm>
              <a:off x="2609850" y="2046287"/>
              <a:ext cx="4503738" cy="455586"/>
            </a:xfrm>
            <a:prstGeom prst="rect">
              <a:avLst/>
            </a:prstGeom>
            <a:solidFill>
              <a:srgbClr val="FE8182"/>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a:latin typeface="Arial"/>
                  <a:ea typeface="Arial"/>
                  <a:cs typeface="Arial"/>
                  <a:sym typeface="Arial"/>
                </a:rPr>
                <a:t>Presentation Layer (PL)</a:t>
              </a:r>
            </a:p>
            <a:p>
              <a:pPr algn="ctr"/>
              <a:r>
                <a:rPr sz="1000">
                  <a:latin typeface="Arial"/>
                  <a:ea typeface="Arial"/>
                  <a:cs typeface="Arial"/>
                  <a:sym typeface="Arial"/>
                </a:rPr>
                <a:t>User Interface, UI Event Handlers, UI Rules, Navigation</a:t>
              </a:r>
            </a:p>
          </p:txBody>
        </p:sp>
        <p:pic>
          <p:nvPicPr>
            <p:cNvPr id="15" name="image.png" descr="image.png"/>
            <p:cNvPicPr>
              <a:picLocks noChangeAspect="1"/>
            </p:cNvPicPr>
            <p:nvPr/>
          </p:nvPicPr>
          <p:blipFill>
            <a:blip r:embed="rId5">
              <a:extLst/>
            </a:blip>
            <a:stretch>
              <a:fillRect/>
            </a:stretch>
          </p:blipFill>
          <p:spPr>
            <a:xfrm>
              <a:off x="2432050" y="2651125"/>
              <a:ext cx="4864100" cy="798513"/>
            </a:xfrm>
            <a:prstGeom prst="rect">
              <a:avLst/>
            </a:prstGeom>
            <a:ln w="12700">
              <a:miter lim="400000"/>
            </a:ln>
          </p:spPr>
        </p:pic>
        <p:sp>
          <p:nvSpPr>
            <p:cNvPr id="16" name="Business/Services Layer (BLL)…"/>
            <p:cNvSpPr txBox="1"/>
            <p:nvPr/>
          </p:nvSpPr>
          <p:spPr>
            <a:xfrm>
              <a:off x="2609850" y="2759075"/>
              <a:ext cx="4503738" cy="4555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b="1">
                  <a:latin typeface="Arial"/>
                  <a:ea typeface="Arial"/>
                  <a:cs typeface="Arial"/>
                  <a:sym typeface="Arial"/>
                </a:rPr>
                <a:t>Business/Services Layer (BLL)</a:t>
              </a:r>
            </a:p>
            <a:p>
              <a:pPr algn="ctr"/>
              <a:r>
                <a:rPr sz="1000" b="1">
                  <a:latin typeface="Arial"/>
                  <a:ea typeface="Arial"/>
                  <a:cs typeface="Arial"/>
                  <a:sym typeface="Arial"/>
                </a:rPr>
                <a:t>Business Logic, Business Rules, Workflow, Data Validation</a:t>
              </a:r>
            </a:p>
          </p:txBody>
        </p:sp>
        <p:pic>
          <p:nvPicPr>
            <p:cNvPr id="17" name="image.png" descr="image.png"/>
            <p:cNvPicPr>
              <a:picLocks noChangeAspect="1"/>
            </p:cNvPicPr>
            <p:nvPr/>
          </p:nvPicPr>
          <p:blipFill>
            <a:blip r:embed="rId6">
              <a:extLst/>
            </a:blip>
            <a:stretch>
              <a:fillRect/>
            </a:stretch>
          </p:blipFill>
          <p:spPr>
            <a:xfrm>
              <a:off x="8113712" y="1255712"/>
              <a:ext cx="665163" cy="4889501"/>
            </a:xfrm>
            <a:prstGeom prst="rect">
              <a:avLst/>
            </a:prstGeom>
            <a:ln w="12700">
              <a:miter lim="400000"/>
            </a:ln>
          </p:spPr>
        </p:pic>
        <p:sp>
          <p:nvSpPr>
            <p:cNvPr id="18" name="Reference Architecture…"/>
            <p:cNvSpPr txBox="1"/>
            <p:nvPr/>
          </p:nvSpPr>
          <p:spPr>
            <a:xfrm rot="5400000">
              <a:off x="6118238" y="3436951"/>
              <a:ext cx="4618038" cy="455586"/>
            </a:xfrm>
            <a:prstGeom prst="rect">
              <a:avLst/>
            </a:prstGeom>
            <a:solidFill>
              <a:srgbClr val="FF9900"/>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600" b="1">
                  <a:latin typeface="Arial"/>
                  <a:ea typeface="Arial"/>
                  <a:cs typeface="Arial"/>
                  <a:sym typeface="Arial"/>
                </a:rPr>
                <a:t>Reference Architecture</a:t>
              </a:r>
            </a:p>
            <a:p>
              <a:pPr algn="ctr"/>
              <a:r>
                <a:rPr sz="1000" b="1">
                  <a:latin typeface="Arial"/>
                  <a:ea typeface="Arial"/>
                  <a:cs typeface="Arial"/>
                  <a:sym typeface="Arial"/>
                </a:rPr>
                <a:t>Frameworks, Design Patterns, etc.</a:t>
              </a:r>
            </a:p>
          </p:txBody>
        </p:sp>
        <p:sp>
          <p:nvSpPr>
            <p:cNvPr id="19" name="JSF…"/>
            <p:cNvSpPr txBox="1"/>
            <p:nvPr/>
          </p:nvSpPr>
          <p:spPr>
            <a:xfrm>
              <a:off x="1060450" y="2149475"/>
              <a:ext cx="1420813" cy="40653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000" b="1" dirty="0">
                  <a:solidFill>
                    <a:srgbClr val="263B86"/>
                  </a:solidFill>
                  <a:latin typeface="Arial"/>
                  <a:ea typeface="Arial"/>
                  <a:cs typeface="Arial"/>
                  <a:sym typeface="Arial"/>
                </a:rPr>
                <a:t>JSF</a:t>
              </a:r>
            </a:p>
            <a:p>
              <a:pPr algn="r"/>
              <a:r>
                <a:rPr sz="1000" b="1" dirty="0" smtClean="0">
                  <a:solidFill>
                    <a:srgbClr val="263B86"/>
                  </a:solidFill>
                  <a:latin typeface="Arial"/>
                  <a:ea typeface="Arial"/>
                  <a:cs typeface="Arial"/>
                  <a:sym typeface="Arial"/>
                </a:rPr>
                <a:t>Data </a:t>
              </a:r>
              <a:r>
                <a:rPr sz="1000" b="1" dirty="0">
                  <a:solidFill>
                    <a:srgbClr val="263B86"/>
                  </a:solidFill>
                  <a:latin typeface="Arial"/>
                  <a:ea typeface="Arial"/>
                  <a:cs typeface="Arial"/>
                  <a:sym typeface="Arial"/>
                </a:rPr>
                <a:t>Validators</a:t>
              </a:r>
            </a:p>
          </p:txBody>
        </p:sp>
        <p:sp>
          <p:nvSpPr>
            <p:cNvPr id="20" name="Guided By"/>
            <p:cNvSpPr txBox="1"/>
            <p:nvPr/>
          </p:nvSpPr>
          <p:spPr>
            <a:xfrm>
              <a:off x="8120623" y="6126162"/>
              <a:ext cx="866215" cy="26425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200" b="1">
                  <a:solidFill>
                    <a:srgbClr val="CF9904"/>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200" b="1">
                  <a:solidFill>
                    <a:srgbClr val="CF9904"/>
                  </a:solidFill>
                  <a:latin typeface="Arial"/>
                  <a:ea typeface="Arial"/>
                  <a:cs typeface="Arial"/>
                  <a:sym typeface="Arial"/>
                </a:rPr>
                <a:t>Guided By</a:t>
              </a:r>
            </a:p>
          </p:txBody>
        </p:sp>
        <p:sp>
          <p:nvSpPr>
            <p:cNvPr id="21" name="Governed By"/>
            <p:cNvSpPr txBox="1"/>
            <p:nvPr/>
          </p:nvSpPr>
          <p:spPr>
            <a:xfrm>
              <a:off x="321463" y="6126162"/>
              <a:ext cx="979499" cy="26425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sz="1200">
                  <a:solidFill>
                    <a:srgbClr val="CF9904"/>
                  </a:solidFill>
                  <a:latin typeface="Arial"/>
                  <a:ea typeface="Arial"/>
                  <a:cs typeface="Arial"/>
                  <a:sym typeface="Arial"/>
                </a:rPr>
                <a:t>Governed</a:t>
              </a:r>
              <a:r>
                <a:rPr sz="800">
                  <a:solidFill>
                    <a:srgbClr val="CF9904"/>
                  </a:solidFill>
                  <a:latin typeface="Arial"/>
                  <a:ea typeface="Arial"/>
                  <a:cs typeface="Arial"/>
                  <a:sym typeface="Arial"/>
                </a:rPr>
                <a:t> </a:t>
              </a:r>
              <a:r>
                <a:rPr sz="1200">
                  <a:solidFill>
                    <a:srgbClr val="CF9904"/>
                  </a:solidFill>
                  <a:latin typeface="Arial"/>
                  <a:ea typeface="Arial"/>
                  <a:cs typeface="Arial"/>
                  <a:sym typeface="Arial"/>
                </a:rPr>
                <a:t>By</a:t>
              </a:r>
            </a:p>
          </p:txBody>
        </p:sp>
        <p:pic>
          <p:nvPicPr>
            <p:cNvPr id="22" name="image.png" descr="image.png"/>
            <p:cNvPicPr>
              <a:picLocks noChangeAspect="1"/>
            </p:cNvPicPr>
            <p:nvPr/>
          </p:nvPicPr>
          <p:blipFill>
            <a:blip r:embed="rId7">
              <a:extLst/>
            </a:blip>
            <a:stretch>
              <a:fillRect/>
            </a:stretch>
          </p:blipFill>
          <p:spPr>
            <a:xfrm>
              <a:off x="7235825" y="1925637"/>
              <a:ext cx="860425" cy="2622551"/>
            </a:xfrm>
            <a:prstGeom prst="rect">
              <a:avLst/>
            </a:prstGeom>
            <a:ln w="12700">
              <a:miter lim="400000"/>
            </a:ln>
          </p:spPr>
        </p:pic>
        <p:sp>
          <p:nvSpPr>
            <p:cNvPr id="23" name="Application Framework…"/>
            <p:cNvSpPr txBox="1"/>
            <p:nvPr/>
          </p:nvSpPr>
          <p:spPr>
            <a:xfrm rot="5400000">
              <a:off x="6587344" y="2982132"/>
              <a:ext cx="2203451" cy="4301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400" b="1">
                  <a:latin typeface="Arial"/>
                  <a:ea typeface="Arial"/>
                  <a:cs typeface="Arial"/>
                  <a:sym typeface="Arial"/>
                </a:rPr>
                <a:t>Application Framework</a:t>
              </a:r>
            </a:p>
            <a:p>
              <a:pPr algn="ctr"/>
              <a:r>
                <a:rPr sz="1000" b="1">
                  <a:latin typeface="Arial"/>
                  <a:ea typeface="Arial"/>
                  <a:cs typeface="Arial"/>
                  <a:sym typeface="Arial"/>
                </a:rPr>
                <a:t>Custom Reusable Library</a:t>
              </a:r>
            </a:p>
          </p:txBody>
        </p:sp>
        <p:sp>
          <p:nvSpPr>
            <p:cNvPr id="24" name="Event Based Design"/>
            <p:cNvSpPr txBox="1"/>
            <p:nvPr/>
          </p:nvSpPr>
          <p:spPr>
            <a:xfrm>
              <a:off x="1183099" y="1987550"/>
              <a:ext cx="1325152" cy="2269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000" b="1">
                  <a:solidFill>
                    <a:srgbClr val="728BC6"/>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000" b="1">
                  <a:solidFill>
                    <a:srgbClr val="728BC6"/>
                  </a:solidFill>
                  <a:latin typeface="Arial"/>
                  <a:ea typeface="Arial"/>
                  <a:cs typeface="Arial"/>
                  <a:sym typeface="Arial"/>
                </a:rPr>
                <a:t>Event Based Design</a:t>
              </a:r>
            </a:p>
          </p:txBody>
        </p:sp>
        <p:sp>
          <p:nvSpPr>
            <p:cNvPr id="25" name="Design By Contract"/>
            <p:cNvSpPr txBox="1"/>
            <p:nvPr/>
          </p:nvSpPr>
          <p:spPr>
            <a:xfrm>
              <a:off x="1209764" y="2727325"/>
              <a:ext cx="1282611" cy="2269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000" b="1">
                  <a:solidFill>
                    <a:srgbClr val="728BC6"/>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000" b="1">
                  <a:solidFill>
                    <a:srgbClr val="728BC6"/>
                  </a:solidFill>
                  <a:latin typeface="Arial"/>
                  <a:ea typeface="Arial"/>
                  <a:cs typeface="Arial"/>
                  <a:sym typeface="Arial"/>
                </a:rPr>
                <a:t>Design By Contract</a:t>
              </a:r>
            </a:p>
          </p:txBody>
        </p:sp>
        <p:sp>
          <p:nvSpPr>
            <p:cNvPr id="26" name="EJB or Spring IoC…"/>
            <p:cNvSpPr txBox="1"/>
            <p:nvPr/>
          </p:nvSpPr>
          <p:spPr>
            <a:xfrm>
              <a:off x="571500" y="2877898"/>
              <a:ext cx="1957388" cy="5628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000" b="1" dirty="0">
                  <a:solidFill>
                    <a:srgbClr val="263B86"/>
                  </a:solidFill>
                  <a:latin typeface="Arial"/>
                  <a:ea typeface="Arial"/>
                  <a:cs typeface="Arial"/>
                  <a:sym typeface="Arial"/>
                </a:rPr>
                <a:t>EJB </a:t>
              </a:r>
              <a:endParaRPr lang="en-US" sz="1000" b="1" dirty="0" smtClean="0">
                <a:solidFill>
                  <a:srgbClr val="263B86"/>
                </a:solidFill>
                <a:latin typeface="Arial"/>
                <a:ea typeface="Arial"/>
                <a:cs typeface="Arial"/>
                <a:sym typeface="Arial"/>
              </a:endParaRPr>
            </a:p>
            <a:p>
              <a:pPr algn="r"/>
              <a:r>
                <a:rPr lang="en-US" sz="1000" b="1" dirty="0" smtClean="0">
                  <a:solidFill>
                    <a:srgbClr val="263B86"/>
                  </a:solidFill>
                  <a:latin typeface="Arial"/>
                  <a:ea typeface="Arial"/>
                  <a:cs typeface="Arial"/>
                  <a:sym typeface="Arial"/>
                </a:rPr>
                <a:t>CDI</a:t>
              </a:r>
              <a:endParaRPr sz="1000" b="1" dirty="0">
                <a:solidFill>
                  <a:srgbClr val="263B86"/>
                </a:solidFill>
                <a:latin typeface="Arial"/>
                <a:ea typeface="Arial"/>
                <a:cs typeface="Arial"/>
                <a:sym typeface="Arial"/>
              </a:endParaRPr>
            </a:p>
            <a:p>
              <a:pPr algn="r"/>
              <a:r>
                <a:rPr sz="1000" b="1" dirty="0">
                  <a:solidFill>
                    <a:srgbClr val="263B86"/>
                  </a:solidFill>
                  <a:latin typeface="Arial"/>
                  <a:ea typeface="Arial"/>
                  <a:cs typeface="Arial"/>
                  <a:sym typeface="Arial"/>
                </a:rPr>
                <a:t>JAX-WS and </a:t>
              </a:r>
              <a:r>
                <a:rPr sz="1000" b="1" dirty="0" smtClean="0">
                  <a:solidFill>
                    <a:srgbClr val="263B86"/>
                  </a:solidFill>
                  <a:latin typeface="Arial"/>
                  <a:ea typeface="Arial"/>
                  <a:cs typeface="Arial"/>
                  <a:sym typeface="Arial"/>
                </a:rPr>
                <a:t>JAX-RS</a:t>
              </a:r>
              <a:endParaRPr sz="1000" b="1" dirty="0">
                <a:solidFill>
                  <a:srgbClr val="263B86"/>
                </a:solidFill>
                <a:latin typeface="Arial"/>
                <a:ea typeface="Arial"/>
                <a:cs typeface="Arial"/>
                <a:sym typeface="Arial"/>
              </a:endParaRPr>
            </a:p>
          </p:txBody>
        </p:sp>
        <p:sp>
          <p:nvSpPr>
            <p:cNvPr id="27" name="Entity Driven Design"/>
            <p:cNvSpPr txBox="1"/>
            <p:nvPr/>
          </p:nvSpPr>
          <p:spPr>
            <a:xfrm>
              <a:off x="1219227" y="3921125"/>
              <a:ext cx="1346173" cy="2269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000" b="1">
                  <a:solidFill>
                    <a:srgbClr val="728BC6"/>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000" b="1">
                  <a:solidFill>
                    <a:srgbClr val="728BC6"/>
                  </a:solidFill>
                  <a:latin typeface="Arial"/>
                  <a:ea typeface="Arial"/>
                  <a:cs typeface="Arial"/>
                  <a:sym typeface="Arial"/>
                </a:rPr>
                <a:t>Entity Driven Design</a:t>
              </a:r>
            </a:p>
          </p:txBody>
        </p:sp>
        <p:sp>
          <p:nvSpPr>
            <p:cNvPr id="28" name="Entity Beans (ORM)…"/>
            <p:cNvSpPr txBox="1"/>
            <p:nvPr/>
          </p:nvSpPr>
          <p:spPr>
            <a:xfrm>
              <a:off x="714375" y="4089400"/>
              <a:ext cx="1782763" cy="5628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000" b="1" dirty="0">
                  <a:solidFill>
                    <a:srgbClr val="263B86"/>
                  </a:solidFill>
                  <a:latin typeface="Arial"/>
                  <a:ea typeface="Arial"/>
                  <a:cs typeface="Arial"/>
                  <a:sym typeface="Arial"/>
                </a:rPr>
                <a:t>Entity Beans (ORM)</a:t>
              </a:r>
            </a:p>
            <a:p>
              <a:pPr algn="r"/>
              <a:r>
                <a:rPr sz="1000" b="1" dirty="0">
                  <a:solidFill>
                    <a:srgbClr val="263B86"/>
                  </a:solidFill>
                  <a:latin typeface="Arial"/>
                  <a:ea typeface="Arial"/>
                  <a:cs typeface="Arial"/>
                  <a:sym typeface="Arial"/>
                </a:rPr>
                <a:t>Hibernate</a:t>
              </a:r>
            </a:p>
            <a:p>
              <a:pPr algn="r"/>
              <a:r>
                <a:rPr lang="en-US" sz="1000" b="1" dirty="0" err="1" smtClean="0">
                  <a:solidFill>
                    <a:srgbClr val="263B86"/>
                  </a:solidFill>
                  <a:latin typeface="Arial"/>
                  <a:ea typeface="Arial"/>
                  <a:cs typeface="Arial"/>
                  <a:sym typeface="Arial"/>
                </a:rPr>
                <a:t>iBatis</a:t>
              </a:r>
              <a:endParaRPr sz="1000" b="1" dirty="0">
                <a:solidFill>
                  <a:srgbClr val="263B86"/>
                </a:solidFill>
                <a:latin typeface="Arial"/>
                <a:ea typeface="Arial"/>
                <a:cs typeface="Arial"/>
                <a:sym typeface="Arial"/>
              </a:endParaRPr>
            </a:p>
          </p:txBody>
        </p:sp>
        <p:sp>
          <p:nvSpPr>
            <p:cNvPr id="29" name="AJAX…"/>
            <p:cNvSpPr txBox="1"/>
            <p:nvPr/>
          </p:nvSpPr>
          <p:spPr>
            <a:xfrm>
              <a:off x="1944268" y="1341437"/>
              <a:ext cx="541758" cy="5063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r"/>
              <a:r>
                <a:rPr sz="1000" b="1">
                  <a:solidFill>
                    <a:srgbClr val="263B86"/>
                  </a:solidFill>
                  <a:latin typeface="Arial"/>
                  <a:ea typeface="Arial"/>
                  <a:cs typeface="Arial"/>
                  <a:sym typeface="Arial"/>
                </a:rPr>
                <a:t>AJAX</a:t>
              </a:r>
            </a:p>
            <a:p>
              <a:pPr algn="r"/>
              <a:r>
                <a:rPr sz="1000" b="1">
                  <a:solidFill>
                    <a:srgbClr val="263B86"/>
                  </a:solidFill>
                  <a:latin typeface="Arial"/>
                  <a:ea typeface="Arial"/>
                  <a:cs typeface="Arial"/>
                  <a:sym typeface="Arial"/>
                </a:rPr>
                <a:t>jQuery</a:t>
              </a:r>
            </a:p>
            <a:p>
              <a:pPr algn="r"/>
              <a:r>
                <a:rPr sz="1000" b="1">
                  <a:solidFill>
                    <a:srgbClr val="263B86"/>
                  </a:solidFill>
                  <a:latin typeface="Arial"/>
                  <a:ea typeface="Arial"/>
                  <a:cs typeface="Arial"/>
                  <a:sym typeface="Arial"/>
                </a:rPr>
                <a:t>CSS</a:t>
              </a:r>
            </a:p>
          </p:txBody>
        </p:sp>
        <p:sp>
          <p:nvSpPr>
            <p:cNvPr id="30" name="RIA Design"/>
            <p:cNvSpPr txBox="1"/>
            <p:nvPr/>
          </p:nvSpPr>
          <p:spPr>
            <a:xfrm>
              <a:off x="1747281" y="1192212"/>
              <a:ext cx="776844" cy="2269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a:defRPr sz="1000" b="1">
                  <a:solidFill>
                    <a:srgbClr val="728BC6"/>
                  </a:solidFill>
                  <a:latin typeface="Arial"/>
                  <a:ea typeface="Arial"/>
                  <a:cs typeface="Arial"/>
                  <a:sym typeface="Arial"/>
                </a:defRPr>
              </a:lvl1pPr>
            </a:lstStyle>
            <a:p>
              <a:pPr>
                <a:defRPr sz="1800" b="0">
                  <a:solidFill>
                    <a:schemeClr val="accent4"/>
                  </a:solidFill>
                  <a:latin typeface="Calibri"/>
                  <a:ea typeface="Calibri"/>
                  <a:cs typeface="Calibri"/>
                  <a:sym typeface="Calibri"/>
                </a:defRPr>
              </a:pPr>
              <a:r>
                <a:rPr sz="1000" b="1">
                  <a:solidFill>
                    <a:srgbClr val="728BC6"/>
                  </a:solidFill>
                  <a:latin typeface="Arial"/>
                  <a:ea typeface="Arial"/>
                  <a:cs typeface="Arial"/>
                  <a:sym typeface="Arial"/>
                </a:rPr>
                <a:t>RIA Design</a:t>
              </a:r>
            </a:p>
          </p:txBody>
        </p:sp>
        <p:sp>
          <p:nvSpPr>
            <p:cNvPr id="31" name="Canonical Object Model"/>
            <p:cNvSpPr txBox="1"/>
            <p:nvPr/>
          </p:nvSpPr>
          <p:spPr>
            <a:xfrm>
              <a:off x="3317875" y="2568575"/>
              <a:ext cx="1255773"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Canonical Object Model</a:t>
              </a:r>
            </a:p>
          </p:txBody>
        </p:sp>
        <p:sp>
          <p:nvSpPr>
            <p:cNvPr id="32" name="HTTP/HTTPS POST"/>
            <p:cNvSpPr txBox="1"/>
            <p:nvPr/>
          </p:nvSpPr>
          <p:spPr>
            <a:xfrm>
              <a:off x="5273675" y="1798637"/>
              <a:ext cx="1035507"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HTTP/HTTPS POST</a:t>
              </a:r>
            </a:p>
          </p:txBody>
        </p:sp>
        <p:sp>
          <p:nvSpPr>
            <p:cNvPr id="33" name="Local POJO, SOAP, REST"/>
            <p:cNvSpPr txBox="1"/>
            <p:nvPr/>
          </p:nvSpPr>
          <p:spPr>
            <a:xfrm>
              <a:off x="4959350" y="2565400"/>
              <a:ext cx="1338769"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Local POJO, SOAP, REST</a:t>
              </a:r>
            </a:p>
          </p:txBody>
        </p:sp>
        <p:sp>
          <p:nvSpPr>
            <p:cNvPr id="34" name="Forms"/>
            <p:cNvSpPr txBox="1"/>
            <p:nvPr/>
          </p:nvSpPr>
          <p:spPr>
            <a:xfrm>
              <a:off x="3335337" y="1789112"/>
              <a:ext cx="414646"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Forms</a:t>
              </a:r>
            </a:p>
          </p:txBody>
        </p:sp>
        <p:pic>
          <p:nvPicPr>
            <p:cNvPr id="35" name="image.png" descr="image.png"/>
            <p:cNvPicPr>
              <a:picLocks noChangeAspect="1"/>
            </p:cNvPicPr>
            <p:nvPr/>
          </p:nvPicPr>
          <p:blipFill>
            <a:blip r:embed="rId8">
              <a:extLst/>
            </a:blip>
            <a:stretch>
              <a:fillRect/>
            </a:stretch>
          </p:blipFill>
          <p:spPr>
            <a:xfrm>
              <a:off x="2432050" y="3883025"/>
              <a:ext cx="2584450" cy="914400"/>
            </a:xfrm>
            <a:prstGeom prst="rect">
              <a:avLst/>
            </a:prstGeom>
            <a:ln w="12700">
              <a:miter lim="400000"/>
            </a:ln>
          </p:spPr>
        </p:pic>
        <p:sp>
          <p:nvSpPr>
            <p:cNvPr id="36" name="Data Access/Services Layer (DAL)…"/>
            <p:cNvSpPr txBox="1"/>
            <p:nvPr/>
          </p:nvSpPr>
          <p:spPr>
            <a:xfrm>
              <a:off x="2609850" y="4040187"/>
              <a:ext cx="2252663" cy="3666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000" b="1">
                  <a:latin typeface="Arial"/>
                  <a:ea typeface="Arial"/>
                  <a:cs typeface="Arial"/>
                  <a:sym typeface="Arial"/>
                </a:rPr>
                <a:t>Data Access/Services Layer (DAL)</a:t>
              </a:r>
            </a:p>
            <a:p>
              <a:pPr algn="ctr"/>
              <a:r>
                <a:rPr sz="1000" b="1">
                  <a:latin typeface="Arial"/>
                  <a:ea typeface="Arial"/>
                  <a:cs typeface="Arial"/>
                  <a:sym typeface="Arial"/>
                </a:rPr>
                <a:t>CRUD Data Persistence</a:t>
              </a:r>
            </a:p>
          </p:txBody>
        </p:sp>
        <p:grpSp>
          <p:nvGrpSpPr>
            <p:cNvPr id="37" name="Group"/>
            <p:cNvGrpSpPr/>
            <p:nvPr/>
          </p:nvGrpSpPr>
          <p:grpSpPr>
            <a:xfrm>
              <a:off x="2716212" y="4900612"/>
              <a:ext cx="914401" cy="1216026"/>
              <a:chOff x="0" y="0"/>
              <a:chExt cx="914400" cy="1216025"/>
            </a:xfrm>
          </p:grpSpPr>
          <p:sp>
            <p:nvSpPr>
              <p:cNvPr id="52" name="Shape"/>
              <p:cNvSpPr/>
              <p:nvPr/>
            </p:nvSpPr>
            <p:spPr>
              <a:xfrm>
                <a:off x="0" y="0"/>
                <a:ext cx="914400" cy="12160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4835" y="0"/>
                      <a:pt x="0" y="909"/>
                      <a:pt x="0" y="2031"/>
                    </a:cubicBezTo>
                    <a:lnTo>
                      <a:pt x="0" y="19570"/>
                    </a:lnTo>
                    <a:cubicBezTo>
                      <a:pt x="0" y="20691"/>
                      <a:pt x="4835" y="21600"/>
                      <a:pt x="10800" y="21600"/>
                    </a:cubicBezTo>
                    <a:cubicBezTo>
                      <a:pt x="16765" y="21600"/>
                      <a:pt x="21600" y="20691"/>
                      <a:pt x="21600" y="19570"/>
                    </a:cubicBezTo>
                    <a:lnTo>
                      <a:pt x="21600" y="2031"/>
                    </a:lnTo>
                    <a:cubicBezTo>
                      <a:pt x="21600" y="909"/>
                      <a:pt x="16765" y="0"/>
                      <a:pt x="10800" y="0"/>
                    </a:cubicBezTo>
                    <a:close/>
                  </a:path>
                </a:pathLst>
              </a:custGeom>
              <a:solidFill>
                <a:srgbClr val="AB911D"/>
              </a:solidFill>
              <a:ln w="9525" cap="flat">
                <a:solidFill>
                  <a:schemeClr val="accent4"/>
                </a:solidFill>
                <a:prstDash val="solid"/>
                <a:round/>
              </a:ln>
              <a:effectLst>
                <a:outerShdw blurRad="63500" dist="12700" dir="5400000" rotWithShape="0">
                  <a:schemeClr val="accent4">
                    <a:alpha val="50000"/>
                  </a:schemeClr>
                </a:outerShdw>
              </a:effectLst>
            </p:spPr>
            <p:txBody>
              <a:bodyPr wrap="square" lIns="45719" tIns="45719" rIns="45719" bIns="45719" numCol="1" anchor="t">
                <a:noAutofit/>
              </a:bodyPr>
              <a:lstStyle/>
              <a:p>
                <a:pPr>
                  <a:lnSpc>
                    <a:spcPct val="80000"/>
                  </a:lnSpc>
                </a:pPr>
                <a:endParaRPr/>
              </a:p>
            </p:txBody>
          </p:sp>
          <p:sp>
            <p:nvSpPr>
              <p:cNvPr id="53" name="Shape"/>
              <p:cNvSpPr/>
              <p:nvPr/>
            </p:nvSpPr>
            <p:spPr>
              <a:xfrm>
                <a:off x="0" y="-1"/>
                <a:ext cx="914400" cy="2286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4835" y="0"/>
                      <a:pt x="0" y="4837"/>
                      <a:pt x="0" y="10803"/>
                    </a:cubicBezTo>
                    <a:cubicBezTo>
                      <a:pt x="0" y="16766"/>
                      <a:pt x="4835" y="21600"/>
                      <a:pt x="10800" y="21600"/>
                    </a:cubicBezTo>
                    <a:cubicBezTo>
                      <a:pt x="16765" y="21600"/>
                      <a:pt x="21600" y="16766"/>
                      <a:pt x="21600" y="10803"/>
                    </a:cubicBezTo>
                    <a:cubicBezTo>
                      <a:pt x="21600" y="4837"/>
                      <a:pt x="16765" y="0"/>
                      <a:pt x="10800" y="0"/>
                    </a:cubicBezTo>
                    <a:close/>
                  </a:path>
                </a:pathLst>
              </a:custGeom>
              <a:solidFill>
                <a:srgbClr val="BCA74A"/>
              </a:solidFill>
              <a:ln w="12700" cap="flat">
                <a:noFill/>
                <a:miter lim="400000"/>
              </a:ln>
              <a:effectLst/>
            </p:spPr>
            <p:txBody>
              <a:bodyPr wrap="square" lIns="45719" tIns="45719" rIns="45719" bIns="45719" numCol="1" anchor="t">
                <a:noAutofit/>
              </a:bodyPr>
              <a:lstStyle/>
              <a:p>
                <a:pPr>
                  <a:lnSpc>
                    <a:spcPct val="80000"/>
                  </a:lnSpc>
                </a:pPr>
                <a:endParaRPr/>
              </a:p>
            </p:txBody>
          </p:sp>
          <p:sp>
            <p:nvSpPr>
              <p:cNvPr id="54" name="Line"/>
              <p:cNvSpPr/>
              <p:nvPr/>
            </p:nvSpPr>
            <p:spPr>
              <a:xfrm>
                <a:off x="0" y="114340"/>
                <a:ext cx="914400" cy="1142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0" y="11929"/>
                      <a:pt x="4835" y="21600"/>
                      <a:pt x="10800" y="21600"/>
                    </a:cubicBezTo>
                    <a:cubicBezTo>
                      <a:pt x="16765" y="21600"/>
                      <a:pt x="21600" y="11929"/>
                      <a:pt x="21600" y="0"/>
                    </a:cubicBezTo>
                  </a:path>
                </a:pathLst>
              </a:custGeom>
              <a:noFill/>
              <a:ln w="9525" cap="flat">
                <a:solidFill>
                  <a:schemeClr val="accent4"/>
                </a:solidFill>
                <a:prstDash val="solid"/>
                <a:round/>
              </a:ln>
              <a:effectLst/>
            </p:spPr>
            <p:txBody>
              <a:bodyPr wrap="square" lIns="45719" tIns="45719" rIns="45719" bIns="45719" numCol="1" anchor="t">
                <a:noAutofit/>
              </a:bodyPr>
              <a:lstStyle/>
              <a:p>
                <a:pPr>
                  <a:lnSpc>
                    <a:spcPct val="80000"/>
                  </a:lnSpc>
                </a:pPr>
                <a:endParaRPr/>
              </a:p>
            </p:txBody>
          </p:sp>
        </p:grpSp>
        <p:sp>
          <p:nvSpPr>
            <p:cNvPr id="38" name="Operational…"/>
            <p:cNvSpPr txBox="1"/>
            <p:nvPr/>
          </p:nvSpPr>
          <p:spPr>
            <a:xfrm>
              <a:off x="2761172" y="5302250"/>
              <a:ext cx="845119" cy="3666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sz="1000" b="1">
                  <a:latin typeface="Arial"/>
                  <a:ea typeface="Arial"/>
                  <a:cs typeface="Arial"/>
                  <a:sym typeface="Arial"/>
                </a:rPr>
                <a:t>Operational</a:t>
              </a:r>
            </a:p>
            <a:p>
              <a:pPr algn="ctr"/>
              <a:r>
                <a:rPr sz="1000" b="1">
                  <a:latin typeface="Arial"/>
                  <a:ea typeface="Arial"/>
                  <a:cs typeface="Arial"/>
                  <a:sym typeface="Arial"/>
                </a:rPr>
                <a:t>Database</a:t>
              </a:r>
            </a:p>
          </p:txBody>
        </p:sp>
        <p:sp>
          <p:nvSpPr>
            <p:cNvPr id="39" name="Business Entity…"/>
            <p:cNvSpPr txBox="1"/>
            <p:nvPr/>
          </p:nvSpPr>
          <p:spPr>
            <a:xfrm>
              <a:off x="2745973" y="5734050"/>
              <a:ext cx="894567" cy="3167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sz="800" b="1">
                  <a:latin typeface="Arial"/>
                  <a:ea typeface="Arial"/>
                  <a:cs typeface="Arial"/>
                  <a:sym typeface="Arial"/>
                </a:rPr>
                <a:t>Business Entity</a:t>
              </a:r>
            </a:p>
            <a:p>
              <a:pPr algn="ctr"/>
              <a:r>
                <a:rPr sz="800" b="1">
                  <a:latin typeface="Arial"/>
                  <a:ea typeface="Arial"/>
                  <a:cs typeface="Arial"/>
                  <a:sym typeface="Arial"/>
                </a:rPr>
                <a:t>Media</a:t>
              </a:r>
            </a:p>
          </p:txBody>
        </p:sp>
        <p:pic>
          <p:nvPicPr>
            <p:cNvPr id="40" name="image.png" descr="image.png"/>
            <p:cNvPicPr>
              <a:picLocks noChangeAspect="1"/>
            </p:cNvPicPr>
            <p:nvPr/>
          </p:nvPicPr>
          <p:blipFill>
            <a:blip r:embed="rId9">
              <a:extLst/>
            </a:blip>
            <a:stretch>
              <a:fillRect/>
            </a:stretch>
          </p:blipFill>
          <p:spPr>
            <a:xfrm>
              <a:off x="4876800" y="3876675"/>
              <a:ext cx="2408238" cy="908050"/>
            </a:xfrm>
            <a:prstGeom prst="rect">
              <a:avLst/>
            </a:prstGeom>
            <a:ln w="12700">
              <a:miter lim="400000"/>
            </a:ln>
          </p:spPr>
        </p:pic>
        <p:sp>
          <p:nvSpPr>
            <p:cNvPr id="41" name="Integration Tier…"/>
            <p:cNvSpPr txBox="1"/>
            <p:nvPr/>
          </p:nvSpPr>
          <p:spPr>
            <a:xfrm>
              <a:off x="5153025" y="4046537"/>
              <a:ext cx="1901825" cy="5063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000" b="1">
                  <a:latin typeface="Arial"/>
                  <a:ea typeface="Arial"/>
                  <a:cs typeface="Arial"/>
                  <a:sym typeface="Arial"/>
                </a:rPr>
                <a:t>Integration Tier</a:t>
              </a:r>
            </a:p>
            <a:p>
              <a:pPr algn="ctr"/>
              <a:r>
                <a:rPr sz="1000" b="1">
                  <a:latin typeface="Arial"/>
                  <a:ea typeface="Arial"/>
                  <a:cs typeface="Arial"/>
                  <a:sym typeface="Arial"/>
                </a:rPr>
                <a:t>Orchestration </a:t>
              </a:r>
            </a:p>
            <a:p>
              <a:pPr algn="ctr"/>
              <a:r>
                <a:rPr sz="1000" b="1">
                  <a:latin typeface="Arial"/>
                  <a:ea typeface="Arial"/>
                  <a:cs typeface="Arial"/>
                  <a:sym typeface="Arial"/>
                </a:rPr>
                <a:t>(Workflow*, Rules*)</a:t>
              </a:r>
            </a:p>
          </p:txBody>
        </p:sp>
        <p:sp>
          <p:nvSpPr>
            <p:cNvPr id="42" name="Cache"/>
            <p:cNvSpPr txBox="1"/>
            <p:nvPr/>
          </p:nvSpPr>
          <p:spPr>
            <a:xfrm>
              <a:off x="2932112" y="4929187"/>
              <a:ext cx="515938" cy="20241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Cache</a:t>
              </a:r>
            </a:p>
          </p:txBody>
        </p:sp>
        <p:sp>
          <p:nvSpPr>
            <p:cNvPr id="43" name="Optional SOAP, REST"/>
            <p:cNvSpPr txBox="1"/>
            <p:nvPr/>
          </p:nvSpPr>
          <p:spPr>
            <a:xfrm>
              <a:off x="3260725" y="3635375"/>
              <a:ext cx="1146632"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Optional SOAP, REST</a:t>
              </a:r>
            </a:p>
          </p:txBody>
        </p:sp>
        <p:sp>
          <p:nvSpPr>
            <p:cNvPr id="44" name="Canonical Object Model"/>
            <p:cNvSpPr txBox="1"/>
            <p:nvPr/>
          </p:nvSpPr>
          <p:spPr>
            <a:xfrm>
              <a:off x="3219450" y="3332162"/>
              <a:ext cx="1255773"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Canonical Object Model</a:t>
              </a:r>
            </a:p>
          </p:txBody>
        </p:sp>
        <p:sp>
          <p:nvSpPr>
            <p:cNvPr id="45" name="Data Model"/>
            <p:cNvSpPr txBox="1"/>
            <p:nvPr/>
          </p:nvSpPr>
          <p:spPr>
            <a:xfrm>
              <a:off x="2447925" y="4673600"/>
              <a:ext cx="646073"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Data Model</a:t>
              </a:r>
            </a:p>
          </p:txBody>
        </p:sp>
        <p:pic>
          <p:nvPicPr>
            <p:cNvPr id="46" name="image.png" descr="image.png"/>
            <p:cNvPicPr>
              <a:picLocks noChangeAspect="1"/>
            </p:cNvPicPr>
            <p:nvPr/>
          </p:nvPicPr>
          <p:blipFill>
            <a:blip r:embed="rId10">
              <a:extLst/>
            </a:blip>
            <a:stretch>
              <a:fillRect/>
            </a:stretch>
          </p:blipFill>
          <p:spPr>
            <a:xfrm>
              <a:off x="4852987" y="5211762"/>
              <a:ext cx="2406651" cy="908051"/>
            </a:xfrm>
            <a:prstGeom prst="rect">
              <a:avLst/>
            </a:prstGeom>
            <a:ln w="12700">
              <a:miter lim="400000"/>
            </a:ln>
          </p:spPr>
        </p:pic>
        <p:sp>
          <p:nvSpPr>
            <p:cNvPr id="47" name="External Systems…"/>
            <p:cNvSpPr txBox="1"/>
            <p:nvPr/>
          </p:nvSpPr>
          <p:spPr>
            <a:xfrm>
              <a:off x="5127625" y="5462587"/>
              <a:ext cx="1901825" cy="3666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1000" b="1">
                  <a:latin typeface="Arial"/>
                  <a:ea typeface="Arial"/>
                  <a:cs typeface="Arial"/>
                  <a:sym typeface="Arial"/>
                </a:rPr>
                <a:t>External Systems</a:t>
              </a:r>
            </a:p>
            <a:p>
              <a:pPr algn="ctr"/>
              <a:r>
                <a:rPr sz="1000" b="1">
                  <a:latin typeface="Arial"/>
                  <a:ea typeface="Arial"/>
                  <a:cs typeface="Arial"/>
                  <a:sym typeface="Arial"/>
                </a:rPr>
                <a:t>Interfaces, Feeds, Printers</a:t>
              </a:r>
            </a:p>
          </p:txBody>
        </p:sp>
        <p:sp>
          <p:nvSpPr>
            <p:cNvPr id="48" name="JMS, SOAP, .JAXB, Spring"/>
            <p:cNvSpPr txBox="1"/>
            <p:nvPr/>
          </p:nvSpPr>
          <p:spPr>
            <a:xfrm>
              <a:off x="5067300" y="4710112"/>
              <a:ext cx="1378208"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dirty="0">
                  <a:latin typeface="Arial"/>
                  <a:ea typeface="Arial"/>
                  <a:cs typeface="Arial"/>
                  <a:sym typeface="Arial"/>
                </a:rPr>
                <a:t>JMS, SOAP, .JAXB, Spring</a:t>
              </a:r>
            </a:p>
          </p:txBody>
        </p:sp>
        <p:sp>
          <p:nvSpPr>
            <p:cNvPr id="49" name="SOAP, REST"/>
            <p:cNvSpPr txBox="1"/>
            <p:nvPr/>
          </p:nvSpPr>
          <p:spPr>
            <a:xfrm>
              <a:off x="5656262" y="3635375"/>
              <a:ext cx="706399"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SOAP, REST</a:t>
              </a:r>
            </a:p>
          </p:txBody>
        </p:sp>
        <p:sp>
          <p:nvSpPr>
            <p:cNvPr id="50" name="Canonical Object Model"/>
            <p:cNvSpPr txBox="1"/>
            <p:nvPr/>
          </p:nvSpPr>
          <p:spPr>
            <a:xfrm>
              <a:off x="5207000" y="3343275"/>
              <a:ext cx="1255773"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Canonical Object Model</a:t>
              </a:r>
            </a:p>
          </p:txBody>
        </p:sp>
        <p:sp>
          <p:nvSpPr>
            <p:cNvPr id="51" name="Data Access Objects"/>
            <p:cNvSpPr txBox="1"/>
            <p:nvPr/>
          </p:nvSpPr>
          <p:spPr>
            <a:xfrm>
              <a:off x="3082925" y="4386262"/>
              <a:ext cx="1105605" cy="2024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800" b="1">
                  <a:latin typeface="Arial"/>
                  <a:ea typeface="Arial"/>
                  <a:cs typeface="Arial"/>
                  <a:sym typeface="Arial"/>
                </a:defRPr>
              </a:lvl1pPr>
            </a:lstStyle>
            <a:p>
              <a:pPr>
                <a:defRPr sz="1800" b="0">
                  <a:latin typeface="Calibri"/>
                  <a:ea typeface="Calibri"/>
                  <a:cs typeface="Calibri"/>
                  <a:sym typeface="Calibri"/>
                </a:defRPr>
              </a:pPr>
              <a:r>
                <a:rPr sz="800" b="1">
                  <a:latin typeface="Arial"/>
                  <a:ea typeface="Arial"/>
                  <a:cs typeface="Arial"/>
                  <a:sym typeface="Arial"/>
                </a:rPr>
                <a:t>Data Access Objects</a:t>
              </a:r>
            </a:p>
          </p:txBody>
        </p:sp>
      </p:grpSp>
    </p:spTree>
    <p:extLst>
      <p:ext uri="{BB962C8B-B14F-4D97-AF65-F5344CB8AC3E}">
        <p14:creationId xmlns:p14="http://schemas.microsoft.com/office/powerpoint/2010/main" val="4193069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209800" y="2743200"/>
            <a:ext cx="7818438" cy="1143000"/>
          </a:xfrm>
        </p:spPr>
        <p:txBody>
          <a:bodyPr/>
          <a:lstStyle/>
          <a:p>
            <a:pPr>
              <a:defRPr/>
            </a:pPr>
            <a:r>
              <a:rPr lang="en-US" altLang="en-US" dirty="0" smtClean="0">
                <a:solidFill>
                  <a:schemeClr val="tx1">
                    <a:lumMod val="75000"/>
                    <a:lumOff val="25000"/>
                  </a:schemeClr>
                </a:solidFill>
              </a:rPr>
              <a:t>Design Report Template</a:t>
            </a:r>
            <a:endParaRPr lang="en-US" altLang="en-US" dirty="0">
              <a:solidFill>
                <a:schemeClr val="tx1">
                  <a:lumMod val="75000"/>
                  <a:lumOff val="25000"/>
                </a:schemeClr>
              </a:solidFill>
            </a:endParaRPr>
          </a:p>
        </p:txBody>
      </p:sp>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8E5A6433-E4F2-4F4C-B4E5-1A944E6B2A5D}" type="slidenum">
              <a:rPr lang="en-US" altLang="en-US" sz="1000">
                <a:latin typeface="Arial" charset="0"/>
              </a:rPr>
              <a:pPr/>
              <a:t>47</a:t>
            </a:fld>
            <a:endParaRPr lang="en-US" altLang="en-US" sz="1000">
              <a:latin typeface="Arial" charset="0"/>
            </a:endParaRPr>
          </a:p>
        </p:txBody>
      </p:sp>
    </p:spTree>
    <p:extLst>
      <p:ext uri="{BB962C8B-B14F-4D97-AF65-F5344CB8AC3E}">
        <p14:creationId xmlns:p14="http://schemas.microsoft.com/office/powerpoint/2010/main" val="2289206296"/>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Project Design Report</a:t>
            </a:r>
            <a:endParaRPr lang="en-US" dirty="0"/>
          </a:p>
        </p:txBody>
      </p:sp>
      <p:sp>
        <p:nvSpPr>
          <p:cNvPr id="4" name="Rectangle 3"/>
          <p:cNvSpPr txBox="1">
            <a:spLocks noChangeArrowheads="1"/>
          </p:cNvSpPr>
          <p:nvPr/>
        </p:nvSpPr>
        <p:spPr>
          <a:xfrm>
            <a:off x="609600" y="1302228"/>
            <a:ext cx="11100047" cy="1984499"/>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en-US" dirty="0"/>
              <a:t>For each assignment you will submit a document that includes the main purpose of the project or </a:t>
            </a:r>
            <a:r>
              <a:rPr lang="en-US" altLang="en-US" dirty="0" smtClean="0"/>
              <a:t>portion </a:t>
            </a:r>
            <a:r>
              <a:rPr lang="en-US" altLang="en-US" dirty="0"/>
              <a:t>of the assignment, a detailed description of their implementation approach that includes </a:t>
            </a:r>
            <a:r>
              <a:rPr lang="en-US" altLang="en-US" dirty="0" smtClean="0"/>
              <a:t>a </a:t>
            </a:r>
            <a:r>
              <a:rPr lang="en-US" altLang="en-US" dirty="0"/>
              <a:t>Flow Chart (required) and UML Class diagram </a:t>
            </a:r>
            <a:r>
              <a:rPr lang="en-US" altLang="en-US" dirty="0" smtClean="0"/>
              <a:t>(required), </a:t>
            </a:r>
            <a:r>
              <a:rPr lang="en-US" altLang="en-US" dirty="0"/>
              <a:t>pseudo code (if applicable), and a code </a:t>
            </a:r>
            <a:r>
              <a:rPr lang="en-US" altLang="en-US" dirty="0" smtClean="0"/>
              <a:t>stubs </a:t>
            </a:r>
            <a:r>
              <a:rPr lang="en-US" altLang="en-US" dirty="0"/>
              <a:t>with comments (if applicable), etc.. These will be due as part of your In-Class Activity </a:t>
            </a:r>
            <a:r>
              <a:rPr lang="en-US" altLang="en-US" dirty="0" smtClean="0"/>
              <a:t>assignments</a:t>
            </a:r>
            <a:r>
              <a:rPr lang="en-US" altLang="en-US" dirty="0"/>
              <a:t>. This will be a “living” design specification that you will update for every </a:t>
            </a:r>
            <a:r>
              <a:rPr lang="en-US" altLang="en-US" dirty="0" smtClean="0"/>
              <a:t>assignment.</a:t>
            </a:r>
            <a:endParaRPr lang="en-US" altLang="en-US" dirty="0"/>
          </a:p>
          <a:p>
            <a:pPr marL="0" indent="0">
              <a:buNone/>
            </a:pPr>
            <a:r>
              <a:rPr lang="en-US" altLang="en-US" dirty="0" smtClean="0"/>
              <a:t>Please pull up the Design Report Template from your Student Materials that I posted in the Notification Message:</a:t>
            </a:r>
          </a:p>
          <a:p>
            <a:pPr marL="914400" lvl="1" indent="-457200">
              <a:buAutoNum type="arabicPeriod"/>
            </a:pPr>
            <a:r>
              <a:rPr lang="en-US" altLang="en-US" dirty="0" smtClean="0"/>
              <a:t>Review Intro Section</a:t>
            </a:r>
          </a:p>
          <a:p>
            <a:pPr marL="914400" lvl="1" indent="-457200">
              <a:buAutoNum type="arabicPeriod"/>
            </a:pPr>
            <a:r>
              <a:rPr lang="en-US" altLang="en-US" dirty="0" smtClean="0"/>
              <a:t>Review Approach Section</a:t>
            </a:r>
          </a:p>
          <a:p>
            <a:pPr marL="914400" lvl="1" indent="-457200">
              <a:buAutoNum type="arabicPeriod"/>
            </a:pPr>
            <a:r>
              <a:rPr lang="en-US" altLang="en-US" dirty="0" smtClean="0"/>
              <a:t>Review Supporting Documentation</a:t>
            </a:r>
            <a:endParaRPr lang="en-US" altLang="en-US" dirty="0"/>
          </a:p>
        </p:txBody>
      </p:sp>
      <p:sp>
        <p:nvSpPr>
          <p:cNvPr id="3" name="7-Point Star 2"/>
          <p:cNvSpPr/>
          <p:nvPr/>
        </p:nvSpPr>
        <p:spPr>
          <a:xfrm>
            <a:off x="6951784" y="3962400"/>
            <a:ext cx="2543908" cy="2379785"/>
          </a:xfrm>
          <a:prstGeom prst="star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496402" y="4817627"/>
            <a:ext cx="1527086" cy="923330"/>
          </a:xfrm>
          <a:prstGeom prst="rect">
            <a:avLst/>
          </a:prstGeom>
          <a:noFill/>
        </p:spPr>
        <p:txBody>
          <a:bodyPr wrap="none" rtlCol="0">
            <a:spAutoFit/>
          </a:bodyPr>
          <a:lstStyle/>
          <a:p>
            <a:pPr algn="ctr"/>
            <a:r>
              <a:rPr lang="en-US" b="1" dirty="0" smtClean="0"/>
              <a:t>Pseudo Code?</a:t>
            </a:r>
          </a:p>
          <a:p>
            <a:pPr algn="ctr"/>
            <a:r>
              <a:rPr lang="en-US" b="1" dirty="0" smtClean="0"/>
              <a:t>UML?</a:t>
            </a:r>
          </a:p>
          <a:p>
            <a:pPr algn="ctr"/>
            <a:r>
              <a:rPr lang="en-US" b="1" dirty="0" smtClean="0"/>
              <a:t>Code Stubs?</a:t>
            </a:r>
            <a:endParaRPr lang="en-US" b="1" dirty="0"/>
          </a:p>
        </p:txBody>
      </p:sp>
    </p:spTree>
    <p:extLst>
      <p:ext uri="{BB962C8B-B14F-4D97-AF65-F5344CB8AC3E}">
        <p14:creationId xmlns:p14="http://schemas.microsoft.com/office/powerpoint/2010/main" val="16980621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6"/>
            <a:ext cx="10972800" cy="1143000"/>
          </a:xfrm>
        </p:spPr>
        <p:txBody>
          <a:bodyPr/>
          <a:lstStyle/>
          <a:p>
            <a:pPr>
              <a:defRPr/>
            </a:pPr>
            <a:r>
              <a:rPr lang="en-US" dirty="0" smtClean="0">
                <a:solidFill>
                  <a:schemeClr val="tx1">
                    <a:lumMod val="75000"/>
                    <a:lumOff val="25000"/>
                  </a:schemeClr>
                </a:solidFill>
              </a:rPr>
              <a:t>Discussion – Concerns After Week 1?</a:t>
            </a:r>
            <a:endParaRPr lang="en-US" dirty="0">
              <a:solidFill>
                <a:schemeClr val="tx1">
                  <a:lumMod val="75000"/>
                  <a:lumOff val="25000"/>
                </a:schemeClr>
              </a:solidFill>
            </a:endParaRPr>
          </a:p>
        </p:txBody>
      </p:sp>
      <p:sp>
        <p:nvSpPr>
          <p:cNvPr id="29698" name="Content Placeholder 2"/>
          <p:cNvSpPr>
            <a:spLocks noGrp="1"/>
          </p:cNvSpPr>
          <p:nvPr>
            <p:ph idx="1"/>
          </p:nvPr>
        </p:nvSpPr>
        <p:spPr>
          <a:xfrm>
            <a:off x="1250763" y="1542871"/>
            <a:ext cx="10331637" cy="3219136"/>
          </a:xfrm>
        </p:spPr>
        <p:txBody>
          <a:bodyPr/>
          <a:lstStyle/>
          <a:p>
            <a:pPr marL="0" indent="0" algn="ctr">
              <a:buNone/>
            </a:pPr>
            <a:r>
              <a:rPr lang="en-US" altLang="en-US" sz="2800" b="0" dirty="0">
                <a:solidFill>
                  <a:srgbClr val="0070C0"/>
                </a:solidFill>
                <a:latin typeface="+mn-lt"/>
              </a:rPr>
              <a:t>What are you excited about learning in this class? </a:t>
            </a:r>
            <a:endParaRPr lang="en-US" altLang="en-US" sz="2800" b="0" dirty="0" smtClean="0">
              <a:solidFill>
                <a:srgbClr val="0070C0"/>
              </a:solidFill>
              <a:latin typeface="+mn-lt"/>
            </a:endParaRPr>
          </a:p>
          <a:p>
            <a:pPr marL="0" indent="0" algn="ctr">
              <a:buNone/>
            </a:pPr>
            <a:r>
              <a:rPr lang="en-US" altLang="en-US" sz="2800" b="0" dirty="0" smtClean="0">
                <a:solidFill>
                  <a:srgbClr val="0070C0"/>
                </a:solidFill>
                <a:latin typeface="+mn-lt"/>
              </a:rPr>
              <a:t>What </a:t>
            </a:r>
            <a:r>
              <a:rPr lang="en-US" altLang="en-US" sz="2800" b="0" dirty="0">
                <a:solidFill>
                  <a:srgbClr val="0070C0"/>
                </a:solidFill>
                <a:latin typeface="+mn-lt"/>
              </a:rPr>
              <a:t>do you think will be the most challenging? </a:t>
            </a:r>
            <a:endParaRPr lang="en-US" altLang="en-US" sz="2800" b="0" dirty="0" smtClean="0">
              <a:solidFill>
                <a:srgbClr val="0070C0"/>
              </a:solidFill>
              <a:latin typeface="+mn-lt"/>
            </a:endParaRPr>
          </a:p>
          <a:p>
            <a:pPr marL="0" indent="0" algn="ctr">
              <a:buNone/>
            </a:pPr>
            <a:r>
              <a:rPr lang="en-US" altLang="en-US" sz="2800" b="0" dirty="0" smtClean="0">
                <a:solidFill>
                  <a:srgbClr val="0070C0"/>
                </a:solidFill>
                <a:latin typeface="+mn-lt"/>
              </a:rPr>
              <a:t>What </a:t>
            </a:r>
            <a:r>
              <a:rPr lang="en-US" altLang="en-US" sz="2800" b="0" dirty="0">
                <a:solidFill>
                  <a:srgbClr val="0070C0"/>
                </a:solidFill>
                <a:latin typeface="+mn-lt"/>
              </a:rPr>
              <a:t>are you most nervous/anxious about</a:t>
            </a:r>
            <a:r>
              <a:rPr lang="en-US" altLang="en-US" sz="2800" b="0" dirty="0" smtClean="0">
                <a:solidFill>
                  <a:srgbClr val="0070C0"/>
                </a:solidFill>
                <a:latin typeface="+mn-lt"/>
              </a:rPr>
              <a:t>?</a:t>
            </a:r>
            <a:endParaRPr lang="en-US" altLang="en-US" sz="2800" b="0" dirty="0">
              <a:solidFill>
                <a:srgbClr val="0070C0"/>
              </a:solidFill>
              <a:latin typeface="+mn-lt"/>
            </a:endParaRPr>
          </a:p>
          <a:p>
            <a:pPr lvl="2" eaLnBrk="1" hangingPunct="1"/>
            <a:endParaRPr lang="en-US" altLang="en-US" sz="2200" dirty="0">
              <a:latin typeface="+mn-lt"/>
            </a:endParaRPr>
          </a:p>
        </p:txBody>
      </p:sp>
      <p:sp>
        <p:nvSpPr>
          <p:cNvPr id="4" name="Slide Number Placeholder 3"/>
          <p:cNvSpPr>
            <a:spLocks noGrp="1"/>
          </p:cNvSpPr>
          <p:nvPr>
            <p:ph type="sldNum" sz="quarter" idx="12"/>
          </p:nvPr>
        </p:nvSpPr>
        <p:spPr/>
        <p:txBody>
          <a:bodyPr/>
          <a:lstStyle/>
          <a:p>
            <a:pPr>
              <a:defRPr/>
            </a:pPr>
            <a:r>
              <a:rPr lang="en-US" altLang="en-US"/>
              <a:t>1-</a:t>
            </a:r>
            <a:fld id="{7BFE3209-50E0-9E41-8198-67A9B2C9EB9D}" type="slidenum">
              <a:rPr lang="en-US" altLang="en-US"/>
              <a:pPr>
                <a:defRPr/>
              </a:pPr>
              <a:t>49</a:t>
            </a:fld>
            <a:endParaRPr lang="en-US" altLang="en-US"/>
          </a:p>
        </p:txBody>
      </p:sp>
    </p:spTree>
    <p:extLst>
      <p:ext uri="{BB962C8B-B14F-4D97-AF65-F5344CB8AC3E}">
        <p14:creationId xmlns:p14="http://schemas.microsoft.com/office/powerpoint/2010/main" val="252997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1981200" y="533400"/>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sz="4900" dirty="0" smtClean="0">
                <a:solidFill>
                  <a:schemeClr val="tx1">
                    <a:lumMod val="75000"/>
                    <a:lumOff val="25000"/>
                  </a:schemeClr>
                </a:solidFill>
              </a:rPr>
              <a:t>Checking In</a:t>
            </a:r>
            <a:endParaRPr lang="en-US" altLang="en-US" sz="4900" dirty="0">
              <a:solidFill>
                <a:schemeClr val="tx1">
                  <a:lumMod val="75000"/>
                  <a:lumOff val="25000"/>
                </a:schemeClr>
              </a:solidFill>
            </a:endParaRPr>
          </a:p>
        </p:txBody>
      </p:sp>
      <p:sp>
        <p:nvSpPr>
          <p:cNvPr id="317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93E494F1-C507-7C41-AFA8-C68DD86113EE}" type="slidenum">
              <a:rPr lang="en-US" altLang="en-US" sz="1000">
                <a:latin typeface="Arial" charset="0"/>
              </a:rPr>
              <a:pPr/>
              <a:t>5</a:t>
            </a:fld>
            <a:endParaRPr lang="en-US" altLang="en-US" sz="1000">
              <a:latin typeface="Arial" charset="0"/>
            </a:endParaRPr>
          </a:p>
        </p:txBody>
      </p:sp>
      <p:sp>
        <p:nvSpPr>
          <p:cNvPr id="31747" name="Rectangle 1"/>
          <p:cNvSpPr>
            <a:spLocks noChangeArrowheads="1"/>
          </p:cNvSpPr>
          <p:nvPr/>
        </p:nvSpPr>
        <p:spPr bwMode="auto">
          <a:xfrm>
            <a:off x="1981200" y="2411039"/>
            <a:ext cx="935775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2800" dirty="0">
                <a:solidFill>
                  <a:srgbClr val="C00000"/>
                </a:solidFill>
                <a:latin typeface="+mn-lt"/>
                <a:ea typeface="Corbel" charset="0"/>
                <a:cs typeface="Corbel" charset="0"/>
              </a:rPr>
              <a:t>Reminder:</a:t>
            </a:r>
            <a:r>
              <a:rPr lang="en-US" altLang="en-US" sz="2800" dirty="0">
                <a:latin typeface="+mn-lt"/>
                <a:ea typeface="Corbel" charset="0"/>
                <a:cs typeface="Corbel" charset="0"/>
              </a:rPr>
              <a:t> You must declare your intent to continue in the course by answering the “Welcome” DQ within 7 days of the start of the term to demonstrate </a:t>
            </a:r>
            <a:r>
              <a:rPr lang="en-US" altLang="en-US" sz="2800" dirty="0" smtClean="0">
                <a:latin typeface="+mn-lt"/>
                <a:ea typeface="Corbel" charset="0"/>
                <a:cs typeface="Corbel" charset="0"/>
              </a:rPr>
              <a:t>that you are actively </a:t>
            </a:r>
            <a:r>
              <a:rPr lang="en-US" altLang="en-US" sz="2800" dirty="0">
                <a:latin typeface="+mn-lt"/>
                <a:ea typeface="Corbel" charset="0"/>
                <a:cs typeface="Corbel" charset="0"/>
              </a:rPr>
              <a:t>enrolled in </a:t>
            </a:r>
            <a:r>
              <a:rPr lang="en-US" altLang="en-US" sz="2800" dirty="0" smtClean="0">
                <a:latin typeface="+mn-lt"/>
                <a:ea typeface="Corbel" charset="0"/>
                <a:cs typeface="Corbel" charset="0"/>
              </a:rPr>
              <a:t>this class</a:t>
            </a:r>
            <a:r>
              <a:rPr lang="en-US" altLang="en-US" sz="2800" dirty="0">
                <a:latin typeface="+mn-lt"/>
                <a:ea typeface="Corbel" charset="0"/>
                <a:cs typeface="Corbel" charset="0"/>
              </a:rPr>
              <a:t>. </a:t>
            </a:r>
          </a:p>
          <a:p>
            <a:endParaRPr lang="en-US" altLang="en-US" sz="2800" dirty="0">
              <a:latin typeface="+mn-lt"/>
              <a:ea typeface="Corbel" charset="0"/>
              <a:cs typeface="Corbel" charset="0"/>
            </a:endParaRPr>
          </a:p>
          <a:p>
            <a:r>
              <a:rPr lang="en-US" altLang="en-US" sz="2800" dirty="0" smtClean="0">
                <a:latin typeface="+mn-lt"/>
                <a:ea typeface="Corbel" charset="0"/>
                <a:cs typeface="Corbel" charset="0"/>
              </a:rPr>
              <a:t>Any students </a:t>
            </a:r>
            <a:r>
              <a:rPr lang="en-US" altLang="en-US" sz="2800" dirty="0">
                <a:latin typeface="+mn-lt"/>
                <a:ea typeface="Corbel" charset="0"/>
                <a:cs typeface="Corbel" charset="0"/>
              </a:rPr>
              <a:t>who </a:t>
            </a:r>
            <a:r>
              <a:rPr lang="en-US" altLang="en-US" sz="2800" dirty="0">
                <a:solidFill>
                  <a:srgbClr val="C00000"/>
                </a:solidFill>
                <a:latin typeface="+mn-lt"/>
                <a:ea typeface="Corbel" charset="0"/>
                <a:cs typeface="Corbel" charset="0"/>
              </a:rPr>
              <a:t>do not </a:t>
            </a:r>
            <a:r>
              <a:rPr lang="en-US" altLang="en-US" sz="2800" dirty="0">
                <a:latin typeface="+mn-lt"/>
                <a:ea typeface="Corbel" charset="0"/>
                <a:cs typeface="Corbel" charset="0"/>
              </a:rPr>
              <a:t>post in the LMS within the first 7 days may be </a:t>
            </a:r>
            <a:r>
              <a:rPr lang="en-US" altLang="en-US" sz="2800" dirty="0">
                <a:solidFill>
                  <a:srgbClr val="C00000"/>
                </a:solidFill>
                <a:latin typeface="+mn-lt"/>
                <a:ea typeface="Corbel" charset="0"/>
                <a:cs typeface="Corbel" charset="0"/>
              </a:rPr>
              <a:t>dropped</a:t>
            </a:r>
            <a:r>
              <a:rPr lang="en-US" altLang="en-US" sz="2800" dirty="0">
                <a:latin typeface="+mn-lt"/>
                <a:ea typeface="Corbel" charset="0"/>
                <a:cs typeface="Corbel" charset="0"/>
              </a:rPr>
              <a:t> from the class.</a:t>
            </a:r>
            <a:endParaRPr lang="en-US" altLang="en-US" sz="2800" dirty="0" smtClean="0">
              <a:latin typeface="+mn-lt"/>
              <a:ea typeface="Corbel" charset="0"/>
              <a:cs typeface="Corbel" charset="0"/>
            </a:endParaRPr>
          </a:p>
        </p:txBody>
      </p:sp>
      <p:sp>
        <p:nvSpPr>
          <p:cNvPr id="5" name="Rectangle 4"/>
          <p:cNvSpPr/>
          <p:nvPr/>
        </p:nvSpPr>
        <p:spPr>
          <a:xfrm>
            <a:off x="1680616" y="1784021"/>
            <a:ext cx="9933451" cy="461665"/>
          </a:xfrm>
          <a:prstGeom prst="rect">
            <a:avLst/>
          </a:prstGeom>
        </p:spPr>
        <p:txBody>
          <a:bodyPr wrap="square">
            <a:spAutoFit/>
          </a:bodyPr>
          <a:lstStyle/>
          <a:p>
            <a:r>
              <a:rPr lang="en-US" sz="2400" dirty="0" smtClean="0">
                <a:solidFill>
                  <a:srgbClr val="0070C0"/>
                </a:solidFill>
              </a:rPr>
              <a:t>Video: http</a:t>
            </a:r>
            <a:r>
              <a:rPr lang="en-US" sz="2400" dirty="0">
                <a:solidFill>
                  <a:srgbClr val="0070C0"/>
                </a:solidFill>
              </a:rPr>
              <a:t>://tutorials.gcumedia.com/mediaElements/success-patrol/v1.1</a:t>
            </a:r>
            <a:r>
              <a:rPr lang="en-US" sz="2400" dirty="0" smtClean="0">
                <a:solidFill>
                  <a:srgbClr val="0070C0"/>
                </a:solidFill>
              </a:rPr>
              <a:t>/</a:t>
            </a:r>
            <a:endParaRPr lang="en-US" sz="2400" dirty="0">
              <a:solidFill>
                <a:srgbClr val="0070C0"/>
              </a:solidFill>
            </a:endParaRPr>
          </a:p>
        </p:txBody>
      </p:sp>
    </p:spTree>
    <p:extLst>
      <p:ext uri="{BB962C8B-B14F-4D97-AF65-F5344CB8AC3E}">
        <p14:creationId xmlns:p14="http://schemas.microsoft.com/office/powerpoint/2010/main" val="705275464"/>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smtClean="0">
                <a:latin typeface="+mn-lt"/>
              </a:rPr>
              <a:t>N-Layer </a:t>
            </a:r>
            <a:r>
              <a:rPr lang="en-US" sz="4400" smtClean="0">
                <a:latin typeface="+mn-lt"/>
              </a:rPr>
              <a:t>Research</a:t>
            </a:r>
            <a:endParaRPr lang="en-US" sz="4400" dirty="0" smtClean="0">
              <a:latin typeface="+mn-lt"/>
            </a:endParaRPr>
          </a:p>
          <a:p>
            <a:pPr marL="514350" indent="-514350">
              <a:buFont typeface="+mj-lt"/>
              <a:buAutoNum type="arabicPeriod"/>
            </a:pPr>
            <a:r>
              <a:rPr lang="en-US" sz="3200" b="0" dirty="0" smtClean="0">
                <a:latin typeface="+mn-lt"/>
              </a:rPr>
              <a:t>Use your Lecture Notes from this week and Google.</a:t>
            </a:r>
          </a:p>
          <a:p>
            <a:pPr marL="914400" lvl="1" indent="-514350"/>
            <a:r>
              <a:rPr lang="en-US" b="0" dirty="0" smtClean="0">
                <a:latin typeface="+mn-lt"/>
              </a:rPr>
              <a:t>See Short Assignment #1 for instructions.</a:t>
            </a:r>
          </a:p>
          <a:p>
            <a:pPr marL="0" indent="0" algn="ctr">
              <a:buNone/>
            </a:pPr>
            <a:endParaRPr lang="en-US" sz="3200" b="0" dirty="0" smtClean="0">
              <a:latin typeface="+mn-lt"/>
            </a:endParaRPr>
          </a:p>
          <a:p>
            <a:pPr marL="514350" indent="-514350">
              <a:buAutoNum type="arabicPeriod"/>
            </a:pPr>
            <a:endParaRPr lang="en-US" sz="3200" b="0" dirty="0">
              <a:latin typeface="+mn-lt"/>
            </a:endParaRPr>
          </a:p>
          <a:p>
            <a:pPr marL="0" indent="0">
              <a:buNone/>
            </a:pPr>
            <a:endParaRPr lang="en-US" sz="3200" b="0" dirty="0" smtClean="0">
              <a:solidFill>
                <a:srgbClr val="FF0000"/>
              </a:solidFill>
              <a:latin typeface="+mn-lt"/>
            </a:endParaRPr>
          </a:p>
          <a:p>
            <a:pPr marL="0" indent="0">
              <a:buNone/>
            </a:pPr>
            <a:endParaRPr lang="en-US" sz="3200" b="0" dirty="0">
              <a:solidFill>
                <a:srgbClr val="FF0000"/>
              </a:solidFill>
              <a:latin typeface="+mn-lt"/>
            </a:endParaRPr>
          </a:p>
        </p:txBody>
      </p:sp>
      <p:sp>
        <p:nvSpPr>
          <p:cNvPr id="4" name="Title 1"/>
          <p:cNvSpPr>
            <a:spLocks noGrp="1"/>
          </p:cNvSpPr>
          <p:nvPr>
            <p:ph type="title"/>
          </p:nvPr>
        </p:nvSpPr>
        <p:spPr>
          <a:xfrm>
            <a:off x="609600" y="274638"/>
            <a:ext cx="10972800" cy="1143000"/>
          </a:xfrm>
        </p:spPr>
        <p:txBody>
          <a:bodyPr/>
          <a:lstStyle/>
          <a:p>
            <a:pPr>
              <a:defRPr/>
            </a:pPr>
            <a:r>
              <a:rPr lang="en-US" dirty="0" smtClean="0">
                <a:solidFill>
                  <a:schemeClr val="tx1">
                    <a:lumMod val="75000"/>
                    <a:lumOff val="25000"/>
                  </a:schemeClr>
                </a:solidFill>
              </a:rPr>
              <a:t>In-Class Activity</a:t>
            </a:r>
            <a:endParaRPr lang="en-US" dirty="0">
              <a:solidFill>
                <a:schemeClr val="tx1">
                  <a:lumMod val="75000"/>
                  <a:lumOff val="25000"/>
                </a:schemeClr>
              </a:solidFill>
            </a:endParaRPr>
          </a:p>
        </p:txBody>
      </p:sp>
    </p:spTree>
    <p:extLst>
      <p:ext uri="{BB962C8B-B14F-4D97-AF65-F5344CB8AC3E}">
        <p14:creationId xmlns:p14="http://schemas.microsoft.com/office/powerpoint/2010/main" val="3293206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Weekend Reminders</a:t>
            </a:r>
            <a:endParaRPr lang="en-US" dirty="0"/>
          </a:p>
        </p:txBody>
      </p:sp>
      <p:sp>
        <p:nvSpPr>
          <p:cNvPr id="3" name="Content Placeholder 2"/>
          <p:cNvSpPr>
            <a:spLocks noGrp="1"/>
          </p:cNvSpPr>
          <p:nvPr>
            <p:ph idx="1"/>
          </p:nvPr>
        </p:nvSpPr>
        <p:spPr/>
        <p:txBody>
          <a:bodyPr/>
          <a:lstStyle/>
          <a:p>
            <a:r>
              <a:rPr lang="en-US" b="0" dirty="0" smtClean="0">
                <a:latin typeface="+mn-lt"/>
              </a:rPr>
              <a:t>Pick your Team Member. Post as a response in the Announcement.</a:t>
            </a:r>
          </a:p>
          <a:p>
            <a:r>
              <a:rPr lang="en-US" b="0" dirty="0" smtClean="0">
                <a:latin typeface="+mn-lt"/>
              </a:rPr>
              <a:t>Make sure </a:t>
            </a:r>
            <a:r>
              <a:rPr lang="en-US" b="0" dirty="0" err="1" smtClean="0">
                <a:latin typeface="+mn-lt"/>
              </a:rPr>
              <a:t>JBoss</a:t>
            </a:r>
            <a:r>
              <a:rPr lang="en-US" b="0" dirty="0" smtClean="0">
                <a:latin typeface="+mn-lt"/>
              </a:rPr>
              <a:t> Developer Studio and </a:t>
            </a:r>
            <a:r>
              <a:rPr lang="en-US" b="0" dirty="0" err="1" smtClean="0">
                <a:latin typeface="+mn-lt"/>
              </a:rPr>
              <a:t>JBoss</a:t>
            </a:r>
            <a:r>
              <a:rPr lang="en-US" b="0" dirty="0" smtClean="0">
                <a:latin typeface="+mn-lt"/>
              </a:rPr>
              <a:t> are working.</a:t>
            </a:r>
          </a:p>
          <a:p>
            <a:r>
              <a:rPr lang="en-US" b="0" dirty="0" smtClean="0">
                <a:latin typeface="+mn-lt"/>
              </a:rPr>
              <a:t>Submit Milestone #1 Project Assignment.</a:t>
            </a:r>
          </a:p>
          <a:p>
            <a:r>
              <a:rPr lang="en-US" b="0" dirty="0" smtClean="0">
                <a:latin typeface="+mn-lt"/>
              </a:rPr>
              <a:t>Submit In-Class Activity #1 </a:t>
            </a:r>
            <a:r>
              <a:rPr lang="en-US" b="0" smtClean="0">
                <a:latin typeface="+mn-lt"/>
              </a:rPr>
              <a:t>Report to the </a:t>
            </a:r>
            <a:r>
              <a:rPr lang="en-US" b="0" dirty="0" smtClean="0">
                <a:latin typeface="+mn-lt"/>
              </a:rPr>
              <a:t>Main Forum.</a:t>
            </a:r>
          </a:p>
          <a:p>
            <a:pPr marL="0" indent="0">
              <a:buNone/>
            </a:pPr>
            <a:endParaRPr lang="en-US" dirty="0">
              <a:latin typeface="+mn-lt"/>
            </a:endParaRPr>
          </a:p>
          <a:p>
            <a:pPr marL="0" indent="0">
              <a:buNone/>
            </a:pPr>
            <a:endParaRPr lang="en-US" dirty="0" smtClean="0">
              <a:latin typeface="+mn-lt"/>
            </a:endParaRPr>
          </a:p>
          <a:p>
            <a:endParaRPr lang="en-US" dirty="0">
              <a:latin typeface="+mn-lt"/>
            </a:endParaRPr>
          </a:p>
        </p:txBody>
      </p:sp>
      <p:sp>
        <p:nvSpPr>
          <p:cNvPr id="4" name="TextBox 3"/>
          <p:cNvSpPr txBox="1"/>
          <p:nvPr/>
        </p:nvSpPr>
        <p:spPr>
          <a:xfrm>
            <a:off x="375138" y="5411391"/>
            <a:ext cx="11312770" cy="523220"/>
          </a:xfrm>
          <a:prstGeom prst="rect">
            <a:avLst/>
          </a:prstGeom>
          <a:noFill/>
        </p:spPr>
        <p:txBody>
          <a:bodyPr wrap="square" rtlCol="0">
            <a:spAutoFit/>
          </a:bodyPr>
          <a:lstStyle/>
          <a:p>
            <a:pPr algn="ctr"/>
            <a:r>
              <a:rPr lang="en-US" sz="2800" b="1" dirty="0" smtClean="0">
                <a:solidFill>
                  <a:srgbClr val="00B050"/>
                </a:solidFill>
              </a:rPr>
              <a:t>I need a list of your team members!</a:t>
            </a:r>
            <a:endParaRPr lang="en-US" sz="2800" b="1" dirty="0">
              <a:solidFill>
                <a:srgbClr val="00B050"/>
              </a:solidFill>
            </a:endParaRPr>
          </a:p>
        </p:txBody>
      </p:sp>
    </p:spTree>
    <p:extLst>
      <p:ext uri="{BB962C8B-B14F-4D97-AF65-F5344CB8AC3E}">
        <p14:creationId xmlns:p14="http://schemas.microsoft.com/office/powerpoint/2010/main" val="4497636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Class</a:t>
            </a:r>
            <a:endParaRPr lang="en-US" dirty="0"/>
          </a:p>
        </p:txBody>
      </p:sp>
    </p:spTree>
    <p:extLst>
      <p:ext uri="{BB962C8B-B14F-4D97-AF65-F5344CB8AC3E}">
        <p14:creationId xmlns:p14="http://schemas.microsoft.com/office/powerpoint/2010/main" val="961588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981200" y="2177"/>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dirty="0" smtClean="0">
                <a:solidFill>
                  <a:schemeClr val="tx1">
                    <a:lumMod val="75000"/>
                    <a:lumOff val="25000"/>
                  </a:schemeClr>
                </a:solidFill>
              </a:rPr>
              <a:t>Format of my </a:t>
            </a:r>
            <a:r>
              <a:rPr lang="en-US" altLang="en-US" sz="4400" dirty="0" smtClean="0">
                <a:solidFill>
                  <a:schemeClr val="tx1">
                    <a:lumMod val="75000"/>
                    <a:lumOff val="25000"/>
                  </a:schemeClr>
                </a:solidFill>
              </a:rPr>
              <a:t>Classes</a:t>
            </a:r>
            <a:endParaRPr lang="en-US" altLang="en-US" sz="4400" dirty="0">
              <a:solidFill>
                <a:schemeClr val="tx1">
                  <a:lumMod val="75000"/>
                  <a:lumOff val="25000"/>
                </a:schemeClr>
              </a:solidFill>
            </a:endParaRPr>
          </a:p>
        </p:txBody>
      </p:sp>
      <p:sp>
        <p:nvSpPr>
          <p:cNvPr id="3584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FD7ED1A6-1A35-5349-87C1-9B55307C3473}" type="slidenum">
              <a:rPr lang="en-US" altLang="en-US" sz="1000">
                <a:latin typeface="Arial" charset="0"/>
              </a:rPr>
              <a:pPr/>
              <a:t>6</a:t>
            </a:fld>
            <a:endParaRPr lang="en-US" altLang="en-US" sz="1000">
              <a:latin typeface="Arial" charset="0"/>
            </a:endParaRPr>
          </a:p>
        </p:txBody>
      </p:sp>
      <p:sp>
        <p:nvSpPr>
          <p:cNvPr id="35843" name="Rectangle 1"/>
          <p:cNvSpPr>
            <a:spLocks noChangeArrowheads="1"/>
          </p:cNvSpPr>
          <p:nvPr/>
        </p:nvSpPr>
        <p:spPr bwMode="auto">
          <a:xfrm>
            <a:off x="1251668" y="1010195"/>
            <a:ext cx="989649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628650" indent="-34290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marL="457200" indent="-457200">
              <a:buAutoNum type="arabicPeriod"/>
            </a:pPr>
            <a:r>
              <a:rPr lang="en-US" altLang="en-US" dirty="0" smtClean="0">
                <a:latin typeface="+mn-lt"/>
                <a:ea typeface="Corbel" charset="0"/>
                <a:cs typeface="Corbel" charset="0"/>
              </a:rPr>
              <a:t>Review from Previous Week</a:t>
            </a:r>
          </a:p>
          <a:p>
            <a:pPr marL="457200" indent="-457200">
              <a:buAutoNum type="arabicPeriod"/>
            </a:pPr>
            <a:r>
              <a:rPr lang="en-US" altLang="en-US" dirty="0" smtClean="0">
                <a:latin typeface="+mn-lt"/>
                <a:ea typeface="Corbel" charset="0"/>
                <a:cs typeface="Corbel" charset="0"/>
              </a:rPr>
              <a:t>Lecture: Topic Slides + Code Snippets + Discussions (~30%)</a:t>
            </a:r>
          </a:p>
          <a:p>
            <a:pPr marL="457200" indent="-457200">
              <a:buFontTx/>
              <a:buAutoNum type="arabicPeriod"/>
            </a:pPr>
            <a:r>
              <a:rPr lang="en-US" altLang="en-US" dirty="0" smtClean="0">
                <a:latin typeface="+mn-lt"/>
                <a:ea typeface="Corbel" charset="0"/>
                <a:cs typeface="Corbel" charset="0"/>
              </a:rPr>
              <a:t>Lab: Hands on Coding Activities/Assignments (~70%)</a:t>
            </a:r>
          </a:p>
          <a:p>
            <a:pPr marL="457200" indent="-457200">
              <a:buFontTx/>
              <a:buAutoNum type="arabicPeriod"/>
            </a:pPr>
            <a:r>
              <a:rPr lang="en-US" altLang="en-US" dirty="0" smtClean="0">
                <a:latin typeface="+mn-lt"/>
                <a:ea typeface="Corbel" charset="0"/>
                <a:cs typeface="Corbel" charset="0"/>
              </a:rPr>
              <a:t>Lesson Closure</a:t>
            </a:r>
            <a:endParaRPr lang="en-US" altLang="en-US" dirty="0">
              <a:latin typeface="+mn-lt"/>
              <a:ea typeface="Corbel" charset="0"/>
              <a:cs typeface="Corbel" charset="0"/>
            </a:endParaRPr>
          </a:p>
          <a:p>
            <a:endParaRPr lang="en-US" altLang="en-US" dirty="0" smtClean="0">
              <a:latin typeface="+mn-lt"/>
              <a:ea typeface="Corbel" charset="0"/>
              <a:cs typeface="Corbel" charset="0"/>
            </a:endParaRPr>
          </a:p>
          <a:p>
            <a:pPr algn="ctr"/>
            <a:r>
              <a:rPr lang="en-US" altLang="en-US" dirty="0" smtClean="0">
                <a:solidFill>
                  <a:srgbClr val="0070C0"/>
                </a:solidFill>
                <a:latin typeface="+mn-lt"/>
                <a:ea typeface="Corbel" charset="0"/>
                <a:cs typeface="Corbel" charset="0"/>
              </a:rPr>
              <a:t>Please read your Announcements in your Loud Cloud Messages Forum.</a:t>
            </a:r>
          </a:p>
          <a:p>
            <a:pPr algn="ctr"/>
            <a:endParaRPr lang="en-US" altLang="en-US" dirty="0">
              <a:solidFill>
                <a:srgbClr val="0070C0"/>
              </a:solidFill>
              <a:latin typeface="+mn-lt"/>
              <a:ea typeface="Corbel" charset="0"/>
              <a:cs typeface="Corbel" charset="0"/>
            </a:endParaRPr>
          </a:p>
          <a:p>
            <a:pPr algn="ctr"/>
            <a:r>
              <a:rPr lang="en-US" altLang="en-US" dirty="0" smtClean="0">
                <a:solidFill>
                  <a:srgbClr val="0070C0"/>
                </a:solidFill>
                <a:latin typeface="+mn-lt"/>
                <a:ea typeface="Corbel" charset="0"/>
                <a:cs typeface="Corbel" charset="0"/>
              </a:rPr>
              <a:t>I will also be providing you extra class and industry resources as an Announcement in the Loud Cloud Messages Forum.</a:t>
            </a:r>
          </a:p>
          <a:p>
            <a:pPr algn="ctr"/>
            <a:endParaRPr lang="en-US" altLang="en-US" dirty="0" smtClean="0">
              <a:solidFill>
                <a:srgbClr val="0070C0"/>
              </a:solidFill>
              <a:latin typeface="+mn-lt"/>
              <a:ea typeface="Corbel" charset="0"/>
              <a:cs typeface="Corbel" charset="0"/>
            </a:endParaRPr>
          </a:p>
          <a:p>
            <a:pPr algn="ctr"/>
            <a:r>
              <a:rPr lang="en-US" altLang="en-US" dirty="0" smtClean="0">
                <a:solidFill>
                  <a:srgbClr val="00B050"/>
                </a:solidFill>
                <a:latin typeface="+mn-lt"/>
                <a:ea typeface="Corbel" charset="0"/>
                <a:cs typeface="Corbel" charset="0"/>
              </a:rPr>
              <a:t>I have setup a Question and Answer Thread in the QFI Forum.</a:t>
            </a:r>
            <a:endParaRPr lang="en-US" altLang="en-US" dirty="0">
              <a:solidFill>
                <a:srgbClr val="00B050"/>
              </a:solidFill>
              <a:latin typeface="+mn-lt"/>
              <a:ea typeface="Corbel" charset="0"/>
              <a:cs typeface="Corbel" charset="0"/>
            </a:endParaRPr>
          </a:p>
        </p:txBody>
      </p:sp>
    </p:spTree>
    <p:extLst>
      <p:ext uri="{BB962C8B-B14F-4D97-AF65-F5344CB8AC3E}">
        <p14:creationId xmlns:p14="http://schemas.microsoft.com/office/powerpoint/2010/main" val="208182480"/>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1981200" y="0"/>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sz="4900" dirty="0">
                <a:solidFill>
                  <a:schemeClr val="tx1">
                    <a:lumMod val="75000"/>
                    <a:lumOff val="25000"/>
                  </a:schemeClr>
                </a:solidFill>
              </a:rPr>
              <a:t>Course Description</a:t>
            </a:r>
          </a:p>
        </p:txBody>
      </p:sp>
      <p:sp>
        <p:nvSpPr>
          <p:cNvPr id="317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93E494F1-C507-7C41-AFA8-C68DD86113EE}" type="slidenum">
              <a:rPr lang="en-US" altLang="en-US" sz="1000">
                <a:latin typeface="Arial" charset="0"/>
              </a:rPr>
              <a:pPr/>
              <a:t>7</a:t>
            </a:fld>
            <a:endParaRPr lang="en-US" altLang="en-US" sz="1000">
              <a:latin typeface="Arial" charset="0"/>
            </a:endParaRPr>
          </a:p>
        </p:txBody>
      </p:sp>
      <p:sp>
        <p:nvSpPr>
          <p:cNvPr id="31747" name="Rectangle 1"/>
          <p:cNvSpPr>
            <a:spLocks noChangeArrowheads="1"/>
          </p:cNvSpPr>
          <p:nvPr/>
        </p:nvSpPr>
        <p:spPr bwMode="auto">
          <a:xfrm>
            <a:off x="713985" y="935426"/>
            <a:ext cx="1070975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b="1" dirty="0" smtClean="0">
                <a:latin typeface="+mn-lt"/>
                <a:ea typeface="Corbel" charset="0"/>
                <a:cs typeface="Corbel" charset="0"/>
              </a:rPr>
              <a:t>Syllabus:</a:t>
            </a:r>
            <a:r>
              <a:rPr lang="en-US" altLang="en-US" dirty="0" smtClean="0">
                <a:latin typeface="+mn-lt"/>
                <a:ea typeface="Corbel" charset="0"/>
                <a:cs typeface="Corbel" charset="0"/>
              </a:rPr>
              <a:t> This </a:t>
            </a:r>
            <a:r>
              <a:rPr lang="en-US" altLang="en-US" dirty="0">
                <a:latin typeface="+mn-lt"/>
                <a:ea typeface="Corbel" charset="0"/>
                <a:cs typeface="Corbel" charset="0"/>
              </a:rPr>
              <a:t>course covers user interfaces, event and exception handling, Java I/O, and the collection framework. Students build applications using software engineering methods including design models and implementation/testing strategies, while learning to assume professional responsibilities</a:t>
            </a:r>
            <a:r>
              <a:rPr lang="en-US" altLang="en-US" dirty="0" smtClean="0">
                <a:latin typeface="+mn-lt"/>
                <a:ea typeface="Corbel" charset="0"/>
                <a:cs typeface="Corbel" charset="0"/>
              </a:rPr>
              <a:t>.</a:t>
            </a:r>
          </a:p>
          <a:p>
            <a:endParaRPr lang="en-US" altLang="en-US" dirty="0">
              <a:latin typeface="+mn-lt"/>
              <a:ea typeface="Corbel" charset="0"/>
              <a:cs typeface="Corbel" charset="0"/>
            </a:endParaRPr>
          </a:p>
          <a:p>
            <a:r>
              <a:rPr lang="en-US" altLang="en-US" b="1" dirty="0" smtClean="0">
                <a:latin typeface="+mn-lt"/>
                <a:ea typeface="Corbel" charset="0"/>
                <a:cs typeface="Corbel" charset="0"/>
              </a:rPr>
              <a:t>Mark:</a:t>
            </a:r>
            <a:r>
              <a:rPr lang="en-US" altLang="en-US" dirty="0" smtClean="0">
                <a:latin typeface="+mn-lt"/>
                <a:ea typeface="Corbel" charset="0"/>
                <a:cs typeface="Corbel" charset="0"/>
              </a:rPr>
              <a:t> You will also learn how to design an N-Layer Enterprise Web Application using UML, industry standard Design Patterns, and a leverage a popular MVC design pattern using </a:t>
            </a:r>
            <a:r>
              <a:rPr lang="en-US" altLang="en-US" dirty="0" err="1" smtClean="0">
                <a:latin typeface="+mn-lt"/>
                <a:ea typeface="Corbel" charset="0"/>
                <a:cs typeface="Corbel" charset="0"/>
              </a:rPr>
              <a:t>JavaServer</a:t>
            </a:r>
            <a:r>
              <a:rPr lang="en-US" altLang="en-US" dirty="0" smtClean="0">
                <a:latin typeface="+mn-lt"/>
                <a:ea typeface="Corbel" charset="0"/>
                <a:cs typeface="Corbel" charset="0"/>
              </a:rPr>
              <a:t> Faces in Enterprise Java. You will also learn EJB’s, MDB’s, and build services in JAX-RS and </a:t>
            </a:r>
            <a:r>
              <a:rPr lang="en-US" altLang="en-US" smtClean="0">
                <a:latin typeface="+mn-lt"/>
                <a:ea typeface="Corbel" charset="0"/>
                <a:cs typeface="Corbel" charset="0"/>
              </a:rPr>
              <a:t>JAX-WS.</a:t>
            </a:r>
            <a:endParaRPr lang="en-US" altLang="en-US" dirty="0" smtClean="0">
              <a:latin typeface="+mn-lt"/>
              <a:ea typeface="Corbel" charset="0"/>
              <a:cs typeface="Corbel" charset="0"/>
            </a:endParaRPr>
          </a:p>
        </p:txBody>
      </p:sp>
    </p:spTree>
    <p:extLst>
      <p:ext uri="{BB962C8B-B14F-4D97-AF65-F5344CB8AC3E}">
        <p14:creationId xmlns:p14="http://schemas.microsoft.com/office/powerpoint/2010/main" val="63872509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1981200" y="10886"/>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sz="4900" dirty="0">
                <a:solidFill>
                  <a:schemeClr val="tx1">
                    <a:lumMod val="75000"/>
                    <a:lumOff val="25000"/>
                  </a:schemeClr>
                </a:solidFill>
              </a:rPr>
              <a:t>Course </a:t>
            </a:r>
            <a:r>
              <a:rPr lang="en-US" altLang="en-US" sz="4900" dirty="0" smtClean="0">
                <a:solidFill>
                  <a:schemeClr val="tx1">
                    <a:lumMod val="75000"/>
                    <a:lumOff val="25000"/>
                  </a:schemeClr>
                </a:solidFill>
              </a:rPr>
              <a:t>Topics</a:t>
            </a:r>
            <a:endParaRPr lang="en-US" altLang="en-US" sz="4900" dirty="0">
              <a:solidFill>
                <a:schemeClr val="tx1">
                  <a:lumMod val="75000"/>
                  <a:lumOff val="25000"/>
                </a:schemeClr>
              </a:solidFill>
            </a:endParaRPr>
          </a:p>
        </p:txBody>
      </p:sp>
      <p:sp>
        <p:nvSpPr>
          <p:cNvPr id="348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A611E34E-8C92-654A-A5FE-49A093E8AD29}" type="slidenum">
              <a:rPr lang="en-US" altLang="en-US" sz="1000">
                <a:latin typeface="Arial" charset="0"/>
              </a:rPr>
              <a:pPr/>
              <a:t>8</a:t>
            </a:fld>
            <a:endParaRPr lang="en-US" altLang="en-US" sz="1000">
              <a:latin typeface="Arial" charset="0"/>
            </a:endParaRPr>
          </a:p>
        </p:txBody>
      </p:sp>
      <p:sp>
        <p:nvSpPr>
          <p:cNvPr id="31747" name="Rectangle 1"/>
          <p:cNvSpPr>
            <a:spLocks noChangeArrowheads="1"/>
          </p:cNvSpPr>
          <p:nvPr/>
        </p:nvSpPr>
        <p:spPr bwMode="auto">
          <a:xfrm>
            <a:off x="563672" y="1201988"/>
            <a:ext cx="1132352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marL="0" indent="0">
              <a:defRPr/>
            </a:pPr>
            <a:r>
              <a:rPr lang="en-US" altLang="en-US" sz="2800" b="1" dirty="0" smtClean="0">
                <a:latin typeface="+mn-lt"/>
                <a:ea typeface="Corbel" charset="0"/>
                <a:cs typeface="Corbel" charset="0"/>
              </a:rPr>
              <a:t>The following Topics are covered in this course:</a:t>
            </a:r>
            <a:endParaRPr lang="en-US" altLang="en-US" sz="2800" b="1" dirty="0">
              <a:latin typeface="+mn-lt"/>
              <a:ea typeface="Corbel" charset="0"/>
              <a:cs typeface="Corbel" charset="0"/>
            </a:endParaRPr>
          </a:p>
          <a:p>
            <a:pPr>
              <a:buFont typeface="Arial" charset="0"/>
              <a:buAutoNum type="arabicPeriod"/>
              <a:defRPr/>
            </a:pPr>
            <a:r>
              <a:rPr lang="en-US" altLang="en-US" dirty="0">
                <a:latin typeface="+mn-lt"/>
                <a:ea typeface="Corbel" charset="0"/>
                <a:cs typeface="Corbel" charset="0"/>
              </a:rPr>
              <a:t>Topic 1: Introduction to Java </a:t>
            </a:r>
            <a:r>
              <a:rPr lang="en-US" altLang="en-US" dirty="0" smtClean="0">
                <a:latin typeface="+mn-lt"/>
                <a:ea typeface="Corbel" charset="0"/>
                <a:cs typeface="Corbel" charset="0"/>
              </a:rPr>
              <a:t>EE (1 Week)</a:t>
            </a:r>
            <a:endParaRPr lang="en-US" altLang="en-US" dirty="0">
              <a:latin typeface="+mn-lt"/>
              <a:ea typeface="Corbel" charset="0"/>
              <a:cs typeface="Corbel" charset="0"/>
            </a:endParaRPr>
          </a:p>
          <a:p>
            <a:pPr>
              <a:buFont typeface="Arial" charset="0"/>
              <a:buAutoNum type="arabicPeriod"/>
              <a:defRPr/>
            </a:pPr>
            <a:r>
              <a:rPr lang="en-US" altLang="en-US" dirty="0" smtClean="0">
                <a:latin typeface="+mn-lt"/>
                <a:ea typeface="Corbel" charset="0"/>
                <a:cs typeface="Corbel" charset="0"/>
              </a:rPr>
              <a:t>Topic 2: Presentation Layer in Java </a:t>
            </a:r>
            <a:r>
              <a:rPr lang="en-US" altLang="en-US" dirty="0">
                <a:latin typeface="+mn-lt"/>
                <a:ea typeface="Corbel" charset="0"/>
                <a:cs typeface="Corbel" charset="0"/>
              </a:rPr>
              <a:t>EE </a:t>
            </a:r>
            <a:r>
              <a:rPr lang="en-US" altLang="en-US" dirty="0" smtClean="0">
                <a:latin typeface="+mn-lt"/>
                <a:ea typeface="Corbel" charset="0"/>
                <a:cs typeface="Corbel" charset="0"/>
              </a:rPr>
              <a:t>(4 Weeks)</a:t>
            </a:r>
          </a:p>
          <a:p>
            <a:pPr>
              <a:buFont typeface="Arial" charset="0"/>
              <a:buAutoNum type="arabicPeriod"/>
              <a:defRPr/>
            </a:pPr>
            <a:r>
              <a:rPr lang="en-US" altLang="en-US" dirty="0" smtClean="0">
                <a:latin typeface="+mn-lt"/>
                <a:ea typeface="Corbel" charset="0"/>
                <a:cs typeface="Corbel" charset="0"/>
              </a:rPr>
              <a:t>Topic </a:t>
            </a:r>
            <a:r>
              <a:rPr lang="en-US" altLang="en-US" dirty="0">
                <a:latin typeface="+mn-lt"/>
                <a:ea typeface="Corbel" charset="0"/>
                <a:cs typeface="Corbel" charset="0"/>
              </a:rPr>
              <a:t>3: Business Layer in Java EE </a:t>
            </a:r>
            <a:r>
              <a:rPr lang="en-US" altLang="en-US" dirty="0" smtClean="0">
                <a:latin typeface="+mn-lt"/>
                <a:ea typeface="Corbel" charset="0"/>
                <a:cs typeface="Corbel" charset="0"/>
              </a:rPr>
              <a:t>(2 Weeks)</a:t>
            </a:r>
            <a:endParaRPr lang="en-US" altLang="en-US" dirty="0">
              <a:latin typeface="+mn-lt"/>
              <a:ea typeface="Corbel" charset="0"/>
              <a:cs typeface="Corbel" charset="0"/>
            </a:endParaRPr>
          </a:p>
          <a:p>
            <a:pPr>
              <a:buFont typeface="Arial" charset="0"/>
              <a:buAutoNum type="arabicPeriod"/>
              <a:defRPr/>
            </a:pPr>
            <a:r>
              <a:rPr lang="en-US" altLang="en-US" dirty="0">
                <a:latin typeface="+mn-lt"/>
                <a:ea typeface="Corbel" charset="0"/>
                <a:cs typeface="Corbel" charset="0"/>
              </a:rPr>
              <a:t>Topic 4: Data Access Layer in Java EE </a:t>
            </a:r>
            <a:r>
              <a:rPr lang="en-US" altLang="en-US" dirty="0" smtClean="0">
                <a:latin typeface="+mn-lt"/>
                <a:ea typeface="Corbel" charset="0"/>
                <a:cs typeface="Corbel" charset="0"/>
              </a:rPr>
              <a:t>(3 Weeks)</a:t>
            </a:r>
            <a:endParaRPr lang="en-US" altLang="en-US" dirty="0">
              <a:latin typeface="+mn-lt"/>
              <a:ea typeface="Corbel" charset="0"/>
              <a:cs typeface="Corbel" charset="0"/>
            </a:endParaRPr>
          </a:p>
          <a:p>
            <a:pPr>
              <a:buFont typeface="Arial" charset="0"/>
              <a:buAutoNum type="arabicPeriod"/>
              <a:defRPr/>
            </a:pPr>
            <a:r>
              <a:rPr lang="en-US" altLang="en-US" dirty="0">
                <a:latin typeface="+mn-lt"/>
                <a:ea typeface="Corbel" charset="0"/>
                <a:cs typeface="Corbel" charset="0"/>
              </a:rPr>
              <a:t>Topic 5: Integration Layer in Java EE </a:t>
            </a:r>
            <a:r>
              <a:rPr lang="en-US" altLang="en-US" dirty="0" smtClean="0">
                <a:latin typeface="+mn-lt"/>
                <a:ea typeface="Corbel" charset="0"/>
                <a:cs typeface="Corbel" charset="0"/>
              </a:rPr>
              <a:t>(3 </a:t>
            </a:r>
            <a:r>
              <a:rPr lang="en-US" altLang="en-US" dirty="0">
                <a:latin typeface="+mn-lt"/>
                <a:ea typeface="Corbel" charset="0"/>
                <a:cs typeface="Corbel" charset="0"/>
              </a:rPr>
              <a:t>Week)</a:t>
            </a:r>
          </a:p>
          <a:p>
            <a:pPr>
              <a:buFont typeface="Arial" charset="0"/>
              <a:buAutoNum type="arabicPeriod"/>
              <a:defRPr/>
            </a:pPr>
            <a:r>
              <a:rPr lang="en-US" altLang="en-US" dirty="0">
                <a:latin typeface="+mn-lt"/>
                <a:ea typeface="Corbel" charset="0"/>
                <a:cs typeface="Corbel" charset="0"/>
              </a:rPr>
              <a:t>Topic 6: Security in Java EE </a:t>
            </a:r>
            <a:r>
              <a:rPr lang="en-US" altLang="en-US" dirty="0" smtClean="0">
                <a:latin typeface="+mn-lt"/>
                <a:ea typeface="Corbel" charset="0"/>
                <a:cs typeface="Corbel" charset="0"/>
              </a:rPr>
              <a:t>(2 Weeks)</a:t>
            </a:r>
          </a:p>
          <a:p>
            <a:pPr>
              <a:buFont typeface="Arial" charset="0"/>
              <a:buAutoNum type="arabicPeriod"/>
              <a:defRPr/>
            </a:pPr>
            <a:r>
              <a:rPr lang="en-US" altLang="en-US" dirty="0" smtClean="0">
                <a:latin typeface="+mn-lt"/>
                <a:ea typeface="Corbel" charset="0"/>
                <a:cs typeface="Corbel" charset="0"/>
              </a:rPr>
              <a:t>And </a:t>
            </a:r>
            <a:r>
              <a:rPr lang="en-US" altLang="en-US" dirty="0">
                <a:latin typeface="+mn-lt"/>
                <a:ea typeface="Corbel" charset="0"/>
                <a:cs typeface="Corbel" charset="0"/>
              </a:rPr>
              <a:t>much much more.......</a:t>
            </a:r>
          </a:p>
        </p:txBody>
      </p:sp>
      <p:sp>
        <p:nvSpPr>
          <p:cNvPr id="2" name="Rectangle 1"/>
          <p:cNvSpPr/>
          <p:nvPr/>
        </p:nvSpPr>
        <p:spPr>
          <a:xfrm>
            <a:off x="2641600" y="4711126"/>
            <a:ext cx="6096000" cy="1200329"/>
          </a:xfrm>
          <a:prstGeom prst="rect">
            <a:avLst/>
          </a:prstGeom>
        </p:spPr>
        <p:txBody>
          <a:bodyPr>
            <a:spAutoFit/>
          </a:bodyPr>
          <a:lstStyle/>
          <a:p>
            <a:pPr algn="ctr"/>
            <a:r>
              <a:rPr lang="en-US" altLang="en-US" sz="2400" dirty="0" smtClean="0">
                <a:solidFill>
                  <a:srgbClr val="0070C0"/>
                </a:solidFill>
                <a:ea typeface="Corbel" charset="0"/>
                <a:cs typeface="Corbel" charset="0"/>
              </a:rPr>
              <a:t>There is no doubt in my mind that if you apply yourself in the class you will have a fantastic foundation in Enterprise Java!</a:t>
            </a:r>
            <a:endParaRPr lang="en-US" altLang="en-US" sz="2400" dirty="0">
              <a:solidFill>
                <a:srgbClr val="0070C0"/>
              </a:solidFill>
              <a:ea typeface="Corbel" charset="0"/>
              <a:cs typeface="Corbel" charset="0"/>
            </a:endParaRPr>
          </a:p>
        </p:txBody>
      </p:sp>
    </p:spTree>
    <p:extLst>
      <p:ext uri="{BB962C8B-B14F-4D97-AF65-F5344CB8AC3E}">
        <p14:creationId xmlns:p14="http://schemas.microsoft.com/office/powerpoint/2010/main" val="153059502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981200" y="0"/>
            <a:ext cx="7818438" cy="609600"/>
          </a:xfrm>
        </p:spPr>
        <p:txBody>
          <a:bodyPr>
            <a:normAutofit fontScale="90000"/>
          </a:bodyPr>
          <a:lstStyle/>
          <a:p>
            <a:pPr>
              <a:defRPr/>
            </a:pPr>
            <a:r>
              <a:rPr lang="en-US" altLang="en-US" sz="2800" dirty="0">
                <a:solidFill>
                  <a:schemeClr val="tx1">
                    <a:lumMod val="75000"/>
                    <a:lumOff val="25000"/>
                  </a:schemeClr>
                </a:solidFill>
              </a:rPr>
              <a:t/>
            </a:r>
            <a:br>
              <a:rPr lang="en-US" altLang="en-US" sz="2800" dirty="0">
                <a:solidFill>
                  <a:schemeClr val="tx1">
                    <a:lumMod val="75000"/>
                    <a:lumOff val="25000"/>
                  </a:schemeClr>
                </a:solidFill>
              </a:rPr>
            </a:br>
            <a:r>
              <a:rPr lang="en-US" altLang="en-US" dirty="0">
                <a:solidFill>
                  <a:schemeClr val="tx1">
                    <a:lumMod val="75000"/>
                    <a:lumOff val="25000"/>
                  </a:schemeClr>
                </a:solidFill>
              </a:rPr>
              <a:t> </a:t>
            </a:r>
            <a:r>
              <a:rPr lang="en-US" altLang="en-US" sz="4400" dirty="0">
                <a:solidFill>
                  <a:schemeClr val="tx1">
                    <a:lumMod val="75000"/>
                    <a:lumOff val="25000"/>
                  </a:schemeClr>
                </a:solidFill>
              </a:rPr>
              <a:t>Class </a:t>
            </a:r>
            <a:r>
              <a:rPr lang="en-US" altLang="en-US" sz="4400" dirty="0" smtClean="0">
                <a:solidFill>
                  <a:schemeClr val="tx1">
                    <a:lumMod val="75000"/>
                    <a:lumOff val="25000"/>
                  </a:schemeClr>
                </a:solidFill>
              </a:rPr>
              <a:t>Assignment Summary</a:t>
            </a:r>
            <a:endParaRPr lang="en-US" altLang="en-US" sz="4400" dirty="0">
              <a:solidFill>
                <a:schemeClr val="tx1">
                  <a:lumMod val="75000"/>
                  <a:lumOff val="25000"/>
                </a:schemeClr>
              </a:solidFill>
            </a:endParaRPr>
          </a:p>
        </p:txBody>
      </p:sp>
      <p:sp>
        <p:nvSpPr>
          <p:cNvPr id="3584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r>
              <a:rPr lang="en-US" altLang="en-US" sz="1000">
                <a:latin typeface="Arial" charset="0"/>
              </a:rPr>
              <a:t>1-</a:t>
            </a:r>
            <a:fld id="{FD7ED1A6-1A35-5349-87C1-9B55307C3473}" type="slidenum">
              <a:rPr lang="en-US" altLang="en-US" sz="1000">
                <a:latin typeface="Arial" charset="0"/>
              </a:rPr>
              <a:pPr/>
              <a:t>9</a:t>
            </a:fld>
            <a:endParaRPr lang="en-US" altLang="en-US" sz="1000">
              <a:latin typeface="Arial" charset="0"/>
            </a:endParaRPr>
          </a:p>
        </p:txBody>
      </p:sp>
      <p:sp>
        <p:nvSpPr>
          <p:cNvPr id="35843" name="Rectangle 1"/>
          <p:cNvSpPr>
            <a:spLocks noChangeArrowheads="1"/>
          </p:cNvSpPr>
          <p:nvPr/>
        </p:nvSpPr>
        <p:spPr bwMode="auto">
          <a:xfrm>
            <a:off x="676405" y="5496838"/>
            <a:ext cx="106095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628650" indent="-34290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algn="ctr"/>
            <a:r>
              <a:rPr lang="en-US" altLang="en-US" b="1" dirty="0" smtClean="0">
                <a:solidFill>
                  <a:srgbClr val="C00000"/>
                </a:solidFill>
                <a:latin typeface="Corbel" charset="0"/>
                <a:ea typeface="Corbel" charset="0"/>
                <a:cs typeface="Corbel" charset="0"/>
              </a:rPr>
              <a:t>This course has been modified so the Syllabus and Loud Cloud are not accurate.</a:t>
            </a:r>
            <a:endParaRPr lang="en-US" altLang="en-US" b="1" dirty="0">
              <a:solidFill>
                <a:srgbClr val="C00000"/>
              </a:solidFill>
              <a:latin typeface="Corbel" charset="0"/>
              <a:ea typeface="Corbel" charset="0"/>
              <a:cs typeface="Corbel" charset="0"/>
            </a:endParaRPr>
          </a:p>
        </p:txBody>
      </p:sp>
      <p:sp>
        <p:nvSpPr>
          <p:cNvPr id="28" name="Rectangle 1"/>
          <p:cNvSpPr>
            <a:spLocks noChangeArrowheads="1"/>
          </p:cNvSpPr>
          <p:nvPr/>
        </p:nvSpPr>
        <p:spPr bwMode="auto">
          <a:xfrm>
            <a:off x="1127341" y="921461"/>
            <a:ext cx="953230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ヒラギノ角ゴ Pro W3" charset="-128"/>
              </a:defRPr>
            </a:lvl1pPr>
            <a:lvl2pPr marL="742950" indent="-285750">
              <a:defRPr sz="2400">
                <a:solidFill>
                  <a:schemeClr val="tx1"/>
                </a:solidFill>
                <a:latin typeface="Times" charset="0"/>
                <a:ea typeface="ヒラギノ角ゴ Pro W3" charset="-128"/>
              </a:defRPr>
            </a:lvl2pPr>
            <a:lvl3pPr marL="1143000" indent="-228600">
              <a:defRPr sz="2400">
                <a:solidFill>
                  <a:schemeClr val="tx1"/>
                </a:solidFill>
                <a:latin typeface="Times" charset="0"/>
                <a:ea typeface="ヒラギノ角ゴ Pro W3" charset="-128"/>
              </a:defRPr>
            </a:lvl3pPr>
            <a:lvl4pPr marL="1600200" indent="-228600">
              <a:defRPr sz="2400">
                <a:solidFill>
                  <a:schemeClr val="tx1"/>
                </a:solidFill>
                <a:latin typeface="Times" charset="0"/>
                <a:ea typeface="ヒラギノ角ゴ Pro W3" charset="-128"/>
              </a:defRPr>
            </a:lvl4pPr>
            <a:lvl5pPr marL="2057400" indent="-228600">
              <a:defRPr sz="2400">
                <a:solidFill>
                  <a:schemeClr val="tx1"/>
                </a:solidFill>
                <a:latin typeface="Times" charset="0"/>
                <a:ea typeface="ヒラギノ角ゴ Pro W3" charset="-128"/>
              </a:defRPr>
            </a:lvl5pPr>
            <a:lvl6pPr marL="2514600" indent="-228600" eaLnBrk="0" fontAlgn="base" hangingPunct="0">
              <a:spcBef>
                <a:spcPct val="0"/>
              </a:spcBef>
              <a:spcAft>
                <a:spcPct val="0"/>
              </a:spcAft>
              <a:defRPr sz="2400">
                <a:solidFill>
                  <a:schemeClr val="tx1"/>
                </a:solidFill>
                <a:latin typeface="Times" charset="0"/>
                <a:ea typeface="ヒラギノ角ゴ Pro W3" charset="-128"/>
              </a:defRPr>
            </a:lvl6pPr>
            <a:lvl7pPr marL="2971800" indent="-228600" eaLnBrk="0" fontAlgn="base" hangingPunct="0">
              <a:spcBef>
                <a:spcPct val="0"/>
              </a:spcBef>
              <a:spcAft>
                <a:spcPct val="0"/>
              </a:spcAft>
              <a:defRPr sz="2400">
                <a:solidFill>
                  <a:schemeClr val="tx1"/>
                </a:solidFill>
                <a:latin typeface="Times" charset="0"/>
                <a:ea typeface="ヒラギノ角ゴ Pro W3" charset="-128"/>
              </a:defRPr>
            </a:lvl7pPr>
            <a:lvl8pPr marL="3429000" indent="-228600" eaLnBrk="0" fontAlgn="base" hangingPunct="0">
              <a:spcBef>
                <a:spcPct val="0"/>
              </a:spcBef>
              <a:spcAft>
                <a:spcPct val="0"/>
              </a:spcAft>
              <a:defRPr sz="2400">
                <a:solidFill>
                  <a:schemeClr val="tx1"/>
                </a:solidFill>
                <a:latin typeface="Times" charset="0"/>
                <a:ea typeface="ヒラギノ角ゴ Pro W3" charset="-128"/>
              </a:defRPr>
            </a:lvl8pPr>
            <a:lvl9pPr marL="3886200" indent="-228600" eaLnBrk="0" fontAlgn="base" hangingPunct="0">
              <a:spcBef>
                <a:spcPct val="0"/>
              </a:spcBef>
              <a:spcAft>
                <a:spcPct val="0"/>
              </a:spcAft>
              <a:defRPr sz="2400">
                <a:solidFill>
                  <a:schemeClr val="tx1"/>
                </a:solidFill>
                <a:latin typeface="Times" charset="0"/>
                <a:ea typeface="ヒラギノ角ゴ Pro W3" charset="-128"/>
              </a:defRPr>
            </a:lvl9pPr>
          </a:lstStyle>
          <a:p>
            <a:pPr marL="457200" indent="-457200">
              <a:buFont typeface="+mj-lt"/>
              <a:buAutoNum type="arabicPeriod"/>
            </a:pPr>
            <a:r>
              <a:rPr lang="en-US" altLang="en-US" dirty="0" smtClean="0">
                <a:latin typeface="+mn-lt"/>
                <a:ea typeface="Corbel" charset="0"/>
                <a:cs typeface="Corbel" charset="0"/>
              </a:rPr>
              <a:t>There are 6 major Milestone assignments that are part of the CLC Project. You will also present your application to the class. These assignments make up 53% of your grade.</a:t>
            </a:r>
          </a:p>
          <a:p>
            <a:pPr marL="457200" indent="-457200">
              <a:buFont typeface="+mj-lt"/>
              <a:buAutoNum type="arabicPeriod"/>
            </a:pPr>
            <a:r>
              <a:rPr lang="en-US" altLang="en-US" dirty="0" smtClean="0">
                <a:latin typeface="+mn-lt"/>
                <a:ea typeface="Corbel" charset="0"/>
                <a:cs typeface="Corbel" charset="0"/>
              </a:rPr>
              <a:t>There </a:t>
            </a:r>
            <a:r>
              <a:rPr lang="en-US" altLang="en-US" smtClean="0">
                <a:latin typeface="+mn-lt"/>
                <a:ea typeface="Corbel" charset="0"/>
                <a:cs typeface="Corbel" charset="0"/>
              </a:rPr>
              <a:t>are 6 </a:t>
            </a:r>
            <a:r>
              <a:rPr lang="en-US" altLang="en-US" dirty="0" smtClean="0">
                <a:latin typeface="+mn-lt"/>
                <a:ea typeface="Corbel" charset="0"/>
                <a:cs typeface="Corbel" charset="0"/>
              </a:rPr>
              <a:t>in-class activity (short) assignments that are </a:t>
            </a:r>
            <a:r>
              <a:rPr lang="en-US" altLang="en-US" dirty="0">
                <a:latin typeface="+mn-lt"/>
                <a:ea typeface="Corbel" charset="0"/>
                <a:cs typeface="Corbel" charset="0"/>
              </a:rPr>
              <a:t>based upon a combination of </a:t>
            </a:r>
            <a:r>
              <a:rPr lang="en-US" altLang="en-US" dirty="0" smtClean="0">
                <a:latin typeface="+mn-lt"/>
                <a:ea typeface="Corbel" charset="0"/>
                <a:cs typeface="Corbel" charset="0"/>
              </a:rPr>
              <a:t>in-class activities</a:t>
            </a:r>
            <a:r>
              <a:rPr lang="en-US" altLang="en-US" dirty="0">
                <a:latin typeface="+mn-lt"/>
                <a:ea typeface="Corbel" charset="0"/>
                <a:cs typeface="Corbel" charset="0"/>
              </a:rPr>
              <a:t>, </a:t>
            </a:r>
            <a:r>
              <a:rPr lang="en-US" altLang="en-US" dirty="0" smtClean="0">
                <a:latin typeface="+mn-lt"/>
                <a:ea typeface="Corbel" charset="0"/>
                <a:cs typeface="Corbel" charset="0"/>
              </a:rPr>
              <a:t>quizzes, extra assignments </a:t>
            </a:r>
            <a:r>
              <a:rPr lang="en-US" altLang="en-US" dirty="0">
                <a:latin typeface="+mn-lt"/>
                <a:ea typeface="Corbel" charset="0"/>
                <a:cs typeface="Corbel" charset="0"/>
              </a:rPr>
              <a:t>as requested by myself that includes pre-tests or pre-topic activities (if </a:t>
            </a:r>
            <a:r>
              <a:rPr lang="en-US" altLang="en-US" dirty="0" smtClean="0">
                <a:latin typeface="+mn-lt"/>
                <a:ea typeface="Corbel" charset="0"/>
                <a:cs typeface="Corbel" charset="0"/>
              </a:rPr>
              <a:t>applicable). These assignments make up 32% of your grade.</a:t>
            </a:r>
          </a:p>
          <a:p>
            <a:pPr marL="457200" indent="-457200">
              <a:buFont typeface="+mj-lt"/>
              <a:buAutoNum type="arabicPeriod"/>
            </a:pPr>
            <a:r>
              <a:rPr lang="en-US" altLang="en-US" dirty="0" smtClean="0">
                <a:latin typeface="+mn-lt"/>
                <a:ea typeface="Corbel" charset="0"/>
                <a:cs typeface="Corbel" charset="0"/>
              </a:rPr>
              <a:t>There is also participation points for this class that make up 15% of your grade.</a:t>
            </a:r>
          </a:p>
        </p:txBody>
      </p:sp>
    </p:spTree>
    <p:extLst>
      <p:ext uri="{BB962C8B-B14F-4D97-AF65-F5344CB8AC3E}">
        <p14:creationId xmlns:p14="http://schemas.microsoft.com/office/powerpoint/2010/main" val="1494385342"/>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3.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GCU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CU Theme" id="{3477E68B-2328-4649-8BC4-D2333969A0E0}" vid="{76E9F2F9-3176-4E37-BA04-BBA69EF91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GCU Theme</Template>
  <TotalTime>2490</TotalTime>
  <Words>3666</Words>
  <Application>Microsoft Office PowerPoint</Application>
  <PresentationFormat>Widescreen</PresentationFormat>
  <Paragraphs>535</Paragraphs>
  <Slides>52</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Arial</vt:lpstr>
      <vt:lpstr>Arial Narrow</vt:lpstr>
      <vt:lpstr>Calibri</vt:lpstr>
      <vt:lpstr>Corbel</vt:lpstr>
      <vt:lpstr>Helvetica</vt:lpstr>
      <vt:lpstr>Helvetica Neue Light</vt:lpstr>
      <vt:lpstr>Times</vt:lpstr>
      <vt:lpstr>Times New Roman</vt:lpstr>
      <vt:lpstr>Wingdings</vt:lpstr>
      <vt:lpstr>Wingdings-Regular</vt:lpstr>
      <vt:lpstr>ヒラギノ角ゴ Pro W3</vt:lpstr>
      <vt:lpstr>GCU Theme</vt:lpstr>
      <vt:lpstr>CST-235 Computer Programming III</vt:lpstr>
      <vt:lpstr>Introductions – Who is Mark?</vt:lpstr>
      <vt:lpstr>Course Orientation</vt:lpstr>
      <vt:lpstr>  Class Expectations and Policies</vt:lpstr>
      <vt:lpstr>  Checking In</vt:lpstr>
      <vt:lpstr>  Format of my Classes</vt:lpstr>
      <vt:lpstr>  Course Description</vt:lpstr>
      <vt:lpstr>  Course Topics</vt:lpstr>
      <vt:lpstr>  Class Assignment Summary</vt:lpstr>
      <vt:lpstr>  Project Overview</vt:lpstr>
      <vt:lpstr>  Project Requirements</vt:lpstr>
      <vt:lpstr>  Short Assignment Overview</vt:lpstr>
      <vt:lpstr>Class Discussion</vt:lpstr>
      <vt:lpstr>Lectures for Topic 1</vt:lpstr>
      <vt:lpstr>Review Topic 1 Assignment Requirements</vt:lpstr>
      <vt:lpstr>Introduction to Enterprise Java</vt:lpstr>
      <vt:lpstr>Discussion - What is Enterprise Java?</vt:lpstr>
      <vt:lpstr>What is Java?</vt:lpstr>
      <vt:lpstr>What is Enterprise Java?</vt:lpstr>
      <vt:lpstr>In-Class Activity</vt:lpstr>
      <vt:lpstr>End of Class</vt:lpstr>
      <vt:lpstr>History of Enterprise Java</vt:lpstr>
      <vt:lpstr>Overview of the History of Enterprise Java</vt:lpstr>
      <vt:lpstr>Discussion - What was the DOT-Com Era?</vt:lpstr>
      <vt:lpstr>What is Enterprise Java?</vt:lpstr>
      <vt:lpstr>N-Layer Architecture</vt:lpstr>
      <vt:lpstr>Introduction to N-Layer Architecture</vt:lpstr>
      <vt:lpstr>N-Layer Architecture – Client Layer</vt:lpstr>
      <vt:lpstr>N-Layer Architecture – Presentation Layer</vt:lpstr>
      <vt:lpstr>N-Layer Architecture – Business Layer</vt:lpstr>
      <vt:lpstr>N-Layer Architecture – Data Access Layer</vt:lpstr>
      <vt:lpstr>N-Layer Architecture</vt:lpstr>
      <vt:lpstr>Discussion - Why?</vt:lpstr>
      <vt:lpstr>Benefits - N Layer Application Architecture </vt:lpstr>
      <vt:lpstr>N-Tier Architecture</vt:lpstr>
      <vt:lpstr>N-Tier Architecture – 3 Tier</vt:lpstr>
      <vt:lpstr>N-Tier Architecture – 2 Tier</vt:lpstr>
      <vt:lpstr>N-Tier Architecture – 1 Tier</vt:lpstr>
      <vt:lpstr>Discussion - Why?</vt:lpstr>
      <vt:lpstr>In-Class Activity</vt:lpstr>
      <vt:lpstr>End of Class</vt:lpstr>
      <vt:lpstr>Enterprise Java Technologies</vt:lpstr>
      <vt:lpstr>Enterprise Java Technologies 1</vt:lpstr>
      <vt:lpstr>Enterprise Java Technologies 2</vt:lpstr>
      <vt:lpstr>Application Framework</vt:lpstr>
      <vt:lpstr>N-Layer Architecture</vt:lpstr>
      <vt:lpstr>Design Report Template</vt:lpstr>
      <vt:lpstr>Review Project Design Report</vt:lpstr>
      <vt:lpstr>Discussion – Concerns After Week 1?</vt:lpstr>
      <vt:lpstr>In-Class Activity</vt:lpstr>
      <vt:lpstr>Weekend Reminders</vt:lpstr>
      <vt:lpstr>End of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SD2720 Advanced Software Development Using Java </dc:title>
  <dc:creator>Mark Reha</dc:creator>
  <cp:lastModifiedBy>Mark Reha</cp:lastModifiedBy>
  <cp:revision>1297</cp:revision>
  <dcterms:created xsi:type="dcterms:W3CDTF">2015-11-27T18:05:24Z</dcterms:created>
  <dcterms:modified xsi:type="dcterms:W3CDTF">2017-09-01T14:50:19Z</dcterms:modified>
</cp:coreProperties>
</file>