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7.xml" ContentType="application/vnd.openxmlformats-officedocument.presentationml.tags+xml"/>
  <Override PartName="/ppt/notesSlides/notesSlide19.xml" ContentType="application/vnd.openxmlformats-officedocument.presentationml.notesSlide+xml"/>
  <Override PartName="/ppt/tags/tag28.xml" ContentType="application/vnd.openxmlformats-officedocument.presentationml.tags+xml"/>
  <Override PartName="/ppt/notesSlides/notesSlide20.xml" ContentType="application/vnd.openxmlformats-officedocument.presentationml.notesSlide+xml"/>
  <Override PartName="/ppt/tags/tag29.xml" ContentType="application/vnd.openxmlformats-officedocument.presentationml.tags+xml"/>
  <Override PartName="/ppt/notesSlides/notesSlide21.xml" ContentType="application/vnd.openxmlformats-officedocument.presentationml.notesSlide+xml"/>
  <Override PartName="/ppt/tags/tag30.xml" ContentType="application/vnd.openxmlformats-officedocument.presentationml.tags+xml"/>
  <Override PartName="/ppt/notesSlides/notesSlide22.xml" ContentType="application/vnd.openxmlformats-officedocument.presentationml.notesSlide+xml"/>
  <Override PartName="/ppt/tags/tag31.xml" ContentType="application/vnd.openxmlformats-officedocument.presentationml.tags+xml"/>
  <Override PartName="/ppt/notesSlides/notesSlide23.xml" ContentType="application/vnd.openxmlformats-officedocument.presentationml.notesSlide+xml"/>
  <Override PartName="/ppt/tags/tag32.xml" ContentType="application/vnd.openxmlformats-officedocument.presentationml.tags+xml"/>
  <Override PartName="/ppt/notesSlides/notesSlide24.xml" ContentType="application/vnd.openxmlformats-officedocument.presentationml.notesSlide+xml"/>
  <Override PartName="/ppt/tags/tag33.xml" ContentType="application/vnd.openxmlformats-officedocument.presentationml.tags+xml"/>
  <Override PartName="/ppt/notesSlides/notesSlide25.xml" ContentType="application/vnd.openxmlformats-officedocument.presentationml.notesSlide+xml"/>
  <Override PartName="/ppt/tags/tag34.xml" ContentType="application/vnd.openxmlformats-officedocument.presentationml.tags+xml"/>
  <Override PartName="/ppt/notesSlides/notesSlide26.xml" ContentType="application/vnd.openxmlformats-officedocument.presentationml.notesSlide+xml"/>
  <Override PartName="/ppt/tags/tag35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6.xml" ContentType="application/vnd.openxmlformats-officedocument.presentationml.tags+xml"/>
  <Override PartName="/ppt/notesSlides/notesSlide29.xml" ContentType="application/vnd.openxmlformats-officedocument.presentationml.notesSlide+xml"/>
  <Override PartName="/ppt/tags/tag37.xml" ContentType="application/vnd.openxmlformats-officedocument.presentationml.tags+xml"/>
  <Override PartName="/ppt/notesSlides/notesSlide30.xml" ContentType="application/vnd.openxmlformats-officedocument.presentationml.notesSlide+xml"/>
  <Override PartName="/ppt/tags/tag38.xml" ContentType="application/vnd.openxmlformats-officedocument.presentationml.tags+xml"/>
  <Override PartName="/ppt/notesSlides/notesSlide31.xml" ContentType="application/vnd.openxmlformats-officedocument.presentationml.notesSlide+xml"/>
  <Override PartName="/ppt/tags/tag39.xml" ContentType="application/vnd.openxmlformats-officedocument.presentationml.tags+xml"/>
  <Override PartName="/ppt/notesSlides/notesSlide32.xml" ContentType="application/vnd.openxmlformats-officedocument.presentationml.notesSlide+xml"/>
  <Override PartName="/ppt/tags/tag40.xml" ContentType="application/vnd.openxmlformats-officedocument.presentationml.tags+xml"/>
  <Override PartName="/ppt/notesSlides/notesSlide33.xml" ContentType="application/vnd.openxmlformats-officedocument.presentationml.notesSlide+xml"/>
  <Override PartName="/ppt/tags/tag41.xml" ContentType="application/vnd.openxmlformats-officedocument.presentationml.tags+xml"/>
  <Override PartName="/ppt/notesSlides/notesSlide34.xml" ContentType="application/vnd.openxmlformats-officedocument.presentationml.notesSlide+xml"/>
  <Override PartName="/ppt/tags/tag42.xml" ContentType="application/vnd.openxmlformats-officedocument.presentationml.tags+xml"/>
  <Override PartName="/ppt/notesSlides/notesSlide35.xml" ContentType="application/vnd.openxmlformats-officedocument.presentationml.notesSlide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55"/>
  </p:notesMasterIdLst>
  <p:sldIdLst>
    <p:sldId id="256" r:id="rId2"/>
    <p:sldId id="534" r:id="rId3"/>
    <p:sldId id="647" r:id="rId4"/>
    <p:sldId id="392" r:id="rId5"/>
    <p:sldId id="474" r:id="rId6"/>
    <p:sldId id="734" r:id="rId7"/>
    <p:sldId id="708" r:id="rId8"/>
    <p:sldId id="728" r:id="rId9"/>
    <p:sldId id="735" r:id="rId10"/>
    <p:sldId id="706" r:id="rId11"/>
    <p:sldId id="707" r:id="rId12"/>
    <p:sldId id="726" r:id="rId13"/>
    <p:sldId id="727" r:id="rId14"/>
    <p:sldId id="729" r:id="rId15"/>
    <p:sldId id="731" r:id="rId16"/>
    <p:sldId id="730" r:id="rId17"/>
    <p:sldId id="615" r:id="rId18"/>
    <p:sldId id="622" r:id="rId19"/>
    <p:sldId id="732" r:id="rId20"/>
    <p:sldId id="733" r:id="rId21"/>
    <p:sldId id="713" r:id="rId22"/>
    <p:sldId id="714" r:id="rId23"/>
    <p:sldId id="719" r:id="rId24"/>
    <p:sldId id="718" r:id="rId25"/>
    <p:sldId id="625" r:id="rId26"/>
    <p:sldId id="717" r:id="rId27"/>
    <p:sldId id="720" r:id="rId28"/>
    <p:sldId id="721" r:id="rId29"/>
    <p:sldId id="722" r:id="rId30"/>
    <p:sldId id="723" r:id="rId31"/>
    <p:sldId id="725" r:id="rId32"/>
    <p:sldId id="724" r:id="rId33"/>
    <p:sldId id="709" r:id="rId34"/>
    <p:sldId id="630" r:id="rId35"/>
    <p:sldId id="628" r:id="rId36"/>
    <p:sldId id="710" r:id="rId37"/>
    <p:sldId id="635" r:id="rId38"/>
    <p:sldId id="712" r:id="rId39"/>
    <p:sldId id="641" r:id="rId40"/>
    <p:sldId id="627" r:id="rId41"/>
    <p:sldId id="640" r:id="rId42"/>
    <p:sldId id="655" r:id="rId43"/>
    <p:sldId id="621" r:id="rId44"/>
    <p:sldId id="612" r:id="rId45"/>
    <p:sldId id="547" r:id="rId46"/>
    <p:sldId id="540" r:id="rId47"/>
    <p:sldId id="654" r:id="rId48"/>
    <p:sldId id="715" r:id="rId49"/>
    <p:sldId id="535" r:id="rId50"/>
    <p:sldId id="716" r:id="rId51"/>
    <p:sldId id="545" r:id="rId52"/>
    <p:sldId id="573" r:id="rId53"/>
    <p:sldId id="65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21" autoAdjust="0"/>
    <p:restoredTop sz="94690"/>
  </p:normalViewPr>
  <p:slideViewPr>
    <p:cSldViewPr snapToGrid="0" snapToObjects="1">
      <p:cViewPr varScale="1">
        <p:scale>
          <a:sx n="92" d="100"/>
          <a:sy n="92" d="100"/>
        </p:scale>
        <p:origin x="-31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6B76E-9FE6-A34E-B1C0-EB76E2B29AD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823B2-5271-484B-9B7F-4D386682B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2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44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1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17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17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64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27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7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58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24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49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3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88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73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32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89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05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11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93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767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 eaLnBrk="0" hangingPunct="0">
              <a:defRPr sz="16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04875" eaLnBrk="0" hangingPunct="0">
              <a:defRPr sz="16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04875" eaLnBrk="0" hangingPunct="0">
              <a:defRPr sz="16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04875" eaLnBrk="0" hangingPunct="0">
              <a:defRPr sz="16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04875" eaLnBrk="0" hangingPunct="0">
              <a:defRPr sz="16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A28042-D227-4498-99CD-B3FCABB2D240}" type="slidenum">
              <a:rPr lang="en-US" sz="1200" smtClean="0">
                <a:solidFill>
                  <a:schemeClr val="tx1"/>
                </a:solidFill>
              </a:rPr>
              <a:pPr eaLnBrk="1" hangingPunct="1"/>
              <a:t>44</a:t>
            </a:fld>
            <a:endParaRPr 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374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55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47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77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0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008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046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388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820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20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8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89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80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80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80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23B2-5271-484B-9B7F-4D386682B6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2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379" y="297491"/>
            <a:ext cx="11512493" cy="629304"/>
          </a:xfrm>
        </p:spPr>
        <p:txBody>
          <a:bodyPr anchor="ctr" anchorCtr="0">
            <a:noAutofit/>
          </a:bodyPr>
          <a:lstStyle>
            <a:lvl1pPr algn="ctr">
              <a:defRPr sz="4400" b="0" i="0" spc="-100">
                <a:latin typeface="Helvetica Neue Light"/>
                <a:cs typeface="Helvetica Neue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379" y="1064099"/>
            <a:ext cx="11512493" cy="560654"/>
          </a:xfrm>
        </p:spPr>
        <p:txBody>
          <a:bodyPr>
            <a:normAutofit/>
          </a:bodyPr>
          <a:lstStyle>
            <a:lvl1pPr marL="0" indent="0" algn="ctr">
              <a:buNone/>
              <a:defRPr sz="2400" b="1" i="0" spc="0">
                <a:solidFill>
                  <a:schemeClr val="tx1"/>
                </a:solidFill>
                <a:latin typeface="Times"/>
                <a:cs typeface="Time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97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3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78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785600" cy="914400"/>
          </a:xfrm>
          <a:prstGeom prst="rect">
            <a:avLst/>
          </a:prstGeom>
        </p:spPr>
        <p:txBody>
          <a:bodyPr anchor="ctr"/>
          <a:lstStyle>
            <a:lvl1pPr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1277600" y="6400801"/>
            <a:ext cx="711200" cy="2889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203200" y="1066800"/>
            <a:ext cx="11785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692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1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5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3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3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9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1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4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4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31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6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100">
          <a:solidFill>
            <a:schemeClr val="tx1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i="0" kern="1200">
          <a:solidFill>
            <a:schemeClr val="tx1"/>
          </a:solidFill>
          <a:latin typeface="Times"/>
          <a:ea typeface="+mn-ea"/>
          <a:cs typeface="Time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1" i="0" kern="1200">
          <a:solidFill>
            <a:schemeClr val="tx1"/>
          </a:solidFill>
          <a:latin typeface="Times"/>
          <a:ea typeface="+mn-ea"/>
          <a:cs typeface="Time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1" i="0" kern="1200">
          <a:solidFill>
            <a:schemeClr val="tx1"/>
          </a:solidFill>
          <a:latin typeface="Times"/>
          <a:ea typeface="+mn-ea"/>
          <a:cs typeface="Time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1" i="0" kern="1200">
          <a:solidFill>
            <a:schemeClr val="tx1"/>
          </a:solidFill>
          <a:latin typeface="Times"/>
          <a:ea typeface="+mn-ea"/>
          <a:cs typeface="Time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1" i="0" kern="1200">
          <a:solidFill>
            <a:schemeClr val="tx1"/>
          </a:solidFill>
          <a:latin typeface="Times"/>
          <a:ea typeface="+mn-ea"/>
          <a:cs typeface="Time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0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1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2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3.xml"/><Relationship Id="rId5" Type="http://schemas.openxmlformats.org/officeDocument/2006/relationships/image" Target="../media/image19.gif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4.xml"/><Relationship Id="rId5" Type="http://schemas.openxmlformats.org/officeDocument/2006/relationships/image" Target="../media/image20.gif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6.xml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90" y="0"/>
            <a:ext cx="9970717" cy="2527279"/>
          </a:xfrm>
        </p:spPr>
        <p:txBody>
          <a:bodyPr>
            <a:normAutofit/>
          </a:bodyPr>
          <a:lstStyle/>
          <a:p>
            <a:r>
              <a:rPr lang="en-US" dirty="0" smtClean="0"/>
              <a:t>CST-235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Computer Programming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66625"/>
            <a:ext cx="12192000" cy="560654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+mn-lt"/>
              </a:rPr>
              <a:t>Topic 3 (2 weeks)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65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0638"/>
            <a:ext cx="10972800" cy="1035139"/>
          </a:xfrm>
        </p:spPr>
        <p:txBody>
          <a:bodyPr/>
          <a:lstStyle/>
          <a:p>
            <a:r>
              <a:rPr lang="en-US" dirty="0" smtClean="0"/>
              <a:t>N-Layer Architecture</a:t>
            </a:r>
            <a:endParaRPr lang="en-US" dirty="0"/>
          </a:p>
        </p:txBody>
      </p:sp>
      <p:sp>
        <p:nvSpPr>
          <p:cNvPr id="4" name="Line"/>
          <p:cNvSpPr/>
          <p:nvPr/>
        </p:nvSpPr>
        <p:spPr>
          <a:xfrm flipH="1">
            <a:off x="8338100" y="1533224"/>
            <a:ext cx="6350" cy="3729495"/>
          </a:xfrm>
          <a:prstGeom prst="line">
            <a:avLst/>
          </a:prstGeom>
          <a:ln w="31750">
            <a:solidFill>
              <a:schemeClr val="accent4"/>
            </a:solidFill>
          </a:ln>
          <a:effectLst>
            <a:outerShdw blurRad="63500" dist="12700" dir="5400000" rotWithShape="0">
              <a:schemeClr val="accent4">
                <a:alpha val="50000"/>
              </a:scheme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" name="Line"/>
          <p:cNvSpPr/>
          <p:nvPr/>
        </p:nvSpPr>
        <p:spPr>
          <a:xfrm>
            <a:off x="4977361" y="1072310"/>
            <a:ext cx="12703" cy="4381024"/>
          </a:xfrm>
          <a:prstGeom prst="line">
            <a:avLst/>
          </a:prstGeom>
          <a:ln w="31750">
            <a:solidFill>
              <a:schemeClr val="accent4"/>
            </a:solidFill>
          </a:ln>
          <a:effectLst>
            <a:outerShdw blurRad="63500" dist="12700" dir="5400000" rotWithShape="0">
              <a:schemeClr val="accent4">
                <a:alpha val="50000"/>
              </a:scheme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6950" y="867634"/>
            <a:ext cx="4864100" cy="78589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Client Layer (Desktop/Mobile/Browser)…"/>
          <p:cNvSpPr txBox="1"/>
          <p:nvPr/>
        </p:nvSpPr>
        <p:spPr>
          <a:xfrm>
            <a:off x="4394750" y="1014501"/>
            <a:ext cx="4503738" cy="44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600" b="1">
                <a:latin typeface="Arial"/>
                <a:ea typeface="Arial"/>
                <a:cs typeface="Arial"/>
                <a:sym typeface="Arial"/>
              </a:rPr>
              <a:t>Client Layer (Desktop/Mobile/Browser)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User Interface, (Minimal) Client Side Validation, AJAX, UI Rules</a:t>
            </a:r>
          </a:p>
        </p:txBody>
      </p:sp>
      <p:pic>
        <p:nvPicPr>
          <p:cNvPr id="13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6950" y="1647281"/>
            <a:ext cx="4864100" cy="785897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Presentation Layer (PL)…"/>
          <p:cNvSpPr txBox="1"/>
          <p:nvPr/>
        </p:nvSpPr>
        <p:spPr>
          <a:xfrm>
            <a:off x="4394750" y="1776962"/>
            <a:ext cx="4503738" cy="448388"/>
          </a:xfrm>
          <a:prstGeom prst="rect">
            <a:avLst/>
          </a:prstGeom>
          <a:solidFill>
            <a:srgbClr val="FE818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600">
                <a:latin typeface="Arial"/>
                <a:ea typeface="Arial"/>
                <a:cs typeface="Arial"/>
                <a:sym typeface="Arial"/>
              </a:rPr>
              <a:t>Presentation Layer (PL)</a:t>
            </a:r>
          </a:p>
          <a:p>
            <a:pPr algn="ctr"/>
            <a:r>
              <a:rPr sz="1000">
                <a:latin typeface="Arial"/>
                <a:ea typeface="Arial"/>
                <a:cs typeface="Arial"/>
                <a:sym typeface="Arial"/>
              </a:rPr>
              <a:t>User Interface, UI Event Handlers, UI Rules, Navigation</a:t>
            </a:r>
          </a:p>
        </p:txBody>
      </p:sp>
      <p:pic>
        <p:nvPicPr>
          <p:cNvPr id="15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6950" y="2372244"/>
            <a:ext cx="4864100" cy="78589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Business/Services Layer (BLL)…"/>
          <p:cNvSpPr txBox="1"/>
          <p:nvPr/>
        </p:nvSpPr>
        <p:spPr>
          <a:xfrm>
            <a:off x="4394750" y="2478488"/>
            <a:ext cx="4503738" cy="44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600" b="1">
                <a:latin typeface="Arial"/>
                <a:ea typeface="Arial"/>
                <a:cs typeface="Arial"/>
                <a:sym typeface="Arial"/>
              </a:rPr>
              <a:t>Business/Services Layer (BLL)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Business Logic, Business Rules, Workflow, Data Validation</a:t>
            </a:r>
          </a:p>
        </p:txBody>
      </p:sp>
      <p:sp>
        <p:nvSpPr>
          <p:cNvPr id="19" name="JSF…"/>
          <p:cNvSpPr txBox="1"/>
          <p:nvPr/>
        </p:nvSpPr>
        <p:spPr>
          <a:xfrm>
            <a:off x="2845350" y="1930773"/>
            <a:ext cx="142081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rPr sz="1000" b="1" dirty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JSF</a:t>
            </a:r>
          </a:p>
          <a:p>
            <a:pPr algn="r"/>
            <a:r>
              <a:rPr sz="1000" b="1" dirty="0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sz="1000" b="1" dirty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Validators</a:t>
            </a:r>
          </a:p>
        </p:txBody>
      </p:sp>
      <p:sp>
        <p:nvSpPr>
          <p:cNvPr id="24" name="Event Based Design"/>
          <p:cNvSpPr txBox="1"/>
          <p:nvPr/>
        </p:nvSpPr>
        <p:spPr>
          <a:xfrm>
            <a:off x="2967999" y="1771407"/>
            <a:ext cx="1325152" cy="22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rPr>
              <a:t>Event Based Design</a:t>
            </a:r>
          </a:p>
        </p:txBody>
      </p:sp>
      <p:sp>
        <p:nvSpPr>
          <p:cNvPr id="25" name="Design By Contract"/>
          <p:cNvSpPr txBox="1"/>
          <p:nvPr/>
        </p:nvSpPr>
        <p:spPr>
          <a:xfrm>
            <a:off x="2994664" y="2447240"/>
            <a:ext cx="1282611" cy="22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rPr>
              <a:t>Design By Contract</a:t>
            </a:r>
          </a:p>
        </p:txBody>
      </p:sp>
      <p:sp>
        <p:nvSpPr>
          <p:cNvPr id="26" name="EJB or Spring IoC…"/>
          <p:cNvSpPr txBox="1"/>
          <p:nvPr/>
        </p:nvSpPr>
        <p:spPr>
          <a:xfrm>
            <a:off x="2295437" y="2601919"/>
            <a:ext cx="195738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rPr sz="1000" b="1" dirty="0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EJB</a:t>
            </a:r>
            <a:endParaRPr sz="1000" b="1" dirty="0">
              <a:solidFill>
                <a:srgbClr val="263B8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/>
            <a:r>
              <a:rPr lang="en-US" sz="1000" b="1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IoC/CDI</a:t>
            </a:r>
            <a:endParaRPr sz="1000" b="1" dirty="0">
              <a:solidFill>
                <a:srgbClr val="263B8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/>
            <a:r>
              <a:rPr sz="1000" b="1" dirty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JAX-WS and JAX-RS</a:t>
            </a:r>
          </a:p>
          <a:p>
            <a:pPr algn="r"/>
            <a:endParaRPr sz="1000" b="1" dirty="0">
              <a:solidFill>
                <a:srgbClr val="263B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Entity Driven Design"/>
          <p:cNvSpPr txBox="1"/>
          <p:nvPr/>
        </p:nvSpPr>
        <p:spPr>
          <a:xfrm>
            <a:off x="3004127" y="3752808"/>
            <a:ext cx="1346173" cy="22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000" b="1" dirty="0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rPr>
              <a:t>Entity Driven Design</a:t>
            </a:r>
          </a:p>
        </p:txBody>
      </p:sp>
      <p:sp>
        <p:nvSpPr>
          <p:cNvPr id="28" name="Entity Beans (ORM)…"/>
          <p:cNvSpPr txBox="1"/>
          <p:nvPr/>
        </p:nvSpPr>
        <p:spPr>
          <a:xfrm>
            <a:off x="2438316" y="3918424"/>
            <a:ext cx="178276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rPr sz="1000" b="1" dirty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Entity Beans (ORM)</a:t>
            </a:r>
          </a:p>
          <a:p>
            <a:pPr algn="r"/>
            <a:r>
              <a:rPr sz="1000" b="1" dirty="0" smtClean="0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Hibernate</a:t>
            </a:r>
            <a:endParaRPr sz="1000" b="1" dirty="0">
              <a:solidFill>
                <a:srgbClr val="263B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AJAX…"/>
          <p:cNvSpPr txBox="1"/>
          <p:nvPr/>
        </p:nvSpPr>
        <p:spPr>
          <a:xfrm>
            <a:off x="3729168" y="1083248"/>
            <a:ext cx="541758" cy="498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1000" b="1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</a:p>
          <a:p>
            <a:pPr algn="r"/>
            <a:r>
              <a:rPr sz="1000" b="1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</a:p>
          <a:p>
            <a:pPr algn="r"/>
            <a:r>
              <a:rPr sz="1000" b="1">
                <a:solidFill>
                  <a:srgbClr val="263B86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</a:p>
        </p:txBody>
      </p:sp>
      <p:sp>
        <p:nvSpPr>
          <p:cNvPr id="30" name="RIA Design"/>
          <p:cNvSpPr txBox="1"/>
          <p:nvPr/>
        </p:nvSpPr>
        <p:spPr>
          <a:xfrm>
            <a:off x="3532181" y="936380"/>
            <a:ext cx="776844" cy="22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000" b="1">
                <a:solidFill>
                  <a:srgbClr val="728BC6"/>
                </a:solidFill>
                <a:latin typeface="Arial"/>
                <a:ea typeface="Arial"/>
                <a:cs typeface="Arial"/>
                <a:sym typeface="Arial"/>
              </a:rPr>
              <a:t>RIA Design</a:t>
            </a:r>
          </a:p>
        </p:txBody>
      </p:sp>
      <p:sp>
        <p:nvSpPr>
          <p:cNvPr id="31" name="Canonical Object Model"/>
          <p:cNvSpPr txBox="1"/>
          <p:nvPr/>
        </p:nvSpPr>
        <p:spPr>
          <a:xfrm>
            <a:off x="5102775" y="2290998"/>
            <a:ext cx="1255773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Canonical Object Model</a:t>
            </a:r>
          </a:p>
        </p:txBody>
      </p:sp>
      <p:sp>
        <p:nvSpPr>
          <p:cNvPr id="32" name="HTTP/HTTPS POST"/>
          <p:cNvSpPr txBox="1"/>
          <p:nvPr/>
        </p:nvSpPr>
        <p:spPr>
          <a:xfrm>
            <a:off x="7058575" y="1533224"/>
            <a:ext cx="1035507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HTTP/HTTPS POST</a:t>
            </a:r>
          </a:p>
        </p:txBody>
      </p:sp>
      <p:sp>
        <p:nvSpPr>
          <p:cNvPr id="33" name="Local POJO, SOAP, REST"/>
          <p:cNvSpPr txBox="1"/>
          <p:nvPr/>
        </p:nvSpPr>
        <p:spPr>
          <a:xfrm>
            <a:off x="6744250" y="2287873"/>
            <a:ext cx="1338769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Local POJO, SOAP, REST</a:t>
            </a:r>
          </a:p>
        </p:txBody>
      </p:sp>
      <p:sp>
        <p:nvSpPr>
          <p:cNvPr id="34" name="Forms"/>
          <p:cNvSpPr txBox="1"/>
          <p:nvPr/>
        </p:nvSpPr>
        <p:spPr>
          <a:xfrm>
            <a:off x="5120237" y="1523850"/>
            <a:ext cx="414646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Forms</a:t>
            </a:r>
          </a:p>
        </p:txBody>
      </p:sp>
      <p:pic>
        <p:nvPicPr>
          <p:cNvPr id="35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16950" y="3584681"/>
            <a:ext cx="2584450" cy="899953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Data Access/Services Layer (DAL)…"/>
          <p:cNvSpPr txBox="1"/>
          <p:nvPr/>
        </p:nvSpPr>
        <p:spPr>
          <a:xfrm>
            <a:off x="4394750" y="3739360"/>
            <a:ext cx="2252663" cy="36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Data Access/Services Layer (DAL)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CRUD Data Persistence</a:t>
            </a:r>
          </a:p>
        </p:txBody>
      </p:sp>
      <p:grpSp>
        <p:nvGrpSpPr>
          <p:cNvPr id="37" name="Group"/>
          <p:cNvGrpSpPr/>
          <p:nvPr/>
        </p:nvGrpSpPr>
        <p:grpSpPr>
          <a:xfrm>
            <a:off x="4501112" y="4586191"/>
            <a:ext cx="914401" cy="1196814"/>
            <a:chOff x="0" y="0"/>
            <a:chExt cx="914400" cy="1216025"/>
          </a:xfrm>
        </p:grpSpPr>
        <p:sp>
          <p:nvSpPr>
            <p:cNvPr id="52" name="Shape"/>
            <p:cNvSpPr/>
            <p:nvPr/>
          </p:nvSpPr>
          <p:spPr>
            <a:xfrm>
              <a:off x="0" y="0"/>
              <a:ext cx="914400" cy="1216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800" y="0"/>
                  </a:lnTo>
                  <a:cubicBezTo>
                    <a:pt x="4835" y="0"/>
                    <a:pt x="0" y="909"/>
                    <a:pt x="0" y="2031"/>
                  </a:cubicBezTo>
                  <a:lnTo>
                    <a:pt x="0" y="19570"/>
                  </a:lnTo>
                  <a:cubicBezTo>
                    <a:pt x="0" y="20691"/>
                    <a:pt x="4835" y="21600"/>
                    <a:pt x="10800" y="21600"/>
                  </a:cubicBezTo>
                  <a:cubicBezTo>
                    <a:pt x="16765" y="21600"/>
                    <a:pt x="21600" y="20691"/>
                    <a:pt x="21600" y="19570"/>
                  </a:cubicBezTo>
                  <a:lnTo>
                    <a:pt x="21600" y="2031"/>
                  </a:lnTo>
                  <a:cubicBezTo>
                    <a:pt x="21600" y="909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AB911D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>
              <a:outerShdw blurRad="63500" dist="12700" dir="5400000" rotWithShape="0">
                <a:schemeClr val="accent4">
                  <a:alpha val="50000"/>
                </a:scheme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0" y="-1"/>
              <a:ext cx="914400" cy="228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800" y="0"/>
                  </a:lnTo>
                  <a:cubicBezTo>
                    <a:pt x="4835" y="0"/>
                    <a:pt x="0" y="4837"/>
                    <a:pt x="0" y="10803"/>
                  </a:cubicBezTo>
                  <a:cubicBezTo>
                    <a:pt x="0" y="16766"/>
                    <a:pt x="4835" y="21600"/>
                    <a:pt x="10800" y="21600"/>
                  </a:cubicBezTo>
                  <a:cubicBezTo>
                    <a:pt x="16765" y="21600"/>
                    <a:pt x="21600" y="16766"/>
                    <a:pt x="21600" y="10803"/>
                  </a:cubicBezTo>
                  <a:cubicBezTo>
                    <a:pt x="21600" y="4837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BCA7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</a:pPr>
              <a:endParaRPr/>
            </a:p>
          </p:txBody>
        </p:sp>
        <p:sp>
          <p:nvSpPr>
            <p:cNvPr id="54" name="Line"/>
            <p:cNvSpPr/>
            <p:nvPr/>
          </p:nvSpPr>
          <p:spPr>
            <a:xfrm>
              <a:off x="0" y="114340"/>
              <a:ext cx="914400" cy="114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</a:pPr>
              <a:endParaRPr/>
            </a:p>
          </p:txBody>
        </p:sp>
      </p:grpSp>
      <p:sp>
        <p:nvSpPr>
          <p:cNvPr id="38" name="Operational…"/>
          <p:cNvSpPr txBox="1"/>
          <p:nvPr/>
        </p:nvSpPr>
        <p:spPr>
          <a:xfrm>
            <a:off x="4546072" y="4981483"/>
            <a:ext cx="845119" cy="36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Operational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39" name="Business Entity…"/>
          <p:cNvSpPr txBox="1"/>
          <p:nvPr/>
        </p:nvSpPr>
        <p:spPr>
          <a:xfrm>
            <a:off x="4530873" y="5406461"/>
            <a:ext cx="894567" cy="311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sz="800" b="1">
                <a:latin typeface="Arial"/>
                <a:ea typeface="Arial"/>
                <a:cs typeface="Arial"/>
                <a:sym typeface="Arial"/>
              </a:rPr>
              <a:t>Business Entity</a:t>
            </a:r>
          </a:p>
          <a:p>
            <a:pPr algn="ctr"/>
            <a:r>
              <a:rPr sz="800" b="1">
                <a:latin typeface="Arial"/>
                <a:ea typeface="Arial"/>
                <a:cs typeface="Arial"/>
                <a:sym typeface="Arial"/>
              </a:rPr>
              <a:t>Media</a:t>
            </a:r>
          </a:p>
        </p:txBody>
      </p:sp>
      <p:pic>
        <p:nvPicPr>
          <p:cNvPr id="40" name="image.png" descr="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61700" y="3578431"/>
            <a:ext cx="2408238" cy="89370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Integration Tier…"/>
          <p:cNvSpPr txBox="1"/>
          <p:nvPr/>
        </p:nvSpPr>
        <p:spPr>
          <a:xfrm>
            <a:off x="6937925" y="3745609"/>
            <a:ext cx="1901825" cy="498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Integration Tier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Orchestration 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(Workflow*, Rules*)</a:t>
            </a:r>
          </a:p>
        </p:txBody>
      </p:sp>
      <p:sp>
        <p:nvSpPr>
          <p:cNvPr id="42" name="Cache"/>
          <p:cNvSpPr txBox="1"/>
          <p:nvPr/>
        </p:nvSpPr>
        <p:spPr>
          <a:xfrm>
            <a:off x="4717012" y="4614314"/>
            <a:ext cx="515938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Cache</a:t>
            </a:r>
          </a:p>
        </p:txBody>
      </p:sp>
      <p:sp>
        <p:nvSpPr>
          <p:cNvPr id="43" name="Optional SOAP, REST"/>
          <p:cNvSpPr txBox="1"/>
          <p:nvPr/>
        </p:nvSpPr>
        <p:spPr>
          <a:xfrm>
            <a:off x="5045625" y="3340943"/>
            <a:ext cx="1146632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Optional SOAP, REST</a:t>
            </a:r>
          </a:p>
        </p:txBody>
      </p:sp>
      <p:sp>
        <p:nvSpPr>
          <p:cNvPr id="44" name="Canonical Object Model"/>
          <p:cNvSpPr txBox="1"/>
          <p:nvPr/>
        </p:nvSpPr>
        <p:spPr>
          <a:xfrm>
            <a:off x="5004350" y="3042521"/>
            <a:ext cx="1255773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Canonical Object Model</a:t>
            </a:r>
          </a:p>
        </p:txBody>
      </p:sp>
      <p:sp>
        <p:nvSpPr>
          <p:cNvPr id="45" name="Data Model"/>
          <p:cNvSpPr txBox="1"/>
          <p:nvPr/>
        </p:nvSpPr>
        <p:spPr>
          <a:xfrm>
            <a:off x="4232825" y="4362765"/>
            <a:ext cx="646073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Data Model</a:t>
            </a:r>
          </a:p>
        </p:txBody>
      </p:sp>
      <p:pic>
        <p:nvPicPr>
          <p:cNvPr id="46" name="image.png" descr="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37887" y="4892425"/>
            <a:ext cx="2406651" cy="893705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External Systems…"/>
          <p:cNvSpPr txBox="1"/>
          <p:nvPr/>
        </p:nvSpPr>
        <p:spPr>
          <a:xfrm>
            <a:off x="6912525" y="5139287"/>
            <a:ext cx="1901825" cy="36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External Systems</a:t>
            </a:r>
          </a:p>
          <a:p>
            <a:pPr algn="ctr"/>
            <a:r>
              <a:rPr sz="1000" b="1">
                <a:latin typeface="Arial"/>
                <a:ea typeface="Arial"/>
                <a:cs typeface="Arial"/>
                <a:sym typeface="Arial"/>
              </a:rPr>
              <a:t>Interfaces, Feeds, Printers</a:t>
            </a:r>
          </a:p>
        </p:txBody>
      </p:sp>
      <p:sp>
        <p:nvSpPr>
          <p:cNvPr id="48" name="JMS, SOAP, .JAXB, Spring"/>
          <p:cNvSpPr txBox="1"/>
          <p:nvPr/>
        </p:nvSpPr>
        <p:spPr>
          <a:xfrm>
            <a:off x="6852200" y="4398700"/>
            <a:ext cx="1378208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 dirty="0">
                <a:latin typeface="Arial"/>
                <a:ea typeface="Arial"/>
                <a:cs typeface="Arial"/>
                <a:sym typeface="Arial"/>
              </a:rPr>
              <a:t>JMS, SOAP, .JAXB, Spring</a:t>
            </a:r>
          </a:p>
        </p:txBody>
      </p:sp>
      <p:sp>
        <p:nvSpPr>
          <p:cNvPr id="49" name="SOAP, REST"/>
          <p:cNvSpPr txBox="1"/>
          <p:nvPr/>
        </p:nvSpPr>
        <p:spPr>
          <a:xfrm>
            <a:off x="7441162" y="3340943"/>
            <a:ext cx="706399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SOAP, REST</a:t>
            </a:r>
          </a:p>
        </p:txBody>
      </p:sp>
      <p:sp>
        <p:nvSpPr>
          <p:cNvPr id="50" name="Canonical Object Model"/>
          <p:cNvSpPr txBox="1"/>
          <p:nvPr/>
        </p:nvSpPr>
        <p:spPr>
          <a:xfrm>
            <a:off x="6991900" y="3053458"/>
            <a:ext cx="1255773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Canonical Object Model</a:t>
            </a:r>
          </a:p>
        </p:txBody>
      </p:sp>
      <p:sp>
        <p:nvSpPr>
          <p:cNvPr id="51" name="Data Access Objects"/>
          <p:cNvSpPr txBox="1"/>
          <p:nvPr/>
        </p:nvSpPr>
        <p:spPr>
          <a:xfrm>
            <a:off x="4867825" y="4079967"/>
            <a:ext cx="1105605" cy="1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r>
              <a:rPr sz="800" b="1">
                <a:latin typeface="Arial"/>
                <a:ea typeface="Arial"/>
                <a:cs typeface="Arial"/>
                <a:sym typeface="Arial"/>
              </a:rPr>
              <a:t>Data Access Objects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2675532" y="2437226"/>
            <a:ext cx="33963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675532" y="3158141"/>
            <a:ext cx="33963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675532" y="2434767"/>
            <a:ext cx="0" cy="7233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948367" y="2776043"/>
            <a:ext cx="72716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0046" y="1661618"/>
            <a:ext cx="1881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B050"/>
                </a:solidFill>
              </a:rPr>
              <a:t>This layer is all about </a:t>
            </a:r>
            <a:r>
              <a:rPr lang="en-US" dirty="0">
                <a:solidFill>
                  <a:srgbClr val="00B050"/>
                </a:solidFill>
              </a:rPr>
              <a:t>handling </a:t>
            </a:r>
            <a:r>
              <a:rPr lang="en-US" dirty="0" smtClean="0">
                <a:solidFill>
                  <a:srgbClr val="00B050"/>
                </a:solidFill>
              </a:rPr>
              <a:t>executing business logic, business rules, and interacting with Data Services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8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1232" y="315686"/>
            <a:ext cx="11673017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What is a business rule?</a:t>
            </a:r>
            <a:endParaRPr lang="en-US" altLang="en-US" baseline="-25000" dirty="0"/>
          </a:p>
        </p:txBody>
      </p:sp>
      <p:sp>
        <p:nvSpPr>
          <p:cNvPr id="30724" name="Rectangle 1"/>
          <p:cNvSpPr>
            <a:spLocks noChangeArrowheads="1"/>
          </p:cNvSpPr>
          <p:nvPr/>
        </p:nvSpPr>
        <p:spPr bwMode="auto">
          <a:xfrm>
            <a:off x="337751" y="1219200"/>
            <a:ext cx="9549713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A </a:t>
            </a:r>
            <a:r>
              <a:rPr lang="en-US" altLang="en-US" dirty="0">
                <a:latin typeface="+mn-lt"/>
                <a:ea typeface="Corbel" charset="0"/>
                <a:cs typeface="Corbel" charset="0"/>
              </a:rPr>
              <a:t>business rule is a rule that defines or constrains some aspect of business and always resolves to either true or false. </a:t>
            </a:r>
            <a:endParaRPr lang="en-US" altLang="en-US" dirty="0" smtClean="0">
              <a:latin typeface="+mn-lt"/>
              <a:ea typeface="Corbel" charset="0"/>
              <a:cs typeface="Corbe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Business </a:t>
            </a:r>
            <a:r>
              <a:rPr lang="en-US" altLang="en-US" dirty="0">
                <a:latin typeface="+mn-lt"/>
                <a:ea typeface="Corbel" charset="0"/>
                <a:cs typeface="Corbel" charset="0"/>
              </a:rPr>
              <a:t>rules describe the operations, definitions and constraints that apply to an organization. </a:t>
            </a:r>
            <a:endParaRPr lang="en-US" altLang="en-US" dirty="0" smtClean="0">
              <a:latin typeface="+mn-lt"/>
              <a:ea typeface="Corbel" charset="0"/>
              <a:cs typeface="Corbe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Business </a:t>
            </a:r>
            <a:r>
              <a:rPr lang="en-US" altLang="en-US" dirty="0">
                <a:latin typeface="+mn-lt"/>
                <a:ea typeface="Corbel" charset="0"/>
                <a:cs typeface="Corbel" charset="0"/>
              </a:rPr>
              <a:t>rules can apply to people, processes, corporate behavior and computing systems in an organization, and are put in place to help the organization achieve its </a:t>
            </a: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goals.</a:t>
            </a:r>
          </a:p>
          <a:p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For example:</a:t>
            </a:r>
          </a:p>
          <a:p>
            <a:pPr marL="342900" indent="-342900">
              <a:buFont typeface="Wingdings" charset="2"/>
              <a:buChar char="q"/>
            </a:pP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No </a:t>
            </a:r>
            <a:r>
              <a:rPr lang="en-US" altLang="en-US" dirty="0">
                <a:latin typeface="+mn-lt"/>
                <a:ea typeface="Corbel" charset="0"/>
                <a:cs typeface="Corbel" charset="0"/>
              </a:rPr>
              <a:t>credit check is to be performed on return customers. </a:t>
            </a: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	</a:t>
            </a:r>
          </a:p>
          <a:p>
            <a:pPr marL="342900" indent="-342900">
              <a:buFont typeface="Wingdings" charset="2"/>
              <a:buChar char="q"/>
            </a:pP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Cannot withdraw more money from your account then your balance.</a:t>
            </a:r>
          </a:p>
          <a:p>
            <a:pPr marL="342900" indent="-342900">
              <a:buFont typeface="Wingdings" charset="2"/>
              <a:buChar char="q"/>
            </a:pP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Cannot buy items with a credit card if the card authorization fails.</a:t>
            </a:r>
            <a:endParaRPr lang="en-US" altLang="en-US" dirty="0">
              <a:latin typeface="+mn-lt"/>
              <a:ea typeface="Corbel" charset="0"/>
              <a:cs typeface="Corbe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48974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What are other business rules do you have in your application?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14569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63500"/>
            <a:ext cx="7531100" cy="6731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324100" y="274638"/>
            <a:ext cx="7531100" cy="1437273"/>
          </a:xfrm>
          <a:prstGeom prst="roundRect">
            <a:avLst>
              <a:gd name="adj" fmla="val 11865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24100" y="2069922"/>
            <a:ext cx="7531100" cy="1864714"/>
          </a:xfrm>
          <a:prstGeom prst="roundRect">
            <a:avLst>
              <a:gd name="adj" fmla="val 11865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24100" y="4045083"/>
            <a:ext cx="7531100" cy="2650701"/>
          </a:xfrm>
          <a:prstGeom prst="roundRect">
            <a:avLst>
              <a:gd name="adj" fmla="val 11865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58892" y="2167501"/>
            <a:ext cx="2194767" cy="1532437"/>
          </a:xfrm>
          <a:prstGeom prst="rightArrow">
            <a:avLst>
              <a:gd name="adj1" fmla="val 73424"/>
              <a:gd name="adj2" fmla="val 328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is the layer we are working in.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471" y="690287"/>
            <a:ext cx="2239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ResponsePage.xhtml</a:t>
            </a:r>
            <a:endParaRPr lang="en-US" dirty="0" smtClean="0"/>
          </a:p>
          <a:p>
            <a:r>
              <a:rPr lang="en-US" dirty="0" err="1" smtClean="0"/>
              <a:t>InputForm.xhtml</a:t>
            </a:r>
            <a:endParaRPr lang="en-US" dirty="0" smtClean="0"/>
          </a:p>
          <a:p>
            <a:r>
              <a:rPr lang="en-US" dirty="0" err="1" smtClean="0"/>
              <a:t>AnnualReport.xhtml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471" y="4882576"/>
            <a:ext cx="223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DabaBaseOps.java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471" y="3565304"/>
            <a:ext cx="223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BusinessLogic.java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3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Business Logic for a shopping cart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8697" y="1300921"/>
            <a:ext cx="4944265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Andale Mono"/>
                <a:cs typeface="Andale Mono"/>
              </a:rPr>
              <a:t>public class Cart {</a:t>
            </a: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dirty="0">
                <a:latin typeface="Andale Mono"/>
                <a:cs typeface="Andale Mono"/>
              </a:rPr>
              <a:t>private 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itemCount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r>
              <a:rPr lang="en-US" dirty="0">
                <a:latin typeface="Andale Mono"/>
                <a:cs typeface="Andale Mono"/>
              </a:rPr>
              <a:t>private double </a:t>
            </a:r>
            <a:r>
              <a:rPr lang="en-US" dirty="0" err="1">
                <a:latin typeface="Andale Mono"/>
                <a:cs typeface="Andale Mono"/>
              </a:rPr>
              <a:t>totalPrice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r>
              <a:rPr lang="en-US" dirty="0">
                <a:latin typeface="Andale Mono"/>
                <a:cs typeface="Andale Mono"/>
              </a:rPr>
              <a:t>private static 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capacity;</a:t>
            </a:r>
          </a:p>
          <a:p>
            <a:r>
              <a:rPr lang="en-US" dirty="0">
                <a:latin typeface="Andale Mono"/>
                <a:cs typeface="Andale Mono"/>
              </a:rPr>
              <a:t>private static Item[] cart = new Item[capacity];</a:t>
            </a: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dirty="0">
                <a:latin typeface="Andale Mono"/>
                <a:cs typeface="Andale Mono"/>
              </a:rPr>
              <a:t>public Cart(){</a:t>
            </a:r>
          </a:p>
          <a:p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itemCount</a:t>
            </a:r>
            <a:r>
              <a:rPr lang="en-US" dirty="0">
                <a:latin typeface="Andale Mono"/>
                <a:cs typeface="Andale Mono"/>
              </a:rPr>
              <a:t> = 10;</a:t>
            </a:r>
          </a:p>
          <a:p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totalPrice</a:t>
            </a:r>
            <a:r>
              <a:rPr lang="en-US" dirty="0">
                <a:latin typeface="Andale Mono"/>
                <a:cs typeface="Andale Mono"/>
              </a:rPr>
              <a:t> = 0.0;</a:t>
            </a:r>
          </a:p>
          <a:p>
            <a:r>
              <a:rPr lang="en-US" dirty="0">
                <a:latin typeface="Andale Mono"/>
                <a:cs typeface="Andale Mono"/>
              </a:rPr>
              <a:t>    capacity = 0;</a:t>
            </a:r>
          </a:p>
          <a:p>
            <a:r>
              <a:rPr lang="en-US" dirty="0" smtClean="0">
                <a:latin typeface="Andale Mono"/>
                <a:cs typeface="Andale Mono"/>
              </a:rPr>
              <a:t>}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399" y="1300922"/>
            <a:ext cx="6439881" cy="45243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public </a:t>
            </a:r>
            <a:r>
              <a:rPr lang="en-US" dirty="0">
                <a:latin typeface="Andale Mono"/>
                <a:cs typeface="Andale Mono"/>
              </a:rPr>
              <a:t>void add(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itemID</a:t>
            </a:r>
            <a:r>
              <a:rPr lang="en-US" dirty="0">
                <a:latin typeface="Andale Mono"/>
                <a:cs typeface="Andale Mono"/>
              </a:rPr>
              <a:t>, String </a:t>
            </a:r>
            <a:r>
              <a:rPr lang="en-US" dirty="0" err="1">
                <a:latin typeface="Andale Mono"/>
                <a:cs typeface="Andale Mono"/>
              </a:rPr>
              <a:t>itemName</a:t>
            </a:r>
            <a:r>
              <a:rPr lang="en-US" dirty="0">
                <a:latin typeface="Andale Mono"/>
                <a:cs typeface="Andale Mono"/>
              </a:rPr>
              <a:t>, double </a:t>
            </a:r>
            <a:r>
              <a:rPr lang="en-US" dirty="0" err="1">
                <a:latin typeface="Andale Mono"/>
                <a:cs typeface="Andale Mono"/>
              </a:rPr>
              <a:t>itemPrice</a:t>
            </a:r>
            <a:r>
              <a:rPr lang="en-US" dirty="0">
                <a:latin typeface="Andale Mono"/>
                <a:cs typeface="Andale Mono"/>
              </a:rPr>
              <a:t>, String </a:t>
            </a:r>
            <a:r>
              <a:rPr lang="en-US" dirty="0" err="1">
                <a:latin typeface="Andale Mono"/>
                <a:cs typeface="Andale Mono"/>
              </a:rPr>
              <a:t>itemDescription</a:t>
            </a:r>
            <a:r>
              <a:rPr lang="en-US" dirty="0">
                <a:latin typeface="Andale Mono"/>
                <a:cs typeface="Andale Mono"/>
              </a:rPr>
              <a:t>, 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itemQuantity</a:t>
            </a:r>
            <a:r>
              <a:rPr lang="en-US" dirty="0">
                <a:latin typeface="Andale Mono"/>
                <a:cs typeface="Andale Mono"/>
              </a:rPr>
              <a:t>, double </a:t>
            </a:r>
            <a:r>
              <a:rPr lang="en-US" dirty="0" err="1">
                <a:latin typeface="Andale Mono"/>
                <a:cs typeface="Andale Mono"/>
              </a:rPr>
              <a:t>itemTax</a:t>
            </a:r>
            <a:r>
              <a:rPr lang="en-US" dirty="0">
                <a:latin typeface="Andale Mono"/>
                <a:cs typeface="Andale Mono"/>
              </a:rPr>
              <a:t>){</a:t>
            </a:r>
          </a:p>
          <a:p>
            <a:r>
              <a:rPr lang="en-US" dirty="0">
                <a:latin typeface="Andale Mono"/>
                <a:cs typeface="Andale Mono"/>
              </a:rPr>
              <a:t>    Item item = new Item(</a:t>
            </a:r>
            <a:r>
              <a:rPr lang="en-US" dirty="0" err="1">
                <a:latin typeface="Andale Mono"/>
                <a:cs typeface="Andale Mono"/>
              </a:rPr>
              <a:t>itemID</a:t>
            </a:r>
            <a:r>
              <a:rPr lang="en-US" dirty="0">
                <a:latin typeface="Andale Mono"/>
                <a:cs typeface="Andale Mono"/>
              </a:rPr>
              <a:t>, </a:t>
            </a:r>
            <a:r>
              <a:rPr lang="en-US" dirty="0" err="1">
                <a:latin typeface="Andale Mono"/>
                <a:cs typeface="Andale Mono"/>
              </a:rPr>
              <a:t>itemName</a:t>
            </a:r>
            <a:r>
              <a:rPr lang="en-US" dirty="0">
                <a:latin typeface="Andale Mono"/>
                <a:cs typeface="Andale Mono"/>
              </a:rPr>
              <a:t>, </a:t>
            </a:r>
            <a:r>
              <a:rPr lang="en-US" dirty="0" err="1">
                <a:latin typeface="Andale Mono"/>
                <a:cs typeface="Andale Mono"/>
              </a:rPr>
              <a:t>itemPrice</a:t>
            </a:r>
            <a:r>
              <a:rPr lang="en-US" dirty="0">
                <a:latin typeface="Andale Mono"/>
                <a:cs typeface="Andale Mono"/>
              </a:rPr>
              <a:t>, </a:t>
            </a:r>
            <a:r>
              <a:rPr lang="en-US" dirty="0" err="1">
                <a:latin typeface="Andale Mono"/>
                <a:cs typeface="Andale Mono"/>
              </a:rPr>
              <a:t>itemDescription</a:t>
            </a:r>
            <a:r>
              <a:rPr lang="en-US" dirty="0">
                <a:latin typeface="Andale Mono"/>
                <a:cs typeface="Andale Mono"/>
              </a:rPr>
              <a:t>, </a:t>
            </a:r>
            <a:r>
              <a:rPr lang="en-US" dirty="0" err="1">
                <a:latin typeface="Andale Mono"/>
                <a:cs typeface="Andale Mono"/>
              </a:rPr>
              <a:t>itemQuantity</a:t>
            </a:r>
            <a:r>
              <a:rPr lang="en-US" dirty="0">
                <a:latin typeface="Andale Mono"/>
                <a:cs typeface="Andale Mono"/>
              </a:rPr>
              <a:t>, </a:t>
            </a:r>
            <a:r>
              <a:rPr lang="en-US" dirty="0" err="1">
                <a:latin typeface="Andale Mono"/>
                <a:cs typeface="Andale Mono"/>
              </a:rPr>
              <a:t>itemTax</a:t>
            </a:r>
            <a:r>
              <a:rPr lang="en-US" dirty="0">
                <a:latin typeface="Andale Mono"/>
                <a:cs typeface="Andale Mono"/>
              </a:rPr>
              <a:t>);</a:t>
            </a:r>
          </a:p>
          <a:p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totalPrice</a:t>
            </a:r>
            <a:r>
              <a:rPr lang="en-US" dirty="0">
                <a:latin typeface="Andale Mono"/>
                <a:cs typeface="Andale Mono"/>
              </a:rPr>
              <a:t> += (</a:t>
            </a:r>
            <a:r>
              <a:rPr lang="en-US" dirty="0" err="1">
                <a:latin typeface="Andale Mono"/>
                <a:cs typeface="Andale Mono"/>
              </a:rPr>
              <a:t>itemPrice</a:t>
            </a:r>
            <a:r>
              <a:rPr lang="en-US" dirty="0">
                <a:latin typeface="Andale Mono"/>
                <a:cs typeface="Andale Mono"/>
              </a:rPr>
              <a:t> * </a:t>
            </a:r>
            <a:r>
              <a:rPr lang="en-US" dirty="0" err="1">
                <a:latin typeface="Andale Mono"/>
                <a:cs typeface="Andale Mono"/>
              </a:rPr>
              <a:t>itemQuantity</a:t>
            </a:r>
            <a:r>
              <a:rPr lang="en-US" dirty="0">
                <a:latin typeface="Andale Mono"/>
                <a:cs typeface="Andale Mono"/>
              </a:rPr>
              <a:t>);</a:t>
            </a:r>
          </a:p>
          <a:p>
            <a:r>
              <a:rPr lang="en-US" dirty="0">
                <a:latin typeface="Andale Mono"/>
                <a:cs typeface="Andale Mono"/>
              </a:rPr>
              <a:t>    cart[</a:t>
            </a:r>
            <a:r>
              <a:rPr lang="en-US" dirty="0" err="1">
                <a:latin typeface="Andale Mono"/>
                <a:cs typeface="Andale Mono"/>
              </a:rPr>
              <a:t>itemCount</a:t>
            </a:r>
            <a:r>
              <a:rPr lang="en-US" dirty="0">
                <a:latin typeface="Andale Mono"/>
                <a:cs typeface="Andale Mono"/>
              </a:rPr>
              <a:t>] = item;</a:t>
            </a:r>
          </a:p>
          <a:p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itemCount</a:t>
            </a:r>
            <a:r>
              <a:rPr lang="en-US" dirty="0">
                <a:latin typeface="Andale Mono"/>
                <a:cs typeface="Andale Mono"/>
              </a:rPr>
              <a:t> += 1;</a:t>
            </a:r>
          </a:p>
          <a:p>
            <a:r>
              <a:rPr lang="en-US" dirty="0">
                <a:latin typeface="Andale Mono"/>
                <a:cs typeface="Andale Mono"/>
              </a:rPr>
              <a:t>    if(</a:t>
            </a:r>
            <a:r>
              <a:rPr lang="en-US" dirty="0" err="1">
                <a:latin typeface="Andale Mono"/>
                <a:cs typeface="Andale Mono"/>
              </a:rPr>
              <a:t>itemCount</a:t>
            </a:r>
            <a:r>
              <a:rPr lang="en-US" dirty="0">
                <a:latin typeface="Andale Mono"/>
                <a:cs typeface="Andale Mono"/>
              </a:rPr>
              <a:t>==capacity)</a:t>
            </a:r>
          </a:p>
          <a:p>
            <a:r>
              <a:rPr lang="en-US" dirty="0">
                <a:latin typeface="Andale Mono"/>
                <a:cs typeface="Andale Mono"/>
              </a:rPr>
              <a:t>    {</a:t>
            </a:r>
          </a:p>
          <a:p>
            <a:r>
              <a:rPr lang="en-US" dirty="0">
                <a:latin typeface="Andale Mono"/>
                <a:cs typeface="Andale Mono"/>
              </a:rPr>
              <a:t>        </a:t>
            </a:r>
            <a:r>
              <a:rPr lang="en-US" dirty="0" err="1">
                <a:latin typeface="Andale Mono"/>
                <a:cs typeface="Andale Mono"/>
              </a:rPr>
              <a:t>increaseSize</a:t>
            </a:r>
            <a:r>
              <a:rPr lang="en-US" dirty="0">
                <a:latin typeface="Andale Mono"/>
                <a:cs typeface="Andale Mono"/>
              </a:rPr>
              <a:t>();</a:t>
            </a:r>
          </a:p>
          <a:p>
            <a:r>
              <a:rPr lang="en-US" dirty="0">
                <a:latin typeface="Andale Mono"/>
                <a:cs typeface="Andale Mono"/>
              </a:rPr>
              <a:t>    }</a:t>
            </a:r>
          </a:p>
          <a:p>
            <a:r>
              <a:rPr lang="en-US" dirty="0" smtClean="0">
                <a:latin typeface="Andale Mono"/>
                <a:cs typeface="Andale Mono"/>
              </a:rPr>
              <a:t>}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more methods to follow...</a:t>
            </a:r>
          </a:p>
        </p:txBody>
      </p:sp>
    </p:spTree>
    <p:extLst>
      <p:ext uri="{BB962C8B-B14F-4D97-AF65-F5344CB8AC3E}">
        <p14:creationId xmlns:p14="http://schemas.microsoft.com/office/powerpoint/2010/main" val="4052073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 (another example)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4465" y="1305342"/>
            <a:ext cx="5454997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public class Product {</a:t>
            </a:r>
          </a:p>
          <a:p>
            <a:r>
              <a:rPr lang="en-US" sz="1600" dirty="0">
                <a:latin typeface="Consolas"/>
                <a:cs typeface="Consolas"/>
              </a:rPr>
              <a:t>    public Product (string name, decimal price) {</a:t>
            </a:r>
          </a:p>
          <a:p>
            <a:r>
              <a:rPr lang="en-US" sz="1600" dirty="0">
                <a:latin typeface="Consolas"/>
                <a:cs typeface="Consolas"/>
              </a:rPr>
              <a:t>       </a:t>
            </a:r>
            <a:r>
              <a:rPr lang="en-US" sz="1600" dirty="0" err="1">
                <a:latin typeface="Consolas"/>
                <a:cs typeface="Consolas"/>
              </a:rPr>
              <a:t>this.Price</a:t>
            </a:r>
            <a:r>
              <a:rPr lang="en-US" sz="1600" dirty="0">
                <a:latin typeface="Consolas"/>
                <a:cs typeface="Consolas"/>
              </a:rPr>
              <a:t> = price;</a:t>
            </a:r>
          </a:p>
          <a:p>
            <a:r>
              <a:rPr lang="en-US" sz="1600" dirty="0">
                <a:latin typeface="Consolas"/>
                <a:cs typeface="Consolas"/>
              </a:rPr>
              <a:t>       </a:t>
            </a:r>
            <a:r>
              <a:rPr lang="en-US" sz="1600" dirty="0" err="1">
                <a:latin typeface="Consolas"/>
                <a:cs typeface="Consolas"/>
              </a:rPr>
              <a:t>this.Name</a:t>
            </a:r>
            <a:r>
              <a:rPr lang="en-US" sz="1600" dirty="0">
                <a:latin typeface="Consolas"/>
                <a:cs typeface="Consolas"/>
              </a:rPr>
              <a:t> = name;</a:t>
            </a:r>
          </a:p>
          <a:p>
            <a:r>
              <a:rPr lang="en-US" sz="1600" dirty="0">
                <a:latin typeface="Consolas"/>
                <a:cs typeface="Consolas"/>
              </a:rPr>
              <a:t>    }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  public decimal </a:t>
            </a:r>
            <a:r>
              <a:rPr lang="en-US" sz="1600" dirty="0" err="1">
                <a:latin typeface="Consolas"/>
                <a:cs typeface="Consolas"/>
              </a:rPr>
              <a:t>GetPrice</a:t>
            </a:r>
            <a:r>
              <a:rPr lang="en-US" sz="1600" dirty="0">
                <a:latin typeface="Consolas"/>
                <a:cs typeface="Consolas"/>
              </a:rPr>
              <a:t>() { return </a:t>
            </a:r>
            <a:r>
              <a:rPr lang="en-US" sz="1600" dirty="0" err="1">
                <a:latin typeface="Consolas"/>
                <a:cs typeface="Consolas"/>
              </a:rPr>
              <a:t>this.Price</a:t>
            </a:r>
            <a:r>
              <a:rPr lang="en-US" sz="1600" dirty="0">
                <a:latin typeface="Consolas"/>
                <a:cs typeface="Consolas"/>
              </a:rPr>
              <a:t>; }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  public override string </a:t>
            </a:r>
            <a:r>
              <a:rPr lang="en-US" sz="1600" dirty="0" err="1">
                <a:latin typeface="Consolas"/>
                <a:cs typeface="Consolas"/>
              </a:rPr>
              <a:t>ToString</a:t>
            </a:r>
            <a:r>
              <a:rPr lang="en-US" sz="1600" dirty="0">
                <a:latin typeface="Consolas"/>
                <a:cs typeface="Consolas"/>
              </a:rPr>
              <a:t> () {</a:t>
            </a:r>
          </a:p>
          <a:p>
            <a:r>
              <a:rPr lang="en-US" sz="1600" dirty="0">
                <a:latin typeface="Consolas"/>
                <a:cs typeface="Consolas"/>
              </a:rPr>
              <a:t>       return name + "   " + price;</a:t>
            </a:r>
          </a:p>
          <a:p>
            <a:r>
              <a:rPr lang="en-US" sz="1600" dirty="0">
                <a:latin typeface="Consolas"/>
                <a:cs typeface="Consolas"/>
              </a:rPr>
              <a:t>    }</a:t>
            </a: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932945" y="1305342"/>
            <a:ext cx="6096000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public </a:t>
            </a:r>
            <a:r>
              <a:rPr lang="en-US" sz="1600" dirty="0">
                <a:latin typeface="Consolas"/>
                <a:cs typeface="Consolas"/>
              </a:rPr>
              <a:t>class Cart {</a:t>
            </a:r>
          </a:p>
          <a:p>
            <a:r>
              <a:rPr lang="en-US" sz="1600" dirty="0">
                <a:latin typeface="Consolas"/>
                <a:cs typeface="Consolas"/>
              </a:rPr>
              <a:t>    protected List&lt;Product&gt; items;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  public void </a:t>
            </a:r>
            <a:r>
              <a:rPr lang="en-US" sz="1600" dirty="0" err="1">
                <a:latin typeface="Consolas"/>
                <a:cs typeface="Consolas"/>
              </a:rPr>
              <a:t>AddItem</a:t>
            </a:r>
            <a:r>
              <a:rPr lang="en-US" sz="1600" dirty="0">
                <a:latin typeface="Consolas"/>
                <a:cs typeface="Consolas"/>
              </a:rPr>
              <a:t>( Product </a:t>
            </a:r>
            <a:r>
              <a:rPr lang="en-US" sz="1600" dirty="0" err="1">
                <a:latin typeface="Consolas"/>
                <a:cs typeface="Consolas"/>
              </a:rPr>
              <a:t>newItem</a:t>
            </a:r>
            <a:r>
              <a:rPr lang="en-US" sz="1600" dirty="0">
                <a:latin typeface="Consolas"/>
                <a:cs typeface="Consolas"/>
              </a:rPr>
              <a:t> ) {  }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  public decimal </a:t>
            </a:r>
            <a:r>
              <a:rPr lang="en-US" sz="1600" dirty="0" err="1">
                <a:latin typeface="Consolas"/>
                <a:cs typeface="Consolas"/>
              </a:rPr>
              <a:t>CartTotal</a:t>
            </a:r>
            <a:r>
              <a:rPr lang="en-US" sz="1600" dirty="0">
                <a:latin typeface="Consolas"/>
                <a:cs typeface="Consolas"/>
              </a:rPr>
              <a:t>() {</a:t>
            </a:r>
          </a:p>
          <a:p>
            <a:r>
              <a:rPr lang="en-US" sz="1600" dirty="0">
                <a:latin typeface="Consolas"/>
                <a:cs typeface="Consolas"/>
              </a:rPr>
              <a:t>       decimal total = 0;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     </a:t>
            </a:r>
            <a:r>
              <a:rPr lang="en-US" sz="1600" dirty="0" err="1">
                <a:latin typeface="Consolas"/>
                <a:cs typeface="Consolas"/>
              </a:rPr>
              <a:t>foreach</a:t>
            </a:r>
            <a:r>
              <a:rPr lang="en-US" sz="1600" dirty="0">
                <a:latin typeface="Consolas"/>
                <a:cs typeface="Consolas"/>
              </a:rPr>
              <a:t> (Product thing in items) { total += </a:t>
            </a:r>
            <a:r>
              <a:rPr lang="en-US" sz="1600" dirty="0" err="1">
                <a:latin typeface="Consolas"/>
                <a:cs typeface="Consolas"/>
              </a:rPr>
              <a:t>thing.GetPrice</a:t>
            </a:r>
            <a:r>
              <a:rPr lang="en-US" sz="1600" dirty="0">
                <a:latin typeface="Consolas"/>
                <a:cs typeface="Consolas"/>
              </a:rPr>
              <a:t>(); }</a:t>
            </a:r>
          </a:p>
          <a:p>
            <a:r>
              <a:rPr lang="en-US" sz="1600" dirty="0">
                <a:latin typeface="Consolas"/>
                <a:cs typeface="Consolas"/>
              </a:rPr>
              <a:t>       return total;</a:t>
            </a:r>
          </a:p>
          <a:p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031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put the business logic in a separate class?</a:t>
            </a:r>
            <a:br>
              <a:rPr lang="en-US" dirty="0" smtClean="0"/>
            </a:br>
            <a:r>
              <a:rPr lang="en-US" sz="3100" dirty="0" smtClean="0"/>
              <a:t>The business logic class can be used by multiple front-end services.</a:t>
            </a:r>
            <a:endParaRPr lang="en-US" sz="3100" dirty="0"/>
          </a:p>
        </p:txBody>
      </p:sp>
      <p:sp>
        <p:nvSpPr>
          <p:cNvPr id="3" name="Rectangle 2"/>
          <p:cNvSpPr/>
          <p:nvPr/>
        </p:nvSpPr>
        <p:spPr>
          <a:xfrm>
            <a:off x="3754570" y="1497922"/>
            <a:ext cx="4265302" cy="27197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class </a:t>
            </a:r>
            <a:r>
              <a:rPr lang="en-US" sz="2400" dirty="0" err="1" smtClean="0"/>
              <a:t>calculateTax</a:t>
            </a:r>
            <a:r>
              <a:rPr lang="en-US" sz="2400" dirty="0" smtClean="0"/>
              <a:t>(</a:t>
            </a:r>
            <a:r>
              <a:rPr lang="en-US" sz="2400" dirty="0" err="1" smtClean="0"/>
              <a:t>AccountObject</a:t>
            </a:r>
            <a:r>
              <a:rPr lang="en-US" sz="2400" dirty="0" smtClean="0"/>
              <a:t> a) {</a:t>
            </a:r>
          </a:p>
          <a:p>
            <a:r>
              <a:rPr lang="en-US" sz="2400" dirty="0" smtClean="0"/>
              <a:t>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getStatus</a:t>
            </a:r>
            <a:r>
              <a:rPr lang="en-US" sz="2400" dirty="0" smtClean="0"/>
              <a:t>() {}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ublic </a:t>
            </a:r>
            <a:r>
              <a:rPr lang="en-US" sz="2400" dirty="0" err="1" smtClean="0"/>
              <a:t>bool</a:t>
            </a:r>
            <a:r>
              <a:rPr lang="en-US" sz="2400" dirty="0" smtClean="0"/>
              <a:t> </a:t>
            </a:r>
            <a:r>
              <a:rPr lang="en-US" sz="2400" dirty="0" err="1" smtClean="0"/>
              <a:t>isOverdue</a:t>
            </a:r>
            <a:r>
              <a:rPr lang="en-US" sz="2400" dirty="0" smtClean="0"/>
              <a:t>() {}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ublic float </a:t>
            </a:r>
            <a:r>
              <a:rPr lang="en-US" sz="2400" dirty="0" err="1" smtClean="0"/>
              <a:t>getTax</a:t>
            </a:r>
            <a:r>
              <a:rPr lang="en-US" sz="2400" dirty="0" smtClean="0"/>
              <a:t>() { 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647736" y="1863776"/>
            <a:ext cx="4516536" cy="4812580"/>
            <a:chOff x="7647736" y="1863776"/>
            <a:chExt cx="4516536" cy="4812580"/>
          </a:xfrm>
        </p:grpSpPr>
        <p:sp>
          <p:nvSpPr>
            <p:cNvPr id="5" name="Rounded Rectangle 4"/>
            <p:cNvSpPr/>
            <p:nvPr/>
          </p:nvSpPr>
          <p:spPr>
            <a:xfrm>
              <a:off x="8519604" y="1863776"/>
              <a:ext cx="2827488" cy="122871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JSON or XML</a:t>
              </a:r>
            </a:p>
            <a:p>
              <a:pPr algn="ctr"/>
              <a:r>
                <a:rPr lang="en-US" dirty="0" smtClean="0"/>
                <a:t>REST </a:t>
              </a:r>
              <a:r>
                <a:rPr lang="en-US" dirty="0"/>
                <a:t>S</a:t>
              </a:r>
              <a:r>
                <a:rPr lang="en-US" dirty="0" smtClean="0"/>
                <a:t>ervice</a:t>
              </a:r>
              <a:endParaRPr lang="en-US" dirty="0"/>
            </a:p>
          </p:txBody>
        </p:sp>
        <p:sp>
          <p:nvSpPr>
            <p:cNvPr id="7" name="Left-Right Arrow 6"/>
            <p:cNvSpPr/>
            <p:nvPr/>
          </p:nvSpPr>
          <p:spPr>
            <a:xfrm rot="20291722">
              <a:off x="7647736" y="2809468"/>
              <a:ext cx="1214714" cy="566035"/>
            </a:xfrm>
            <a:prstGeom prst="left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9953" y="2816369"/>
              <a:ext cx="3484319" cy="3859987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58599" y="1905193"/>
            <a:ext cx="3810079" cy="3834639"/>
            <a:chOff x="358599" y="1905193"/>
            <a:chExt cx="3810079" cy="3834639"/>
          </a:xfrm>
        </p:grpSpPr>
        <p:sp>
          <p:nvSpPr>
            <p:cNvPr id="4" name="Rounded Rectangle 3"/>
            <p:cNvSpPr/>
            <p:nvPr/>
          </p:nvSpPr>
          <p:spPr>
            <a:xfrm>
              <a:off x="358599" y="1905193"/>
              <a:ext cx="2827488" cy="9525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Front End</a:t>
              </a:r>
            </a:p>
            <a:p>
              <a:pPr algn="ctr"/>
              <a:r>
                <a:rPr lang="en-US" dirty="0" smtClean="0"/>
                <a:t>JSF </a:t>
              </a:r>
              <a:r>
                <a:rPr lang="en-US" dirty="0" err="1" smtClean="0"/>
                <a:t>xhtml</a:t>
              </a:r>
              <a:r>
                <a:rPr lang="en-US" dirty="0" smtClean="0"/>
                <a:t> code</a:t>
              </a:r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805" y="3092486"/>
              <a:ext cx="2708282" cy="2647346"/>
            </a:xfrm>
            <a:prstGeom prst="rect">
              <a:avLst/>
            </a:prstGeom>
          </p:spPr>
        </p:pic>
        <p:sp>
          <p:nvSpPr>
            <p:cNvPr id="6" name="Left-Right Arrow 5"/>
            <p:cNvSpPr/>
            <p:nvPr/>
          </p:nvSpPr>
          <p:spPr>
            <a:xfrm rot="918045">
              <a:off x="2953964" y="2811089"/>
              <a:ext cx="1214714" cy="566035"/>
            </a:xfrm>
            <a:prstGeom prst="left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42866" y="3773626"/>
            <a:ext cx="4163091" cy="2902731"/>
            <a:chOff x="4042866" y="3773626"/>
            <a:chExt cx="4163091" cy="290273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0354" y="3919536"/>
              <a:ext cx="1335603" cy="2756821"/>
            </a:xfrm>
            <a:prstGeom prst="rect">
              <a:avLst/>
            </a:prstGeom>
          </p:spPr>
        </p:pic>
        <p:sp>
          <p:nvSpPr>
            <p:cNvPr id="13" name="Rounded Rectangle 12"/>
            <p:cNvSpPr/>
            <p:nvPr/>
          </p:nvSpPr>
          <p:spPr>
            <a:xfrm>
              <a:off x="4042866" y="4787237"/>
              <a:ext cx="2827488" cy="9525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Mobile App</a:t>
              </a:r>
              <a:endParaRPr lang="en-US" dirty="0"/>
            </a:p>
          </p:txBody>
        </p:sp>
        <p:sp>
          <p:nvSpPr>
            <p:cNvPr id="14" name="Left-Right Arrow 13"/>
            <p:cNvSpPr/>
            <p:nvPr/>
          </p:nvSpPr>
          <p:spPr>
            <a:xfrm rot="5565626">
              <a:off x="5317205" y="4097965"/>
              <a:ext cx="1214714" cy="566035"/>
            </a:xfrm>
            <a:prstGeom prst="left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869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553" y="-8229"/>
            <a:ext cx="7733448" cy="6866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839" y="297897"/>
            <a:ext cx="4817445" cy="1980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</a:t>
            </a:r>
            <a:br>
              <a:rPr lang="en-US" dirty="0" smtClean="0"/>
            </a:br>
            <a:r>
              <a:rPr lang="en-US" dirty="0" smtClean="0"/>
              <a:t>Business Logic  </a:t>
            </a:r>
            <a:br>
              <a:rPr lang="en-US" dirty="0" smtClean="0"/>
            </a:br>
            <a:r>
              <a:rPr lang="en-US" dirty="0" smtClean="0"/>
              <a:t>- a bidding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4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1368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Business Logic?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63671" y="1295400"/>
            <a:ext cx="10258817" cy="46482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0" dirty="0" smtClean="0">
                <a:solidFill>
                  <a:srgbClr val="000000"/>
                </a:solidFill>
                <a:latin typeface="+mn-lt"/>
              </a:rPr>
              <a:t>Unlike desktop applications, which are run from a local computer, web applications require a Web Server to host and serve up the application and require a web browser to render the application and interact with the user of the application.</a:t>
            </a:r>
          </a:p>
          <a:p>
            <a:pPr>
              <a:buClr>
                <a:schemeClr val="tx1"/>
              </a:buClr>
            </a:pPr>
            <a:r>
              <a:rPr lang="en-US" b="0" dirty="0" smtClean="0">
                <a:solidFill>
                  <a:srgbClr val="000000"/>
                </a:solidFill>
                <a:latin typeface="+mn-lt"/>
              </a:rPr>
              <a:t>Web applications are made up of a collection of static files (such as *.html, *.</a:t>
            </a:r>
            <a:r>
              <a:rPr lang="en-US" b="0" dirty="0" err="1" smtClean="0">
                <a:solidFill>
                  <a:srgbClr val="000000"/>
                </a:solidFill>
                <a:latin typeface="+mn-lt"/>
              </a:rPr>
              <a:t>css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, *.</a:t>
            </a:r>
            <a:r>
              <a:rPr lang="en-US" b="0" dirty="0" err="1" smtClean="0">
                <a:solidFill>
                  <a:srgbClr val="000000"/>
                </a:solidFill>
                <a:latin typeface="+mn-lt"/>
              </a:rPr>
              <a:t>js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, *.jpg) and dynamic files (such as *.</a:t>
            </a:r>
            <a:r>
              <a:rPr lang="en-US" b="0" dirty="0" err="1" smtClean="0">
                <a:solidFill>
                  <a:srgbClr val="000000"/>
                </a:solidFill>
                <a:latin typeface="+mn-lt"/>
              </a:rPr>
              <a:t>jsp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, *.xml, *.</a:t>
            </a:r>
            <a:r>
              <a:rPr lang="en-US" b="0" dirty="0" err="1" smtClean="0">
                <a:solidFill>
                  <a:srgbClr val="000000"/>
                </a:solidFill>
                <a:latin typeface="+mn-lt"/>
              </a:rPr>
              <a:t>json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) hosted on the Web Server.</a:t>
            </a:r>
          </a:p>
          <a:p>
            <a:pPr>
              <a:buClr>
                <a:schemeClr val="tx1"/>
              </a:buClr>
            </a:pPr>
            <a:r>
              <a:rPr lang="en-US" b="0" dirty="0" smtClean="0">
                <a:solidFill>
                  <a:srgbClr val="000000"/>
                </a:solidFill>
                <a:latin typeface="+mn-lt"/>
              </a:rPr>
              <a:t>The Web Server responds to HTTP requests and sends back HTTP responses.</a:t>
            </a:r>
          </a:p>
          <a:p>
            <a:pPr>
              <a:buClr>
                <a:schemeClr val="tx1"/>
              </a:buClr>
            </a:pPr>
            <a:r>
              <a:rPr lang="en-US" b="0" dirty="0" smtClean="0">
                <a:solidFill>
                  <a:srgbClr val="000000"/>
                </a:solidFill>
                <a:latin typeface="+mn-lt"/>
              </a:rPr>
              <a:t>Examples: </a:t>
            </a:r>
            <a:r>
              <a:rPr lang="en-US" b="0" u="sng" dirty="0" smtClean="0">
                <a:solidFill>
                  <a:srgbClr val="0070C0"/>
                </a:solidFill>
                <a:latin typeface="+mn-lt"/>
              </a:rPr>
              <a:t>Apache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, Microsoft IIS, IBM WebSphere</a:t>
            </a:r>
            <a:endParaRPr lang="en-US" b="0" dirty="0" smtClean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275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1368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an EJB?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63671" y="868681"/>
            <a:ext cx="11227735" cy="4648200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4400" b="0" dirty="0">
                <a:solidFill>
                  <a:srgbClr val="000000"/>
                </a:solidFill>
                <a:latin typeface="+mn-lt"/>
              </a:rPr>
              <a:t>An enterprise bean </a:t>
            </a:r>
            <a:r>
              <a:rPr lang="en-US" sz="4400" b="0" dirty="0" smtClean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4400" dirty="0" smtClean="0">
                <a:solidFill>
                  <a:srgbClr val="0070C0"/>
                </a:solidFill>
                <a:latin typeface="+mn-lt"/>
              </a:rPr>
              <a:t>EJB</a:t>
            </a:r>
            <a:r>
              <a:rPr lang="en-US" sz="4400" b="0" dirty="0" smtClean="0">
                <a:solidFill>
                  <a:srgbClr val="000000"/>
                </a:solidFill>
                <a:latin typeface="+mn-lt"/>
              </a:rPr>
              <a:t>) is </a:t>
            </a:r>
            <a:r>
              <a:rPr lang="en-US" sz="4400" b="0" dirty="0">
                <a:solidFill>
                  <a:srgbClr val="000000"/>
                </a:solidFill>
                <a:latin typeface="+mn-lt"/>
              </a:rPr>
              <a:t>a server-side component that </a:t>
            </a:r>
            <a:r>
              <a:rPr lang="en-US" sz="4400" b="0" u="sng" dirty="0">
                <a:solidFill>
                  <a:srgbClr val="000000"/>
                </a:solidFill>
                <a:latin typeface="+mn-lt"/>
              </a:rPr>
              <a:t>encapsulates</a:t>
            </a:r>
            <a:r>
              <a:rPr lang="en-US" sz="4400" b="0" dirty="0">
                <a:solidFill>
                  <a:srgbClr val="000000"/>
                </a:solidFill>
                <a:latin typeface="+mn-lt"/>
              </a:rPr>
              <a:t> the </a:t>
            </a:r>
            <a:r>
              <a:rPr lang="en-US" sz="4400" b="0" u="sng" dirty="0">
                <a:solidFill>
                  <a:srgbClr val="000000"/>
                </a:solidFill>
                <a:latin typeface="+mn-lt"/>
              </a:rPr>
              <a:t>business logic </a:t>
            </a:r>
            <a:r>
              <a:rPr lang="en-US" sz="4400" b="0" dirty="0">
                <a:solidFill>
                  <a:srgbClr val="000000"/>
                </a:solidFill>
                <a:latin typeface="+mn-lt"/>
              </a:rPr>
              <a:t>of an application. The business logic is the code that fulfills the purpose of the application</a:t>
            </a:r>
            <a:r>
              <a:rPr lang="en-US" sz="4400" b="0" dirty="0" smtClean="0">
                <a:solidFill>
                  <a:srgbClr val="000000"/>
                </a:solidFill>
                <a:latin typeface="+mn-lt"/>
              </a:rPr>
              <a:t>. It DOES NOT perform display of business </a:t>
            </a:r>
            <a:r>
              <a:rPr lang="en-US" sz="4400" b="0" dirty="0" smtClean="0">
                <a:solidFill>
                  <a:srgbClr val="000000"/>
                </a:solidFill>
                <a:latin typeface="+mn-lt"/>
              </a:rPr>
              <a:t>data (presentation) </a:t>
            </a:r>
            <a:r>
              <a:rPr lang="en-US" sz="4400" b="0" dirty="0" smtClean="0">
                <a:solidFill>
                  <a:srgbClr val="000000"/>
                </a:solidFill>
                <a:latin typeface="+mn-lt"/>
              </a:rPr>
              <a:t>or perform operations directly on the </a:t>
            </a:r>
            <a:r>
              <a:rPr lang="en-US" sz="4400" b="0" dirty="0" smtClean="0">
                <a:solidFill>
                  <a:srgbClr val="000000"/>
                </a:solidFill>
                <a:latin typeface="+mn-lt"/>
              </a:rPr>
              <a:t>database (</a:t>
            </a:r>
            <a:r>
              <a:rPr lang="en-US" sz="4400" b="0" dirty="0" err="1" smtClean="0">
                <a:solidFill>
                  <a:srgbClr val="000000"/>
                </a:solidFill>
                <a:latin typeface="+mn-lt"/>
              </a:rPr>
              <a:t>persistance</a:t>
            </a:r>
            <a:r>
              <a:rPr lang="en-US" sz="4400" b="0" dirty="0" smtClean="0">
                <a:solidFill>
                  <a:srgbClr val="000000"/>
                </a:solidFill>
                <a:latin typeface="+mn-lt"/>
              </a:rPr>
              <a:t>) .</a:t>
            </a:r>
            <a:endParaRPr lang="en-US" sz="4400" b="0" dirty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156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1368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an EJB?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63671" y="868680"/>
            <a:ext cx="11227735" cy="502636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0" dirty="0" smtClean="0">
                <a:solidFill>
                  <a:srgbClr val="000000"/>
                </a:solidFill>
                <a:latin typeface="+mn-lt"/>
              </a:rPr>
              <a:t>Is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a POJO that uses specific annotations at the class and method level to mark it as an EJB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en-US" b="0" dirty="0" smtClean="0">
                <a:solidFill>
                  <a:srgbClr val="000000"/>
                </a:solidFill>
                <a:latin typeface="+mn-lt"/>
              </a:rPr>
              <a:t>Is managed (instantiated and destroyed) by an EJB Container.</a:t>
            </a: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>
              <a:buClr>
                <a:schemeClr val="tx1"/>
              </a:buClr>
            </a:pPr>
            <a:r>
              <a:rPr lang="en-US" b="0" dirty="0">
                <a:solidFill>
                  <a:srgbClr val="000000"/>
                </a:solidFill>
                <a:latin typeface="+mn-lt"/>
              </a:rPr>
              <a:t>There are number of variants:</a:t>
            </a:r>
          </a:p>
          <a:p>
            <a:pPr lvl="1">
              <a:buClr>
                <a:schemeClr val="tx1"/>
              </a:buClr>
            </a:pPr>
            <a:r>
              <a:rPr lang="en-US" b="0" dirty="0" smtClean="0">
                <a:solidFill>
                  <a:srgbClr val="000000"/>
                </a:solidFill>
                <a:latin typeface="+mn-lt"/>
              </a:rPr>
              <a:t>Stateless Session: Keep state across method invocations (not widely used).</a:t>
            </a: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lvl="1">
              <a:buClr>
                <a:schemeClr val="tx1"/>
              </a:buClr>
            </a:pPr>
            <a:r>
              <a:rPr lang="en-US" b="0" dirty="0" err="1" smtClean="0">
                <a:solidFill>
                  <a:srgbClr val="000000"/>
                </a:solidFill>
                <a:latin typeface="+mn-lt"/>
              </a:rPr>
              <a:t>Stateful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 Session: Does not maintain state across method invocations (widely used).</a:t>
            </a: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lvl="1">
              <a:buClr>
                <a:schemeClr val="tx1"/>
              </a:buClr>
            </a:pPr>
            <a:r>
              <a:rPr lang="en-US" b="0" dirty="0" smtClean="0">
                <a:solidFill>
                  <a:srgbClr val="000000"/>
                </a:solidFill>
                <a:latin typeface="+mn-lt"/>
              </a:rPr>
              <a:t>Singleton: Only a single instance is every instantiated.</a:t>
            </a: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lvl="1">
              <a:buClr>
                <a:schemeClr val="tx1"/>
              </a:buClr>
            </a:pPr>
            <a:r>
              <a:rPr lang="en-US" b="0" dirty="0" smtClean="0">
                <a:solidFill>
                  <a:srgbClr val="000000"/>
                </a:solidFill>
                <a:latin typeface="+mn-lt"/>
              </a:rPr>
              <a:t>Message Driven: Used to process messages sent to it asynchronously.</a:t>
            </a:r>
          </a:p>
          <a:p>
            <a:pPr lvl="1">
              <a:buClr>
                <a:schemeClr val="tx1"/>
              </a:buClr>
            </a:pPr>
            <a:r>
              <a:rPr lang="en-US" b="0" dirty="0" smtClean="0">
                <a:solidFill>
                  <a:srgbClr val="000000"/>
                </a:solidFill>
                <a:latin typeface="+mn-lt"/>
              </a:rPr>
              <a:t>Timer: Used to invoke business logic per a desired schedule.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70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27" y="1913968"/>
            <a:ext cx="10972800" cy="1143000"/>
          </a:xfrm>
        </p:spPr>
        <p:txBody>
          <a:bodyPr/>
          <a:lstStyle/>
          <a:p>
            <a:r>
              <a:rPr lang="en-US" dirty="0" smtClean="0"/>
              <a:t>Enterprise Java Beans (EJB)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J2EE </a:t>
            </a:r>
            <a:r>
              <a:rPr lang="en-US" dirty="0"/>
              <a:t>EJB Server </a:t>
            </a:r>
            <a:r>
              <a:rPr lang="en-US" dirty="0" smtClean="0"/>
              <a:t>or Container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600200"/>
            <a:ext cx="8997682" cy="4312007"/>
          </a:xfrm>
        </p:spPr>
        <p:txBody>
          <a:bodyPr/>
          <a:lstStyle/>
          <a:p>
            <a:r>
              <a:rPr lang="en-US" b="0" dirty="0"/>
              <a:t>An EJB container manages the enterprise beans contained within it. </a:t>
            </a:r>
            <a:endParaRPr lang="en-US" b="0" dirty="0" smtClean="0"/>
          </a:p>
          <a:p>
            <a:r>
              <a:rPr lang="en-US" b="0" dirty="0" smtClean="0"/>
              <a:t>For </a:t>
            </a:r>
            <a:r>
              <a:rPr lang="en-US" b="0" dirty="0"/>
              <a:t>each enterprise bean, the container is responsible for registering the object, providing a remote interface for the object, creating and destroying object instances, checking security for the object, managing the active state for the object, and coordinating distributed transactions. </a:t>
            </a:r>
          </a:p>
        </p:txBody>
      </p:sp>
    </p:spTree>
    <p:extLst>
      <p:ext uri="{BB962C8B-B14F-4D97-AF65-F5344CB8AC3E}">
        <p14:creationId xmlns:p14="http://schemas.microsoft.com/office/powerpoint/2010/main" val="2950599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1368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an EJB Container?</a:t>
            </a:r>
            <a:endParaRPr lang="en-US" dirty="0"/>
          </a:p>
        </p:txBody>
      </p:sp>
      <p:pic>
        <p:nvPicPr>
          <p:cNvPr id="2050" name="Picture 2" descr="Image result for EJB Contain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312" y="830262"/>
            <a:ext cx="5531122" cy="49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55267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Remember, EJB is a specification and component managed by </a:t>
            </a:r>
            <a:r>
              <a:rPr lang="en-US" sz="2800" b="1" dirty="0" err="1" smtClean="0">
                <a:solidFill>
                  <a:srgbClr val="0070C0"/>
                </a:solidFill>
              </a:rPr>
              <a:t>Jboss</a:t>
            </a:r>
            <a:r>
              <a:rPr lang="en-US" sz="2800" b="1" dirty="0" smtClean="0">
                <a:solidFill>
                  <a:srgbClr val="0070C0"/>
                </a:solidFill>
              </a:rPr>
              <a:t>!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7932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1368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Are there other Containers in Java EE?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5267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Remember, Servlet and JSP are specifications and component managed by </a:t>
            </a:r>
            <a:r>
              <a:rPr lang="en-US" sz="2800" b="1" dirty="0" err="1" smtClean="0">
                <a:solidFill>
                  <a:srgbClr val="0070C0"/>
                </a:solidFill>
              </a:rPr>
              <a:t>Jboss</a:t>
            </a:r>
            <a:r>
              <a:rPr lang="en-US" sz="2800" b="1" dirty="0" smtClean="0">
                <a:solidFill>
                  <a:srgbClr val="0070C0"/>
                </a:solidFill>
              </a:rPr>
              <a:t>!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3074" name="Picture 2" descr="Image result for Web Contain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418" y="1048193"/>
            <a:ext cx="8083976" cy="447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674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Inversion of Control?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14036" y="1279091"/>
            <a:ext cx="11776364" cy="461370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3200" dirty="0" smtClean="0">
                <a:solidFill>
                  <a:srgbClr val="0070C0"/>
                </a:solidFill>
              </a:rPr>
              <a:t>Inversion </a:t>
            </a:r>
            <a:r>
              <a:rPr lang="en-US" altLang="en-US" sz="3200" dirty="0">
                <a:solidFill>
                  <a:srgbClr val="0070C0"/>
                </a:solidFill>
              </a:rPr>
              <a:t>of control (</a:t>
            </a:r>
            <a:r>
              <a:rPr lang="en-US" altLang="en-US" sz="3200" dirty="0" err="1">
                <a:solidFill>
                  <a:srgbClr val="0070C0"/>
                </a:solidFill>
              </a:rPr>
              <a:t>IoC</a:t>
            </a:r>
            <a:r>
              <a:rPr lang="en-US" altLang="en-US" sz="3200" dirty="0">
                <a:solidFill>
                  <a:srgbClr val="0070C0"/>
                </a:solidFill>
              </a:rPr>
              <a:t>)</a:t>
            </a:r>
            <a:r>
              <a:rPr lang="en-US" altLang="en-US" sz="3200" dirty="0"/>
              <a:t> is a programming </a:t>
            </a:r>
            <a:r>
              <a:rPr lang="en-US" altLang="en-US" sz="3200" dirty="0" smtClean="0"/>
              <a:t>technique.</a:t>
            </a:r>
          </a:p>
          <a:p>
            <a:pPr lvl="1"/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IoC</a:t>
            </a:r>
            <a:r>
              <a:rPr lang="en-US" altLang="en-US" sz="3200" dirty="0" smtClean="0"/>
              <a:t> is expressed in </a:t>
            </a:r>
            <a:r>
              <a:rPr lang="en-US" altLang="en-US" sz="3200" dirty="0"/>
              <a:t>terms of object-oriented </a:t>
            </a:r>
            <a:r>
              <a:rPr lang="en-US" altLang="en-US" sz="3200" dirty="0" smtClean="0"/>
              <a:t>programming </a:t>
            </a:r>
            <a:r>
              <a:rPr lang="en-US" altLang="en-US" sz="3200" dirty="0"/>
              <a:t>in which object coupling is </a:t>
            </a:r>
            <a:r>
              <a:rPr lang="en-US" altLang="en-US" sz="3200" u="sng" dirty="0"/>
              <a:t>bound at run time</a:t>
            </a:r>
            <a:r>
              <a:rPr lang="en-US" altLang="en-US" sz="3200" dirty="0"/>
              <a:t> by an </a:t>
            </a:r>
            <a:r>
              <a:rPr lang="en-US" altLang="en-US" sz="3200" dirty="0" smtClean="0"/>
              <a:t>dependent object that is typically </a:t>
            </a:r>
            <a:r>
              <a:rPr lang="en-US" altLang="en-US" sz="3200" u="sng" dirty="0"/>
              <a:t>not known at compile time</a:t>
            </a:r>
            <a:r>
              <a:rPr lang="en-US" altLang="en-US" sz="3200" dirty="0"/>
              <a:t> using static analysis</a:t>
            </a:r>
            <a:r>
              <a:rPr lang="en-US" altLang="en-US" sz="3200" dirty="0" smtClean="0"/>
              <a:t>.</a:t>
            </a:r>
          </a:p>
          <a:p>
            <a:pPr lvl="1"/>
            <a:r>
              <a:rPr lang="en-US" altLang="en-US" sz="3200" dirty="0" smtClean="0"/>
              <a:t>Use Cases:</a:t>
            </a:r>
          </a:p>
          <a:p>
            <a:pPr lvl="2">
              <a:buFont typeface="Wingdings" charset="2"/>
              <a:buChar char="q"/>
            </a:pPr>
            <a:r>
              <a:rPr lang="en-US" altLang="en-US" sz="3000" dirty="0" smtClean="0"/>
              <a:t> Services such as Logging, Business Services, Data Access Services</a:t>
            </a:r>
          </a:p>
          <a:p>
            <a:pPr lvl="2">
              <a:buFont typeface="Wingdings" charset="2"/>
              <a:buChar char="q"/>
            </a:pPr>
            <a:r>
              <a:rPr lang="en-US" altLang="en-US" sz="3000" dirty="0"/>
              <a:t> </a:t>
            </a:r>
            <a:r>
              <a:rPr lang="en-US" altLang="en-US" sz="3000" dirty="0" smtClean="0"/>
              <a:t>Mock implementation for Test Driven Development or Unit Tests</a:t>
            </a:r>
            <a:endParaRPr lang="en-US" altLang="en-US" sz="3000" dirty="0"/>
          </a:p>
          <a:p>
            <a:pPr lvl="1"/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316285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1368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CDI?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63671" y="868681"/>
            <a:ext cx="11227735" cy="46482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2400" b="0" dirty="0" smtClean="0">
                <a:solidFill>
                  <a:srgbClr val="000000"/>
                </a:solidFill>
                <a:latin typeface="+mn-lt"/>
              </a:rPr>
              <a:t>Primarily is used to support Inversion of Control (</a:t>
            </a:r>
            <a:r>
              <a:rPr lang="en-US" sz="2400" b="0" dirty="0" err="1" smtClean="0">
                <a:solidFill>
                  <a:srgbClr val="000000"/>
                </a:solidFill>
                <a:latin typeface="+mn-lt"/>
              </a:rPr>
              <a:t>IoC</a:t>
            </a:r>
            <a:r>
              <a:rPr lang="en-US" sz="2400" b="0" dirty="0" smtClean="0">
                <a:solidFill>
                  <a:srgbClr val="000000"/>
                </a:solidFill>
                <a:latin typeface="+mn-lt"/>
              </a:rPr>
              <a:t>).</a:t>
            </a:r>
            <a:endParaRPr lang="en-US" sz="2400" b="0" dirty="0">
              <a:solidFill>
                <a:srgbClr val="000000"/>
              </a:solidFill>
              <a:latin typeface="+mn-lt"/>
            </a:endParaRPr>
          </a:p>
          <a:p>
            <a:pPr>
              <a:buClr>
                <a:schemeClr val="tx1"/>
              </a:buClr>
            </a:pPr>
            <a:r>
              <a:rPr lang="en-US" sz="2400" b="0" dirty="0" smtClean="0">
                <a:solidFill>
                  <a:srgbClr val="000000"/>
                </a:solidFill>
                <a:latin typeface="+mn-lt"/>
              </a:rPr>
              <a:t>Any Java class or EJB can be injected if it meets the following:</a:t>
            </a:r>
          </a:p>
          <a:p>
            <a:pPr lvl="1">
              <a:buClr>
                <a:schemeClr val="tx1"/>
              </a:buClr>
            </a:pPr>
            <a:r>
              <a:rPr lang="en-US" sz="2000" b="0" dirty="0">
                <a:solidFill>
                  <a:srgbClr val="000000"/>
                </a:solidFill>
                <a:latin typeface="+mn-lt"/>
              </a:rPr>
              <a:t>It is not a </a:t>
            </a:r>
            <a:r>
              <a:rPr lang="en-US" sz="2000" b="0" dirty="0" err="1">
                <a:solidFill>
                  <a:srgbClr val="000000"/>
                </a:solidFill>
                <a:latin typeface="+mn-lt"/>
              </a:rPr>
              <a:t>nonstatic</a:t>
            </a:r>
            <a:r>
              <a:rPr lang="en-US" sz="2000" b="0" dirty="0">
                <a:solidFill>
                  <a:srgbClr val="000000"/>
                </a:solidFill>
                <a:latin typeface="+mn-lt"/>
              </a:rPr>
              <a:t> inner class.</a:t>
            </a:r>
          </a:p>
          <a:p>
            <a:pPr lvl="1">
              <a:buClr>
                <a:schemeClr val="tx1"/>
              </a:buClr>
            </a:pPr>
            <a:r>
              <a:rPr lang="en-US" sz="2000" b="0" dirty="0">
                <a:solidFill>
                  <a:srgbClr val="000000"/>
                </a:solidFill>
                <a:latin typeface="+mn-lt"/>
              </a:rPr>
              <a:t>It is a concrete class or is annotated @Decorator.</a:t>
            </a:r>
          </a:p>
          <a:p>
            <a:pPr lvl="1">
              <a:buClr>
                <a:schemeClr val="tx1"/>
              </a:buClr>
            </a:pPr>
            <a:r>
              <a:rPr lang="en-US" sz="2000" b="0" dirty="0">
                <a:solidFill>
                  <a:srgbClr val="000000"/>
                </a:solidFill>
                <a:latin typeface="+mn-lt"/>
              </a:rPr>
              <a:t>It is not annotated with an EJB component-defining annotation or declared as an EJB bean class in ejb-jar.xml.</a:t>
            </a:r>
          </a:p>
          <a:p>
            <a:pPr lvl="1">
              <a:buClr>
                <a:schemeClr val="tx1"/>
              </a:buClr>
            </a:pPr>
            <a:r>
              <a:rPr lang="en-US" sz="2000" b="0" dirty="0">
                <a:solidFill>
                  <a:srgbClr val="000000"/>
                </a:solidFill>
                <a:latin typeface="+mn-lt"/>
              </a:rPr>
              <a:t>It has an appropriate constructor. That is, one of the following is the case:</a:t>
            </a:r>
          </a:p>
          <a:p>
            <a:pPr lvl="2">
              <a:buClr>
                <a:schemeClr val="tx1"/>
              </a:buClr>
            </a:pPr>
            <a:r>
              <a:rPr lang="en-US" sz="1600" b="0" dirty="0">
                <a:solidFill>
                  <a:srgbClr val="000000"/>
                </a:solidFill>
                <a:latin typeface="+mn-lt"/>
              </a:rPr>
              <a:t>The class has a constructor with no parameters.</a:t>
            </a:r>
          </a:p>
          <a:p>
            <a:pPr lvl="2">
              <a:buClr>
                <a:schemeClr val="tx1"/>
              </a:buClr>
            </a:pPr>
            <a:r>
              <a:rPr lang="en-US" sz="1600" b="0" dirty="0">
                <a:solidFill>
                  <a:srgbClr val="000000"/>
                </a:solidFill>
                <a:latin typeface="+mn-lt"/>
              </a:rPr>
              <a:t>The class declares a constructor annotated @Inject.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846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089"/>
            <a:ext cx="10972800" cy="1143000"/>
          </a:xfrm>
        </p:spPr>
        <p:txBody>
          <a:bodyPr/>
          <a:lstStyle/>
          <a:p>
            <a:r>
              <a:rPr lang="en-US" dirty="0" smtClean="0"/>
              <a:t>Can I see an example EJB?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615" y="999625"/>
            <a:ext cx="8313173" cy="486120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248297" y="2673422"/>
            <a:ext cx="63923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6023" y="2881479"/>
            <a:ext cx="282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POJO that implements a Java Interface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21577" y="2068177"/>
            <a:ext cx="106595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1883511"/>
            <a:ext cx="282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Local Stateless EJB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21577" y="2405243"/>
            <a:ext cx="106595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2220577"/>
            <a:ext cx="282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Enable CDI </a:t>
            </a:r>
            <a:r>
              <a:rPr lang="en-US" dirty="0" err="1" smtClean="0"/>
              <a:t>Config</a:t>
            </a:r>
            <a:r>
              <a:rPr lang="en-US" dirty="0" smtClean="0"/>
              <a:t> to Inject Specific Concrete Class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248297" y="2673422"/>
            <a:ext cx="0" cy="2080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15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089"/>
            <a:ext cx="10972800" cy="1143000"/>
          </a:xfrm>
        </p:spPr>
        <p:txBody>
          <a:bodyPr/>
          <a:lstStyle/>
          <a:p>
            <a:r>
              <a:rPr lang="en-US" dirty="0" smtClean="0"/>
              <a:t>How can I configure and use CDI?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52997" y="1069294"/>
            <a:ext cx="28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beans.xml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9237" y="2803102"/>
            <a:ext cx="282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Defines Concrete Class to use at runtime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965" y="1592514"/>
            <a:ext cx="8191694" cy="164732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821577" y="2595045"/>
            <a:ext cx="63923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21577" y="2595045"/>
            <a:ext cx="0" cy="2080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64534" y="1694382"/>
            <a:ext cx="76985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6728" y="1371216"/>
            <a:ext cx="203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Resolve using annotations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19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Interface and Concrete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7683" y="1553647"/>
            <a:ext cx="3512863" cy="1215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Interface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837683" y="3138104"/>
            <a:ext cx="3512863" cy="1215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Class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837683" y="4718771"/>
            <a:ext cx="3512863" cy="1215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Object Instance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566722" y="1558121"/>
            <a:ext cx="503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Blueprint of a class</a:t>
            </a:r>
            <a:r>
              <a:rPr lang="en-US" dirty="0" smtClean="0"/>
              <a:t>. Contains a list of methods and properties but no code is written yet.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66722" y="3146458"/>
            <a:ext cx="503960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Blueprint of an object</a:t>
            </a:r>
            <a:r>
              <a:rPr lang="en-US" dirty="0" smtClean="0"/>
              <a:t>. Methods are coded. Variables do not have values assigned </a:t>
            </a:r>
            <a:r>
              <a:rPr lang="en-US" dirty="0"/>
              <a:t>yet. A class that implements interface must implements all the methods in interface.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66722" y="4718771"/>
            <a:ext cx="503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Instance</a:t>
            </a:r>
            <a:r>
              <a:rPr lang="en-US" dirty="0" smtClean="0"/>
              <a:t>. Physical existence in memory.  Variables are assigned.  </a:t>
            </a:r>
            <a:r>
              <a:rPr lang="en-US" dirty="0" err="1" smtClean="0"/>
              <a:t>this.name</a:t>
            </a:r>
            <a:r>
              <a:rPr lang="en-US" dirty="0" smtClean="0"/>
              <a:t> = “shad”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188784" y="2620935"/>
            <a:ext cx="702573" cy="729538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188784" y="4171247"/>
            <a:ext cx="702573" cy="729538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81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Interface and Concrete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7683" y="1553647"/>
            <a:ext cx="3512863" cy="1215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Interface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837683" y="3138104"/>
            <a:ext cx="3512863" cy="1215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Class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837683" y="4718771"/>
            <a:ext cx="3512863" cy="1215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Object Instance</a:t>
            </a:r>
            <a:endParaRPr lang="en-US" sz="4000" dirty="0"/>
          </a:p>
        </p:txBody>
      </p:sp>
      <p:sp>
        <p:nvSpPr>
          <p:cNvPr id="10" name="Down Arrow 9"/>
          <p:cNvSpPr/>
          <p:nvPr/>
        </p:nvSpPr>
        <p:spPr>
          <a:xfrm>
            <a:off x="2188784" y="2620935"/>
            <a:ext cx="702573" cy="729538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188784" y="4171247"/>
            <a:ext cx="702573" cy="729538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021" y="1483573"/>
            <a:ext cx="6853879" cy="28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73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29" y="613368"/>
            <a:ext cx="6985000" cy="532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Interface and Concrete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7683" y="1553647"/>
            <a:ext cx="3512863" cy="1215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Interface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837683" y="3138104"/>
            <a:ext cx="3512863" cy="1215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Class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837683" y="4718771"/>
            <a:ext cx="3512863" cy="1215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Object Instance</a:t>
            </a:r>
            <a:endParaRPr lang="en-US" sz="4000" dirty="0"/>
          </a:p>
        </p:txBody>
      </p:sp>
      <p:sp>
        <p:nvSpPr>
          <p:cNvPr id="11" name="Down Arrow 10"/>
          <p:cNvSpPr/>
          <p:nvPr/>
        </p:nvSpPr>
        <p:spPr>
          <a:xfrm>
            <a:off x="2188784" y="4171247"/>
            <a:ext cx="702573" cy="729538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15251" y="1261387"/>
            <a:ext cx="648528" cy="2922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 flipH="1">
            <a:off x="3175088" y="1510847"/>
            <a:ext cx="2135138" cy="2136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83" y="1344589"/>
            <a:ext cx="3519312" cy="147390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2188784" y="2620935"/>
            <a:ext cx="702573" cy="729538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0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Lectures for Topic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89765"/>
            <a:ext cx="10972800" cy="5363285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Lectures:</a:t>
            </a:r>
          </a:p>
          <a:p>
            <a:pPr lvl="1"/>
            <a:r>
              <a:rPr lang="en-US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Business Services Layer:</a:t>
            </a:r>
          </a:p>
          <a:p>
            <a:pPr lvl="2"/>
            <a:r>
              <a:rPr lang="en-US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Stateless EJB =&gt; Week 1</a:t>
            </a:r>
          </a:p>
          <a:p>
            <a:pPr lvl="2"/>
            <a:r>
              <a:rPr lang="en-US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CDI =&gt; Week 1</a:t>
            </a:r>
          </a:p>
          <a:p>
            <a:pPr lvl="2"/>
            <a:r>
              <a:rPr lang="en-US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Timer EJB =&gt; Week 2</a:t>
            </a:r>
          </a:p>
          <a:p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Hands On:</a:t>
            </a:r>
          </a:p>
          <a:p>
            <a:pPr lvl="1"/>
            <a:r>
              <a:rPr lang="en-US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Build a Stateless EJB.</a:t>
            </a:r>
          </a:p>
          <a:p>
            <a:pPr lvl="1"/>
            <a:r>
              <a:rPr lang="en-US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Inject EJB into a Controller.</a:t>
            </a:r>
          </a:p>
          <a:p>
            <a:pPr lvl="1"/>
            <a:r>
              <a:rPr lang="en-US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Build a Timer EJB.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/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686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286DBD0A-7DEB-6140-802E-763159A77376}" type="slidenum">
              <a:rPr lang="en-US" altLang="en-US" sz="1000">
                <a:latin typeface="Arial" charset="0"/>
              </a:rPr>
              <a:pPr/>
              <a:t>3</a:t>
            </a:fld>
            <a:endParaRPr lang="en-US" alt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47557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31063" b="64855"/>
          <a:stretch/>
        </p:blipFill>
        <p:spPr>
          <a:xfrm>
            <a:off x="377662" y="2863055"/>
            <a:ext cx="4815227" cy="1870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778" y="1012067"/>
            <a:ext cx="7226078" cy="4561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382"/>
            <a:ext cx="10972800" cy="1143000"/>
          </a:xfrm>
        </p:spPr>
        <p:txBody>
          <a:bodyPr/>
          <a:lstStyle/>
          <a:p>
            <a:r>
              <a:rPr lang="en-US" dirty="0" smtClean="0"/>
              <a:t>Recall: Interface and Concrete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7683" y="1553647"/>
            <a:ext cx="3512863" cy="1215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Interface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837683" y="4718771"/>
            <a:ext cx="3512863" cy="1215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Object Instance</a:t>
            </a:r>
            <a:endParaRPr lang="en-US" sz="4000" dirty="0"/>
          </a:p>
        </p:txBody>
      </p:sp>
      <p:sp>
        <p:nvSpPr>
          <p:cNvPr id="11" name="Down Arrow 10"/>
          <p:cNvSpPr/>
          <p:nvPr/>
        </p:nvSpPr>
        <p:spPr>
          <a:xfrm>
            <a:off x="2188784" y="4171247"/>
            <a:ext cx="702573" cy="729538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558" y="1320324"/>
            <a:ext cx="2831724" cy="1619702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2188784" y="2620935"/>
            <a:ext cx="702573" cy="729538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716986" y="3505889"/>
            <a:ext cx="648528" cy="2922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 flipH="1">
            <a:off x="3839326" y="3755349"/>
            <a:ext cx="3972635" cy="18335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38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31063" b="64855"/>
          <a:stretch/>
        </p:blipFill>
        <p:spPr>
          <a:xfrm>
            <a:off x="377662" y="2863055"/>
            <a:ext cx="4815227" cy="1870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382"/>
            <a:ext cx="10972800" cy="1143000"/>
          </a:xfrm>
        </p:spPr>
        <p:txBody>
          <a:bodyPr/>
          <a:lstStyle/>
          <a:p>
            <a:r>
              <a:rPr lang="en-US" dirty="0" smtClean="0"/>
              <a:t>Recall: Interface and Concrete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7683" y="1553647"/>
            <a:ext cx="3512863" cy="1215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Interface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837683" y="4718771"/>
            <a:ext cx="3512863" cy="1215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Object Instance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558" y="1320324"/>
            <a:ext cx="2831724" cy="1619702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2188784" y="2620935"/>
            <a:ext cx="702573" cy="729538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728166"/>
            <a:ext cx="3949330" cy="2493211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2188784" y="4171247"/>
            <a:ext cx="702573" cy="729538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61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Interface and Concrete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7683" y="1553647"/>
            <a:ext cx="3512863" cy="1215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Interface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837683" y="3138104"/>
            <a:ext cx="3512863" cy="1215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Class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837683" y="4718771"/>
            <a:ext cx="3512863" cy="1215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Object</a:t>
            </a:r>
            <a:endParaRPr lang="en-US" sz="4000" dirty="0"/>
          </a:p>
        </p:txBody>
      </p:sp>
      <p:sp>
        <p:nvSpPr>
          <p:cNvPr id="10" name="Down Arrow 9"/>
          <p:cNvSpPr/>
          <p:nvPr/>
        </p:nvSpPr>
        <p:spPr>
          <a:xfrm>
            <a:off x="2188784" y="2620935"/>
            <a:ext cx="702573" cy="729538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188784" y="4171247"/>
            <a:ext cx="702573" cy="729538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499" y="1553646"/>
            <a:ext cx="6287707" cy="409079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4134557" y="2620935"/>
            <a:ext cx="1775176" cy="1733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021667" y="3499556"/>
            <a:ext cx="1888066" cy="18203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134556" y="3880556"/>
            <a:ext cx="1775177" cy="13405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842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089"/>
            <a:ext cx="10972800" cy="1143000"/>
          </a:xfrm>
        </p:spPr>
        <p:txBody>
          <a:bodyPr/>
          <a:lstStyle/>
          <a:p>
            <a:r>
              <a:rPr lang="en-US" dirty="0" smtClean="0"/>
              <a:t>How do I “invoke” an EJB?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840" y="982209"/>
            <a:ext cx="8178560" cy="4632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5267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Remember, EJB is a specification and component managed by </a:t>
            </a:r>
            <a:r>
              <a:rPr lang="en-US" sz="2800" b="1" dirty="0" err="1" smtClean="0">
                <a:solidFill>
                  <a:srgbClr val="0070C0"/>
                </a:solidFill>
              </a:rPr>
              <a:t>Jboss</a:t>
            </a:r>
            <a:r>
              <a:rPr lang="en-US" sz="2800" b="1" dirty="0" smtClean="0">
                <a:solidFill>
                  <a:srgbClr val="0070C0"/>
                </a:solidFill>
              </a:rPr>
              <a:t>!</a:t>
            </a:r>
            <a:endParaRPr lang="en-US" sz="2800" b="1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86446" y="1963674"/>
            <a:ext cx="106595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235131" y="1640508"/>
            <a:ext cx="282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Inject Stateless EJB</a:t>
            </a:r>
          </a:p>
          <a:p>
            <a:pPr algn="r"/>
            <a:r>
              <a:rPr lang="en-US" dirty="0" smtClean="0"/>
              <a:t>based on CDI </a:t>
            </a:r>
            <a:r>
              <a:rPr lang="en-US" dirty="0" err="1" smtClean="0"/>
              <a:t>Config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13509" y="2304256"/>
            <a:ext cx="269965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Note, we are programming to Interfaces and NOT concrete implementation classes!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This allows the concrete class to be swapped out with a simple change of configuration in the </a:t>
            </a:r>
            <a:r>
              <a:rPr lang="en-US" dirty="0" err="1" smtClean="0"/>
              <a:t>beans.xml</a:t>
            </a:r>
            <a:r>
              <a:rPr lang="en-US" dirty="0" smtClean="0"/>
              <a:t> file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840111" y="2102556"/>
            <a:ext cx="903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94000" y="2102556"/>
            <a:ext cx="1778000" cy="663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8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In-Class Activity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12191999" cy="5078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+mn-lt"/>
              </a:rPr>
              <a:t>Code a Stateless EJB!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+mn-lt"/>
              </a:rPr>
              <a:t>Complete the </a:t>
            </a:r>
            <a:r>
              <a:rPr lang="en-US" sz="3200" b="0" dirty="0">
                <a:latin typeface="+mn-lt"/>
              </a:rPr>
              <a:t>In-Class Activity </a:t>
            </a:r>
            <a:r>
              <a:rPr lang="en-US" sz="3200" b="0" dirty="0" smtClean="0">
                <a:latin typeface="+mn-lt"/>
              </a:rPr>
              <a:t>#3a </a:t>
            </a:r>
            <a:r>
              <a:rPr lang="en-US" sz="3200" b="0" dirty="0">
                <a:latin typeface="+mn-lt"/>
              </a:rPr>
              <a:t>that I posted in an Announcement. </a:t>
            </a:r>
            <a:endParaRPr lang="en-US" sz="3200" b="0" dirty="0" smtClean="0">
              <a:latin typeface="+mn-lt"/>
            </a:endParaRPr>
          </a:p>
          <a:p>
            <a:pPr marL="914400" lvl="1" indent="-514350"/>
            <a:r>
              <a:rPr lang="en-US" b="0" dirty="0" smtClean="0">
                <a:latin typeface="+mn-lt"/>
              </a:rPr>
              <a:t>Implement a Java Interface class.</a:t>
            </a:r>
          </a:p>
          <a:p>
            <a:pPr marL="914400" lvl="1" indent="-514350"/>
            <a:r>
              <a:rPr lang="en-US" b="0" dirty="0" smtClean="0">
                <a:latin typeface="+mn-lt"/>
              </a:rPr>
              <a:t>Implement an Order EJB.</a:t>
            </a:r>
          </a:p>
          <a:p>
            <a:pPr marL="914400" lvl="1" indent="-514350"/>
            <a:r>
              <a:rPr lang="en-US" b="0" dirty="0" smtClean="0">
                <a:latin typeface="+mn-lt"/>
              </a:rPr>
              <a:t>Implement Another Order EJB.</a:t>
            </a:r>
          </a:p>
          <a:p>
            <a:pPr marL="914400" lvl="1" indent="-514350"/>
            <a:r>
              <a:rPr lang="en-US" b="0" dirty="0" smtClean="0">
                <a:latin typeface="+mn-lt"/>
              </a:rPr>
              <a:t>Configure EJB’s.</a:t>
            </a:r>
          </a:p>
          <a:p>
            <a:pPr marL="914400" lvl="1" indent="-514350"/>
            <a:r>
              <a:rPr lang="en-US" b="0" dirty="0" smtClean="0">
                <a:latin typeface="+mn-lt"/>
              </a:rPr>
              <a:t>Implement a JSF Login Page and Controller.</a:t>
            </a:r>
          </a:p>
          <a:p>
            <a:pPr marL="914400" lvl="1" indent="-514350"/>
            <a:r>
              <a:rPr lang="en-US" b="0" dirty="0" smtClean="0">
                <a:latin typeface="+mn-lt"/>
              </a:rPr>
              <a:t>Invoke the EJB’s.</a:t>
            </a:r>
          </a:p>
          <a:p>
            <a:pPr marL="914400" lvl="1" indent="-514350"/>
            <a:r>
              <a:rPr lang="en-US" b="0" dirty="0" smtClean="0">
                <a:latin typeface="+mn-lt"/>
              </a:rPr>
              <a:t>Take screen shots.</a:t>
            </a:r>
          </a:p>
        </p:txBody>
      </p:sp>
    </p:spTree>
    <p:extLst>
      <p:ext uri="{BB962C8B-B14F-4D97-AF65-F5344CB8AC3E}">
        <p14:creationId xmlns:p14="http://schemas.microsoft.com/office/powerpoint/2010/main" val="203936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2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In-Class Activity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12191999" cy="5078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+mn-lt"/>
              </a:rPr>
              <a:t>Code another Stateless EJB!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+mn-lt"/>
              </a:rPr>
              <a:t>Complete the </a:t>
            </a:r>
            <a:r>
              <a:rPr lang="en-US" sz="3200" b="0" dirty="0">
                <a:latin typeface="+mn-lt"/>
              </a:rPr>
              <a:t>In-Class Activity </a:t>
            </a:r>
            <a:r>
              <a:rPr lang="en-US" sz="3200" b="0" dirty="0" smtClean="0">
                <a:latin typeface="+mn-lt"/>
              </a:rPr>
              <a:t>#3b </a:t>
            </a:r>
            <a:r>
              <a:rPr lang="en-US" sz="3200" b="0" dirty="0">
                <a:latin typeface="+mn-lt"/>
              </a:rPr>
              <a:t>that I posted in an Announcement. </a:t>
            </a:r>
            <a:endParaRPr lang="en-US" sz="3200" b="0" dirty="0" smtClean="0">
              <a:latin typeface="+mn-lt"/>
            </a:endParaRPr>
          </a:p>
          <a:p>
            <a:pPr marL="914400" lvl="1" indent="-514350"/>
            <a:r>
              <a:rPr lang="en-US" b="0" dirty="0" smtClean="0">
                <a:latin typeface="+mn-lt"/>
              </a:rPr>
              <a:t>Add new methods to a Java Interface class.</a:t>
            </a:r>
          </a:p>
          <a:p>
            <a:pPr marL="914400" lvl="1" indent="-514350"/>
            <a:r>
              <a:rPr lang="en-US" b="0" dirty="0" smtClean="0">
                <a:latin typeface="+mn-lt"/>
              </a:rPr>
              <a:t>Update the Order EJB.</a:t>
            </a:r>
          </a:p>
          <a:p>
            <a:pPr marL="914400" lvl="1" indent="-514350"/>
            <a:r>
              <a:rPr lang="en-US" b="0" dirty="0" smtClean="0">
                <a:latin typeface="+mn-lt"/>
              </a:rPr>
              <a:t>Update the Another Order EJB.</a:t>
            </a:r>
          </a:p>
          <a:p>
            <a:pPr marL="914400" lvl="1" indent="-514350"/>
            <a:r>
              <a:rPr lang="en-US" b="0" dirty="0" smtClean="0">
                <a:latin typeface="+mn-lt"/>
              </a:rPr>
              <a:t>Configure EJB’s.</a:t>
            </a:r>
          </a:p>
          <a:p>
            <a:pPr marL="914400" lvl="1" indent="-514350"/>
            <a:r>
              <a:rPr lang="en-US" b="0" dirty="0" smtClean="0">
                <a:latin typeface="+mn-lt"/>
              </a:rPr>
              <a:t>Call an EJB from JSF Orders Page and Controller.</a:t>
            </a:r>
          </a:p>
          <a:p>
            <a:pPr marL="914400" lvl="1" indent="-514350"/>
            <a:r>
              <a:rPr lang="en-US" b="0" dirty="0" smtClean="0">
                <a:latin typeface="+mn-lt"/>
              </a:rPr>
              <a:t>Take screen shots.</a:t>
            </a:r>
          </a:p>
        </p:txBody>
      </p:sp>
    </p:spTree>
    <p:extLst>
      <p:ext uri="{BB962C8B-B14F-4D97-AF65-F5344CB8AC3E}">
        <p14:creationId xmlns:p14="http://schemas.microsoft.com/office/powerpoint/2010/main" val="256780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In-Class Activity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33852" y="1143001"/>
            <a:ext cx="11558147" cy="5078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+mn-lt"/>
              </a:rPr>
              <a:t>Code EJB’s or Work on Project!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+mn-lt"/>
              </a:rPr>
              <a:t>Finish In-Class </a:t>
            </a:r>
            <a:r>
              <a:rPr lang="en-US" sz="3200" b="0" dirty="0">
                <a:latin typeface="+mn-lt"/>
              </a:rPr>
              <a:t>Activity </a:t>
            </a:r>
            <a:r>
              <a:rPr lang="en-US" sz="3200" b="0" dirty="0" smtClean="0">
                <a:latin typeface="+mn-lt"/>
              </a:rPr>
              <a:t>#3a and #3b.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+mn-lt"/>
              </a:rPr>
              <a:t>Work on design and implementation of </a:t>
            </a:r>
            <a:r>
              <a:rPr lang="en-US" sz="3200" b="0" smtClean="0">
                <a:latin typeface="+mn-lt"/>
              </a:rPr>
              <a:t>Milestone Project</a:t>
            </a:r>
            <a:r>
              <a:rPr lang="en-US" sz="3200" b="0" dirty="0" smtClean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04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Weekend 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Continue to work on the design and code for your Milestone Project</a:t>
            </a:r>
            <a:r>
              <a:rPr lang="en-US" b="0" dirty="0">
                <a:latin typeface="+mn-lt"/>
              </a:rPr>
              <a:t>.</a:t>
            </a:r>
            <a:endParaRPr lang="en-US" b="0" dirty="0" smtClean="0">
              <a:latin typeface="+mn-lt"/>
            </a:endParaRPr>
          </a:p>
          <a:p>
            <a:r>
              <a:rPr lang="en-US" b="0" dirty="0" smtClean="0">
                <a:latin typeface="+mn-lt"/>
              </a:rPr>
              <a:t>Submit In-Class Activity #3a and #3b to the Main Forum.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435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Lectures for Topic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– Week 1</a:t>
            </a:r>
            <a:endParaRPr lang="en-US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89765"/>
            <a:ext cx="10972800" cy="5363285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Lectures:</a:t>
            </a:r>
          </a:p>
          <a:p>
            <a:pPr lvl="1"/>
            <a:r>
              <a:rPr lang="en-US" altLang="en-US" sz="2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Topic 3 Project Assignment Requirements.</a:t>
            </a:r>
          </a:p>
          <a:p>
            <a:pPr lvl="1"/>
            <a:r>
              <a:rPr lang="en-US" altLang="en-US" sz="2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Business Services Layer:</a:t>
            </a:r>
          </a:p>
          <a:p>
            <a:pPr lvl="2"/>
            <a:r>
              <a:rPr lang="en-US" altLang="en-US" sz="2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Enterprise Java Beans</a:t>
            </a:r>
          </a:p>
          <a:p>
            <a:pPr lvl="2"/>
            <a:r>
              <a:rPr lang="en-US" altLang="en-US" sz="2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Dependency Injection</a:t>
            </a:r>
          </a:p>
          <a:p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Hands On:</a:t>
            </a:r>
          </a:p>
          <a:p>
            <a:pPr lvl="1"/>
            <a:r>
              <a:rPr lang="en-US" altLang="en-US" sz="2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Build a Stateless EJB.</a:t>
            </a:r>
          </a:p>
          <a:p>
            <a:pPr lvl="1"/>
            <a:r>
              <a:rPr lang="en-US" altLang="en-US" sz="2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Inject an EJB into a Controller.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/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686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286DBD0A-7DEB-6140-802E-763159A77376}" type="slidenum">
              <a:rPr lang="en-US" altLang="en-US" sz="1000">
                <a:latin typeface="Arial" charset="0"/>
              </a:rPr>
              <a:pPr/>
              <a:t>4</a:t>
            </a:fld>
            <a:endParaRPr lang="en-US" alt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1343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7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66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Lectures for </a:t>
            </a:r>
            <a:r>
              <a:rPr lang="en-US" alt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Topic 3 </a:t>
            </a:r>
            <a:r>
              <a:rPr lang="mr-I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Week 2</a:t>
            </a:r>
            <a:endParaRPr lang="en-US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77447"/>
            <a:ext cx="11490036" cy="4992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Lecture:</a:t>
            </a:r>
          </a:p>
          <a:p>
            <a:pPr lvl="1"/>
            <a:r>
              <a:rPr lang="en-US" altLang="en-US" sz="33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Timer Beans.</a:t>
            </a:r>
          </a:p>
          <a:p>
            <a:pPr lvl="1"/>
            <a:endParaRPr lang="en-US" altLang="en-US" sz="28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Hands On:</a:t>
            </a:r>
          </a:p>
          <a:p>
            <a:pPr lvl="1"/>
            <a:r>
              <a:rPr lang="en-US" altLang="en-US" sz="3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Build a Timer EJB.</a:t>
            </a:r>
            <a:endParaRPr lang="en-US" altLang="en-US" sz="36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3686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286DBD0A-7DEB-6140-802E-763159A77376}" type="slidenum">
              <a:rPr lang="en-US" altLang="en-US" sz="1000">
                <a:latin typeface="Arial" charset="0"/>
              </a:rPr>
              <a:pPr/>
              <a:t>42</a:t>
            </a:fld>
            <a:endParaRPr lang="en-US" alt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43300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27" y="1913968"/>
            <a:ext cx="10972800" cy="1143000"/>
          </a:xfrm>
        </p:spPr>
        <p:txBody>
          <a:bodyPr/>
          <a:lstStyle/>
          <a:p>
            <a:r>
              <a:rPr lang="en-US" dirty="0" smtClean="0"/>
              <a:t>Timer EJB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4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259492" y="393576"/>
            <a:ext cx="11553567" cy="647363"/>
          </a:xfrm>
        </p:spPr>
        <p:txBody>
          <a:bodyPr>
            <a:noAutofit/>
          </a:bodyPr>
          <a:lstStyle/>
          <a:p>
            <a:r>
              <a:rPr lang="en-US" dirty="0" smtClean="0"/>
              <a:t>What is a Timer EJB and how to I configure?</a:t>
            </a:r>
            <a:endParaRPr lang="en-US" baseline="-25000" dirty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368674" y="1147737"/>
            <a:ext cx="5048057" cy="5029200"/>
          </a:xfrm>
        </p:spPr>
        <p:txBody>
          <a:bodyPr>
            <a:normAutofit/>
          </a:bodyPr>
          <a:lstStyle/>
          <a:p>
            <a:r>
              <a:rPr lang="en-US" sz="2400" b="0" dirty="0" smtClean="0">
                <a:latin typeface="+mn-lt"/>
                <a:cs typeface="Arial" charset="0"/>
              </a:rPr>
              <a:t>Is a Stateless EJB.</a:t>
            </a:r>
          </a:p>
          <a:p>
            <a:r>
              <a:rPr lang="en-US" sz="2400" b="0" dirty="0" smtClean="0">
                <a:latin typeface="+mn-lt"/>
                <a:cs typeface="Arial" charset="0"/>
              </a:rPr>
              <a:t>Injects the standard </a:t>
            </a:r>
            <a:r>
              <a:rPr lang="en-US" sz="2400" b="0" dirty="0" err="1" smtClean="0">
                <a:latin typeface="+mn-lt"/>
                <a:cs typeface="Arial" charset="0"/>
              </a:rPr>
              <a:t>TimerService</a:t>
            </a:r>
            <a:r>
              <a:rPr lang="en-US" sz="2400" b="0" dirty="0" smtClean="0">
                <a:latin typeface="+mn-lt"/>
                <a:cs typeface="Arial" charset="0"/>
              </a:rPr>
              <a:t> as a Resource into the EJB.</a:t>
            </a:r>
          </a:p>
          <a:p>
            <a:r>
              <a:rPr lang="en-US" sz="2400" b="0" dirty="0" smtClean="0">
                <a:latin typeface="+mn-lt"/>
                <a:cs typeface="Arial" charset="0"/>
              </a:rPr>
              <a:t>Can use method annotations to define One Shot or Scheduled Periodic methods to be invoke BY the EJB Container.</a:t>
            </a:r>
            <a:endParaRPr lang="en-US" b="0" dirty="0">
              <a:latin typeface="+mn-lt"/>
              <a:cs typeface="Arial" charset="0"/>
            </a:endParaRPr>
          </a:p>
          <a:p>
            <a:endParaRPr lang="en-US" sz="2000" b="0" dirty="0">
              <a:latin typeface="+mn-lt"/>
              <a:cs typeface="Arial" charset="0"/>
            </a:endParaRPr>
          </a:p>
          <a:p>
            <a:pPr lvl="1"/>
            <a:endParaRPr lang="en-US" sz="2000" b="0" dirty="0">
              <a:latin typeface="+mn-lt"/>
              <a:cs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94D25F-C4EF-4C71-B439-7CE696142367}" type="slidenum">
              <a:rPr lang="en-US" sz="1000">
                <a:solidFill>
                  <a:srgbClr val="B2B2B2"/>
                </a:solidFill>
                <a:latin typeface="Arial Narrow" pitchFamily="34" charset="0"/>
              </a:rPr>
              <a:pPr eaLnBrk="1" hangingPunct="1"/>
              <a:t>44</a:t>
            </a:fld>
            <a:endParaRPr lang="en-US" sz="1000">
              <a:solidFill>
                <a:srgbClr val="B2B2B2"/>
              </a:solidFill>
              <a:latin typeface="Arial Narrow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054" y="1040938"/>
            <a:ext cx="4600603" cy="490209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258629" y="1147737"/>
            <a:ext cx="254870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96872" y="963071"/>
            <a:ext cx="15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Stateless EJB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269094" y="1796525"/>
            <a:ext cx="254870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807337" y="1473359"/>
            <a:ext cx="1571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Timer Resource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502331" y="3509554"/>
            <a:ext cx="1565126" cy="6531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13908" y="3800343"/>
            <a:ext cx="1571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Shot Timer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02331" y="4005943"/>
            <a:ext cx="1565126" cy="1567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72594" y="5003074"/>
            <a:ext cx="1008143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76305" y="4541410"/>
            <a:ext cx="133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Scheduled Periodic Timer</a:t>
            </a:r>
          </a:p>
        </p:txBody>
      </p:sp>
    </p:spTree>
    <p:extLst>
      <p:ext uri="{BB962C8B-B14F-4D97-AF65-F5344CB8AC3E}">
        <p14:creationId xmlns:p14="http://schemas.microsoft.com/office/powerpoint/2010/main" val="178224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356259" y="228600"/>
            <a:ext cx="11471563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Can I see an example Timer EJB?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77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r>
              <a:rPr lang="en-US" altLang="en-US" sz="1000">
                <a:latin typeface="+mn-lt"/>
              </a:rPr>
              <a:t>1-</a:t>
            </a:r>
            <a:fld id="{A8CA2817-4057-2448-B82A-C4C088A90671}" type="slidenum">
              <a:rPr lang="en-US" altLang="en-US" sz="1000">
                <a:latin typeface="+mn-lt"/>
              </a:rPr>
              <a:pPr/>
              <a:t>45</a:t>
            </a:fld>
            <a:endParaRPr lang="en-US" altLang="en-US" sz="1000">
              <a:latin typeface="+mn-lt"/>
            </a:endParaRPr>
          </a:p>
        </p:txBody>
      </p:sp>
      <p:sp>
        <p:nvSpPr>
          <p:cNvPr id="32771" name="Rectangle 1"/>
          <p:cNvSpPr>
            <a:spLocks noChangeArrowheads="1"/>
          </p:cNvSpPr>
          <p:nvPr/>
        </p:nvSpPr>
        <p:spPr bwMode="auto">
          <a:xfrm>
            <a:off x="155963" y="1087413"/>
            <a:ext cx="382502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Create a Timer EJB.</a:t>
            </a:r>
          </a:p>
          <a:p>
            <a:pPr marL="1257300" lvl="1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One Shot</a:t>
            </a:r>
          </a:p>
          <a:p>
            <a:pPr marL="1257300" lvl="1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Periodic</a:t>
            </a:r>
          </a:p>
          <a:p>
            <a:pPr marL="1257300" lvl="1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Run Business Logic</a:t>
            </a:r>
          </a:p>
          <a:p>
            <a:pPr marL="1257300" lvl="1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 err="1" smtClean="0">
                <a:latin typeface="+mn-lt"/>
                <a:ea typeface="Corbel" charset="0"/>
                <a:cs typeface="Corbel" charset="0"/>
              </a:rPr>
              <a:t>Asychronous</a:t>
            </a:r>
            <a:endParaRPr lang="en-US" altLang="en-US" dirty="0" smtClean="0">
              <a:latin typeface="+mn-lt"/>
              <a:ea typeface="Corbel" charset="0"/>
              <a:cs typeface="Corbel" charset="0"/>
            </a:endParaRPr>
          </a:p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Inject into your code like you would any other EJB.</a:t>
            </a:r>
            <a:endParaRPr lang="en-US" altLang="en-US" dirty="0">
              <a:latin typeface="+mn-lt"/>
              <a:ea typeface="Corbel" charset="0"/>
              <a:cs typeface="Corbe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367" y="1167651"/>
            <a:ext cx="3533333" cy="47142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243" y="1427737"/>
            <a:ext cx="3956168" cy="421543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5811521" y="1550126"/>
            <a:ext cx="2232722" cy="8516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96595" y="1167651"/>
            <a:ext cx="119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Inject Timer EJB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138943" y="4032069"/>
            <a:ext cx="2177743" cy="1001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8526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0"/>
            <a:ext cx="11504023" cy="43120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+mn-lt"/>
              </a:rPr>
              <a:t>Code a Timer EJB!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+mn-lt"/>
              </a:rPr>
              <a:t>See the In-Class Activity #3c that I posted in an Announcement.</a:t>
            </a:r>
          </a:p>
          <a:p>
            <a:pPr marL="914400" lvl="1" indent="-514350"/>
            <a:r>
              <a:rPr lang="en-US" b="0" dirty="0" smtClean="0">
                <a:latin typeface="+mn-lt"/>
              </a:rPr>
              <a:t>Create a Timer EJB.</a:t>
            </a:r>
          </a:p>
          <a:p>
            <a:pPr marL="914400" lvl="1" indent="-514350"/>
            <a:r>
              <a:rPr lang="en-US" b="0" dirty="0" smtClean="0">
                <a:latin typeface="+mn-lt"/>
              </a:rPr>
              <a:t>Configure the Timer EJB from a JSF Controller.</a:t>
            </a:r>
          </a:p>
          <a:p>
            <a:pPr marL="914400" lvl="1" indent="-514350"/>
            <a:r>
              <a:rPr lang="en-US" b="0" dirty="0" smtClean="0">
                <a:latin typeface="+mn-lt"/>
              </a:rPr>
              <a:t>Run the Timer EJB. </a:t>
            </a:r>
          </a:p>
          <a:p>
            <a:pPr marL="514350" indent="-514350" algn="ctr">
              <a:buFont typeface="+mj-lt"/>
              <a:buAutoNum type="arabicPeriod"/>
            </a:pPr>
            <a:endParaRPr lang="en-US" sz="3200" b="0" dirty="0" smtClean="0">
              <a:latin typeface="+mn-lt"/>
            </a:endParaRPr>
          </a:p>
          <a:p>
            <a:pPr marL="514350" indent="-514350">
              <a:buAutoNum type="arabicPeriod"/>
            </a:pPr>
            <a:endParaRPr lang="en-US" sz="3200" b="0" dirty="0">
              <a:latin typeface="+mn-lt"/>
            </a:endParaRPr>
          </a:p>
          <a:p>
            <a:pPr marL="0" indent="0">
              <a:buNone/>
            </a:pPr>
            <a:endParaRPr lang="en-US" sz="3200" b="0" dirty="0" smtClean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endParaRPr lang="en-US" sz="32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In-Class Activity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314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6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0"/>
            <a:ext cx="11504023" cy="43120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+mn-lt"/>
              </a:rPr>
              <a:t>Code a Timer EJB or Work on Project!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+mn-lt"/>
              </a:rPr>
              <a:t>See the In-Class Activity #3c that I posted in an Announcement.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+mn-lt"/>
              </a:rPr>
              <a:t>Work on design and implementation of Milestone Project.</a:t>
            </a:r>
          </a:p>
          <a:p>
            <a:pPr marL="514350" indent="-514350" algn="ctr">
              <a:buFont typeface="+mj-lt"/>
              <a:buAutoNum type="arabicPeriod"/>
            </a:pPr>
            <a:endParaRPr lang="en-US" sz="3200" b="0" dirty="0" smtClean="0">
              <a:latin typeface="+mn-lt"/>
            </a:endParaRPr>
          </a:p>
          <a:p>
            <a:pPr marL="514350" indent="-514350">
              <a:buAutoNum type="arabicPeriod"/>
            </a:pPr>
            <a:endParaRPr lang="en-US" sz="3200" b="0" dirty="0">
              <a:latin typeface="+mn-lt"/>
            </a:endParaRPr>
          </a:p>
          <a:p>
            <a:pPr marL="0" indent="0">
              <a:buNone/>
            </a:pPr>
            <a:endParaRPr lang="en-US" sz="3200" b="0" dirty="0" smtClean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endParaRPr lang="en-US" sz="32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In-Class Activity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6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7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32359"/>
            <a:ext cx="7818438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4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</a:t>
            </a:r>
            <a:endParaRPr lang="en-US" altLang="en-US" sz="4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1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A611E34E-8C92-654A-A5FE-49A093E8AD29}" type="slidenum">
              <a:rPr lang="en-US" altLang="en-US" sz="1000">
                <a:latin typeface="Arial" charset="0"/>
              </a:rPr>
              <a:pPr/>
              <a:t>5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1747" name="Rectangle 1"/>
          <p:cNvSpPr>
            <a:spLocks noChangeArrowheads="1"/>
          </p:cNvSpPr>
          <p:nvPr/>
        </p:nvSpPr>
        <p:spPr bwMode="auto">
          <a:xfrm>
            <a:off x="644435" y="881504"/>
            <a:ext cx="1093796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marL="285750" lvl="1" indent="0">
              <a:defRPr/>
            </a:pP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In </a:t>
            </a:r>
            <a:r>
              <a:rPr lang="en-US" altLang="en-US" dirty="0">
                <a:latin typeface="+mn-lt"/>
                <a:ea typeface="Corbel" charset="0"/>
                <a:cs typeface="Corbel" charset="0"/>
              </a:rPr>
              <a:t>this class you will design and build a complete enterprise class N-Layer application using Enterprise Java technologies, that meets a certain set of functional and technical requirements, and </a:t>
            </a: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as shown </a:t>
            </a:r>
            <a:r>
              <a:rPr lang="en-US" altLang="en-US" dirty="0">
                <a:latin typeface="+mn-lt"/>
                <a:ea typeface="Corbel" charset="0"/>
                <a:cs typeface="Corbel" charset="0"/>
              </a:rPr>
              <a:t>in the </a:t>
            </a:r>
            <a:r>
              <a:rPr lang="en-US" altLang="en-US" dirty="0" smtClean="0">
                <a:latin typeface="+mn-lt"/>
                <a:ea typeface="Corbel" charset="0"/>
                <a:cs typeface="Corbel" charset="0"/>
              </a:rPr>
              <a:t>figure below. </a:t>
            </a:r>
          </a:p>
          <a:p>
            <a:pPr marL="0" indent="0">
              <a:defRPr/>
            </a:pPr>
            <a:endParaRPr lang="en-US" altLang="en-US" dirty="0">
              <a:latin typeface="+mn-lt"/>
              <a:ea typeface="Corbel" charset="0"/>
              <a:cs typeface="Corbe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94" y="2015438"/>
            <a:ext cx="7737566" cy="3528880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9007351" y="2998534"/>
            <a:ext cx="844655" cy="48447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7654162" y="3496107"/>
            <a:ext cx="844655" cy="48447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0736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0"/>
            <a:ext cx="11504023" cy="43120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+mn-lt"/>
              </a:rPr>
              <a:t>Work on Project!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+mn-lt"/>
              </a:rPr>
              <a:t>Work on design and implementation of Milestone Project.</a:t>
            </a:r>
          </a:p>
          <a:p>
            <a:pPr marL="514350" indent="-514350" algn="ctr">
              <a:buFont typeface="+mj-lt"/>
              <a:buAutoNum type="arabicPeriod"/>
            </a:pPr>
            <a:endParaRPr lang="en-US" sz="3200" b="0" dirty="0" smtClean="0">
              <a:latin typeface="+mn-lt"/>
            </a:endParaRPr>
          </a:p>
          <a:p>
            <a:pPr marL="514350" indent="-514350">
              <a:buAutoNum type="arabicPeriod"/>
            </a:pPr>
            <a:endParaRPr lang="en-US" sz="3200" b="0" dirty="0">
              <a:latin typeface="+mn-lt"/>
            </a:endParaRPr>
          </a:p>
          <a:p>
            <a:pPr marL="0" indent="0">
              <a:buNone/>
            </a:pPr>
            <a:endParaRPr lang="en-US" sz="3200" b="0" dirty="0" smtClean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endParaRPr lang="en-US" sz="32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In-Class Activity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89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Weekend 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Submit Milestone Project.</a:t>
            </a:r>
          </a:p>
          <a:p>
            <a:r>
              <a:rPr lang="en-US" b="0" dirty="0" smtClean="0">
                <a:latin typeface="+mn-lt"/>
              </a:rPr>
              <a:t>Submit In-Class Activity #3c in Main Forum.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934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84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50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CC0378D6-980E-D740-A58E-56FBE4F42558}" type="slidenum">
              <a:rPr lang="en-US" altLang="en-US" sz="1000">
                <a:latin typeface="Arial" charset="0"/>
              </a:rPr>
              <a:pPr/>
              <a:t>6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1232" y="181791"/>
            <a:ext cx="11673017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What is business logic?</a:t>
            </a:r>
            <a:endParaRPr lang="en-US" altLang="en-US" baseline="-25000" dirty="0"/>
          </a:p>
        </p:txBody>
      </p:sp>
      <p:sp>
        <p:nvSpPr>
          <p:cNvPr id="30724" name="Rectangle 1"/>
          <p:cNvSpPr>
            <a:spLocks noChangeArrowheads="1"/>
          </p:cNvSpPr>
          <p:nvPr/>
        </p:nvSpPr>
        <p:spPr bwMode="auto">
          <a:xfrm>
            <a:off x="337751" y="1028524"/>
            <a:ext cx="997602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altLang="en-US" sz="3200" dirty="0">
                <a:latin typeface="+mn-lt"/>
                <a:ea typeface="Corbel" charset="0"/>
                <a:cs typeface="Corbel" charset="0"/>
              </a:rPr>
              <a:t>Prescribes how business objects interact with one </a:t>
            </a:r>
            <a:r>
              <a:rPr lang="en-US" altLang="en-US" sz="3200" dirty="0" smtClean="0">
                <a:latin typeface="+mn-lt"/>
                <a:ea typeface="Corbel" charset="0"/>
                <a:cs typeface="Corbel" charset="0"/>
              </a:rPr>
              <a:t>another.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sz="3200" dirty="0" smtClean="0">
                <a:latin typeface="+mn-lt"/>
                <a:ea typeface="Corbel" charset="0"/>
                <a:cs typeface="Corbel" charset="0"/>
              </a:rPr>
              <a:t>Business </a:t>
            </a:r>
            <a:r>
              <a:rPr lang="en-US" altLang="en-US" sz="3200" dirty="0">
                <a:latin typeface="+mn-lt"/>
                <a:ea typeface="Corbel" charset="0"/>
                <a:cs typeface="Corbel" charset="0"/>
              </a:rPr>
              <a:t>logic is the portion of an enterprise system which determines how data is transformed or calculated, and how it is routed to people or software (workflow</a:t>
            </a:r>
            <a:r>
              <a:rPr lang="en-US" altLang="en-US" sz="3200" dirty="0" smtClean="0">
                <a:latin typeface="+mn-lt"/>
                <a:ea typeface="Corbel" charset="0"/>
                <a:cs typeface="Corbel" charset="0"/>
              </a:rPr>
              <a:t>)</a:t>
            </a:r>
            <a:r>
              <a:rPr lang="en-US" altLang="en-US" sz="3200" dirty="0" smtClean="0">
                <a:latin typeface="+mn-lt"/>
                <a:ea typeface="Corbel" charset="0"/>
                <a:cs typeface="Corbel" charset="0"/>
              </a:rPr>
              <a:t>.</a:t>
            </a:r>
            <a:endParaRPr lang="en-US" altLang="en-US" sz="3200" dirty="0" smtClean="0">
              <a:latin typeface="+mn-lt"/>
              <a:ea typeface="Corbel" charset="0"/>
              <a:cs typeface="Corbe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46575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What will be your business logic for your application?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465" y="3583070"/>
            <a:ext cx="5024336" cy="17866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223699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CC0378D6-980E-D740-A58E-56FBE4F42558}" type="slidenum">
              <a:rPr lang="en-US" altLang="en-US" sz="1000">
                <a:latin typeface="Arial" charset="0"/>
              </a:rPr>
              <a:pPr/>
              <a:t>7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1232" y="181791"/>
            <a:ext cx="11673017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What is business logic?</a:t>
            </a:r>
            <a:endParaRPr lang="en-US" altLang="en-US" baseline="-25000" dirty="0"/>
          </a:p>
        </p:txBody>
      </p:sp>
      <p:sp>
        <p:nvSpPr>
          <p:cNvPr id="30724" name="Rectangle 1"/>
          <p:cNvSpPr>
            <a:spLocks noChangeArrowheads="1"/>
          </p:cNvSpPr>
          <p:nvPr/>
        </p:nvSpPr>
        <p:spPr bwMode="auto">
          <a:xfrm>
            <a:off x="337751" y="1028524"/>
            <a:ext cx="499624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r>
              <a:rPr lang="en-US" altLang="en-US" sz="3200" dirty="0" smtClean="0">
                <a:latin typeface="+mn-lt"/>
                <a:ea typeface="Corbel" charset="0"/>
                <a:cs typeface="Corbel" charset="0"/>
              </a:rPr>
              <a:t>For </a:t>
            </a:r>
            <a:r>
              <a:rPr lang="en-US" altLang="en-US" sz="3200" dirty="0" smtClean="0">
                <a:latin typeface="+mn-lt"/>
                <a:ea typeface="Corbel" charset="0"/>
                <a:cs typeface="Corbel" charset="0"/>
              </a:rPr>
              <a:t>example for an </a:t>
            </a:r>
            <a:r>
              <a:rPr lang="en-US" altLang="en-US" sz="3200" dirty="0" err="1" smtClean="0">
                <a:latin typeface="+mn-lt"/>
                <a:ea typeface="Corbel" charset="0"/>
                <a:cs typeface="Corbel" charset="0"/>
              </a:rPr>
              <a:t>eCommerce</a:t>
            </a:r>
            <a:r>
              <a:rPr lang="en-US" altLang="en-US" sz="3200" dirty="0" smtClean="0">
                <a:latin typeface="+mn-lt"/>
                <a:ea typeface="Corbel" charset="0"/>
                <a:cs typeface="Corbel" charset="0"/>
              </a:rPr>
              <a:t> </a:t>
            </a:r>
            <a:r>
              <a:rPr lang="en-US" altLang="en-US" sz="3200" dirty="0" smtClean="0">
                <a:latin typeface="+mn-lt"/>
                <a:ea typeface="Corbel" charset="0"/>
                <a:cs typeface="Corbel" charset="0"/>
              </a:rPr>
              <a:t>site: Allow </a:t>
            </a:r>
            <a:r>
              <a:rPr lang="en-US" altLang="en-US" sz="3200" dirty="0">
                <a:latin typeface="+mn-lt"/>
                <a:ea typeface="Corbel" charset="0"/>
                <a:cs typeface="Corbel" charset="0"/>
              </a:rPr>
              <a:t>visitors to add items to a shopping cart, specify a shipping address, and supply payment information. </a:t>
            </a:r>
            <a:endParaRPr lang="en-US" altLang="en-US" sz="3200" dirty="0" smtClean="0">
              <a:latin typeface="+mn-lt"/>
              <a:ea typeface="Corbel" charset="0"/>
              <a:cs typeface="Corbe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46575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What will be your business logic for your application?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016000"/>
            <a:ext cx="6604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5912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CC0378D6-980E-D740-A58E-56FBE4F42558}" type="slidenum">
              <a:rPr lang="en-US" altLang="en-US" sz="1000">
                <a:latin typeface="Arial" charset="0"/>
              </a:rPr>
              <a:pPr/>
              <a:t>8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1232" y="181791"/>
            <a:ext cx="11673017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What is business logic?</a:t>
            </a:r>
            <a:endParaRPr lang="en-US" altLang="en-US" baseline="-25000" dirty="0"/>
          </a:p>
        </p:txBody>
      </p:sp>
      <p:sp>
        <p:nvSpPr>
          <p:cNvPr id="30724" name="Rectangle 1"/>
          <p:cNvSpPr>
            <a:spLocks noChangeArrowheads="1"/>
          </p:cNvSpPr>
          <p:nvPr/>
        </p:nvSpPr>
        <p:spPr bwMode="auto">
          <a:xfrm>
            <a:off x="1" y="1028524"/>
            <a:ext cx="5251176" cy="483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-128"/>
              </a:defRPr>
            </a:lvl9pPr>
          </a:lstStyle>
          <a:p>
            <a:pPr marL="342900"/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The </a:t>
            </a:r>
            <a:r>
              <a:rPr lang="en-US" altLang="en-US" sz="2800" dirty="0">
                <a:latin typeface="+mn-lt"/>
                <a:ea typeface="Corbel" charset="0"/>
                <a:cs typeface="Corbel" charset="0"/>
              </a:rPr>
              <a:t>business logic of the website might include workflow such as</a:t>
            </a: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: The </a:t>
            </a:r>
            <a:r>
              <a:rPr lang="en-US" altLang="en-US" sz="2800" dirty="0">
                <a:latin typeface="+mn-lt"/>
                <a:ea typeface="Corbel" charset="0"/>
                <a:cs typeface="Corbel" charset="0"/>
              </a:rPr>
              <a:t>sequence of events that happens during checkout, </a:t>
            </a: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which </a:t>
            </a:r>
            <a:r>
              <a:rPr lang="en-US" altLang="en-US" sz="2800" dirty="0">
                <a:latin typeface="+mn-lt"/>
                <a:ea typeface="Corbel" charset="0"/>
                <a:cs typeface="Corbel" charset="0"/>
              </a:rPr>
              <a:t>first asks for the shipping address, then for the billing address, next page will contain the payment method, and last page will show </a:t>
            </a:r>
            <a:r>
              <a:rPr lang="en-US" altLang="en-US" sz="2800" dirty="0" smtClean="0">
                <a:latin typeface="+mn-lt"/>
                <a:ea typeface="Corbel" charset="0"/>
                <a:cs typeface="Corbel" charset="0"/>
              </a:rPr>
              <a:t>congratulations. Think workflow, what tasks, and what order.</a:t>
            </a:r>
            <a:endParaRPr lang="en-US" altLang="en-US" sz="2800" dirty="0">
              <a:latin typeface="+mn-lt"/>
              <a:ea typeface="Corbel" charset="0"/>
              <a:cs typeface="Corbe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46575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What will be your business logic for your application?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8179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5090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 – Decisions to be made…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7" y="1417638"/>
            <a:ext cx="9522218" cy="35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90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GCU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GCU Theme" id="{3477E68B-2328-4649-8BC4-D2333969A0E0}" vid="{76E9F2F9-3176-4E37-BA04-BBA69EF91E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GCU Theme</Template>
  <TotalTime>6107</TotalTime>
  <Words>2239</Words>
  <Application>Microsoft Macintosh PowerPoint</Application>
  <PresentationFormat>Custom</PresentationFormat>
  <Paragraphs>360</Paragraphs>
  <Slides>53</Slides>
  <Notes>35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GCU Theme</vt:lpstr>
      <vt:lpstr>CST-235 Computer Programming III</vt:lpstr>
      <vt:lpstr>Enterprise Java Beans (EJB)</vt:lpstr>
      <vt:lpstr>Lectures for Topic 3</vt:lpstr>
      <vt:lpstr>Lectures for Topic 3 – Week 1</vt:lpstr>
      <vt:lpstr>  Project Overview</vt:lpstr>
      <vt:lpstr>What is business logic?</vt:lpstr>
      <vt:lpstr>What is business logic?</vt:lpstr>
      <vt:lpstr>What is business logic?</vt:lpstr>
      <vt:lpstr>Business Logic – Decisions to be made…</vt:lpstr>
      <vt:lpstr>N-Layer Architecture</vt:lpstr>
      <vt:lpstr>What is a business rule?</vt:lpstr>
      <vt:lpstr>PowerPoint Presentation</vt:lpstr>
      <vt:lpstr>Example Business Logic for a shopping cart</vt:lpstr>
      <vt:lpstr>Business Logic (another example)</vt:lpstr>
      <vt:lpstr>Why put the business logic in a separate class? The business logic class can be used by multiple front-end services.</vt:lpstr>
      <vt:lpstr>Example of  Business Logic   - a bidding system</vt:lpstr>
      <vt:lpstr>What is Business Logic?</vt:lpstr>
      <vt:lpstr>What is an EJB?</vt:lpstr>
      <vt:lpstr>What is an EJB?</vt:lpstr>
      <vt:lpstr>The J2EE EJB Server or Container</vt:lpstr>
      <vt:lpstr>What is an EJB Container?</vt:lpstr>
      <vt:lpstr>Are there other Containers in Java EE?</vt:lpstr>
      <vt:lpstr>What is Inversion of Control?</vt:lpstr>
      <vt:lpstr>What is CDI?</vt:lpstr>
      <vt:lpstr>Can I see an example EJB?</vt:lpstr>
      <vt:lpstr>How can I configure and use CDI?</vt:lpstr>
      <vt:lpstr>Recall: Interface and Concrete class</vt:lpstr>
      <vt:lpstr>Recall: Interface and Concrete class</vt:lpstr>
      <vt:lpstr>Recall: Interface and Concrete class</vt:lpstr>
      <vt:lpstr>Recall: Interface and Concrete class</vt:lpstr>
      <vt:lpstr>Recall: Interface and Concrete class</vt:lpstr>
      <vt:lpstr>Recall: Interface and Concrete class</vt:lpstr>
      <vt:lpstr>How do I “invoke” an EJB?</vt:lpstr>
      <vt:lpstr>In-Class Activity</vt:lpstr>
      <vt:lpstr>End of Class</vt:lpstr>
      <vt:lpstr>In-Class Activity</vt:lpstr>
      <vt:lpstr>End of Class</vt:lpstr>
      <vt:lpstr>In-Class Activity</vt:lpstr>
      <vt:lpstr>Weekend Reminders</vt:lpstr>
      <vt:lpstr>End of Class</vt:lpstr>
      <vt:lpstr>PowerPoint Presentation</vt:lpstr>
      <vt:lpstr>Lectures for Topic 3 – Week 2</vt:lpstr>
      <vt:lpstr>Timer EJB</vt:lpstr>
      <vt:lpstr>What is a Timer EJB and how to I configure?</vt:lpstr>
      <vt:lpstr>Can I see an example Timer EJB?</vt:lpstr>
      <vt:lpstr>In-Class Activity</vt:lpstr>
      <vt:lpstr>End of Class</vt:lpstr>
      <vt:lpstr>In-Class Activity</vt:lpstr>
      <vt:lpstr>End of Class</vt:lpstr>
      <vt:lpstr>In-Class Activity</vt:lpstr>
      <vt:lpstr>Weekend Reminders</vt:lpstr>
      <vt:lpstr>End of Class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SD2720 Advanced Software Development Using Java </dc:title>
  <dc:creator>Mark Reha</dc:creator>
  <cp:lastModifiedBy>Shad David Sluiter</cp:lastModifiedBy>
  <cp:revision>2098</cp:revision>
  <dcterms:created xsi:type="dcterms:W3CDTF">2015-11-27T18:05:24Z</dcterms:created>
  <dcterms:modified xsi:type="dcterms:W3CDTF">2018-05-30T22:55:21Z</dcterms:modified>
</cp:coreProperties>
</file>