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0.xml" ContentType="application/vnd.openxmlformats-officedocument.presentationml.tags+xml"/>
  <Override PartName="/ppt/notesSlides/notesSlide29.xml" ContentType="application/vnd.openxmlformats-officedocument.presentationml.notesSlide+xml"/>
  <Override PartName="/ppt/tags/tag41.xml" ContentType="application/vnd.openxmlformats-officedocument.presentationml.tags+xml"/>
  <Override PartName="/ppt/notesSlides/notesSlide30.xml" ContentType="application/vnd.openxmlformats-officedocument.presentationml.notesSlide+xml"/>
  <Override PartName="/ppt/tags/tag42.xml" ContentType="application/vnd.openxmlformats-officedocument.presentationml.tags+xml"/>
  <Override PartName="/ppt/notesSlides/notesSlide31.xml" ContentType="application/vnd.openxmlformats-officedocument.presentationml.notesSlide+xml"/>
  <Override PartName="/ppt/tags/tag43.xml" ContentType="application/vnd.openxmlformats-officedocument.presentationml.tags+xml"/>
  <Override PartName="/ppt/notesSlides/notesSlide32.xml" ContentType="application/vnd.openxmlformats-officedocument.presentationml.notesSlide+xml"/>
  <Override PartName="/ppt/tags/tag44.xml" ContentType="application/vnd.openxmlformats-officedocument.presentationml.tags+xml"/>
  <Override PartName="/ppt/notesSlides/notesSlide33.xml" ContentType="application/vnd.openxmlformats-officedocument.presentationml.notesSlide+xml"/>
  <Override PartName="/ppt/tags/tag45.xml" ContentType="application/vnd.openxmlformats-officedocument.presentationml.tags+xml"/>
  <Override PartName="/ppt/notesSlides/notesSlide34.xml" ContentType="application/vnd.openxmlformats-officedocument.presentationml.notesSlide+xml"/>
  <Override PartName="/ppt/tags/tag46.xml" ContentType="application/vnd.openxmlformats-officedocument.presentationml.tags+xml"/>
  <Override PartName="/ppt/notesSlides/notesSlide35.xml" ContentType="application/vnd.openxmlformats-officedocument.presentationml.notesSlide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47"/>
  </p:notesMasterIdLst>
  <p:sldIdLst>
    <p:sldId id="256" r:id="rId2"/>
    <p:sldId id="647" r:id="rId3"/>
    <p:sldId id="392" r:id="rId4"/>
    <p:sldId id="474" r:id="rId5"/>
    <p:sldId id="520" r:id="rId6"/>
    <p:sldId id="534" r:id="rId7"/>
    <p:sldId id="706" r:id="rId8"/>
    <p:sldId id="707" r:id="rId9"/>
    <p:sldId id="708" r:id="rId10"/>
    <p:sldId id="717" r:id="rId11"/>
    <p:sldId id="615" r:id="rId12"/>
    <p:sldId id="625" r:id="rId13"/>
    <p:sldId id="630" r:id="rId14"/>
    <p:sldId id="628" r:id="rId15"/>
    <p:sldId id="738" r:id="rId16"/>
    <p:sldId id="739" r:id="rId17"/>
    <p:sldId id="740" r:id="rId18"/>
    <p:sldId id="718" r:id="rId19"/>
    <p:sldId id="719" r:id="rId20"/>
    <p:sldId id="635" r:id="rId21"/>
    <p:sldId id="712" r:id="rId22"/>
    <p:sldId id="641" r:id="rId23"/>
    <p:sldId id="627" r:id="rId24"/>
    <p:sldId id="640" r:id="rId25"/>
    <p:sldId id="655" r:id="rId26"/>
    <p:sldId id="621" r:id="rId27"/>
    <p:sldId id="722" r:id="rId28"/>
    <p:sldId id="724" r:id="rId29"/>
    <p:sldId id="723" r:id="rId30"/>
    <p:sldId id="725" r:id="rId31"/>
    <p:sldId id="726" r:id="rId32"/>
    <p:sldId id="535" r:id="rId33"/>
    <p:sldId id="727" r:id="rId34"/>
    <p:sldId id="729" r:id="rId35"/>
    <p:sldId id="730" r:id="rId36"/>
    <p:sldId id="731" r:id="rId37"/>
    <p:sldId id="733" r:id="rId38"/>
    <p:sldId id="720" r:id="rId39"/>
    <p:sldId id="573" r:id="rId40"/>
    <p:sldId id="658" r:id="rId41"/>
    <p:sldId id="721" r:id="rId42"/>
    <p:sldId id="736" r:id="rId43"/>
    <p:sldId id="737" r:id="rId44"/>
    <p:sldId id="734" r:id="rId45"/>
    <p:sldId id="73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6B76E-9FE6-A34E-B1C0-EB76E2B29AD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823B2-5271-484B-9B7F-4D386682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5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1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6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5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20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9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4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4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1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3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8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0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6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6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0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2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79" y="297491"/>
            <a:ext cx="11512493" cy="629304"/>
          </a:xfrm>
        </p:spPr>
        <p:txBody>
          <a:bodyPr anchor="ctr" anchorCtr="0">
            <a:noAutofit/>
          </a:bodyPr>
          <a:lstStyle>
            <a:lvl1pPr algn="ctr">
              <a:defRPr sz="4400" b="0" i="0" spc="-100">
                <a:latin typeface="Helvetica Neue Light"/>
                <a:cs typeface="Helvetica Neue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79" y="1064099"/>
            <a:ext cx="11512493" cy="560654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spc="0">
                <a:solidFill>
                  <a:schemeClr val="tx1"/>
                </a:solidFill>
                <a:latin typeface="Times"/>
                <a:cs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9144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1277600" y="6400801"/>
            <a:ext cx="711200" cy="2889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203200" y="1066800"/>
            <a:ext cx="11785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69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1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3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4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3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1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i="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1" i="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1" i="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1" i="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90" y="0"/>
            <a:ext cx="9970717" cy="2527279"/>
          </a:xfrm>
        </p:spPr>
        <p:txBody>
          <a:bodyPr>
            <a:normAutofit/>
          </a:bodyPr>
          <a:lstStyle/>
          <a:p>
            <a:r>
              <a:rPr lang="en-US" dirty="0" smtClean="0"/>
              <a:t>CST-235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Computer Programming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6625"/>
            <a:ext cx="12192000" cy="56065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Topic 4 (3 weeks)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some classes that are in the JDBC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4597" y="1144367"/>
            <a:ext cx="10258817" cy="493421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dirty="0" err="1" smtClean="0">
                <a:latin typeface="+mn-lt"/>
              </a:rPr>
              <a:t>DriverManager</a:t>
            </a:r>
            <a:r>
              <a:rPr lang="en-US" sz="2000" dirty="0" smtClean="0">
                <a:latin typeface="+mn-lt"/>
              </a:rPr>
              <a:t>:</a:t>
            </a:r>
            <a:r>
              <a:rPr lang="en-US" sz="2000" b="0" dirty="0">
                <a:latin typeface="+mn-lt"/>
              </a:rPr>
              <a:t> This class manages a list of database drivers. </a:t>
            </a:r>
            <a:r>
              <a:rPr lang="en-US" sz="2000" b="0" dirty="0" smtClean="0">
                <a:latin typeface="+mn-lt"/>
              </a:rPr>
              <a:t>It is used to establish </a:t>
            </a:r>
            <a:r>
              <a:rPr lang="en-US" sz="2000" b="0" dirty="0">
                <a:latin typeface="+mn-lt"/>
              </a:rPr>
              <a:t>a database Connection. </a:t>
            </a:r>
            <a:endParaRPr lang="en-US" sz="2000" b="0" dirty="0" smtClean="0"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sz="2000" dirty="0" smtClean="0">
                <a:latin typeface="+mn-lt"/>
              </a:rPr>
              <a:t>Driver</a:t>
            </a:r>
            <a:r>
              <a:rPr lang="en-US" sz="2000" dirty="0">
                <a:latin typeface="+mn-lt"/>
              </a:rPr>
              <a:t>:</a:t>
            </a:r>
            <a:r>
              <a:rPr lang="en-US" sz="2000" b="0" dirty="0">
                <a:latin typeface="+mn-lt"/>
              </a:rPr>
              <a:t> This interface handles the communications with the database server. You will interact directly with Driver objects very rarely. Instead, you use </a:t>
            </a:r>
            <a:r>
              <a:rPr lang="en-US" sz="2000" b="0" dirty="0" smtClean="0">
                <a:latin typeface="+mn-lt"/>
              </a:rPr>
              <a:t>a </a:t>
            </a:r>
            <a:r>
              <a:rPr lang="en-US" sz="2000" b="0" dirty="0" err="1" smtClean="0">
                <a:latin typeface="+mn-lt"/>
              </a:rPr>
              <a:t>DriverManager</a:t>
            </a:r>
            <a:r>
              <a:rPr lang="en-US" sz="2000" b="0" dirty="0" smtClean="0">
                <a:latin typeface="+mn-lt"/>
              </a:rPr>
              <a:t> object, </a:t>
            </a:r>
            <a:r>
              <a:rPr lang="en-US" sz="2000" b="0" dirty="0">
                <a:latin typeface="+mn-lt"/>
              </a:rPr>
              <a:t>which manages objects of this type. It also abstracts the details associated with working with Driver objects</a:t>
            </a:r>
            <a:r>
              <a:rPr lang="en-US" sz="2000" b="0" dirty="0" smtClean="0">
                <a:latin typeface="+mn-lt"/>
              </a:rPr>
              <a:t>.</a:t>
            </a:r>
            <a:endParaRPr lang="en-US" sz="2000" b="0" dirty="0"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latin typeface="+mn-lt"/>
              </a:rPr>
              <a:t>Connection:</a:t>
            </a:r>
            <a:r>
              <a:rPr lang="en-US" sz="2000" b="0" dirty="0">
                <a:latin typeface="+mn-lt"/>
              </a:rPr>
              <a:t> This interface </a:t>
            </a:r>
            <a:r>
              <a:rPr lang="en-US" sz="2000" b="0" dirty="0" smtClean="0">
                <a:latin typeface="+mn-lt"/>
              </a:rPr>
              <a:t>has all the methods </a:t>
            </a:r>
            <a:r>
              <a:rPr lang="en-US" sz="2000" b="0" dirty="0">
                <a:latin typeface="+mn-lt"/>
              </a:rPr>
              <a:t>for </a:t>
            </a:r>
            <a:r>
              <a:rPr lang="en-US" sz="2000" b="0" dirty="0" smtClean="0">
                <a:latin typeface="+mn-lt"/>
              </a:rPr>
              <a:t>connecting with a </a:t>
            </a:r>
            <a:r>
              <a:rPr lang="en-US" sz="2000" b="0" dirty="0">
                <a:latin typeface="+mn-lt"/>
              </a:rPr>
              <a:t>database. </a:t>
            </a:r>
            <a:r>
              <a:rPr lang="en-US" sz="2000" b="0" dirty="0" smtClean="0">
                <a:latin typeface="+mn-lt"/>
              </a:rPr>
              <a:t>All </a:t>
            </a:r>
            <a:r>
              <a:rPr lang="en-US" sz="2000" b="0" dirty="0">
                <a:latin typeface="+mn-lt"/>
              </a:rPr>
              <a:t>communication with database is </a:t>
            </a:r>
            <a:r>
              <a:rPr lang="en-US" sz="2000" b="0" dirty="0" smtClean="0">
                <a:latin typeface="+mn-lt"/>
              </a:rPr>
              <a:t>done through </a:t>
            </a:r>
            <a:r>
              <a:rPr lang="en-US" sz="2000" b="0" dirty="0">
                <a:latin typeface="+mn-lt"/>
              </a:rPr>
              <a:t>connection object only</a:t>
            </a:r>
            <a:r>
              <a:rPr lang="en-US" sz="2000" b="0" dirty="0" smtClean="0">
                <a:latin typeface="+mn-lt"/>
              </a:rPr>
              <a:t>.</a:t>
            </a:r>
            <a:endParaRPr lang="en-US" sz="2000" b="0" dirty="0"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latin typeface="+mn-lt"/>
              </a:rPr>
              <a:t>Statement:</a:t>
            </a:r>
            <a:r>
              <a:rPr lang="en-US" sz="2000" b="0" dirty="0">
                <a:latin typeface="+mn-lt"/>
              </a:rPr>
              <a:t> You use objects created from this interface to submit the SQL statements to the database. Some derived interfaces accept parameters </a:t>
            </a:r>
            <a:r>
              <a:rPr lang="en-US" sz="2000" b="0" dirty="0" smtClean="0">
                <a:latin typeface="+mn-lt"/>
              </a:rPr>
              <a:t>(i.e. Prepared Statements).</a:t>
            </a:r>
            <a:endParaRPr lang="en-US" sz="2000" b="0" dirty="0"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sz="2000" dirty="0" err="1">
                <a:latin typeface="+mn-lt"/>
              </a:rPr>
              <a:t>ResultSet</a:t>
            </a:r>
            <a:r>
              <a:rPr lang="en-US" sz="2000" dirty="0">
                <a:latin typeface="+mn-lt"/>
              </a:rPr>
              <a:t>:</a:t>
            </a:r>
            <a:r>
              <a:rPr lang="en-US" sz="2000" b="0" dirty="0">
                <a:latin typeface="+mn-lt"/>
              </a:rPr>
              <a:t> These objects hold data retrieved from a database after you execute an SQL query using Statement objects. It acts as an iterator to allow you to move through </a:t>
            </a:r>
            <a:r>
              <a:rPr lang="en-US" sz="2000" b="0" dirty="0" smtClean="0">
                <a:latin typeface="+mn-lt"/>
              </a:rPr>
              <a:t>records of the data that has been returned from a query.</a:t>
            </a:r>
            <a:endParaRPr lang="en-US" sz="2000" b="0" dirty="0"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sz="2000" dirty="0" err="1">
                <a:latin typeface="+mn-lt"/>
              </a:rPr>
              <a:t>SQLException</a:t>
            </a:r>
            <a:r>
              <a:rPr lang="en-US" sz="2000" dirty="0">
                <a:latin typeface="+mn-lt"/>
              </a:rPr>
              <a:t>:</a:t>
            </a:r>
            <a:r>
              <a:rPr lang="en-US" sz="2000" b="0" dirty="0">
                <a:latin typeface="+mn-lt"/>
              </a:rPr>
              <a:t> This class handles any errors that occur in a database application.</a:t>
            </a:r>
            <a:endParaRPr lang="en-US" sz="2000" b="0" dirty="0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 interact with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4597" y="1144368"/>
            <a:ext cx="10258817" cy="464820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Connect to the Database and a desired schema.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Execute one or more SQL Statements.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Process data or errors returns from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Close the connection to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Return data to the Application.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This is similar to what you have been doing in PHP.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7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8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 connect to a Database?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400595" y="3433803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We are forced to catch exceptions in a Try Catch Block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21577" y="2068177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745011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Database URL</a:t>
            </a:r>
          </a:p>
          <a:p>
            <a:pPr algn="r"/>
            <a:r>
              <a:rPr lang="en-US" dirty="0" smtClean="0">
                <a:solidFill>
                  <a:srgbClr val="00B050"/>
                </a:solidFill>
              </a:rPr>
              <a:t>and Login Credentials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87472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Get a Connection from the Database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34" y="1818957"/>
            <a:ext cx="8222836" cy="28923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821577" y="3110638"/>
            <a:ext cx="14665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20982" y="3802969"/>
            <a:ext cx="14665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886153" y="3303905"/>
            <a:ext cx="3127218" cy="11723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02582" y="4472580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Use the Connection and when done make sure to close it!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95157" y="1393371"/>
            <a:ext cx="0" cy="4571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6583" y="1054243"/>
            <a:ext cx="85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The URL format will change depending on your database vendor and database driver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1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Configure </a:t>
            </a:r>
            <a:r>
              <a:rPr lang="en-US" sz="4400" dirty="0" err="1" smtClean="0">
                <a:latin typeface="+mn-lt"/>
              </a:rPr>
              <a:t>JavaDB</a:t>
            </a:r>
            <a:r>
              <a:rPr lang="en-US" sz="4400" dirty="0" smtClean="0">
                <a:latin typeface="+mn-lt"/>
              </a:rPr>
              <a:t> in our IDE!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Complete the </a:t>
            </a:r>
            <a:r>
              <a:rPr lang="en-US" sz="3200" b="0" dirty="0">
                <a:latin typeface="+mn-lt"/>
              </a:rPr>
              <a:t>In-Class Activity </a:t>
            </a:r>
            <a:r>
              <a:rPr lang="en-US" sz="3200" b="0" dirty="0" smtClean="0">
                <a:latin typeface="+mn-lt"/>
              </a:rPr>
              <a:t>#4a </a:t>
            </a:r>
            <a:r>
              <a:rPr lang="en-US" sz="3200" b="0" dirty="0">
                <a:latin typeface="+mn-lt"/>
              </a:rPr>
              <a:t>that I posted in an Announcement. </a:t>
            </a:r>
            <a:endParaRPr lang="en-US" sz="3200" b="0" dirty="0" smtClean="0">
              <a:latin typeface="+mn-lt"/>
            </a:endParaRPr>
          </a:p>
          <a:p>
            <a:pPr marL="914400" lvl="1" indent="-514350"/>
            <a:r>
              <a:rPr lang="en-US" b="0" dirty="0" smtClean="0">
                <a:latin typeface="+mn-lt"/>
              </a:rPr>
              <a:t>Create a database using </a:t>
            </a:r>
            <a:r>
              <a:rPr lang="en-US" b="0" dirty="0" err="1" smtClean="0">
                <a:latin typeface="+mn-lt"/>
              </a:rPr>
              <a:t>JBoss</a:t>
            </a:r>
            <a:r>
              <a:rPr lang="en-US" b="0" dirty="0" smtClean="0">
                <a:latin typeface="+mn-lt"/>
              </a:rPr>
              <a:t> Developer Studio.</a:t>
            </a:r>
          </a:p>
        </p:txBody>
      </p:sp>
    </p:spTree>
    <p:extLst>
      <p:ext uri="{BB962C8B-B14F-4D97-AF65-F5344CB8AC3E}">
        <p14:creationId xmlns:p14="http://schemas.microsoft.com/office/powerpoint/2010/main" val="203936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630" y="32074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 query data from the Database?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251" y="1022503"/>
            <a:ext cx="5891925" cy="498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83294" y="1792755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717" y="1469589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Database URL</a:t>
            </a:r>
          </a:p>
          <a:p>
            <a:pPr algn="r"/>
            <a:r>
              <a:rPr lang="en-US" dirty="0" smtClean="0">
                <a:solidFill>
                  <a:srgbClr val="00B050"/>
                </a:solidFill>
              </a:rPr>
              <a:t>and Login Credentials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83294" y="3168028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717" y="2844862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rgbClr val="00B050"/>
                </a:solidFill>
              </a:rPr>
              <a:t>Get a Connection from the Driver Manager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83294" y="3879154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1717" y="3555988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Create a Statement from the Connection and execute Query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883294" y="4913446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1717" y="4590280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Loop </a:t>
            </a:r>
            <a:r>
              <a:rPr lang="en-US" smtClean="0">
                <a:solidFill>
                  <a:srgbClr val="00B050"/>
                </a:solidFill>
              </a:rPr>
              <a:t>over Result Set and read column data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83294" y="5681028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1717" y="5490066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Close </a:t>
            </a:r>
            <a:r>
              <a:rPr lang="en-US" smtClean="0">
                <a:solidFill>
                  <a:srgbClr val="00B050"/>
                </a:solidFill>
              </a:rPr>
              <a:t>Result 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9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11" y="32074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</a:t>
            </a:r>
            <a:r>
              <a:rPr lang="en-US" smtClean="0"/>
              <a:t>I insert data into the </a:t>
            </a:r>
            <a:r>
              <a:rPr lang="en-US" dirty="0" smtClean="0"/>
              <a:t>Database?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3" y="1583163"/>
            <a:ext cx="11060935" cy="194991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539237" y="3378501"/>
            <a:ext cx="0" cy="7944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3920" y="4172932"/>
            <a:ext cx="2821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Same sequence of steps as running a Query but you use the </a:t>
            </a:r>
            <a:r>
              <a:rPr lang="en-US" dirty="0" err="1" smtClean="0">
                <a:solidFill>
                  <a:srgbClr val="00B050"/>
                </a:solidFill>
              </a:rPr>
              <a:t>exectuteUpdate</a:t>
            </a:r>
            <a:r>
              <a:rPr lang="en-US" dirty="0" smtClean="0">
                <a:solidFill>
                  <a:srgbClr val="00B050"/>
                </a:solidFill>
              </a:rPr>
              <a:t>() to run your insert SQL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9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11" y="32074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 cleanup the Database Connection?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40" y="1097955"/>
            <a:ext cx="4170417" cy="471506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422883" y="1638519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1306" y="1097955"/>
            <a:ext cx="2821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Catch all SQL Exceptions. Log the error and throw an unchecked exception back up.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2883" y="4016326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306" y="3475762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Easiest approach is to just put all cleanup in a finally block.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4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Configure </a:t>
            </a:r>
            <a:r>
              <a:rPr lang="en-US" sz="4400" dirty="0" err="1" smtClean="0">
                <a:latin typeface="+mn-lt"/>
              </a:rPr>
              <a:t>JavaDB</a:t>
            </a:r>
            <a:r>
              <a:rPr lang="en-US" sz="4400" dirty="0" smtClean="0">
                <a:latin typeface="+mn-lt"/>
              </a:rPr>
              <a:t> in our IDE!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Complete the </a:t>
            </a:r>
            <a:r>
              <a:rPr lang="en-US" sz="3200" b="0" dirty="0">
                <a:latin typeface="+mn-lt"/>
              </a:rPr>
              <a:t>In-Class Activity </a:t>
            </a:r>
            <a:r>
              <a:rPr lang="en-US" sz="3200" b="0" dirty="0" smtClean="0">
                <a:latin typeface="+mn-lt"/>
              </a:rPr>
              <a:t>#4a </a:t>
            </a:r>
            <a:r>
              <a:rPr lang="en-US" sz="3200" b="0" dirty="0">
                <a:latin typeface="+mn-lt"/>
              </a:rPr>
              <a:t>that I posted in an Announcement. </a:t>
            </a:r>
            <a:endParaRPr lang="en-US" sz="3200" b="0" dirty="0" smtClean="0">
              <a:latin typeface="+mn-lt"/>
            </a:endParaRPr>
          </a:p>
          <a:p>
            <a:pPr marL="914400" lvl="1" indent="-514350"/>
            <a:r>
              <a:rPr lang="en-US" b="0" dirty="0" smtClean="0">
                <a:latin typeface="+mn-lt"/>
              </a:rPr>
              <a:t>Create a database using </a:t>
            </a:r>
            <a:r>
              <a:rPr lang="en-US" b="0" dirty="0" err="1" smtClean="0">
                <a:latin typeface="+mn-lt"/>
              </a:rPr>
              <a:t>JBoss</a:t>
            </a:r>
            <a:r>
              <a:rPr lang="en-US" b="0" dirty="0" smtClean="0">
                <a:latin typeface="+mn-lt"/>
              </a:rPr>
              <a:t> Developer Studio.</a:t>
            </a:r>
          </a:p>
        </p:txBody>
      </p:sp>
    </p:spTree>
    <p:extLst>
      <p:ext uri="{BB962C8B-B14F-4D97-AF65-F5344CB8AC3E}">
        <p14:creationId xmlns:p14="http://schemas.microsoft.com/office/powerpoint/2010/main" val="98317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Use JDBC to Connect to a Database!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Complete the </a:t>
            </a:r>
            <a:r>
              <a:rPr lang="en-US" sz="3200" b="0" dirty="0">
                <a:latin typeface="+mn-lt"/>
              </a:rPr>
              <a:t>In-Class Activity </a:t>
            </a:r>
            <a:r>
              <a:rPr lang="en-US" sz="3200" b="0" dirty="0" smtClean="0">
                <a:latin typeface="+mn-lt"/>
              </a:rPr>
              <a:t>#4d (Part 1) that </a:t>
            </a:r>
            <a:r>
              <a:rPr lang="en-US" sz="3200" b="0" dirty="0">
                <a:latin typeface="+mn-lt"/>
              </a:rPr>
              <a:t>I posted in an Announcement. </a:t>
            </a:r>
            <a:endParaRPr lang="en-US" sz="3200" b="0" dirty="0" smtClean="0">
              <a:latin typeface="+mn-lt"/>
            </a:endParaRPr>
          </a:p>
          <a:p>
            <a:pPr marL="914400" lvl="1" indent="-514350"/>
            <a:r>
              <a:rPr lang="en-US" b="0" dirty="0" smtClean="0">
                <a:latin typeface="+mn-lt"/>
              </a:rPr>
              <a:t>Create a database connection using JDBC API.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Close a database connection using JDBC API.</a:t>
            </a:r>
          </a:p>
          <a:p>
            <a:pPr marL="914400" lvl="1" indent="-514350"/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9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Topic </a:t>
            </a:r>
            <a:r>
              <a:rPr lang="en-US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Access Layer:</a:t>
            </a:r>
          </a:p>
          <a:p>
            <a:pPr lvl="2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Intro to the Data Access Layer and JDBC =&gt; Week 1</a:t>
            </a:r>
          </a:p>
          <a:p>
            <a:pPr lvl="2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More JDBC =&gt; Week 2</a:t>
            </a:r>
          </a:p>
          <a:p>
            <a:pPr lvl="2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JPA =&gt; Week 3</a:t>
            </a: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Setup a </a:t>
            </a:r>
            <a:r>
              <a:rPr lang="en-US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JavaDB</a:t>
            </a:r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/Derby Database in the IDE.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Connecting to the Database and running simple Queries.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Connecting to the Database and running Insert/Update Statements.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Writing a Data Access Object in Java.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55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852" y="1143001"/>
            <a:ext cx="11558147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JDBC API or 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Finish In-Class </a:t>
            </a:r>
            <a:r>
              <a:rPr lang="en-US" sz="3200" b="0" dirty="0">
                <a:latin typeface="+mn-lt"/>
              </a:rPr>
              <a:t>Activity </a:t>
            </a:r>
            <a:r>
              <a:rPr lang="en-US" sz="3200" b="0" dirty="0" smtClean="0">
                <a:latin typeface="+mn-lt"/>
              </a:rPr>
              <a:t>#4a and #4d (Part 1).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Work on design and implementation of Milestone Project.</a:t>
            </a:r>
          </a:p>
        </p:txBody>
      </p:sp>
    </p:spTree>
    <p:extLst>
      <p:ext uri="{BB962C8B-B14F-4D97-AF65-F5344CB8AC3E}">
        <p14:creationId xmlns:p14="http://schemas.microsoft.com/office/powerpoint/2010/main" val="75004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Continue to work on the design and code for your Milestone Project</a:t>
            </a:r>
            <a:r>
              <a:rPr lang="en-US" b="0" dirty="0">
                <a:latin typeface="+mn-lt"/>
              </a:rPr>
              <a:t>.</a:t>
            </a: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Submit In-Class Activity #4a and #4d (Part 1) to the Main Forum.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4 </a:t>
            </a:r>
            <a:r>
              <a:rPr lang="mr-I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Week 2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77447"/>
            <a:ext cx="11490036" cy="499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Lecture:</a:t>
            </a:r>
          </a:p>
          <a:p>
            <a:pPr lvl="1"/>
            <a:r>
              <a:rPr lang="en-US" altLang="en-US" sz="33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Executing Queries in JDBC.</a:t>
            </a:r>
          </a:p>
          <a:p>
            <a:pPr lvl="1"/>
            <a:r>
              <a:rPr lang="en-US" altLang="en-US" sz="33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Executing Insert/Update Statements in JDBC.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Running </a:t>
            </a:r>
            <a:r>
              <a:rPr lang="en-US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Queries.</a:t>
            </a:r>
          </a:p>
          <a:p>
            <a:pPr lvl="1"/>
            <a:r>
              <a:rPr lang="en-US" altLang="en-US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Running Insert/Update </a:t>
            </a:r>
            <a:r>
              <a:rPr lang="en-US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Statements</a:t>
            </a:r>
            <a:r>
              <a:rPr lang="en-US" altLang="en-US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en-US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25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33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913968"/>
            <a:ext cx="10972800" cy="1143000"/>
          </a:xfrm>
        </p:spPr>
        <p:txBody>
          <a:bodyPr/>
          <a:lstStyle/>
          <a:p>
            <a:r>
              <a:rPr lang="en-US" dirty="0" smtClean="0"/>
              <a:t>Querying Data using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query data from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4597" y="1144368"/>
            <a:ext cx="10258817" cy="464820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Connect to the Database and a desired schema.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Execute one or more SQL Query Statements.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Process data or errors returns from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Close the connection to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Return data to the Application.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This is similar to what you have been doing in PHP.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JDBC Classes are used to Query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4597" y="1144368"/>
            <a:ext cx="10861974" cy="464820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Get a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Connection</a:t>
            </a:r>
            <a:r>
              <a:rPr lang="en-US" b="0" dirty="0" smtClean="0">
                <a:latin typeface="+mn-lt"/>
              </a:rPr>
              <a:t> using the </a:t>
            </a:r>
            <a:r>
              <a:rPr lang="en-US" b="0" dirty="0" err="1" smtClean="0">
                <a:solidFill>
                  <a:srgbClr val="0070C0"/>
                </a:solidFill>
                <a:latin typeface="+mn-lt"/>
              </a:rPr>
              <a:t>DriverManager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object.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Get a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b="0" dirty="0" smtClean="0">
                <a:latin typeface="+mn-lt"/>
              </a:rPr>
              <a:t> object from a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Connection</a:t>
            </a:r>
            <a:r>
              <a:rPr lang="en-US" b="0" dirty="0" smtClean="0">
                <a:latin typeface="+mn-lt"/>
              </a:rPr>
              <a:t>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Execute a SQL Query Statement from the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b="0" dirty="0" smtClean="0">
                <a:latin typeface="+mn-lt"/>
              </a:rPr>
              <a:t> object.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Process data from the </a:t>
            </a:r>
            <a:r>
              <a:rPr lang="en-US" b="0" dirty="0" err="1" smtClean="0">
                <a:solidFill>
                  <a:srgbClr val="0070C0"/>
                </a:solidFill>
                <a:latin typeface="+mn-lt"/>
              </a:rPr>
              <a:t>ResultSet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returned from the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b="0" dirty="0" smtClean="0">
                <a:latin typeface="+mn-lt"/>
              </a:rPr>
              <a:t> object.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Close the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Connection</a:t>
            </a:r>
            <a:r>
              <a:rPr lang="en-US" b="0" dirty="0" smtClean="0">
                <a:latin typeface="+mn-lt"/>
              </a:rPr>
              <a:t> to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Return the data to the Application.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0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8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Can I see an example JDBC Query?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78378" y="4583115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Cleanup for sure in an Exception Finally Block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21577" y="1354074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030908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Database URL</a:t>
            </a:r>
          </a:p>
          <a:p>
            <a:pPr algn="r"/>
            <a:r>
              <a:rPr lang="en-US" dirty="0" smtClean="0">
                <a:solidFill>
                  <a:srgbClr val="00B050"/>
                </a:solidFill>
              </a:rPr>
              <a:t>and Login Credentials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904232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Get a Statement from the Database Connection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006" y="3148877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Execute SQL Query and loop thru the </a:t>
            </a:r>
            <a:r>
              <a:rPr lang="en-US" dirty="0" err="1" smtClean="0">
                <a:solidFill>
                  <a:srgbClr val="00B050"/>
                </a:solidFill>
              </a:rPr>
              <a:t>ResultSet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97" y="967136"/>
            <a:ext cx="3666667" cy="49333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821577" y="2227398"/>
            <a:ext cx="18897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21577" y="2447109"/>
            <a:ext cx="1889760" cy="10624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43199" y="4952281"/>
            <a:ext cx="232519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– Week 1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Topic 4 Project Assignment Requirements.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Access Layer:</a:t>
            </a:r>
          </a:p>
          <a:p>
            <a:pPr lvl="2"/>
            <a:r>
              <a:rPr lang="en-US" alt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Intro to JDBC</a:t>
            </a:r>
          </a:p>
          <a:p>
            <a:pPr lvl="2"/>
            <a:r>
              <a:rPr lang="en-US" alt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Making a Connection to a Database in Java</a:t>
            </a: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Setup a </a:t>
            </a:r>
            <a:r>
              <a:rPr lang="en-US" altLang="en-US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JavaDB</a:t>
            </a:r>
            <a:r>
              <a:rPr lang="en-US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/Derby Database in the IDE.</a:t>
            </a:r>
          </a:p>
          <a:p>
            <a:pPr lvl="1"/>
            <a:r>
              <a:rPr lang="en-US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Connecting to the Database and running simple Queries</a:t>
            </a:r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13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8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Can I see an example JDBC </a:t>
            </a:r>
            <a:r>
              <a:rPr lang="en-US" dirty="0" err="1" smtClean="0"/>
              <a:t>ResultSet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18219" y="5019083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Read a Column using proper data type getter method and the column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4727" y="5037801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Iterate through all the rows returned from the Query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259" y="5019083"/>
            <a:ext cx="160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ALWAYS close the </a:t>
            </a:r>
            <a:r>
              <a:rPr lang="en-US" dirty="0" err="1" smtClean="0">
                <a:solidFill>
                  <a:srgbClr val="00B050"/>
                </a:solidFill>
              </a:rPr>
              <a:t>ResultSet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87040" y="2394857"/>
            <a:ext cx="0" cy="741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41714" y="1799086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Execute SQL Query and loop thru the </a:t>
            </a:r>
            <a:r>
              <a:rPr lang="en-US" dirty="0" err="1" smtClean="0">
                <a:solidFill>
                  <a:srgbClr val="00B050"/>
                </a:solidFill>
              </a:rPr>
              <a:t>ResultSet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3" y="3136505"/>
            <a:ext cx="11088502" cy="101748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907448" y="4153989"/>
            <a:ext cx="0" cy="8650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593669" y="3492137"/>
            <a:ext cx="2299062" cy="15456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51048" y="3870961"/>
            <a:ext cx="856038" cy="11481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726680" y="3870961"/>
            <a:ext cx="398418" cy="11668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726680" y="3870961"/>
            <a:ext cx="2601686" cy="11668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09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852" y="1143001"/>
            <a:ext cx="11558147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JDBC Query API!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Finish In-Class </a:t>
            </a:r>
            <a:r>
              <a:rPr lang="en-US" sz="3200" b="0" dirty="0">
                <a:latin typeface="+mn-lt"/>
              </a:rPr>
              <a:t>Activity </a:t>
            </a:r>
            <a:r>
              <a:rPr lang="en-US" sz="3200" b="0" dirty="0" smtClean="0">
                <a:latin typeface="+mn-lt"/>
              </a:rPr>
              <a:t>#4d (Part 2). </a:t>
            </a:r>
          </a:p>
        </p:txBody>
      </p:sp>
    </p:spTree>
    <p:extLst>
      <p:ext uri="{BB962C8B-B14F-4D97-AF65-F5344CB8AC3E}">
        <p14:creationId xmlns:p14="http://schemas.microsoft.com/office/powerpoint/2010/main" val="248939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913968"/>
            <a:ext cx="10972800" cy="1143000"/>
          </a:xfrm>
        </p:spPr>
        <p:txBody>
          <a:bodyPr/>
          <a:lstStyle/>
          <a:p>
            <a:r>
              <a:rPr lang="en-US" dirty="0" smtClean="0"/>
              <a:t>Inserting and Updating using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insert/update data to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4597" y="1144368"/>
            <a:ext cx="10258817" cy="464820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Connect to the Database and a desired schema.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Execute one or more SQL Insert/Update Statements.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Process number of rows or errors returns from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Close the connection to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Return number of rows to the Application.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This is similar to what you have been doing in PHP.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6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JDBC Classes are used to Insert/Update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4597" y="1144368"/>
            <a:ext cx="10861974" cy="464820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Get a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Connection</a:t>
            </a:r>
            <a:r>
              <a:rPr lang="en-US" b="0" dirty="0" smtClean="0">
                <a:latin typeface="+mn-lt"/>
              </a:rPr>
              <a:t> using the </a:t>
            </a:r>
            <a:r>
              <a:rPr lang="en-US" b="0" dirty="0" err="1" smtClean="0">
                <a:solidFill>
                  <a:srgbClr val="0070C0"/>
                </a:solidFill>
                <a:latin typeface="+mn-lt"/>
              </a:rPr>
              <a:t>DriverManager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object.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Get a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b="0" dirty="0" smtClean="0">
                <a:latin typeface="+mn-lt"/>
              </a:rPr>
              <a:t> object from a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Connection</a:t>
            </a:r>
            <a:r>
              <a:rPr lang="en-US" b="0" dirty="0" smtClean="0">
                <a:latin typeface="+mn-lt"/>
              </a:rPr>
              <a:t>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Execute a SQL Insert/Update Statement from the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b="0" dirty="0" smtClean="0">
                <a:latin typeface="+mn-lt"/>
              </a:rPr>
              <a:t> object.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Read number of rows from the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b="0" dirty="0" smtClean="0">
                <a:latin typeface="+mn-lt"/>
              </a:rPr>
              <a:t> object (if supported).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Close the </a:t>
            </a:r>
            <a:r>
              <a:rPr lang="en-US" b="0" dirty="0" smtClean="0">
                <a:solidFill>
                  <a:srgbClr val="0070C0"/>
                </a:solidFill>
                <a:latin typeface="+mn-lt"/>
              </a:rPr>
              <a:t>Connection</a:t>
            </a:r>
            <a:r>
              <a:rPr lang="en-US" b="0" dirty="0" smtClean="0">
                <a:latin typeface="+mn-lt"/>
              </a:rPr>
              <a:t> to the Database.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Return the number of rows or error back to the Application.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8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8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Can I see an example JDBC Insert?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7" y="1165089"/>
            <a:ext cx="11816013" cy="199787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550126" y="2991287"/>
            <a:ext cx="0" cy="14045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224" y="4408788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Use the </a:t>
            </a:r>
            <a:r>
              <a:rPr lang="en-US" dirty="0" err="1" smtClean="0">
                <a:solidFill>
                  <a:srgbClr val="00B050"/>
                </a:solidFill>
              </a:rPr>
              <a:t>executeUpdate</a:t>
            </a:r>
            <a:r>
              <a:rPr lang="en-US" dirty="0" smtClean="0">
                <a:solidFill>
                  <a:srgbClr val="00B050"/>
                </a:solidFill>
              </a:rPr>
              <a:t>() on the Statement to do an insert and update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 err="1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executeUpdate</a:t>
            </a:r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() despite its name executes both INSERT and UPDATE SQL statements.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28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852" y="1143001"/>
            <a:ext cx="11558147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JDBC API or 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Finish In-Class </a:t>
            </a:r>
            <a:r>
              <a:rPr lang="en-US" sz="3200" b="0" dirty="0">
                <a:latin typeface="+mn-lt"/>
              </a:rPr>
              <a:t>Activity </a:t>
            </a:r>
            <a:r>
              <a:rPr lang="en-US" sz="3200" b="0" dirty="0" smtClean="0">
                <a:latin typeface="+mn-lt"/>
              </a:rPr>
              <a:t>#4e.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Work on design and implementation of Milestone Project.</a:t>
            </a:r>
          </a:p>
        </p:txBody>
      </p:sp>
    </p:spTree>
    <p:extLst>
      <p:ext uri="{BB962C8B-B14F-4D97-AF65-F5344CB8AC3E}">
        <p14:creationId xmlns:p14="http://schemas.microsoft.com/office/powerpoint/2010/main" val="1314814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Continue to work on the design and code for your Milestone Project</a:t>
            </a:r>
            <a:r>
              <a:rPr lang="en-US" b="0" dirty="0">
                <a:latin typeface="+mn-lt"/>
              </a:rPr>
              <a:t>.</a:t>
            </a: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Submit In-Class Activity #4e to the Main Forum.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82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2359"/>
            <a:ext cx="7818438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en-US" sz="4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611E34E-8C92-654A-A5FE-49A093E8AD29}" type="slidenum">
              <a:rPr lang="en-US" altLang="en-US" sz="1000">
                <a:latin typeface="Arial" charset="0"/>
              </a:rPr>
              <a:pPr/>
              <a:t>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644435" y="881504"/>
            <a:ext cx="109379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285750" lvl="1" indent="0">
              <a:defRPr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In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this class you will design and build a complete enterprise class N-Layer application using Enterprise Java technologies, that meets a certain set of functional and technical requirements, and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as shown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in the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figure below. </a:t>
            </a:r>
          </a:p>
          <a:p>
            <a:pPr marL="0" indent="0">
              <a:defRPr/>
            </a:pPr>
            <a:endParaRPr lang="en-US" altLang="en-US" dirty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5544318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  <a:latin typeface="Corbel" charset="0"/>
                <a:ea typeface="Corbel" charset="0"/>
                <a:cs typeface="Corbel" charset="0"/>
              </a:rPr>
              <a:t>The Class Project has </a:t>
            </a:r>
            <a:r>
              <a:rPr lang="en-US" altLang="en-US" b="1" dirty="0" smtClean="0">
                <a:solidFill>
                  <a:srgbClr val="C00000"/>
                </a:solidFill>
                <a:latin typeface="Corbel" charset="0"/>
                <a:ea typeface="Corbel" charset="0"/>
                <a:cs typeface="Corbel" charset="0"/>
              </a:rPr>
              <a:t>changed</a:t>
            </a:r>
            <a:r>
              <a:rPr lang="en-US" altLang="en-US" b="1" dirty="0">
                <a:solidFill>
                  <a:srgbClr val="C00000"/>
                </a:solidFill>
                <a:latin typeface="Corbel" charset="0"/>
                <a:ea typeface="Corbel" charset="0"/>
                <a:cs typeface="Corbel" charset="0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94" y="2015438"/>
            <a:ext cx="7737566" cy="35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7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01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4 </a:t>
            </a:r>
            <a:r>
              <a:rPr lang="mr-I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Week 3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77447"/>
            <a:ext cx="11490036" cy="499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Lecture:</a:t>
            </a:r>
          </a:p>
          <a:p>
            <a:pPr lvl="1"/>
            <a:r>
              <a:rPr lang="en-US" altLang="en-US" sz="33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Putting it all together.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Refactor code to use a Data Access Object.</a:t>
            </a:r>
            <a:endParaRPr lang="en-US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41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15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Service?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834488" y="1985348"/>
            <a:ext cx="1874981" cy="903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21561" y="3146233"/>
            <a:ext cx="1887908" cy="903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810472" y="4293925"/>
            <a:ext cx="1887909" cy="903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10471" y="1978175"/>
            <a:ext cx="1874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Services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1400" dirty="0" smtClean="0"/>
              <a:t>Business Logic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1400" dirty="0" smtClean="0"/>
              <a:t>Business Rules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799383" y="3142376"/>
            <a:ext cx="18989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Create and Read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Update and Delete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10471" y="4290503"/>
            <a:ext cx="189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Utility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Misc. Helpers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6842" y="1318797"/>
            <a:ext cx="927145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Standalone pure Java Classes.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Implements and encapsulates all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(generally)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persistence logic.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Broken in CRUD methods (notice all are verbs).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reate – insert an entity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ead – query for one or list of entities  (you may have multiple read/finder methods)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pdate – updates an entity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elete – deletes an entity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Persists your business entities.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Business Logic or Business Rules goes here.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reused across your application.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705776" y="1410736"/>
            <a:ext cx="12356" cy="592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 flipH="1">
            <a:off x="10748882" y="2888549"/>
            <a:ext cx="9663" cy="25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709469" y="2435021"/>
            <a:ext cx="231982" cy="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720557" y="4745525"/>
            <a:ext cx="255998" cy="1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965467" y="2436949"/>
            <a:ext cx="11088" cy="2310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06303" y="1067352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Method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672754" y="175015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Calls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48882" y="2891971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Calls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707754" y="2188800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8764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create Data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7338" y="2012630"/>
            <a:ext cx="3265557" cy="22424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4191" y="2105179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Service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8885" y="2513046"/>
            <a:ext cx="2008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create();</a:t>
            </a:r>
          </a:p>
          <a:p>
            <a:r>
              <a:rPr lang="en-US" dirty="0"/>
              <a:t>r</a:t>
            </a:r>
            <a:r>
              <a:rPr lang="en-US" dirty="0" smtClean="0"/>
              <a:t>ead() and </a:t>
            </a:r>
            <a:r>
              <a:rPr lang="en-US" dirty="0" err="1" smtClean="0"/>
              <a:t>findBy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update();</a:t>
            </a:r>
          </a:p>
          <a:p>
            <a:r>
              <a:rPr lang="en-US" dirty="0"/>
              <a:t>d</a:t>
            </a:r>
            <a:r>
              <a:rPr lang="en-US" dirty="0" smtClean="0"/>
              <a:t>elete();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075" y="1183102"/>
            <a:ext cx="2004291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 Data Service should encapsulate all of your database persistence logic.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Make a Data Service for each Entity (user, product, etc.) you want to persist.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Create the appropriate CRUD methods for each Entity.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13979" y="2596642"/>
            <a:ext cx="1300500" cy="166371"/>
            <a:chOff x="3213979" y="2660014"/>
            <a:chExt cx="1300500" cy="16637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376943" y="2743200"/>
              <a:ext cx="113753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213979" y="2660014"/>
              <a:ext cx="162964" cy="166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3979" y="2881597"/>
            <a:ext cx="1300500" cy="166371"/>
            <a:chOff x="3213979" y="2660014"/>
            <a:chExt cx="1300500" cy="16637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376943" y="2743200"/>
              <a:ext cx="113753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213979" y="2660014"/>
              <a:ext cx="162964" cy="166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3979" y="3176919"/>
            <a:ext cx="1300500" cy="166371"/>
            <a:chOff x="3213979" y="2660014"/>
            <a:chExt cx="1300500" cy="166371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3376943" y="2743200"/>
              <a:ext cx="113753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213979" y="2660014"/>
              <a:ext cx="162964" cy="166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13979" y="3486051"/>
            <a:ext cx="1300500" cy="166371"/>
            <a:chOff x="3213979" y="2660014"/>
            <a:chExt cx="1300500" cy="166371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3376943" y="2743200"/>
              <a:ext cx="113753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213979" y="2660014"/>
              <a:ext cx="162964" cy="166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49983" y="2639197"/>
            <a:ext cx="31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0779" y="4701532"/>
            <a:ext cx="273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mr-IN" dirty="0" smtClean="0"/>
              <a:t>–</a:t>
            </a:r>
            <a:r>
              <a:rPr lang="en-US" dirty="0" smtClean="0"/>
              <a:t> inserts an entity</a:t>
            </a:r>
          </a:p>
          <a:p>
            <a:r>
              <a:rPr lang="en-US" dirty="0" smtClean="0"/>
              <a:t>Read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reads single or list</a:t>
            </a:r>
          </a:p>
          <a:p>
            <a:r>
              <a:rPr lang="en-US" dirty="0" smtClean="0"/>
              <a:t>Update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updates an entity</a:t>
            </a:r>
          </a:p>
          <a:p>
            <a:r>
              <a:rPr lang="en-US" dirty="0" smtClean="0"/>
              <a:t>Delete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deletes an entity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15929" y="4320671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CRUD Methods</a:t>
            </a:r>
            <a:endParaRPr lang="en-US" b="1" u="sng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998329" y="1503849"/>
            <a:ext cx="2046083" cy="146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08655" y="1101303"/>
            <a:ext cx="200429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Implement as a Java Class.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You can even externalize your SQL statements in a configuration file.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14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852" y="1143001"/>
            <a:ext cx="11558147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JDBC API or 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Finish In-Class </a:t>
            </a:r>
            <a:r>
              <a:rPr lang="en-US" sz="3200" b="0" dirty="0">
                <a:latin typeface="+mn-lt"/>
              </a:rPr>
              <a:t>Activity </a:t>
            </a:r>
            <a:r>
              <a:rPr lang="en-US" sz="3200" b="0" dirty="0" smtClean="0">
                <a:latin typeface="+mn-lt"/>
              </a:rPr>
              <a:t>#4f.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Work on design and implementation of Milestone Project.</a:t>
            </a:r>
          </a:p>
        </p:txBody>
      </p:sp>
    </p:spTree>
    <p:extLst>
      <p:ext uri="{BB962C8B-B14F-4D97-AF65-F5344CB8AC3E}">
        <p14:creationId xmlns:p14="http://schemas.microsoft.com/office/powerpoint/2010/main" val="1801751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Submit your Milestone #4 Project</a:t>
            </a:r>
            <a:r>
              <a:rPr lang="en-US" b="0" dirty="0">
                <a:latin typeface="+mn-lt"/>
              </a:rPr>
              <a:t>.</a:t>
            </a: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Submit In-Class Activity </a:t>
            </a:r>
            <a:r>
              <a:rPr lang="en-US" b="0" smtClean="0">
                <a:latin typeface="+mn-lt"/>
              </a:rPr>
              <a:t>#4f </a:t>
            </a:r>
            <a:r>
              <a:rPr lang="en-US" b="0" dirty="0" smtClean="0">
                <a:latin typeface="+mn-lt"/>
              </a:rPr>
              <a:t>to the Main Forum.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9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Topic 4 Assignment Requirements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56682" y="1566224"/>
            <a:ext cx="9542003" cy="198449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/>
              <a:t>Please pull up the Assignment #4 from the Announcement</a:t>
            </a:r>
          </a:p>
          <a:p>
            <a:pPr marL="457200" indent="-457200">
              <a:buAutoNum type="arabicPeriod"/>
            </a:pPr>
            <a:r>
              <a:rPr lang="en-US" altLang="en-US" dirty="0" smtClean="0"/>
              <a:t>Review the Requirements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The Class Project has </a:t>
            </a:r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changed. Please pull up the Project Requirements from the Assignment.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913968"/>
            <a:ext cx="10972800" cy="1143000"/>
          </a:xfrm>
        </p:spPr>
        <p:txBody>
          <a:bodyPr/>
          <a:lstStyle/>
          <a:p>
            <a:r>
              <a:rPr lang="en-US" dirty="0" smtClean="0"/>
              <a:t>Intro to the Data Access Layer and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0638"/>
            <a:ext cx="10972800" cy="1035139"/>
          </a:xfrm>
        </p:spPr>
        <p:txBody>
          <a:bodyPr/>
          <a:lstStyle/>
          <a:p>
            <a:r>
              <a:rPr lang="en-US" dirty="0" smtClean="0"/>
              <a:t>N-Layer Architecture</a:t>
            </a:r>
            <a:endParaRPr lang="en-US" dirty="0"/>
          </a:p>
        </p:txBody>
      </p:sp>
      <p:sp>
        <p:nvSpPr>
          <p:cNvPr id="4" name="Line"/>
          <p:cNvSpPr/>
          <p:nvPr/>
        </p:nvSpPr>
        <p:spPr>
          <a:xfrm flipH="1">
            <a:off x="8338100" y="1533224"/>
            <a:ext cx="6350" cy="3729495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Line"/>
          <p:cNvSpPr/>
          <p:nvPr/>
        </p:nvSpPr>
        <p:spPr>
          <a:xfrm>
            <a:off x="4977361" y="1072310"/>
            <a:ext cx="12703" cy="4381024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950" y="867634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lient Layer (Desktop/Mobile/Browser)…"/>
          <p:cNvSpPr txBox="1"/>
          <p:nvPr/>
        </p:nvSpPr>
        <p:spPr>
          <a:xfrm>
            <a:off x="4394750" y="1014501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Client Layer (Desktop/Mobile/Browser)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User Interface, (Minimal) Client Side Validation, AJAX, UI Rules</a:t>
            </a:r>
          </a:p>
        </p:txBody>
      </p:sp>
      <p:pic>
        <p:nvPicPr>
          <p:cNvPr id="1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6950" y="1647281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resentation Layer (PL)…"/>
          <p:cNvSpPr txBox="1"/>
          <p:nvPr/>
        </p:nvSpPr>
        <p:spPr>
          <a:xfrm>
            <a:off x="4394750" y="1776962"/>
            <a:ext cx="4503738" cy="448388"/>
          </a:xfrm>
          <a:prstGeom prst="rect">
            <a:avLst/>
          </a:prstGeom>
          <a:solidFill>
            <a:srgbClr val="FE81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>
                <a:latin typeface="Arial"/>
                <a:ea typeface="Arial"/>
                <a:cs typeface="Arial"/>
                <a:sym typeface="Arial"/>
              </a:rPr>
              <a:t>Presentation Layer (PL)</a:t>
            </a:r>
          </a:p>
          <a:p>
            <a:pPr algn="ctr"/>
            <a:r>
              <a:rPr sz="1000">
                <a:latin typeface="Arial"/>
                <a:ea typeface="Arial"/>
                <a:cs typeface="Arial"/>
                <a:sym typeface="Arial"/>
              </a:rPr>
              <a:t>User Interface, UI Event Handlers, UI Rules, Navigation</a:t>
            </a:r>
          </a:p>
        </p:txBody>
      </p:sp>
      <p:pic>
        <p:nvPicPr>
          <p:cNvPr id="1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950" y="2372244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Business/Services Layer (BLL)…"/>
          <p:cNvSpPr txBox="1"/>
          <p:nvPr/>
        </p:nvSpPr>
        <p:spPr>
          <a:xfrm>
            <a:off x="4394750" y="2478488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Business/Services Layer (BLL)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Business Logic, Business Rules, Workflow, Data Validation</a:t>
            </a:r>
          </a:p>
        </p:txBody>
      </p:sp>
      <p:sp>
        <p:nvSpPr>
          <p:cNvPr id="19" name="JSF…"/>
          <p:cNvSpPr txBox="1"/>
          <p:nvPr/>
        </p:nvSpPr>
        <p:spPr>
          <a:xfrm>
            <a:off x="2845350" y="1930773"/>
            <a:ext cx="142081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JSF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Validators</a:t>
            </a:r>
          </a:p>
        </p:txBody>
      </p:sp>
      <p:sp>
        <p:nvSpPr>
          <p:cNvPr id="24" name="Event Based Design"/>
          <p:cNvSpPr txBox="1"/>
          <p:nvPr/>
        </p:nvSpPr>
        <p:spPr>
          <a:xfrm>
            <a:off x="2967999" y="1771407"/>
            <a:ext cx="1325152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Event Based Design</a:t>
            </a:r>
          </a:p>
        </p:txBody>
      </p:sp>
      <p:sp>
        <p:nvSpPr>
          <p:cNvPr id="25" name="Design By Contract"/>
          <p:cNvSpPr txBox="1"/>
          <p:nvPr/>
        </p:nvSpPr>
        <p:spPr>
          <a:xfrm>
            <a:off x="2994664" y="2447240"/>
            <a:ext cx="1282611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Design By Contract</a:t>
            </a:r>
          </a:p>
        </p:txBody>
      </p:sp>
      <p:sp>
        <p:nvSpPr>
          <p:cNvPr id="26" name="EJB or Spring IoC…"/>
          <p:cNvSpPr txBox="1"/>
          <p:nvPr/>
        </p:nvSpPr>
        <p:spPr>
          <a:xfrm>
            <a:off x="2295437" y="2601919"/>
            <a:ext cx="195738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EJB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IoC/CDI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JAX-WS and JAX-RS</a:t>
            </a:r>
          </a:p>
          <a:p>
            <a:pPr algn="r"/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Entity Driven Design"/>
          <p:cNvSpPr txBox="1"/>
          <p:nvPr/>
        </p:nvSpPr>
        <p:spPr>
          <a:xfrm>
            <a:off x="3004127" y="3752808"/>
            <a:ext cx="1346173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Entity Driven Design</a:t>
            </a:r>
          </a:p>
        </p:txBody>
      </p:sp>
      <p:sp>
        <p:nvSpPr>
          <p:cNvPr id="28" name="Entity Beans (ORM)…"/>
          <p:cNvSpPr txBox="1"/>
          <p:nvPr/>
        </p:nvSpPr>
        <p:spPr>
          <a:xfrm>
            <a:off x="2438316" y="3918424"/>
            <a:ext cx="17827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Entity Beans (ORM)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endParaRPr lang="en-US" sz="1000" b="1" dirty="0" smtClean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AJAX…"/>
          <p:cNvSpPr txBox="1"/>
          <p:nvPr/>
        </p:nvSpPr>
        <p:spPr>
          <a:xfrm>
            <a:off x="3729168" y="1083248"/>
            <a:ext cx="541758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</a:p>
        </p:txBody>
      </p:sp>
      <p:sp>
        <p:nvSpPr>
          <p:cNvPr id="30" name="RIA Design"/>
          <p:cNvSpPr txBox="1"/>
          <p:nvPr/>
        </p:nvSpPr>
        <p:spPr>
          <a:xfrm>
            <a:off x="3532181" y="936380"/>
            <a:ext cx="776844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RIA Design</a:t>
            </a:r>
          </a:p>
        </p:txBody>
      </p:sp>
      <p:sp>
        <p:nvSpPr>
          <p:cNvPr id="31" name="Canonical Object Model"/>
          <p:cNvSpPr txBox="1"/>
          <p:nvPr/>
        </p:nvSpPr>
        <p:spPr>
          <a:xfrm>
            <a:off x="5102775" y="2290998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32" name="HTTP/HTTPS POST"/>
          <p:cNvSpPr txBox="1"/>
          <p:nvPr/>
        </p:nvSpPr>
        <p:spPr>
          <a:xfrm>
            <a:off x="7058575" y="1533224"/>
            <a:ext cx="1035507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HTTP/HTTPS POST</a:t>
            </a:r>
          </a:p>
        </p:txBody>
      </p:sp>
      <p:sp>
        <p:nvSpPr>
          <p:cNvPr id="33" name="Local POJO, SOAP, REST"/>
          <p:cNvSpPr txBox="1"/>
          <p:nvPr/>
        </p:nvSpPr>
        <p:spPr>
          <a:xfrm>
            <a:off x="6744250" y="2287873"/>
            <a:ext cx="133876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Local POJO, SOAP, REST</a:t>
            </a:r>
          </a:p>
        </p:txBody>
      </p:sp>
      <p:sp>
        <p:nvSpPr>
          <p:cNvPr id="34" name="Forms"/>
          <p:cNvSpPr txBox="1"/>
          <p:nvPr/>
        </p:nvSpPr>
        <p:spPr>
          <a:xfrm>
            <a:off x="5120237" y="1523850"/>
            <a:ext cx="414646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Forms</a:t>
            </a:r>
          </a:p>
        </p:txBody>
      </p:sp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16950" y="3584681"/>
            <a:ext cx="2584450" cy="89995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Data Access/Services Layer (DAL)…"/>
          <p:cNvSpPr txBox="1"/>
          <p:nvPr/>
        </p:nvSpPr>
        <p:spPr>
          <a:xfrm>
            <a:off x="4394750" y="3739360"/>
            <a:ext cx="2252663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 Access/Services Layer (DAL)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CRUD Data Persistence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4501112" y="4586191"/>
            <a:ext cx="914401" cy="1196814"/>
            <a:chOff x="0" y="0"/>
            <a:chExt cx="914400" cy="1216025"/>
          </a:xfrm>
        </p:grpSpPr>
        <p:sp>
          <p:nvSpPr>
            <p:cNvPr id="52" name="Shape"/>
            <p:cNvSpPr/>
            <p:nvPr/>
          </p:nvSpPr>
          <p:spPr>
            <a:xfrm>
              <a:off x="0" y="0"/>
              <a:ext cx="914400" cy="12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909"/>
                    <a:pt x="0" y="2031"/>
                  </a:cubicBezTo>
                  <a:lnTo>
                    <a:pt x="0" y="19570"/>
                  </a:lnTo>
                  <a:cubicBezTo>
                    <a:pt x="0" y="20691"/>
                    <a:pt x="4835" y="21600"/>
                    <a:pt x="10800" y="21600"/>
                  </a:cubicBezTo>
                  <a:cubicBezTo>
                    <a:pt x="16765" y="21600"/>
                    <a:pt x="21600" y="20691"/>
                    <a:pt x="21600" y="19570"/>
                  </a:cubicBezTo>
                  <a:lnTo>
                    <a:pt x="21600" y="2031"/>
                  </a:lnTo>
                  <a:cubicBezTo>
                    <a:pt x="21600" y="9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B911D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>
              <a:outerShdw blurRad="63500" dist="12700" dir="5400000" rotWithShape="0">
                <a:schemeClr val="accent4">
                  <a:alpha val="50000"/>
                </a:scheme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0" y="-1"/>
              <a:ext cx="914400" cy="22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7"/>
                    <a:pt x="0" y="10803"/>
                  </a:cubicBezTo>
                  <a:cubicBezTo>
                    <a:pt x="0" y="16766"/>
                    <a:pt x="4835" y="21600"/>
                    <a:pt x="10800" y="21600"/>
                  </a:cubicBezTo>
                  <a:cubicBezTo>
                    <a:pt x="16765" y="21600"/>
                    <a:pt x="21600" y="16766"/>
                    <a:pt x="21600" y="10803"/>
                  </a:cubicBezTo>
                  <a:cubicBezTo>
                    <a:pt x="21600" y="483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CA7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4" name="Line"/>
            <p:cNvSpPr/>
            <p:nvPr/>
          </p:nvSpPr>
          <p:spPr>
            <a:xfrm>
              <a:off x="0" y="114340"/>
              <a:ext cx="914400" cy="11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</p:grpSp>
      <p:sp>
        <p:nvSpPr>
          <p:cNvPr id="38" name="Operational…"/>
          <p:cNvSpPr txBox="1"/>
          <p:nvPr/>
        </p:nvSpPr>
        <p:spPr>
          <a:xfrm>
            <a:off x="4546072" y="4981483"/>
            <a:ext cx="845119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Operational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9" name="Business Entity…"/>
          <p:cNvSpPr txBox="1"/>
          <p:nvPr/>
        </p:nvSpPr>
        <p:spPr>
          <a:xfrm>
            <a:off x="4530873" y="5406461"/>
            <a:ext cx="894567" cy="31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Business Entity</a:t>
            </a:r>
          </a:p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Media</a:t>
            </a:r>
          </a:p>
        </p:txBody>
      </p:sp>
      <p:pic>
        <p:nvPicPr>
          <p:cNvPr id="40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1700" y="3578431"/>
            <a:ext cx="2408238" cy="8937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Integration Tier…"/>
          <p:cNvSpPr txBox="1"/>
          <p:nvPr/>
        </p:nvSpPr>
        <p:spPr>
          <a:xfrm>
            <a:off x="6937925" y="3745609"/>
            <a:ext cx="1901825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Integration Tier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Orchestration 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(Workflow*, Rules*)</a:t>
            </a:r>
          </a:p>
        </p:txBody>
      </p:sp>
      <p:sp>
        <p:nvSpPr>
          <p:cNvPr id="42" name="Cache"/>
          <p:cNvSpPr txBox="1"/>
          <p:nvPr/>
        </p:nvSpPr>
        <p:spPr>
          <a:xfrm>
            <a:off x="4717012" y="4614314"/>
            <a:ext cx="515938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Cache</a:t>
            </a:r>
          </a:p>
        </p:txBody>
      </p:sp>
      <p:sp>
        <p:nvSpPr>
          <p:cNvPr id="43" name="Optional SOAP, REST"/>
          <p:cNvSpPr txBox="1"/>
          <p:nvPr/>
        </p:nvSpPr>
        <p:spPr>
          <a:xfrm>
            <a:off x="5045625" y="3340943"/>
            <a:ext cx="1146632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Optional SOAP, REST</a:t>
            </a:r>
          </a:p>
        </p:txBody>
      </p:sp>
      <p:sp>
        <p:nvSpPr>
          <p:cNvPr id="44" name="Canonical Object Model"/>
          <p:cNvSpPr txBox="1"/>
          <p:nvPr/>
        </p:nvSpPr>
        <p:spPr>
          <a:xfrm>
            <a:off x="5004350" y="3042521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45" name="Data Model"/>
          <p:cNvSpPr txBox="1"/>
          <p:nvPr/>
        </p:nvSpPr>
        <p:spPr>
          <a:xfrm>
            <a:off x="4232825" y="4362765"/>
            <a:ext cx="6460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Model</a:t>
            </a:r>
          </a:p>
        </p:txBody>
      </p:sp>
      <p:pic>
        <p:nvPicPr>
          <p:cNvPr id="4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7887" y="4892425"/>
            <a:ext cx="2406651" cy="8937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External Systems…"/>
          <p:cNvSpPr txBox="1"/>
          <p:nvPr/>
        </p:nvSpPr>
        <p:spPr>
          <a:xfrm>
            <a:off x="6912525" y="5139287"/>
            <a:ext cx="1901825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External Systems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Interfaces, Feeds, Printers</a:t>
            </a:r>
          </a:p>
        </p:txBody>
      </p:sp>
      <p:sp>
        <p:nvSpPr>
          <p:cNvPr id="48" name="JMS, SOAP, .JAXB, Spring"/>
          <p:cNvSpPr txBox="1"/>
          <p:nvPr/>
        </p:nvSpPr>
        <p:spPr>
          <a:xfrm>
            <a:off x="6852200" y="4398700"/>
            <a:ext cx="1378208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 dirty="0">
                <a:latin typeface="Arial"/>
                <a:ea typeface="Arial"/>
                <a:cs typeface="Arial"/>
                <a:sym typeface="Arial"/>
              </a:rPr>
              <a:t>JMS, SOAP, .JAXB, Spring</a:t>
            </a:r>
          </a:p>
        </p:txBody>
      </p:sp>
      <p:sp>
        <p:nvSpPr>
          <p:cNvPr id="49" name="SOAP, REST"/>
          <p:cNvSpPr txBox="1"/>
          <p:nvPr/>
        </p:nvSpPr>
        <p:spPr>
          <a:xfrm>
            <a:off x="7441162" y="3340943"/>
            <a:ext cx="70639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SOAP, REST</a:t>
            </a:r>
          </a:p>
        </p:txBody>
      </p:sp>
      <p:sp>
        <p:nvSpPr>
          <p:cNvPr id="50" name="Canonical Object Model"/>
          <p:cNvSpPr txBox="1"/>
          <p:nvPr/>
        </p:nvSpPr>
        <p:spPr>
          <a:xfrm>
            <a:off x="6991900" y="3053458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51" name="Data Access Objects"/>
          <p:cNvSpPr txBox="1"/>
          <p:nvPr/>
        </p:nvSpPr>
        <p:spPr>
          <a:xfrm>
            <a:off x="4867825" y="4079967"/>
            <a:ext cx="1105605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Access Objects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664491" y="3641850"/>
            <a:ext cx="33963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664491" y="4362765"/>
            <a:ext cx="33963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64491" y="3639391"/>
            <a:ext cx="0" cy="7233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37326" y="3980667"/>
            <a:ext cx="72716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275" y="3415107"/>
            <a:ext cx="188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This layer is all about </a:t>
            </a:r>
            <a:r>
              <a:rPr lang="en-US" dirty="0">
                <a:solidFill>
                  <a:srgbClr val="00B050"/>
                </a:solidFill>
              </a:rPr>
              <a:t>handling </a:t>
            </a:r>
            <a:r>
              <a:rPr lang="en-US" dirty="0" smtClean="0">
                <a:solidFill>
                  <a:srgbClr val="00B050"/>
                </a:solidFill>
              </a:rPr>
              <a:t>interactions with Database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8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How can I interact with the Database?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19200"/>
            <a:ext cx="1120110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Java (and the Open Source Community) have a number of API’s, libraries, and framework for reading, inserting, updating, and deleting data to/from a relational database.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These options include but are not limited to:</a:t>
            </a:r>
          </a:p>
          <a:p>
            <a:pPr marL="1143000" lvl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 JDBC – the oldest and lowest level API</a:t>
            </a:r>
          </a:p>
          <a:p>
            <a:pPr marL="1143000" lvl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 JPA – standards based 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O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bject 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R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elational 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  <a:ea typeface="Corbel" charset="0"/>
                <a:cs typeface="Corbel" charset="0"/>
              </a:rPr>
              <a:t>M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odel (ORM) specification</a:t>
            </a:r>
          </a:p>
          <a:p>
            <a:pPr marL="1485900" lvl="2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 Hibernate – ORM that can be used with JPA as a JPA Provider</a:t>
            </a:r>
          </a:p>
          <a:p>
            <a:pPr marL="1485900" lvl="2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+mn-lt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Spring Data – </a:t>
            </a:r>
            <a:r>
              <a:rPr lang="en-US" altLang="en-US" sz="2800" dirty="0">
                <a:latin typeface="+mn-lt"/>
                <a:ea typeface="Corbel" charset="0"/>
                <a:cs typeface="Corbel" charset="0"/>
              </a:rPr>
              <a:t>ORM that can be used with JPA as a JPA Provider</a:t>
            </a:r>
          </a:p>
          <a:p>
            <a:pPr marL="1485900" lvl="2">
              <a:buFont typeface="Wingdings" panose="05000000000000000000" pitchFamily="2" charset="2"/>
              <a:buChar char="q"/>
            </a:pPr>
            <a:endParaRPr lang="en-US" altLang="en-US" sz="2800" dirty="0" smtClean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532416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62865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Since you have not learned JDBC we will be replacing JPA with JDBC in this class.</a:t>
            </a:r>
            <a:endParaRPr lang="en-US" altLang="en-US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45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C0378D6-980E-D740-A58E-56FBE4F42558}" type="slidenum">
              <a:rPr lang="en-US" altLang="en-US" sz="1000">
                <a:latin typeface="Arial" charset="0"/>
              </a:rPr>
              <a:pPr/>
              <a:t>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181791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does the JDBC Architecture look like?</a:t>
            </a:r>
            <a:endParaRPr lang="en-US" altLang="en-US" baseline="-25000" dirty="0"/>
          </a:p>
        </p:txBody>
      </p:sp>
      <p:pic>
        <p:nvPicPr>
          <p:cNvPr id="1026" name="Picture 2" descr="Image result for jdbc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6" y="1034956"/>
            <a:ext cx="8753383" cy="48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525463" y="4611811"/>
            <a:ext cx="2121763" cy="887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669" y="3729103"/>
            <a:ext cx="2455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As long as your write cross database compliant SQL you could actually change databases along with the driver and your </a:t>
            </a:r>
            <a:r>
              <a:rPr lang="en-US" smtClean="0">
                <a:solidFill>
                  <a:srgbClr val="00B050"/>
                </a:solidFill>
              </a:rPr>
              <a:t>Java code would </a:t>
            </a:r>
            <a:r>
              <a:rPr lang="en-US" dirty="0" smtClean="0">
                <a:solidFill>
                  <a:srgbClr val="00B050"/>
                </a:solidFill>
              </a:rPr>
              <a:t>work!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25463" y="2726236"/>
            <a:ext cx="4032091" cy="887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669" y="2264571"/>
            <a:ext cx="245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All JDBC compliant JDBC Drivers must support this API!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59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GCU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U Theme" id="{3477E68B-2328-4649-8BC4-D2333969A0E0}" vid="{76E9F2F9-3176-4E37-BA04-BBA69EF91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GCU Theme</Template>
  <TotalTime>4218</TotalTime>
  <Words>1906</Words>
  <Application>Microsoft Office PowerPoint</Application>
  <PresentationFormat>Widescreen</PresentationFormat>
  <Paragraphs>310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Corbel</vt:lpstr>
      <vt:lpstr>Helvetica</vt:lpstr>
      <vt:lpstr>Helvetica Neue Light</vt:lpstr>
      <vt:lpstr>Mangal</vt:lpstr>
      <vt:lpstr>Times</vt:lpstr>
      <vt:lpstr>Times New Roman</vt:lpstr>
      <vt:lpstr>Wingdings</vt:lpstr>
      <vt:lpstr>ヒラギノ角ゴ Pro W3</vt:lpstr>
      <vt:lpstr>GCU Theme</vt:lpstr>
      <vt:lpstr>CST-235 Computer Programming III</vt:lpstr>
      <vt:lpstr>Lectures for Topic 4</vt:lpstr>
      <vt:lpstr>Lectures for Topic 4 – Week 1</vt:lpstr>
      <vt:lpstr>  Project Overview</vt:lpstr>
      <vt:lpstr>Review Topic 4 Assignment Requirements</vt:lpstr>
      <vt:lpstr>Intro to the Data Access Layer and JDBC</vt:lpstr>
      <vt:lpstr>N-Layer Architecture</vt:lpstr>
      <vt:lpstr>How can I interact with the Database?</vt:lpstr>
      <vt:lpstr>What does the JDBC Architecture look like?</vt:lpstr>
      <vt:lpstr>What are some classes that are in the JDBC API?</vt:lpstr>
      <vt:lpstr>How do I interact with a Database?</vt:lpstr>
      <vt:lpstr>How do I connect to a Database?</vt:lpstr>
      <vt:lpstr>In-Class Activity</vt:lpstr>
      <vt:lpstr>End of Class</vt:lpstr>
      <vt:lpstr>How do I query data from the Database?</vt:lpstr>
      <vt:lpstr>How do I insert data into the Database?</vt:lpstr>
      <vt:lpstr>How do I cleanup the Database Connection?</vt:lpstr>
      <vt:lpstr>In-Class Activity</vt:lpstr>
      <vt:lpstr>In-Class Activity</vt:lpstr>
      <vt:lpstr>End of Class</vt:lpstr>
      <vt:lpstr>In-Class Activity</vt:lpstr>
      <vt:lpstr>Weekend Reminders</vt:lpstr>
      <vt:lpstr>End of Class</vt:lpstr>
      <vt:lpstr>PowerPoint Presentation</vt:lpstr>
      <vt:lpstr>Lectures for Topic 4 – Week 2</vt:lpstr>
      <vt:lpstr>Querying Data using JDBC</vt:lpstr>
      <vt:lpstr>How do query data from a Database?</vt:lpstr>
      <vt:lpstr>What JDBC Classes are used to Query Data?</vt:lpstr>
      <vt:lpstr>Can I see an example JDBC Query?</vt:lpstr>
      <vt:lpstr>Can I see an example JDBC ResultSet?</vt:lpstr>
      <vt:lpstr>In-Class Activity</vt:lpstr>
      <vt:lpstr>End of Class</vt:lpstr>
      <vt:lpstr>Inserting and Updating using JDBC</vt:lpstr>
      <vt:lpstr>How do insert/update data to a Database?</vt:lpstr>
      <vt:lpstr>What JDBC Classes are used to Insert/Update Data?</vt:lpstr>
      <vt:lpstr>Can I see an example JDBC Insert?</vt:lpstr>
      <vt:lpstr>In-Class Activity</vt:lpstr>
      <vt:lpstr>Weekend Reminders</vt:lpstr>
      <vt:lpstr>End of Class</vt:lpstr>
      <vt:lpstr>PowerPoint Presentation</vt:lpstr>
      <vt:lpstr>Lectures for Topic 4 – Week 3</vt:lpstr>
      <vt:lpstr>What is a Data Service?</vt:lpstr>
      <vt:lpstr>How do I create Data Services?</vt:lpstr>
      <vt:lpstr>In-Class Activity</vt:lpstr>
      <vt:lpstr>Weekend Reminders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SD2720 Advanced Software Development Using Java </dc:title>
  <dc:creator>Mark Reha</dc:creator>
  <cp:lastModifiedBy>Mark Reha</cp:lastModifiedBy>
  <cp:revision>2178</cp:revision>
  <dcterms:created xsi:type="dcterms:W3CDTF">2015-11-27T18:05:24Z</dcterms:created>
  <dcterms:modified xsi:type="dcterms:W3CDTF">2017-10-20T16:59:48Z</dcterms:modified>
</cp:coreProperties>
</file>