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30"/>
  </p:notesMasterIdLst>
  <p:sldIdLst>
    <p:sldId id="256" r:id="rId2"/>
    <p:sldId id="647" r:id="rId3"/>
    <p:sldId id="392" r:id="rId4"/>
    <p:sldId id="474" r:id="rId5"/>
    <p:sldId id="520" r:id="rId6"/>
    <p:sldId id="534" r:id="rId7"/>
    <p:sldId id="773" r:id="rId8"/>
    <p:sldId id="706" r:id="rId9"/>
    <p:sldId id="760" r:id="rId10"/>
    <p:sldId id="761" r:id="rId11"/>
    <p:sldId id="772" r:id="rId12"/>
    <p:sldId id="762" r:id="rId13"/>
    <p:sldId id="707" r:id="rId14"/>
    <p:sldId id="763" r:id="rId15"/>
    <p:sldId id="764" r:id="rId16"/>
    <p:sldId id="765" r:id="rId17"/>
    <p:sldId id="766" r:id="rId18"/>
    <p:sldId id="767" r:id="rId19"/>
    <p:sldId id="768" r:id="rId20"/>
    <p:sldId id="775" r:id="rId21"/>
    <p:sldId id="774" r:id="rId22"/>
    <p:sldId id="769" r:id="rId23"/>
    <p:sldId id="770" r:id="rId24"/>
    <p:sldId id="771" r:id="rId25"/>
    <p:sldId id="759" r:id="rId26"/>
    <p:sldId id="779" r:id="rId27"/>
    <p:sldId id="777" r:id="rId28"/>
    <p:sldId id="7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43" autoAdjust="0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6B76E-9FE6-A34E-B1C0-EB76E2B29AD6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823B2-5271-484B-9B7F-4D386682B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2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44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1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69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22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30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75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1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32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48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41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30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7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16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32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46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59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8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82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8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89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3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88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98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82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9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379" y="297491"/>
            <a:ext cx="11512493" cy="629304"/>
          </a:xfrm>
        </p:spPr>
        <p:txBody>
          <a:bodyPr anchor="ctr" anchorCtr="0">
            <a:noAutofit/>
          </a:bodyPr>
          <a:lstStyle>
            <a:lvl1pPr algn="ctr">
              <a:defRPr sz="4400" b="0" i="0" spc="-100">
                <a:latin typeface="Helvetica Neue Light"/>
                <a:cs typeface="Helvetica Neue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379" y="1064099"/>
            <a:ext cx="11512493" cy="560654"/>
          </a:xfrm>
        </p:spPr>
        <p:txBody>
          <a:bodyPr>
            <a:normAutofit/>
          </a:bodyPr>
          <a:lstStyle>
            <a:lvl1pPr marL="0" indent="0" algn="ctr">
              <a:buNone/>
              <a:defRPr sz="2400" b="1" i="0" spc="0">
                <a:solidFill>
                  <a:schemeClr val="tx1"/>
                </a:solidFill>
                <a:latin typeface="Times"/>
                <a:cs typeface="Time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9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3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7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1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5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35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3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9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1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4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4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312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6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0" i="0" kern="1200" spc="-100">
          <a:solidFill>
            <a:schemeClr val="tx1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i="0" kern="1200">
          <a:solidFill>
            <a:schemeClr val="tx1"/>
          </a:solidFill>
          <a:latin typeface="Times"/>
          <a:ea typeface="+mn-ea"/>
          <a:cs typeface="Time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1" i="0" kern="1200">
          <a:solidFill>
            <a:schemeClr val="tx1"/>
          </a:solidFill>
          <a:latin typeface="Times"/>
          <a:ea typeface="+mn-ea"/>
          <a:cs typeface="Time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1" i="0" kern="1200">
          <a:solidFill>
            <a:schemeClr val="tx1"/>
          </a:solidFill>
          <a:latin typeface="Times"/>
          <a:ea typeface="+mn-ea"/>
          <a:cs typeface="Time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1" i="0" kern="1200">
          <a:solidFill>
            <a:schemeClr val="tx1"/>
          </a:solidFill>
          <a:latin typeface="Times"/>
          <a:ea typeface="+mn-ea"/>
          <a:cs typeface="Time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1" i="0" kern="1200">
          <a:solidFill>
            <a:schemeClr val="tx1"/>
          </a:solidFill>
          <a:latin typeface="Times"/>
          <a:ea typeface="+mn-ea"/>
          <a:cs typeface="Time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tiff"/><Relationship Id="rId5" Type="http://schemas.openxmlformats.org/officeDocument/2006/relationships/image" Target="../media/image12.tiff"/><Relationship Id="rId6" Type="http://schemas.openxmlformats.org/officeDocument/2006/relationships/image" Target="../media/image13.tif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4" Type="http://schemas.openxmlformats.org/officeDocument/2006/relationships/image" Target="../media/image16.gi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4" Type="http://schemas.openxmlformats.org/officeDocument/2006/relationships/image" Target="../media/image16.gi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tiff"/><Relationship Id="rId5" Type="http://schemas.openxmlformats.org/officeDocument/2006/relationships/image" Target="../media/image12.tiff"/><Relationship Id="rId6" Type="http://schemas.openxmlformats.org/officeDocument/2006/relationships/image" Target="../media/image13.tif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90" y="0"/>
            <a:ext cx="9970717" cy="2527279"/>
          </a:xfrm>
        </p:spPr>
        <p:txBody>
          <a:bodyPr>
            <a:normAutofit/>
          </a:bodyPr>
          <a:lstStyle/>
          <a:p>
            <a:r>
              <a:rPr lang="en-US" dirty="0" smtClean="0"/>
              <a:t>CST-235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Computer Programming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66625"/>
            <a:ext cx="12192000" cy="560654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+mn-lt"/>
              </a:rPr>
              <a:t>Topic 6 (2 weeks)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65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Authorization?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0517" y="1566224"/>
            <a:ext cx="11443315" cy="219158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b="1" dirty="0"/>
              <a:t>Authorization</a:t>
            </a:r>
            <a:r>
              <a:rPr lang="en-US" altLang="en-US" sz="2800" dirty="0"/>
              <a:t> is the process of giving someone permission to do or have something. </a:t>
            </a:r>
            <a:r>
              <a:rPr lang="en-US" altLang="en-US" sz="2800" dirty="0" smtClean="0"/>
              <a:t>In web applications, usually an “administrator” </a:t>
            </a:r>
            <a:r>
              <a:rPr lang="en-US" altLang="en-US" sz="2800" dirty="0"/>
              <a:t>defines for the system which users are allowed access to the system and what </a:t>
            </a:r>
            <a:r>
              <a:rPr lang="en-US" altLang="en-US" sz="2800" b="1" dirty="0"/>
              <a:t>privileges</a:t>
            </a:r>
            <a:r>
              <a:rPr lang="en-US" altLang="en-US" sz="2800" dirty="0"/>
              <a:t> of </a:t>
            </a:r>
            <a:r>
              <a:rPr lang="en-US" altLang="en-US" sz="2800" dirty="0" smtClean="0"/>
              <a:t>use. This is often based on </a:t>
            </a:r>
            <a:r>
              <a:rPr lang="en-US" altLang="en-US" sz="2800" b="1" dirty="0" smtClean="0"/>
              <a:t>roles</a:t>
            </a:r>
            <a:r>
              <a:rPr lang="en-US" altLang="en-US" sz="2800" dirty="0" smtClean="0"/>
              <a:t> that you define.</a:t>
            </a:r>
          </a:p>
          <a:p>
            <a:pPr marL="0" indent="0">
              <a:buNone/>
            </a:pPr>
            <a:r>
              <a:rPr lang="en-US" altLang="en-US" sz="2800" dirty="0" smtClean="0"/>
              <a:t>Privileges can be at a number of levels: </a:t>
            </a:r>
            <a:r>
              <a:rPr lang="en-US" altLang="en-US" sz="2800" b="1" dirty="0" smtClean="0"/>
              <a:t>app, pages, page, or widget</a:t>
            </a:r>
            <a:r>
              <a:rPr lang="en-US" altLang="en-US" sz="28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74" y="4384454"/>
            <a:ext cx="3132136" cy="13594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204" y="4120458"/>
            <a:ext cx="1800154" cy="1800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167" y="4120458"/>
            <a:ext cx="1876827" cy="18768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9886" y="3476902"/>
            <a:ext cx="2691019" cy="269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315686"/>
            <a:ext cx="121920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What are some other security terms used?</a:t>
            </a:r>
            <a:endParaRPr lang="en-US" altLang="en-US" baseline="-25000" dirty="0"/>
          </a:p>
        </p:txBody>
      </p:sp>
      <p:sp>
        <p:nvSpPr>
          <p:cNvPr id="30724" name="Rectangle 1"/>
          <p:cNvSpPr>
            <a:spLocks noChangeArrowheads="1"/>
          </p:cNvSpPr>
          <p:nvPr/>
        </p:nvSpPr>
        <p:spPr bwMode="auto">
          <a:xfrm>
            <a:off x="337751" y="1219200"/>
            <a:ext cx="544474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altLang="en-US" dirty="0">
                <a:latin typeface="+mn-lt"/>
                <a:ea typeface="Corbel" charset="0"/>
                <a:cs typeface="Corbel" charset="0"/>
              </a:rPr>
              <a:t>A </a:t>
            </a:r>
            <a:r>
              <a:rPr lang="en-US" altLang="en-US" b="1" dirty="0">
                <a:solidFill>
                  <a:srgbClr val="0070C0"/>
                </a:solidFill>
                <a:latin typeface="+mn-lt"/>
                <a:ea typeface="Corbel" charset="0"/>
                <a:cs typeface="Corbel" charset="0"/>
              </a:rPr>
              <a:t>realm</a:t>
            </a:r>
            <a:r>
              <a:rPr lang="en-US" altLang="en-US" dirty="0">
                <a:latin typeface="+mn-lt"/>
                <a:ea typeface="Corbel" charset="0"/>
                <a:cs typeface="Corbel" charset="0"/>
              </a:rPr>
              <a:t> is a </a:t>
            </a:r>
            <a:r>
              <a:rPr lang="en-US" altLang="en-US" u="sng" dirty="0">
                <a:latin typeface="+mn-lt"/>
                <a:ea typeface="Corbel" charset="0"/>
                <a:cs typeface="Corbel" charset="0"/>
              </a:rPr>
              <a:t>security policy </a:t>
            </a:r>
            <a:r>
              <a:rPr lang="en-US" altLang="en-US" dirty="0">
                <a:latin typeface="+mn-lt"/>
                <a:ea typeface="Corbel" charset="0"/>
                <a:cs typeface="Corbel" charset="0"/>
              </a:rPr>
              <a:t>domain defined for a web or application server. A realm contains a collection of </a:t>
            </a:r>
            <a:r>
              <a:rPr lang="en-US" altLang="en-US" b="1" dirty="0">
                <a:solidFill>
                  <a:srgbClr val="0070C0"/>
                </a:solidFill>
                <a:latin typeface="+mn-lt"/>
                <a:ea typeface="Corbel" charset="0"/>
                <a:cs typeface="Corbel" charset="0"/>
              </a:rPr>
              <a:t>users</a:t>
            </a:r>
            <a:r>
              <a:rPr lang="en-US" altLang="en-US" dirty="0">
                <a:latin typeface="+mn-lt"/>
                <a:ea typeface="Corbel" charset="0"/>
                <a:cs typeface="Corbel" charset="0"/>
              </a:rPr>
              <a:t>, who may or may not be assigned to a group</a:t>
            </a: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dirty="0">
                <a:latin typeface="+mn-lt"/>
                <a:ea typeface="Corbel" charset="0"/>
                <a:cs typeface="Corbel" charset="0"/>
              </a:rPr>
              <a:t>A </a:t>
            </a:r>
            <a:r>
              <a:rPr lang="en-US" altLang="en-US" b="1" dirty="0">
                <a:solidFill>
                  <a:srgbClr val="0070C0"/>
                </a:solidFill>
                <a:latin typeface="+mn-lt"/>
                <a:ea typeface="Corbel" charset="0"/>
                <a:cs typeface="Corbel" charset="0"/>
              </a:rPr>
              <a:t>user</a:t>
            </a:r>
            <a:r>
              <a:rPr lang="en-US" altLang="en-US" dirty="0">
                <a:solidFill>
                  <a:srgbClr val="0070C0"/>
                </a:solidFill>
                <a:latin typeface="+mn-lt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+mn-lt"/>
                <a:ea typeface="Corbel" charset="0"/>
                <a:cs typeface="Corbel" charset="0"/>
              </a:rPr>
              <a:t>is an individual or application program identity that has been defined </a:t>
            </a: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to access a web application.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dirty="0">
                <a:latin typeface="+mn-lt"/>
                <a:ea typeface="Corbel" charset="0"/>
                <a:cs typeface="Corbel" charset="0"/>
              </a:rPr>
              <a:t>A </a:t>
            </a:r>
            <a:r>
              <a:rPr lang="en-US" altLang="en-US" b="1" dirty="0">
                <a:solidFill>
                  <a:srgbClr val="0070C0"/>
                </a:solidFill>
                <a:latin typeface="+mn-lt"/>
                <a:ea typeface="Corbel" charset="0"/>
                <a:cs typeface="Corbel" charset="0"/>
              </a:rPr>
              <a:t>group</a:t>
            </a:r>
            <a:r>
              <a:rPr lang="en-US" altLang="en-US" dirty="0">
                <a:solidFill>
                  <a:srgbClr val="0070C0"/>
                </a:solidFill>
                <a:latin typeface="+mn-lt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+mn-lt"/>
                <a:ea typeface="Corbel" charset="0"/>
                <a:cs typeface="Corbel" charset="0"/>
              </a:rPr>
              <a:t>is a set of authenticated </a:t>
            </a: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users.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A 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role</a:t>
            </a:r>
            <a:r>
              <a:rPr lang="en-US" dirty="0">
                <a:latin typeface="+mn-lt"/>
              </a:rPr>
              <a:t> is an abstract name for the permission to access a particular set of resources in </a:t>
            </a:r>
            <a:r>
              <a:rPr lang="en-US" dirty="0" smtClean="0">
                <a:latin typeface="+mn-lt"/>
              </a:rPr>
              <a:t>a web </a:t>
            </a:r>
            <a:r>
              <a:rPr lang="en-US" dirty="0">
                <a:latin typeface="+mn-lt"/>
              </a:rPr>
              <a:t>application. </a:t>
            </a:r>
            <a:endParaRPr lang="en-US" altLang="en-US" dirty="0" smtClean="0">
              <a:latin typeface="+mn-lt"/>
              <a:ea typeface="Corbel" charset="0"/>
              <a:cs typeface="Corbel" charset="0"/>
            </a:endParaRPr>
          </a:p>
        </p:txBody>
      </p:sp>
      <p:pic>
        <p:nvPicPr>
          <p:cNvPr id="2050" name="Picture 2" descr="Diagram of role mapping, showing creation of users and groups, definition of roles, and mapping of roles to users and grou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746" y="1219200"/>
            <a:ext cx="5252448" cy="471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6124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315686"/>
            <a:ext cx="121920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Does Enterprise Java have a Security Framework?</a:t>
            </a:r>
            <a:endParaRPr lang="en-US" altLang="en-US" baseline="-25000" dirty="0"/>
          </a:p>
        </p:txBody>
      </p:sp>
      <p:sp>
        <p:nvSpPr>
          <p:cNvPr id="30724" name="Rectangle 1"/>
          <p:cNvSpPr>
            <a:spLocks noChangeArrowheads="1"/>
          </p:cNvSpPr>
          <p:nvPr/>
        </p:nvSpPr>
        <p:spPr bwMode="auto">
          <a:xfrm>
            <a:off x="337751" y="1219200"/>
            <a:ext cx="11201106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altLang="en-US" sz="2800" dirty="0" smtClean="0">
                <a:latin typeface="+mn-lt"/>
                <a:ea typeface="Corbel" charset="0"/>
                <a:cs typeface="Corbel" charset="0"/>
              </a:rPr>
              <a:t>YES!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sz="2800" dirty="0" smtClean="0">
                <a:latin typeface="+mn-lt"/>
                <a:ea typeface="Corbel" charset="0"/>
                <a:cs typeface="Corbel" charset="0"/>
              </a:rPr>
              <a:t>Enterprise Java has had a built in Security Framework for a long time.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sz="2800" dirty="0" smtClean="0">
                <a:latin typeface="+mn-lt"/>
                <a:ea typeface="Corbel" charset="0"/>
                <a:cs typeface="Corbel" charset="0"/>
              </a:rPr>
              <a:t>Application Servers provide hooks to leverage this Security Framework.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sz="2800" dirty="0" smtClean="0">
                <a:latin typeface="+mn-lt"/>
                <a:ea typeface="Corbel" charset="0"/>
                <a:cs typeface="Corbel" charset="0"/>
              </a:rPr>
              <a:t>One of the common security problems to solve is how do secure my Web Application written using Enterprise Java technologies?</a:t>
            </a:r>
          </a:p>
          <a:p>
            <a:pPr marL="1143000" lvl="1">
              <a:buFont typeface="Arial" charset="0"/>
              <a:buChar char="•"/>
            </a:pP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You can use Form Based Authentication in Java EE.</a:t>
            </a:r>
          </a:p>
          <a:p>
            <a:pPr marL="1143000" lvl="1">
              <a:buFont typeface="Arial" charset="0"/>
              <a:buChar char="•"/>
            </a:pP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You can configure your Application Server to authenticate your users via a number of different sources for credentials (i.e. username and password):</a:t>
            </a:r>
          </a:p>
          <a:p>
            <a:pPr marL="1485900" lvl="2">
              <a:buFont typeface="Arial" charset="0"/>
              <a:buChar char="•"/>
            </a:pP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Files</a:t>
            </a:r>
          </a:p>
          <a:p>
            <a:pPr marL="1485900" lvl="2">
              <a:buFont typeface="Arial" charset="0"/>
              <a:buChar char="•"/>
            </a:pP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Database</a:t>
            </a:r>
          </a:p>
          <a:p>
            <a:pPr marL="1485900" lvl="2">
              <a:buFont typeface="Arial" charset="0"/>
              <a:buChar char="•"/>
            </a:pP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LDAP Servers</a:t>
            </a:r>
          </a:p>
        </p:txBody>
      </p:sp>
    </p:spTree>
    <p:extLst>
      <p:ext uri="{BB962C8B-B14F-4D97-AF65-F5344CB8AC3E}">
        <p14:creationId xmlns:p14="http://schemas.microsoft.com/office/powerpoint/2010/main" val="11437039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81232" y="315686"/>
            <a:ext cx="11673017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What are protected and unprotected resources?</a:t>
            </a:r>
            <a:endParaRPr lang="en-US" altLang="en-US" baseline="-25000" dirty="0"/>
          </a:p>
        </p:txBody>
      </p:sp>
      <p:sp>
        <p:nvSpPr>
          <p:cNvPr id="30724" name="Rectangle 1"/>
          <p:cNvSpPr>
            <a:spLocks noChangeArrowheads="1"/>
          </p:cNvSpPr>
          <p:nvPr/>
        </p:nvSpPr>
        <p:spPr bwMode="auto">
          <a:xfrm>
            <a:off x="337751" y="1219200"/>
            <a:ext cx="593242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altLang="en-US" sz="2800" dirty="0" smtClean="0">
                <a:latin typeface="+mn-lt"/>
                <a:ea typeface="Corbel" charset="0"/>
                <a:cs typeface="Corbel" charset="0"/>
              </a:rPr>
              <a:t>The first step in securing your application is identifying what pages you want protected that would first require a user to authenticate themselves.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sz="2800" dirty="0" smtClean="0">
                <a:latin typeface="+mn-lt"/>
                <a:ea typeface="Corbel" charset="0"/>
                <a:cs typeface="Corbel" charset="0"/>
              </a:rPr>
              <a:t>This is configured in your web.xml file.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sz="2800" dirty="0" smtClean="0">
                <a:latin typeface="+mn-lt"/>
                <a:ea typeface="Corbel" charset="0"/>
                <a:cs typeface="Corbel" charset="0"/>
              </a:rPr>
              <a:t>If a user tries to access a protected resource that is not authenticated we want a Login Form page to be displayed.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62611" y="1034534"/>
            <a:ext cx="29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Client </a:t>
            </a:r>
            <a:r>
              <a:rPr lang="mr-IN" b="1" dirty="0" smtClean="0">
                <a:solidFill>
                  <a:srgbClr val="00B050"/>
                </a:solidFill>
              </a:rPr>
              <a:t>–</a:t>
            </a:r>
            <a:r>
              <a:rPr lang="en-US" b="1" dirty="0" smtClean="0">
                <a:solidFill>
                  <a:srgbClr val="00B050"/>
                </a:solidFill>
              </a:rPr>
              <a:t> Server Programming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Diagram of initial request from web client to web server for access to a protected re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86" y="1731569"/>
            <a:ext cx="4927516" cy="98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agram of initial authentication: server sends form to client, which sends authentication data to server for valid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86" y="4106861"/>
            <a:ext cx="4927516" cy="149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145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81232" y="315686"/>
            <a:ext cx="11673017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How do I create a Login Page?</a:t>
            </a:r>
            <a:endParaRPr lang="en-US" altLang="en-US" baseline="-25000" dirty="0"/>
          </a:p>
        </p:txBody>
      </p:sp>
      <p:sp>
        <p:nvSpPr>
          <p:cNvPr id="30724" name="Rectangle 1"/>
          <p:cNvSpPr>
            <a:spLocks noChangeArrowheads="1"/>
          </p:cNvSpPr>
          <p:nvPr/>
        </p:nvSpPr>
        <p:spPr bwMode="auto">
          <a:xfrm>
            <a:off x="337751" y="1201782"/>
            <a:ext cx="593242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altLang="en-US" sz="2800" dirty="0">
                <a:latin typeface="+mn-lt"/>
                <a:ea typeface="Corbel" charset="0"/>
                <a:cs typeface="Corbel" charset="0"/>
              </a:rPr>
              <a:t>The second step in securing your application is to build the Login Form and Login Error pages.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sz="2800" dirty="0" smtClean="0">
                <a:latin typeface="+mn-lt"/>
                <a:ea typeface="Corbel" charset="0"/>
                <a:cs typeface="Corbel" charset="0"/>
              </a:rPr>
              <a:t>Remember we are using a Security Framework.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sz="2800" dirty="0" smtClean="0">
                <a:latin typeface="+mn-lt"/>
                <a:ea typeface="Corbel" charset="0"/>
                <a:cs typeface="Corbel" charset="0"/>
              </a:rPr>
              <a:t>We have to build a Login Form and Login Error page that conforms to the Java EE standard.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sz="2800" dirty="0" smtClean="0">
                <a:latin typeface="+mn-lt"/>
                <a:ea typeface="Corbel" charset="0"/>
                <a:cs typeface="Corbel" charset="0"/>
              </a:rPr>
              <a:t>These should be unprotected pages!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sz="2800" dirty="0" smtClean="0">
                <a:latin typeface="+mn-lt"/>
                <a:ea typeface="Corbel" charset="0"/>
                <a:cs typeface="Corbel" charset="0"/>
              </a:rPr>
              <a:t>These are configured in your web.xml file.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62611" y="1034534"/>
            <a:ext cx="29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Client </a:t>
            </a:r>
            <a:r>
              <a:rPr lang="mr-IN" b="1" dirty="0" smtClean="0">
                <a:solidFill>
                  <a:srgbClr val="00B050"/>
                </a:solidFill>
              </a:rPr>
              <a:t>–</a:t>
            </a:r>
            <a:r>
              <a:rPr lang="en-US" b="1" dirty="0" smtClean="0">
                <a:solidFill>
                  <a:srgbClr val="00B050"/>
                </a:solidFill>
              </a:rPr>
              <a:t> Server Programming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Diagram of initial request from web client to web server for access to a protected re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86" y="1731569"/>
            <a:ext cx="4927516" cy="98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agram of initial authentication: server sends form to client, which sends authentication data to server for valid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86" y="4106861"/>
            <a:ext cx="4927516" cy="149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2674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81232" y="315686"/>
            <a:ext cx="11673017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Can I see an example web.xml?</a:t>
            </a:r>
            <a:endParaRPr lang="en-US" alt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22218" y="886488"/>
            <a:ext cx="299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Security Constraint Definition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848" y="1001486"/>
            <a:ext cx="5019048" cy="4990476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3248297" y="1071154"/>
            <a:ext cx="1637212" cy="1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1" y="1588366"/>
            <a:ext cx="418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B050"/>
                </a:solidFill>
              </a:rPr>
              <a:t>Rules to restrict access to resources under Web Root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for GET and POST requests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88823" y="1911532"/>
            <a:ext cx="1288869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88823" y="2560320"/>
            <a:ext cx="1288869" cy="1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9566" y="2242458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B050"/>
                </a:solidFill>
              </a:rPr>
              <a:t>Rules to restrict access to for all Users in the </a:t>
            </a:r>
            <a:r>
              <a:rPr lang="en-US" b="1" dirty="0" err="1" smtClean="0">
                <a:solidFill>
                  <a:srgbClr val="00B050"/>
                </a:solidFill>
              </a:rPr>
              <a:t>GcuUser</a:t>
            </a:r>
            <a:r>
              <a:rPr lang="en-US" b="1" dirty="0" smtClean="0">
                <a:solidFill>
                  <a:srgbClr val="00B050"/>
                </a:solidFill>
              </a:rPr>
              <a:t> role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2219" y="2873269"/>
            <a:ext cx="299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Security Constraint Definition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248298" y="3057935"/>
            <a:ext cx="1637212" cy="1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3575147"/>
            <a:ext cx="4188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B050"/>
                </a:solidFill>
              </a:rPr>
              <a:t>Rules to with no restrictions to access to resources under /rest/ and any CSS/JS files, no </a:t>
            </a:r>
            <a:r>
              <a:rPr lang="en-US" b="1" dirty="0" err="1" smtClean="0">
                <a:solidFill>
                  <a:srgbClr val="00B050"/>
                </a:solidFill>
              </a:rPr>
              <a:t>auth</a:t>
            </a:r>
            <a:r>
              <a:rPr lang="en-US" b="1" dirty="0" smtClean="0">
                <a:solidFill>
                  <a:srgbClr val="00B050"/>
                </a:solidFill>
              </a:rPr>
              <a:t>-constraint so these are public resources that will not require authentication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88824" y="3898313"/>
            <a:ext cx="1288869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7182" y="5506385"/>
            <a:ext cx="243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Security Role Definition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21565" y="5691051"/>
            <a:ext cx="1637212" cy="1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085910" y="4171406"/>
            <a:ext cx="1589313" cy="567284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64000" y="3585041"/>
            <a:ext cx="161717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The Login Form page and Login Error page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235337" y="4171406"/>
            <a:ext cx="3439886" cy="18288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1735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81232" y="315686"/>
            <a:ext cx="11673017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Can I see an example Login Form Page?</a:t>
            </a:r>
            <a:endParaRPr lang="en-US" altLang="en-US" baseline="-25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333" y="1584695"/>
            <a:ext cx="8115122" cy="3492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934" y="2916425"/>
            <a:ext cx="2713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B050"/>
                </a:solidFill>
              </a:rPr>
              <a:t>Must be a standard HTML Form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977547" y="3239590"/>
            <a:ext cx="1481242" cy="1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56361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Remember, we are working with a Security Framework, so must conform to their standard!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416836" y="2464526"/>
            <a:ext cx="1336764" cy="666208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0636" y="2098602"/>
            <a:ext cx="27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Must POST to this action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592389" y="3562756"/>
            <a:ext cx="896984" cy="904741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61264" y="4440425"/>
            <a:ext cx="27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Must use these form ID’s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6506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81232" y="315686"/>
            <a:ext cx="11673017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Can I see an example Login Error Page?</a:t>
            </a:r>
            <a:endParaRPr lang="en-US" altLang="en-US" baseline="-25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02" y="1226812"/>
            <a:ext cx="10242167" cy="33538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599" y="4580709"/>
            <a:ext cx="418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Can be any standard HTML or JSF page!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6361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Remember, we are working with a Security Framework, so must conform to their standard!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4083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81232" y="315686"/>
            <a:ext cx="11673017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Is there any </a:t>
            </a:r>
            <a:r>
              <a:rPr lang="en-US" altLang="en-US" dirty="0" err="1" smtClean="0"/>
              <a:t>JBoss</a:t>
            </a:r>
            <a:r>
              <a:rPr lang="en-US" altLang="en-US" dirty="0" smtClean="0"/>
              <a:t> Configuration?</a:t>
            </a:r>
            <a:endParaRPr lang="en-US" altLang="en-US" baseline="-2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773" y="1072854"/>
            <a:ext cx="7153730" cy="40357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11480" y="1946930"/>
            <a:ext cx="2328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B050"/>
                </a:solidFill>
              </a:rPr>
              <a:t>Any </a:t>
            </a:r>
            <a:r>
              <a:rPr lang="en-US" b="1" dirty="0" err="1" smtClean="0">
                <a:solidFill>
                  <a:srgbClr val="00B050"/>
                </a:solidFill>
              </a:rPr>
              <a:t>JBoss</a:t>
            </a:r>
            <a:r>
              <a:rPr lang="en-US" b="1" dirty="0" smtClean="0">
                <a:solidFill>
                  <a:srgbClr val="00B050"/>
                </a:solidFill>
              </a:rPr>
              <a:t> Specific configuration goes in this file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V="1">
            <a:off x="1052607" y="1227911"/>
            <a:ext cx="1042166" cy="719019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137606" y="3144358"/>
            <a:ext cx="2328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B050"/>
                </a:solidFill>
              </a:rPr>
              <a:t>We tell </a:t>
            </a:r>
            <a:r>
              <a:rPr lang="en-US" b="1" dirty="0" err="1" smtClean="0">
                <a:solidFill>
                  <a:srgbClr val="00B050"/>
                </a:solidFill>
              </a:rPr>
              <a:t>JBoss</a:t>
            </a:r>
            <a:r>
              <a:rPr lang="en-US" b="1" dirty="0" smtClean="0">
                <a:solidFill>
                  <a:srgbClr val="00B050"/>
                </a:solidFill>
              </a:rPr>
              <a:t> what security domain to use for this web application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97577" y="4344687"/>
            <a:ext cx="919117" cy="54953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363358" y="4894217"/>
            <a:ext cx="1741351" cy="73152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04709" y="5052098"/>
            <a:ext cx="2328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Default Security Domain define in </a:t>
            </a:r>
            <a:r>
              <a:rPr lang="en-US" b="1" dirty="0" err="1" smtClean="0">
                <a:solidFill>
                  <a:srgbClr val="00B050"/>
                </a:solidFill>
              </a:rPr>
              <a:t>JBoss</a:t>
            </a:r>
            <a:r>
              <a:rPr lang="en-US" b="1" dirty="0" smtClean="0">
                <a:solidFill>
                  <a:srgbClr val="00B050"/>
                </a:solidFill>
              </a:rPr>
              <a:t> standalone.xml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170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81232" y="315686"/>
            <a:ext cx="11673017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How do we tell </a:t>
            </a:r>
            <a:r>
              <a:rPr lang="en-US" altLang="en-US" dirty="0" err="1" smtClean="0"/>
              <a:t>JBoss</a:t>
            </a:r>
            <a:r>
              <a:rPr lang="en-US" altLang="en-US" dirty="0" smtClean="0"/>
              <a:t> how to Authenticate?</a:t>
            </a:r>
            <a:endParaRPr lang="en-US" alt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7093370" y="1001486"/>
            <a:ext cx="232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solidFill>
                  <a:srgbClr val="00B050"/>
                </a:solidFill>
              </a:rPr>
              <a:t>JBoss</a:t>
            </a:r>
            <a:r>
              <a:rPr lang="en-US" b="1" dirty="0" smtClean="0">
                <a:solidFill>
                  <a:srgbClr val="00B050"/>
                </a:solidFill>
              </a:rPr>
              <a:t> standalone.xml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421544" y="2510750"/>
            <a:ext cx="1042166" cy="719019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7890" y="1001486"/>
            <a:ext cx="232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web.xml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82" y="1368536"/>
            <a:ext cx="4387406" cy="43624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538" y="1561351"/>
            <a:ext cx="6053113" cy="283531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211977" y="3065417"/>
            <a:ext cx="3579223" cy="1454333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286205" y="4051664"/>
            <a:ext cx="0" cy="772885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2118" y="4824549"/>
            <a:ext cx="232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Simple file based list of Users and Roles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673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Lectures for Topic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en-US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89765"/>
            <a:ext cx="10972800" cy="5363285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Lectures:</a:t>
            </a:r>
          </a:p>
          <a:p>
            <a:pPr lvl="1"/>
            <a:r>
              <a:rPr lang="en-US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Security Technologies: Week 1</a:t>
            </a:r>
          </a:p>
          <a:p>
            <a:pPr lvl="1"/>
            <a:r>
              <a:rPr lang="en-US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Project Presentations: Week 2</a:t>
            </a:r>
          </a:p>
          <a:p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Hands On:</a:t>
            </a:r>
          </a:p>
          <a:p>
            <a:pPr lvl="1"/>
            <a:r>
              <a:rPr lang="en-US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Integrate Form Based Authentication into an Application.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/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686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286DBD0A-7DEB-6140-802E-763159A77376}" type="slidenum">
              <a:rPr lang="en-US" altLang="en-US" sz="1000">
                <a:latin typeface="Arial" charset="0"/>
              </a:rPr>
              <a:pPr/>
              <a:t>2</a:t>
            </a:fld>
            <a:endParaRPr lang="en-US" altLang="en-US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4755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81232" y="315686"/>
            <a:ext cx="11673017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How can I force the Login Page at the start?</a:t>
            </a:r>
            <a:endParaRPr lang="en-US" alt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8202606" y="2627097"/>
            <a:ext cx="16171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 Secure Page!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337751" y="1219200"/>
            <a:ext cx="593242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altLang="en-US" sz="2800" dirty="0" smtClean="0">
                <a:latin typeface="+mn-lt"/>
                <a:ea typeface="Corbel" charset="0"/>
                <a:cs typeface="Corbel" charset="0"/>
              </a:rPr>
              <a:t>You can simply set your default web page to a secure page!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sz="2800" dirty="0" smtClean="0">
                <a:latin typeface="+mn-lt"/>
                <a:ea typeface="Corbel" charset="0"/>
                <a:cs typeface="Corbel" charset="0"/>
              </a:rPr>
              <a:t>This is configured in your web.xml file.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37" y="1346190"/>
            <a:ext cx="5838857" cy="90933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9011193" y="1889760"/>
            <a:ext cx="0" cy="731519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47049" y="1001486"/>
            <a:ext cx="232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web.xml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2341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81232" y="315686"/>
            <a:ext cx="11673017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How do I Log Out of an application?</a:t>
            </a:r>
            <a:endParaRPr lang="en-US" altLang="en-US" baseline="-25000" dirty="0"/>
          </a:p>
        </p:txBody>
      </p:sp>
      <p:sp>
        <p:nvSpPr>
          <p:cNvPr id="30724" name="Rectangle 1"/>
          <p:cNvSpPr>
            <a:spLocks noChangeArrowheads="1"/>
          </p:cNvSpPr>
          <p:nvPr/>
        </p:nvSpPr>
        <p:spPr bwMode="auto">
          <a:xfrm>
            <a:off x="337751" y="1219200"/>
            <a:ext cx="593242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altLang="en-US" sz="2800" dirty="0" smtClean="0">
                <a:latin typeface="+mn-lt"/>
                <a:ea typeface="Corbel" charset="0"/>
                <a:cs typeface="Corbel" charset="0"/>
              </a:rPr>
              <a:t>When you are authenticated a Security Token or Principal is saved in the HTTP Session.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sz="2800" dirty="0" smtClean="0">
                <a:latin typeface="+mn-lt"/>
                <a:ea typeface="Corbel" charset="0"/>
                <a:cs typeface="Corbel" charset="0"/>
              </a:rPr>
              <a:t>To log out simply invalidate/clear the HTTP Session and navigate to a secure page (which will send you to the Login page).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62611" y="1034534"/>
            <a:ext cx="29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Client </a:t>
            </a:r>
            <a:r>
              <a:rPr lang="mr-IN" b="1" dirty="0" smtClean="0">
                <a:solidFill>
                  <a:srgbClr val="00B050"/>
                </a:solidFill>
              </a:rPr>
              <a:t>–</a:t>
            </a:r>
            <a:r>
              <a:rPr lang="en-US" b="1" dirty="0" smtClean="0">
                <a:solidFill>
                  <a:srgbClr val="00B050"/>
                </a:solidFill>
              </a:rPr>
              <a:t> Server Programming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242" name="Picture 2" descr="Diagram of URL authoriz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818" y="1517469"/>
            <a:ext cx="5186544" cy="18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191" y="4327743"/>
            <a:ext cx="7829959" cy="15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078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81232" y="315686"/>
            <a:ext cx="11673017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How do add Users to </a:t>
            </a:r>
            <a:r>
              <a:rPr lang="en-US" altLang="en-US" dirty="0" err="1" smtClean="0"/>
              <a:t>JBoss</a:t>
            </a:r>
            <a:r>
              <a:rPr lang="en-US" altLang="en-US" dirty="0" smtClean="0"/>
              <a:t>?</a:t>
            </a:r>
            <a:endParaRPr lang="en-US" altLang="en-US" baseline="-250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7751" y="1219200"/>
            <a:ext cx="11516498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altLang="en-US" dirty="0">
                <a:latin typeface="+mn-lt"/>
                <a:ea typeface="Corbel" charset="0"/>
                <a:cs typeface="Corbel" charset="0"/>
              </a:rPr>
              <a:t>The </a:t>
            </a: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third step </a:t>
            </a:r>
            <a:r>
              <a:rPr lang="en-US" altLang="en-US" dirty="0">
                <a:latin typeface="+mn-lt"/>
                <a:ea typeface="Corbel" charset="0"/>
                <a:cs typeface="Corbel" charset="0"/>
              </a:rPr>
              <a:t>in securing your application is to </a:t>
            </a: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add some users to </a:t>
            </a:r>
            <a:r>
              <a:rPr lang="en-US" altLang="en-US" dirty="0" err="1" smtClean="0">
                <a:latin typeface="+mn-lt"/>
                <a:ea typeface="Corbel" charset="0"/>
                <a:cs typeface="Corbel" charset="0"/>
              </a:rPr>
              <a:t>JBoss’s</a:t>
            </a: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 credential store (a property file):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Navigate </a:t>
            </a:r>
            <a:r>
              <a:rPr lang="en-US" dirty="0">
                <a:latin typeface="+mn-lt"/>
              </a:rPr>
              <a:t>to the </a:t>
            </a:r>
            <a:r>
              <a:rPr lang="en-US" i="1" dirty="0">
                <a:latin typeface="+mn-lt"/>
              </a:rPr>
              <a:t>bin</a:t>
            </a:r>
            <a:r>
              <a:rPr lang="en-US" dirty="0">
                <a:latin typeface="+mn-lt"/>
              </a:rPr>
              <a:t> directory where </a:t>
            </a:r>
            <a:r>
              <a:rPr lang="en-US" dirty="0" err="1">
                <a:latin typeface="+mn-lt"/>
              </a:rPr>
              <a:t>JBoss</a:t>
            </a:r>
            <a:r>
              <a:rPr lang="en-US" dirty="0">
                <a:latin typeface="+mn-lt"/>
              </a:rPr>
              <a:t> EAP is installed.</a:t>
            </a:r>
            <a:endParaRPr lang="en-US" sz="20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n-lt"/>
              </a:rPr>
              <a:t>Locate the </a:t>
            </a:r>
            <a:r>
              <a:rPr lang="en-US" i="1" dirty="0">
                <a:latin typeface="+mn-lt"/>
              </a:rPr>
              <a:t>add-user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script.</a:t>
            </a:r>
            <a:endParaRPr lang="en-US" sz="20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+mn-lt"/>
              </a:rPr>
              <a:t>Run </a:t>
            </a:r>
            <a:r>
              <a:rPr lang="en-US" dirty="0">
                <a:latin typeface="+mn-lt"/>
              </a:rPr>
              <a:t>the add-user script (for Mac or Linux users you may need to run </a:t>
            </a:r>
            <a:r>
              <a:rPr lang="en-US" dirty="0" err="1">
                <a:latin typeface="+mn-lt"/>
              </a:rPr>
              <a:t>chmod</a:t>
            </a:r>
            <a:r>
              <a:rPr lang="en-US" dirty="0">
                <a:latin typeface="+mn-lt"/>
              </a:rPr>
              <a:t> 777 over the file to make it executable). </a:t>
            </a:r>
            <a:endParaRPr lang="en-US" dirty="0" smtClean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+mn-lt"/>
              </a:rPr>
              <a:t>When </a:t>
            </a:r>
            <a:r>
              <a:rPr lang="en-US" dirty="0">
                <a:latin typeface="+mn-lt"/>
              </a:rPr>
              <a:t>prompted select the Application User type of </a:t>
            </a:r>
            <a:r>
              <a:rPr lang="en-US" b="1" dirty="0">
                <a:latin typeface="+mn-lt"/>
              </a:rPr>
              <a:t>user</a:t>
            </a:r>
            <a:r>
              <a:rPr lang="en-US" dirty="0">
                <a:latin typeface="+mn-lt"/>
              </a:rPr>
              <a:t>, enter a desired username (</a:t>
            </a:r>
            <a:r>
              <a:rPr lang="en-US" dirty="0" err="1">
                <a:latin typeface="+mn-lt"/>
              </a:rPr>
              <a:t>gcu</a:t>
            </a:r>
            <a:r>
              <a:rPr lang="en-US" dirty="0">
                <a:latin typeface="+mn-lt"/>
              </a:rPr>
              <a:t>), enter a desired password (lopes), enter </a:t>
            </a:r>
            <a:r>
              <a:rPr lang="en-US" b="1" dirty="0" err="1">
                <a:latin typeface="+mn-lt"/>
              </a:rPr>
              <a:t>GcuUser</a:t>
            </a:r>
            <a:r>
              <a:rPr lang="en-US" dirty="0">
                <a:latin typeface="+mn-lt"/>
              </a:rPr>
              <a:t> for the group, and answer no for connection to another process. </a:t>
            </a:r>
            <a:endParaRPr lang="en-US" dirty="0" smtClean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+mn-lt"/>
              </a:rPr>
              <a:t>This </a:t>
            </a:r>
            <a:r>
              <a:rPr lang="en-US" dirty="0">
                <a:latin typeface="+mn-lt"/>
              </a:rPr>
              <a:t>will create a username and password you can now log into the assignment application. NOTE: the users are created in a file </a:t>
            </a:r>
            <a:r>
              <a:rPr lang="en-US" i="1" dirty="0">
                <a:latin typeface="+mn-lt"/>
              </a:rPr>
              <a:t>application-</a:t>
            </a:r>
            <a:r>
              <a:rPr lang="en-US" i="1" dirty="0" err="1">
                <a:latin typeface="+mn-lt"/>
              </a:rPr>
              <a:t>users.properties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located in </a:t>
            </a:r>
            <a:r>
              <a:rPr lang="en-US" dirty="0">
                <a:latin typeface="+mn-lt"/>
              </a:rPr>
              <a:t>the </a:t>
            </a:r>
            <a:r>
              <a:rPr lang="en-US" dirty="0" err="1">
                <a:latin typeface="+mn-lt"/>
              </a:rPr>
              <a:t>JBoss</a:t>
            </a:r>
            <a:r>
              <a:rPr lang="en-US" dirty="0">
                <a:latin typeface="+mn-lt"/>
              </a:rPr>
              <a:t> EAP </a:t>
            </a:r>
            <a:r>
              <a:rPr lang="en-US" i="1" dirty="0">
                <a:latin typeface="+mn-lt"/>
              </a:rPr>
              <a:t>standalone/configuration</a:t>
            </a:r>
            <a:r>
              <a:rPr lang="en-US" dirty="0">
                <a:latin typeface="+mn-lt"/>
              </a:rPr>
              <a:t> directory</a:t>
            </a:r>
            <a:r>
              <a:rPr lang="en-US" dirty="0" smtClean="0">
                <a:latin typeface="+mn-lt"/>
              </a:rPr>
              <a:t>.</a:t>
            </a:r>
            <a:endParaRPr lang="en-US" altLang="en-US" sz="4800" dirty="0" smtClean="0">
              <a:latin typeface="+mn-lt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568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In-Class Activity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12191999" cy="5078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+mn-lt"/>
              </a:rPr>
              <a:t>Secure a Web Application using Java EE Security!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+mn-lt"/>
              </a:rPr>
              <a:t>Complete the </a:t>
            </a:r>
            <a:r>
              <a:rPr lang="en-US" sz="3200" b="0" dirty="0">
                <a:latin typeface="+mn-lt"/>
              </a:rPr>
              <a:t>In-Class Activity </a:t>
            </a:r>
            <a:r>
              <a:rPr lang="en-US" sz="3200" b="0" dirty="0" smtClean="0">
                <a:latin typeface="+mn-lt"/>
              </a:rPr>
              <a:t>#6a </a:t>
            </a:r>
            <a:r>
              <a:rPr lang="en-US" sz="3200" b="0" dirty="0">
                <a:latin typeface="+mn-lt"/>
              </a:rPr>
              <a:t>that I posted in an Announcement. </a:t>
            </a:r>
            <a:endParaRPr lang="en-US" sz="3200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8534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In-Class Activity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12191999" cy="5078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+mn-lt"/>
              </a:rPr>
              <a:t>Work on Project!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+mn-lt"/>
              </a:rPr>
              <a:t>Spend this time to work on your final Milestone Assignment. </a:t>
            </a:r>
          </a:p>
          <a:p>
            <a:pPr marL="914400" lvl="1" indent="-514350"/>
            <a:r>
              <a:rPr lang="en-US" b="0" dirty="0" smtClean="0">
                <a:solidFill>
                  <a:srgbClr val="C00000"/>
                </a:solidFill>
                <a:latin typeface="+mn-lt"/>
              </a:rPr>
              <a:t>NOTE: the requirement to secure your application using Java EE Security and Forms Based Authentication is OUT OF SCOPE.</a:t>
            </a:r>
          </a:p>
          <a:p>
            <a:pPr marL="914400" lvl="1" indent="-514350"/>
            <a:r>
              <a:rPr lang="en-US" b="0" dirty="0" smtClean="0">
                <a:latin typeface="+mn-lt"/>
              </a:rPr>
              <a:t>Clean up and finish Design Report.</a:t>
            </a:r>
          </a:p>
          <a:p>
            <a:pPr marL="914400" lvl="1" indent="-514350"/>
            <a:r>
              <a:rPr lang="en-US" b="0" dirty="0" smtClean="0">
                <a:latin typeface="+mn-lt"/>
              </a:rPr>
              <a:t>Create </a:t>
            </a:r>
            <a:r>
              <a:rPr lang="en-US" b="0" dirty="0" err="1" smtClean="0">
                <a:latin typeface="+mn-lt"/>
              </a:rPr>
              <a:t>JavaDoc</a:t>
            </a:r>
            <a:r>
              <a:rPr lang="en-US" b="0" dirty="0" smtClean="0">
                <a:latin typeface="+mn-lt"/>
              </a:rPr>
              <a:t> for your entire Project.</a:t>
            </a:r>
          </a:p>
          <a:p>
            <a:pPr marL="914400" lvl="1" indent="-514350"/>
            <a:r>
              <a:rPr lang="en-US" b="0" dirty="0" smtClean="0">
                <a:latin typeface="+mn-lt"/>
              </a:rPr>
              <a:t>Execute your Test Plan.</a:t>
            </a:r>
          </a:p>
          <a:p>
            <a:pPr marL="914400" lvl="1" indent="-514350"/>
            <a:r>
              <a:rPr lang="en-US" b="0" dirty="0" smtClean="0">
                <a:latin typeface="+mn-lt"/>
              </a:rPr>
              <a:t>Complete Project Presentation and prepare for Demo.</a:t>
            </a:r>
          </a:p>
        </p:txBody>
      </p:sp>
    </p:spTree>
    <p:extLst>
      <p:ext uri="{BB962C8B-B14F-4D97-AF65-F5344CB8AC3E}">
        <p14:creationId xmlns:p14="http://schemas.microsoft.com/office/powerpoint/2010/main" val="3646199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Lectures for Topic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– Week 2</a:t>
            </a:r>
            <a:endParaRPr lang="en-US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89765"/>
            <a:ext cx="10972800" cy="5363285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Lectures:</a:t>
            </a:r>
          </a:p>
          <a:p>
            <a:pPr lvl="1"/>
            <a:r>
              <a:rPr lang="en-US" altLang="en-US" sz="2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Class Retrospective</a:t>
            </a:r>
          </a:p>
          <a:p>
            <a:pPr lvl="1"/>
            <a:r>
              <a:rPr lang="en-US" altLang="en-US" sz="2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Project Presentations</a:t>
            </a:r>
          </a:p>
          <a:p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Hands On:</a:t>
            </a:r>
          </a:p>
          <a:p>
            <a:pPr lvl="1"/>
            <a:r>
              <a:rPr lang="en-US" altLang="en-US" sz="2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None.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/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33460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"/>
          <p:cNvSpPr/>
          <p:nvPr/>
        </p:nvSpPr>
        <p:spPr>
          <a:xfrm flipH="1">
            <a:off x="8338100" y="1428716"/>
            <a:ext cx="6350" cy="3729495"/>
          </a:xfrm>
          <a:prstGeom prst="line">
            <a:avLst/>
          </a:prstGeom>
          <a:ln w="31750">
            <a:solidFill>
              <a:schemeClr val="accent4"/>
            </a:solidFill>
          </a:ln>
          <a:effectLst>
            <a:outerShdw blurRad="63500" dist="12700" dir="5400000" rotWithShape="0">
              <a:schemeClr val="accent4">
                <a:alpha val="50000"/>
              </a:scheme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" name="Line"/>
          <p:cNvSpPr/>
          <p:nvPr/>
        </p:nvSpPr>
        <p:spPr>
          <a:xfrm>
            <a:off x="4977361" y="967802"/>
            <a:ext cx="12703" cy="4381024"/>
          </a:xfrm>
          <a:prstGeom prst="line">
            <a:avLst/>
          </a:prstGeom>
          <a:ln w="31750">
            <a:solidFill>
              <a:schemeClr val="accent4"/>
            </a:solidFill>
          </a:ln>
          <a:effectLst>
            <a:outerShdw blurRad="63500" dist="12700" dir="5400000" rotWithShape="0">
              <a:schemeClr val="accent4">
                <a:alpha val="50000"/>
              </a:scheme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1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6950" y="763126"/>
            <a:ext cx="4864100" cy="78589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Client Layer (Desktop/Mobile/Browser)…"/>
          <p:cNvSpPr txBox="1"/>
          <p:nvPr/>
        </p:nvSpPr>
        <p:spPr>
          <a:xfrm>
            <a:off x="4394750" y="909993"/>
            <a:ext cx="4503738" cy="44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600" b="1">
                <a:latin typeface="Arial"/>
                <a:ea typeface="Arial"/>
                <a:cs typeface="Arial"/>
                <a:sym typeface="Arial"/>
              </a:rPr>
              <a:t>Client Layer (Desktop/Mobile/Browser)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User Interface, (Minimal) Client Side Validation, AJAX, UI Rules</a:t>
            </a:r>
          </a:p>
        </p:txBody>
      </p:sp>
      <p:pic>
        <p:nvPicPr>
          <p:cNvPr id="13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6950" y="1542773"/>
            <a:ext cx="4864100" cy="785897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Presentation Layer (PL)…"/>
          <p:cNvSpPr txBox="1"/>
          <p:nvPr/>
        </p:nvSpPr>
        <p:spPr>
          <a:xfrm>
            <a:off x="4394750" y="1672454"/>
            <a:ext cx="4503738" cy="448388"/>
          </a:xfrm>
          <a:prstGeom prst="rect">
            <a:avLst/>
          </a:prstGeom>
          <a:solidFill>
            <a:srgbClr val="FE818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600">
                <a:latin typeface="Arial"/>
                <a:ea typeface="Arial"/>
                <a:cs typeface="Arial"/>
                <a:sym typeface="Arial"/>
              </a:rPr>
              <a:t>Presentation Layer (PL)</a:t>
            </a:r>
          </a:p>
          <a:p>
            <a:pPr algn="ctr"/>
            <a:r>
              <a:rPr sz="1000">
                <a:latin typeface="Arial"/>
                <a:ea typeface="Arial"/>
                <a:cs typeface="Arial"/>
                <a:sym typeface="Arial"/>
              </a:rPr>
              <a:t>User Interface, UI Event Handlers, UI Rules, Navigation</a:t>
            </a:r>
          </a:p>
        </p:txBody>
      </p:sp>
      <p:pic>
        <p:nvPicPr>
          <p:cNvPr id="15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6950" y="2267736"/>
            <a:ext cx="4864100" cy="78589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Business/Services Layer (BLL)…"/>
          <p:cNvSpPr txBox="1"/>
          <p:nvPr/>
        </p:nvSpPr>
        <p:spPr>
          <a:xfrm>
            <a:off x="4394750" y="2373980"/>
            <a:ext cx="4503738" cy="44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600" b="1">
                <a:latin typeface="Arial"/>
                <a:ea typeface="Arial"/>
                <a:cs typeface="Arial"/>
                <a:sym typeface="Arial"/>
              </a:rPr>
              <a:t>Business/Services Layer (BLL)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Business Logic, Business Rules, Workflow, Data Validation</a:t>
            </a:r>
          </a:p>
        </p:txBody>
      </p:sp>
      <p:sp>
        <p:nvSpPr>
          <p:cNvPr id="19" name="JSF…"/>
          <p:cNvSpPr txBox="1"/>
          <p:nvPr/>
        </p:nvSpPr>
        <p:spPr>
          <a:xfrm>
            <a:off x="2845350" y="1826265"/>
            <a:ext cx="142081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rPr sz="1000" b="1" dirty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JSF</a:t>
            </a:r>
          </a:p>
          <a:p>
            <a:pPr algn="r"/>
            <a:r>
              <a:rPr sz="1000" b="1" dirty="0" smtClean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sz="1000" b="1" dirty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Validators</a:t>
            </a:r>
          </a:p>
        </p:txBody>
      </p:sp>
      <p:sp>
        <p:nvSpPr>
          <p:cNvPr id="24" name="Event Based Design"/>
          <p:cNvSpPr txBox="1"/>
          <p:nvPr/>
        </p:nvSpPr>
        <p:spPr>
          <a:xfrm>
            <a:off x="2967999" y="1666899"/>
            <a:ext cx="1325152" cy="22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rPr>
              <a:t>Event Based Design</a:t>
            </a:r>
          </a:p>
        </p:txBody>
      </p:sp>
      <p:sp>
        <p:nvSpPr>
          <p:cNvPr id="25" name="Design By Contract"/>
          <p:cNvSpPr txBox="1"/>
          <p:nvPr/>
        </p:nvSpPr>
        <p:spPr>
          <a:xfrm>
            <a:off x="2994664" y="2342732"/>
            <a:ext cx="1282611" cy="22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rPr>
              <a:t>Design By Contract</a:t>
            </a:r>
          </a:p>
        </p:txBody>
      </p:sp>
      <p:sp>
        <p:nvSpPr>
          <p:cNvPr id="26" name="EJB or Spring IoC…"/>
          <p:cNvSpPr txBox="1"/>
          <p:nvPr/>
        </p:nvSpPr>
        <p:spPr>
          <a:xfrm>
            <a:off x="2295437" y="2497411"/>
            <a:ext cx="1957388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rPr sz="1000" b="1" dirty="0" smtClean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EJB</a:t>
            </a:r>
            <a:endParaRPr sz="1000" b="1" dirty="0">
              <a:solidFill>
                <a:srgbClr val="263B86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/>
            <a:r>
              <a:rPr lang="en-US" sz="1000" b="1" dirty="0" err="1" smtClean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IoC</a:t>
            </a:r>
            <a:r>
              <a:rPr lang="en-US" sz="1000" b="1" dirty="0" smtClean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/CDI</a:t>
            </a:r>
            <a:endParaRPr sz="1000" b="1" dirty="0">
              <a:solidFill>
                <a:srgbClr val="263B86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/>
            <a:r>
              <a:rPr sz="1000" b="1" dirty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JAX-WS and </a:t>
            </a:r>
            <a:r>
              <a:rPr sz="1000" b="1" dirty="0" smtClean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JAX-RS</a:t>
            </a:r>
            <a:endParaRPr lang="en-US" sz="1000" b="1" dirty="0" smtClean="0">
              <a:solidFill>
                <a:srgbClr val="263B86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/>
            <a:r>
              <a:rPr lang="en-US" sz="1000" b="1" dirty="0" smtClean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JMS</a:t>
            </a:r>
            <a:endParaRPr sz="1000" b="1" dirty="0">
              <a:solidFill>
                <a:srgbClr val="263B86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/>
            <a:endParaRPr sz="1000" b="1" dirty="0">
              <a:solidFill>
                <a:srgbClr val="263B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Entity Driven Design"/>
          <p:cNvSpPr txBox="1"/>
          <p:nvPr/>
        </p:nvSpPr>
        <p:spPr>
          <a:xfrm>
            <a:off x="3004127" y="3648300"/>
            <a:ext cx="1346173" cy="22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000" b="1" dirty="0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rPr>
              <a:t>Entity Driven Design</a:t>
            </a:r>
          </a:p>
        </p:txBody>
      </p:sp>
      <p:sp>
        <p:nvSpPr>
          <p:cNvPr id="28" name="Entity Beans (ORM)…"/>
          <p:cNvSpPr txBox="1"/>
          <p:nvPr/>
        </p:nvSpPr>
        <p:spPr>
          <a:xfrm>
            <a:off x="2438316" y="3813916"/>
            <a:ext cx="178276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rPr sz="1000" b="1" dirty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Entity Beans (ORM)</a:t>
            </a:r>
          </a:p>
          <a:p>
            <a:pPr algn="r"/>
            <a:r>
              <a:rPr sz="1000" b="1" dirty="0" smtClean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Hibernate</a:t>
            </a:r>
            <a:endParaRPr lang="en-US" sz="1000" b="1" dirty="0" smtClean="0">
              <a:solidFill>
                <a:srgbClr val="263B86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/>
            <a:r>
              <a:rPr lang="en-US" sz="1000" b="1" dirty="0" smtClean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JDBC</a:t>
            </a:r>
            <a:endParaRPr sz="1000" b="1" dirty="0">
              <a:solidFill>
                <a:srgbClr val="263B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AJAX…"/>
          <p:cNvSpPr txBox="1"/>
          <p:nvPr/>
        </p:nvSpPr>
        <p:spPr>
          <a:xfrm>
            <a:off x="3729168" y="978740"/>
            <a:ext cx="541758" cy="498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1000" b="1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</a:p>
          <a:p>
            <a:pPr algn="r"/>
            <a:r>
              <a:rPr sz="1000" b="1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</a:p>
          <a:p>
            <a:pPr algn="r"/>
            <a:r>
              <a:rPr sz="1000" b="1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</a:p>
        </p:txBody>
      </p:sp>
      <p:sp>
        <p:nvSpPr>
          <p:cNvPr id="30" name="RIA Design"/>
          <p:cNvSpPr txBox="1"/>
          <p:nvPr/>
        </p:nvSpPr>
        <p:spPr>
          <a:xfrm>
            <a:off x="3532181" y="831872"/>
            <a:ext cx="776844" cy="22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rPr>
              <a:t>RIA Design</a:t>
            </a:r>
          </a:p>
        </p:txBody>
      </p:sp>
      <p:sp>
        <p:nvSpPr>
          <p:cNvPr id="31" name="Canonical Object Model"/>
          <p:cNvSpPr txBox="1"/>
          <p:nvPr/>
        </p:nvSpPr>
        <p:spPr>
          <a:xfrm>
            <a:off x="5102775" y="2186490"/>
            <a:ext cx="1255773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Canonical Object Model</a:t>
            </a:r>
          </a:p>
        </p:txBody>
      </p:sp>
      <p:sp>
        <p:nvSpPr>
          <p:cNvPr id="32" name="HTTP/HTTPS POST"/>
          <p:cNvSpPr txBox="1"/>
          <p:nvPr/>
        </p:nvSpPr>
        <p:spPr>
          <a:xfrm>
            <a:off x="7058575" y="1428716"/>
            <a:ext cx="1035507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HTTP/HTTPS POST</a:t>
            </a:r>
          </a:p>
        </p:txBody>
      </p:sp>
      <p:sp>
        <p:nvSpPr>
          <p:cNvPr id="33" name="Local POJO, SOAP, REST"/>
          <p:cNvSpPr txBox="1"/>
          <p:nvPr/>
        </p:nvSpPr>
        <p:spPr>
          <a:xfrm>
            <a:off x="6744250" y="2183365"/>
            <a:ext cx="1338769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Local POJO, SOAP, REST</a:t>
            </a:r>
          </a:p>
        </p:txBody>
      </p:sp>
      <p:sp>
        <p:nvSpPr>
          <p:cNvPr id="34" name="Forms"/>
          <p:cNvSpPr txBox="1"/>
          <p:nvPr/>
        </p:nvSpPr>
        <p:spPr>
          <a:xfrm>
            <a:off x="5120237" y="1419342"/>
            <a:ext cx="414646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Forms</a:t>
            </a:r>
          </a:p>
        </p:txBody>
      </p:sp>
      <p:pic>
        <p:nvPicPr>
          <p:cNvPr id="35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16950" y="3480173"/>
            <a:ext cx="2584450" cy="899953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Data Access/Services Layer (DAL)…"/>
          <p:cNvSpPr txBox="1"/>
          <p:nvPr/>
        </p:nvSpPr>
        <p:spPr>
          <a:xfrm>
            <a:off x="4394750" y="3634852"/>
            <a:ext cx="2252663" cy="36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Data Access/Services Layer (DAL)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CRUD Data Persistence</a:t>
            </a:r>
          </a:p>
        </p:txBody>
      </p:sp>
      <p:grpSp>
        <p:nvGrpSpPr>
          <p:cNvPr id="37" name="Group"/>
          <p:cNvGrpSpPr/>
          <p:nvPr/>
        </p:nvGrpSpPr>
        <p:grpSpPr>
          <a:xfrm>
            <a:off x="4501112" y="4481683"/>
            <a:ext cx="914401" cy="1196814"/>
            <a:chOff x="0" y="0"/>
            <a:chExt cx="914400" cy="1216025"/>
          </a:xfrm>
        </p:grpSpPr>
        <p:sp>
          <p:nvSpPr>
            <p:cNvPr id="52" name="Shape"/>
            <p:cNvSpPr/>
            <p:nvPr/>
          </p:nvSpPr>
          <p:spPr>
            <a:xfrm>
              <a:off x="0" y="0"/>
              <a:ext cx="914400" cy="1216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800" y="0"/>
                  </a:lnTo>
                  <a:cubicBezTo>
                    <a:pt x="4835" y="0"/>
                    <a:pt x="0" y="909"/>
                    <a:pt x="0" y="2031"/>
                  </a:cubicBezTo>
                  <a:lnTo>
                    <a:pt x="0" y="19570"/>
                  </a:lnTo>
                  <a:cubicBezTo>
                    <a:pt x="0" y="20691"/>
                    <a:pt x="4835" y="21600"/>
                    <a:pt x="10800" y="21600"/>
                  </a:cubicBezTo>
                  <a:cubicBezTo>
                    <a:pt x="16765" y="21600"/>
                    <a:pt x="21600" y="20691"/>
                    <a:pt x="21600" y="19570"/>
                  </a:cubicBezTo>
                  <a:lnTo>
                    <a:pt x="21600" y="2031"/>
                  </a:lnTo>
                  <a:cubicBezTo>
                    <a:pt x="21600" y="909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AB911D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>
              <a:outerShdw blurRad="63500" dist="12700" dir="5400000" rotWithShape="0">
                <a:schemeClr val="accent4">
                  <a:alpha val="50000"/>
                </a:scheme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80000"/>
                </a:lnSpc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0" y="-1"/>
              <a:ext cx="914400" cy="228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800" y="0"/>
                  </a:lnTo>
                  <a:cubicBezTo>
                    <a:pt x="4835" y="0"/>
                    <a:pt x="0" y="4837"/>
                    <a:pt x="0" y="10803"/>
                  </a:cubicBezTo>
                  <a:cubicBezTo>
                    <a:pt x="0" y="16766"/>
                    <a:pt x="4835" y="21600"/>
                    <a:pt x="10800" y="21600"/>
                  </a:cubicBezTo>
                  <a:cubicBezTo>
                    <a:pt x="16765" y="21600"/>
                    <a:pt x="21600" y="16766"/>
                    <a:pt x="21600" y="10803"/>
                  </a:cubicBezTo>
                  <a:cubicBezTo>
                    <a:pt x="21600" y="4837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BCA7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80000"/>
                </a:lnSpc>
              </a:pPr>
              <a:endParaRPr/>
            </a:p>
          </p:txBody>
        </p:sp>
        <p:sp>
          <p:nvSpPr>
            <p:cNvPr id="54" name="Line"/>
            <p:cNvSpPr/>
            <p:nvPr/>
          </p:nvSpPr>
          <p:spPr>
            <a:xfrm>
              <a:off x="0" y="114340"/>
              <a:ext cx="914400" cy="114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80000"/>
                </a:lnSpc>
              </a:pPr>
              <a:endParaRPr/>
            </a:p>
          </p:txBody>
        </p:sp>
      </p:grpSp>
      <p:sp>
        <p:nvSpPr>
          <p:cNvPr id="38" name="Operational…"/>
          <p:cNvSpPr txBox="1"/>
          <p:nvPr/>
        </p:nvSpPr>
        <p:spPr>
          <a:xfrm>
            <a:off x="4546072" y="4876975"/>
            <a:ext cx="845119" cy="36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Operational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sp>
        <p:nvSpPr>
          <p:cNvPr id="39" name="Business Entity…"/>
          <p:cNvSpPr txBox="1"/>
          <p:nvPr/>
        </p:nvSpPr>
        <p:spPr>
          <a:xfrm>
            <a:off x="4530873" y="5301953"/>
            <a:ext cx="894567" cy="311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sz="800" b="1">
                <a:latin typeface="Arial"/>
                <a:ea typeface="Arial"/>
                <a:cs typeface="Arial"/>
                <a:sym typeface="Arial"/>
              </a:rPr>
              <a:t>Business Entity</a:t>
            </a:r>
          </a:p>
          <a:p>
            <a:pPr algn="ctr"/>
            <a:r>
              <a:rPr sz="800" b="1">
                <a:latin typeface="Arial"/>
                <a:ea typeface="Arial"/>
                <a:cs typeface="Arial"/>
                <a:sym typeface="Arial"/>
              </a:rPr>
              <a:t>Media</a:t>
            </a:r>
          </a:p>
        </p:txBody>
      </p:sp>
      <p:pic>
        <p:nvPicPr>
          <p:cNvPr id="40" name="image.png" descr="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61700" y="3473923"/>
            <a:ext cx="2408238" cy="89370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Integration Tier…"/>
          <p:cNvSpPr txBox="1"/>
          <p:nvPr/>
        </p:nvSpPr>
        <p:spPr>
          <a:xfrm>
            <a:off x="6937925" y="3641101"/>
            <a:ext cx="1901825" cy="498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Integration Tier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Orchestration 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(Workflow*, Rules*)</a:t>
            </a:r>
          </a:p>
        </p:txBody>
      </p:sp>
      <p:sp>
        <p:nvSpPr>
          <p:cNvPr id="42" name="Cache"/>
          <p:cNvSpPr txBox="1"/>
          <p:nvPr/>
        </p:nvSpPr>
        <p:spPr>
          <a:xfrm>
            <a:off x="4717012" y="4509806"/>
            <a:ext cx="515938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Cache</a:t>
            </a:r>
          </a:p>
        </p:txBody>
      </p:sp>
      <p:sp>
        <p:nvSpPr>
          <p:cNvPr id="43" name="Optional SOAP, REST"/>
          <p:cNvSpPr txBox="1"/>
          <p:nvPr/>
        </p:nvSpPr>
        <p:spPr>
          <a:xfrm>
            <a:off x="5045625" y="3236435"/>
            <a:ext cx="1146632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Optional SOAP, REST</a:t>
            </a:r>
          </a:p>
        </p:txBody>
      </p:sp>
      <p:sp>
        <p:nvSpPr>
          <p:cNvPr id="44" name="Canonical Object Model"/>
          <p:cNvSpPr txBox="1"/>
          <p:nvPr/>
        </p:nvSpPr>
        <p:spPr>
          <a:xfrm>
            <a:off x="5004350" y="2938013"/>
            <a:ext cx="1255773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Canonical Object Model</a:t>
            </a:r>
          </a:p>
        </p:txBody>
      </p:sp>
      <p:sp>
        <p:nvSpPr>
          <p:cNvPr id="45" name="Data Model"/>
          <p:cNvSpPr txBox="1"/>
          <p:nvPr/>
        </p:nvSpPr>
        <p:spPr>
          <a:xfrm>
            <a:off x="4232825" y="4258257"/>
            <a:ext cx="646073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Data Model</a:t>
            </a:r>
          </a:p>
        </p:txBody>
      </p:sp>
      <p:pic>
        <p:nvPicPr>
          <p:cNvPr id="46" name="image.png" descr="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37887" y="4787917"/>
            <a:ext cx="2406651" cy="893705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External Systems…"/>
          <p:cNvSpPr txBox="1"/>
          <p:nvPr/>
        </p:nvSpPr>
        <p:spPr>
          <a:xfrm>
            <a:off x="6912525" y="5034779"/>
            <a:ext cx="1901825" cy="36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External Systems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Interfaces, Feeds, Printers</a:t>
            </a:r>
          </a:p>
        </p:txBody>
      </p:sp>
      <p:sp>
        <p:nvSpPr>
          <p:cNvPr id="48" name="JMS, SOAP, .JAXB, Spring"/>
          <p:cNvSpPr txBox="1"/>
          <p:nvPr/>
        </p:nvSpPr>
        <p:spPr>
          <a:xfrm>
            <a:off x="6623204" y="4294192"/>
            <a:ext cx="1700143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 dirty="0">
                <a:latin typeface="Arial"/>
                <a:ea typeface="Arial"/>
                <a:cs typeface="Arial"/>
                <a:sym typeface="Arial"/>
              </a:rPr>
              <a:t>JMS, SOAP, </a:t>
            </a:r>
            <a:r>
              <a:rPr lang="en-US" sz="800" b="1" dirty="0" smtClean="0">
                <a:latin typeface="Arial"/>
                <a:ea typeface="Arial"/>
                <a:cs typeface="Arial"/>
                <a:sym typeface="Arial"/>
              </a:rPr>
              <a:t>REST, </a:t>
            </a:r>
            <a:r>
              <a:rPr sz="800" b="1" dirty="0" smtClean="0">
                <a:latin typeface="Arial"/>
                <a:ea typeface="Arial"/>
                <a:cs typeface="Arial"/>
                <a:sym typeface="Arial"/>
              </a:rPr>
              <a:t>JAXB</a:t>
            </a:r>
            <a:r>
              <a:rPr sz="800" b="1" dirty="0">
                <a:latin typeface="Arial"/>
                <a:ea typeface="Arial"/>
                <a:cs typeface="Arial"/>
                <a:sym typeface="Arial"/>
              </a:rPr>
              <a:t>, Spring</a:t>
            </a:r>
          </a:p>
        </p:txBody>
      </p:sp>
      <p:sp>
        <p:nvSpPr>
          <p:cNvPr id="49" name="SOAP, REST"/>
          <p:cNvSpPr txBox="1"/>
          <p:nvPr/>
        </p:nvSpPr>
        <p:spPr>
          <a:xfrm>
            <a:off x="7441162" y="3236435"/>
            <a:ext cx="706399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SOAP, REST</a:t>
            </a:r>
          </a:p>
        </p:txBody>
      </p:sp>
      <p:sp>
        <p:nvSpPr>
          <p:cNvPr id="50" name="Canonical Object Model"/>
          <p:cNvSpPr txBox="1"/>
          <p:nvPr/>
        </p:nvSpPr>
        <p:spPr>
          <a:xfrm>
            <a:off x="6991900" y="2948950"/>
            <a:ext cx="1255773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Canonical Object Model</a:t>
            </a:r>
          </a:p>
        </p:txBody>
      </p:sp>
      <p:sp>
        <p:nvSpPr>
          <p:cNvPr id="51" name="Data Access Objects"/>
          <p:cNvSpPr txBox="1"/>
          <p:nvPr/>
        </p:nvSpPr>
        <p:spPr>
          <a:xfrm>
            <a:off x="4867825" y="3975459"/>
            <a:ext cx="1105605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Data Access Objects</a:t>
            </a:r>
          </a:p>
        </p:txBody>
      </p:sp>
      <p:sp>
        <p:nvSpPr>
          <p:cNvPr id="6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29616"/>
            <a:ext cx="121920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A Look Back </a:t>
            </a:r>
            <a:r>
              <a:rPr lang="mr-IN" altLang="en-US" dirty="0" smtClean="0"/>
              <a:t>–</a:t>
            </a:r>
            <a:r>
              <a:rPr lang="en-US" altLang="en-US" dirty="0" smtClean="0"/>
              <a:t> Class Retrospective</a:t>
            </a:r>
            <a:endParaRPr lang="en-US" altLang="en-US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3" y="5564777"/>
            <a:ext cx="1219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What worked well? What needs to change? Stop</a:t>
            </a:r>
            <a:r>
              <a:rPr lang="mr-IN" sz="2400" b="1" dirty="0" smtClean="0">
                <a:solidFill>
                  <a:srgbClr val="0070C0"/>
                </a:solidFill>
              </a:rPr>
              <a:t>…</a:t>
            </a:r>
            <a:r>
              <a:rPr lang="en-US" sz="2400" b="1" dirty="0" smtClean="0">
                <a:solidFill>
                  <a:srgbClr val="0070C0"/>
                </a:solidFill>
              </a:rPr>
              <a:t>Start</a:t>
            </a:r>
            <a:r>
              <a:rPr lang="mr-IN" sz="2400" b="1" dirty="0" smtClean="0">
                <a:solidFill>
                  <a:srgbClr val="0070C0"/>
                </a:solidFill>
              </a:rPr>
              <a:t>…</a:t>
            </a:r>
            <a:r>
              <a:rPr lang="en-US" sz="2400" b="1" dirty="0" smtClean="0">
                <a:solidFill>
                  <a:srgbClr val="0070C0"/>
                </a:solidFill>
              </a:rPr>
              <a:t>.Continue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6056" y="2828902"/>
            <a:ext cx="25514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ICA 2: </a:t>
            </a:r>
            <a:r>
              <a:rPr lang="en-US" dirty="0" smtClean="0"/>
              <a:t>Servlets and JSP</a:t>
            </a:r>
            <a:endParaRPr lang="en-US" dirty="0" smtClean="0"/>
          </a:p>
          <a:p>
            <a:r>
              <a:rPr lang="en-US" dirty="0" smtClean="0"/>
              <a:t>ICA </a:t>
            </a:r>
            <a:r>
              <a:rPr lang="en-US" dirty="0"/>
              <a:t>2</a:t>
            </a:r>
            <a:r>
              <a:rPr lang="en-US" dirty="0" smtClean="0"/>
              <a:t>: JSF</a:t>
            </a:r>
            <a:endParaRPr lang="en-US" dirty="0" smtClean="0"/>
          </a:p>
          <a:p>
            <a:r>
              <a:rPr lang="en-US" dirty="0"/>
              <a:t>ICA </a:t>
            </a:r>
            <a:r>
              <a:rPr lang="en-US" dirty="0"/>
              <a:t>3</a:t>
            </a:r>
            <a:r>
              <a:rPr lang="en-US" dirty="0" smtClean="0"/>
              <a:t>: EJB and CDI</a:t>
            </a:r>
            <a:endParaRPr lang="en-US" dirty="0" smtClean="0"/>
          </a:p>
          <a:p>
            <a:r>
              <a:rPr lang="en-US" dirty="0" smtClean="0"/>
              <a:t>ICA </a:t>
            </a:r>
            <a:r>
              <a:rPr lang="en-US" dirty="0" smtClean="0"/>
              <a:t>4: JDBC</a:t>
            </a:r>
            <a:endParaRPr lang="en-US" dirty="0"/>
          </a:p>
          <a:p>
            <a:r>
              <a:rPr lang="en-US" dirty="0"/>
              <a:t>ICA </a:t>
            </a:r>
            <a:r>
              <a:rPr lang="en-US" dirty="0" smtClean="0"/>
              <a:t>5: JAX-RS and JAX-WS</a:t>
            </a:r>
            <a:endParaRPr lang="en-US" dirty="0" smtClean="0"/>
          </a:p>
          <a:p>
            <a:r>
              <a:rPr lang="en-US" dirty="0" smtClean="0"/>
              <a:t>ICA </a:t>
            </a:r>
            <a:r>
              <a:rPr lang="en-US" dirty="0" smtClean="0"/>
              <a:t>5: MDB</a:t>
            </a:r>
            <a:endParaRPr lang="en-US" dirty="0" smtClean="0"/>
          </a:p>
          <a:p>
            <a:r>
              <a:rPr lang="en-US" dirty="0" smtClean="0"/>
              <a:t>ICA </a:t>
            </a:r>
            <a:r>
              <a:rPr lang="en-US" dirty="0" smtClean="0"/>
              <a:t>6</a:t>
            </a:r>
            <a:r>
              <a:rPr lang="en-US" dirty="0" smtClean="0"/>
              <a:t>: Security</a:t>
            </a:r>
          </a:p>
          <a:p>
            <a:endParaRPr lang="en-US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505477" y="2524293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Java EE Foundation</a:t>
            </a:r>
            <a:endParaRPr lang="en-US" b="1" u="sng" dirty="0"/>
          </a:p>
        </p:txBody>
      </p:sp>
      <p:sp>
        <p:nvSpPr>
          <p:cNvPr id="69" name="TextBox 68"/>
          <p:cNvSpPr txBox="1"/>
          <p:nvPr/>
        </p:nvSpPr>
        <p:spPr>
          <a:xfrm>
            <a:off x="437086" y="1028623"/>
            <a:ext cx="160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Java EE Tooling</a:t>
            </a:r>
            <a:endParaRPr lang="en-US" b="1" u="sng" dirty="0"/>
          </a:p>
        </p:txBody>
      </p:sp>
      <p:sp>
        <p:nvSpPr>
          <p:cNvPr id="70" name="TextBox 69"/>
          <p:cNvSpPr txBox="1"/>
          <p:nvPr/>
        </p:nvSpPr>
        <p:spPr>
          <a:xfrm>
            <a:off x="113935" y="1302829"/>
            <a:ext cx="1668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ICA 1: </a:t>
            </a:r>
            <a:r>
              <a:rPr lang="en-US" dirty="0" err="1" smtClean="0"/>
              <a:t>JBoss</a:t>
            </a:r>
            <a:r>
              <a:rPr lang="en-US" dirty="0" smtClean="0"/>
              <a:t> IDE</a:t>
            </a:r>
            <a:endParaRPr lang="en-US" dirty="0" smtClean="0"/>
          </a:p>
          <a:p>
            <a:r>
              <a:rPr lang="en-US" dirty="0"/>
              <a:t>ICA </a:t>
            </a:r>
            <a:r>
              <a:rPr lang="en-US" dirty="0"/>
              <a:t>1</a:t>
            </a:r>
            <a:r>
              <a:rPr lang="en-US" dirty="0" smtClean="0"/>
              <a:t>: </a:t>
            </a:r>
            <a:r>
              <a:rPr lang="en-US" dirty="0" err="1" smtClean="0"/>
              <a:t>JBoss</a:t>
            </a:r>
            <a:r>
              <a:rPr lang="en-US" dirty="0" smtClean="0"/>
              <a:t> AS</a:t>
            </a:r>
          </a:p>
          <a:p>
            <a:r>
              <a:rPr lang="en-US" dirty="0" smtClean="0"/>
              <a:t>ICA 4: Derby DB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0245119" y="1704105"/>
            <a:ext cx="777777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MVC</a:t>
            </a:r>
            <a:br>
              <a:rPr lang="en-US" dirty="0" smtClean="0"/>
            </a:br>
            <a:r>
              <a:rPr lang="en-US" dirty="0" smtClean="0"/>
              <a:t>DAO</a:t>
            </a:r>
          </a:p>
          <a:p>
            <a:r>
              <a:rPr lang="en-US" dirty="0" smtClean="0"/>
              <a:t>DI/</a:t>
            </a:r>
            <a:r>
              <a:rPr lang="en-US" dirty="0" err="1" smtClean="0"/>
              <a:t>IoC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716964" y="1373789"/>
            <a:ext cx="16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Design Patterns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864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7990"/>
            <a:ext cx="121920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Project Presentations</a:t>
            </a: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9105586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Weekend 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252548" cy="4312007"/>
          </a:xfrm>
        </p:spPr>
        <p:txBody>
          <a:bodyPr/>
          <a:lstStyle/>
          <a:p>
            <a:r>
              <a:rPr lang="en-US" b="0" dirty="0" smtClean="0">
                <a:latin typeface="+mn-lt"/>
              </a:rPr>
              <a:t>Submit </a:t>
            </a:r>
            <a:r>
              <a:rPr lang="en-US" b="0" dirty="0" smtClean="0">
                <a:latin typeface="+mn-lt"/>
              </a:rPr>
              <a:t>Milestone #6.</a:t>
            </a:r>
          </a:p>
          <a:p>
            <a:pPr lvl="1"/>
            <a:r>
              <a:rPr lang="en-US" b="0" dirty="0" smtClean="0">
                <a:latin typeface="+mn-lt"/>
              </a:rPr>
              <a:t>Final Design Report</a:t>
            </a:r>
          </a:p>
          <a:p>
            <a:pPr lvl="1"/>
            <a:r>
              <a:rPr lang="en-US" b="0" dirty="0" smtClean="0">
                <a:latin typeface="+mn-lt"/>
              </a:rPr>
              <a:t>Submit code</a:t>
            </a:r>
          </a:p>
          <a:p>
            <a:pPr lvl="1"/>
            <a:r>
              <a:rPr lang="en-US" b="0" dirty="0" smtClean="0">
                <a:latin typeface="+mn-lt"/>
              </a:rPr>
              <a:t>Submit project presentation</a:t>
            </a:r>
          </a:p>
          <a:p>
            <a:pPr lvl="1"/>
            <a:r>
              <a:rPr lang="en-US" b="0" dirty="0" smtClean="0">
                <a:latin typeface="+mn-lt"/>
              </a:rPr>
              <a:t>Submit screencast</a:t>
            </a:r>
            <a:endParaRPr lang="en-US" b="0" dirty="0" smtClean="0">
              <a:latin typeface="+mn-lt"/>
            </a:endParaRPr>
          </a:p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5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Lectures for Topic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 – Week 1</a:t>
            </a:r>
            <a:endParaRPr lang="en-US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89765"/>
            <a:ext cx="10972800" cy="5363285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Lectures:</a:t>
            </a:r>
          </a:p>
          <a:p>
            <a:pPr lvl="1"/>
            <a:r>
              <a:rPr lang="en-US" altLang="en-US" sz="2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Topic </a:t>
            </a:r>
            <a:r>
              <a:rPr lang="en-US" altLang="en-US"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6</a:t>
            </a:r>
            <a:r>
              <a:rPr lang="en-US" altLang="en-US" sz="2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Project Assignment Requirements.</a:t>
            </a:r>
          </a:p>
          <a:p>
            <a:pPr lvl="1"/>
            <a:r>
              <a:rPr lang="en-US" altLang="en-US" sz="2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Security Technologies</a:t>
            </a:r>
          </a:p>
          <a:p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Hands On:</a:t>
            </a:r>
          </a:p>
          <a:p>
            <a:pPr lvl="1"/>
            <a:r>
              <a:rPr lang="en-US" altLang="en-US" sz="2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Integrate Form Based Authentication into our ICA.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/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686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286DBD0A-7DEB-6140-802E-763159A77376}" type="slidenum">
              <a:rPr lang="en-US" altLang="en-US" sz="1000">
                <a:latin typeface="Arial" charset="0"/>
              </a:rPr>
              <a:pPr/>
              <a:t>3</a:t>
            </a:fld>
            <a:endParaRPr lang="en-US" altLang="en-US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134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32359"/>
            <a:ext cx="7818438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4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Overview</a:t>
            </a:r>
            <a:endParaRPr lang="en-US" altLang="en-US" sz="4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1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A611E34E-8C92-654A-A5FE-49A093E8AD29}" type="slidenum">
              <a:rPr lang="en-US" altLang="en-US" sz="1000">
                <a:latin typeface="Arial" charset="0"/>
              </a:rPr>
              <a:pPr/>
              <a:t>4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1747" name="Rectangle 1"/>
          <p:cNvSpPr>
            <a:spLocks noChangeArrowheads="1"/>
          </p:cNvSpPr>
          <p:nvPr/>
        </p:nvSpPr>
        <p:spPr bwMode="auto">
          <a:xfrm>
            <a:off x="644435" y="881504"/>
            <a:ext cx="1093796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marL="285750" lvl="1" indent="0">
              <a:defRPr/>
            </a:pP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In </a:t>
            </a:r>
            <a:r>
              <a:rPr lang="en-US" altLang="en-US" dirty="0">
                <a:latin typeface="+mn-lt"/>
                <a:ea typeface="Corbel" charset="0"/>
                <a:cs typeface="Corbel" charset="0"/>
              </a:rPr>
              <a:t>this class you will design and build a complete enterprise class N-Layer application using Enterprise Java technologies, that meets a certain set of functional and technical requirements, and </a:t>
            </a: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as shown </a:t>
            </a:r>
            <a:r>
              <a:rPr lang="en-US" altLang="en-US" dirty="0">
                <a:latin typeface="+mn-lt"/>
                <a:ea typeface="Corbel" charset="0"/>
                <a:cs typeface="Corbel" charset="0"/>
              </a:rPr>
              <a:t>in the </a:t>
            </a: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figure below. </a:t>
            </a:r>
          </a:p>
          <a:p>
            <a:pPr marL="0" indent="0">
              <a:defRPr/>
            </a:pPr>
            <a:endParaRPr lang="en-US" altLang="en-US" dirty="0">
              <a:latin typeface="+mn-lt"/>
              <a:ea typeface="Corbel" charset="0"/>
              <a:cs typeface="Corbel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5544318"/>
            <a:ext cx="1219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628650" indent="-3429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algn="ctr"/>
            <a:r>
              <a:rPr lang="en-US" altLang="en-US" b="1" dirty="0">
                <a:solidFill>
                  <a:srgbClr val="C00000"/>
                </a:solidFill>
                <a:latin typeface="Corbel" charset="0"/>
                <a:ea typeface="Corbel" charset="0"/>
                <a:cs typeface="Corbel" charset="0"/>
              </a:rPr>
              <a:t>The Class Project has </a:t>
            </a:r>
            <a:r>
              <a:rPr lang="en-US" altLang="en-US" b="1" dirty="0" smtClean="0">
                <a:solidFill>
                  <a:srgbClr val="C00000"/>
                </a:solidFill>
                <a:latin typeface="Corbel" charset="0"/>
                <a:ea typeface="Corbel" charset="0"/>
                <a:cs typeface="Corbel" charset="0"/>
              </a:rPr>
              <a:t>changed</a:t>
            </a:r>
            <a:r>
              <a:rPr lang="en-US" altLang="en-US" b="1" dirty="0">
                <a:solidFill>
                  <a:srgbClr val="C00000"/>
                </a:solidFill>
                <a:latin typeface="Corbel" charset="0"/>
                <a:ea typeface="Corbel" charset="0"/>
                <a:cs typeface="Corbel" charset="0"/>
              </a:rPr>
              <a:t>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94" y="2015438"/>
            <a:ext cx="7737566" cy="35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073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Topic 6 Assignment Requirements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56682" y="1566224"/>
            <a:ext cx="9542003" cy="1984499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 smtClean="0"/>
              <a:t>Please pull up the Assignment #6 from the Announcement</a:t>
            </a:r>
          </a:p>
          <a:p>
            <a:pPr marL="457200" indent="-457200">
              <a:buAutoNum type="arabicPeriod"/>
            </a:pPr>
            <a:r>
              <a:rPr lang="en-US" altLang="en-US" dirty="0" smtClean="0"/>
              <a:t>Review the Requirements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5532416"/>
            <a:ext cx="1219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628650" indent="-3429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0070C0"/>
                </a:solidFill>
                <a:latin typeface="Corbel" charset="0"/>
                <a:ea typeface="Corbel" charset="0"/>
                <a:cs typeface="Corbel" charset="0"/>
              </a:rPr>
              <a:t>The Class Project has </a:t>
            </a:r>
            <a:r>
              <a:rPr lang="en-US" altLang="en-US" dirty="0" smtClean="0">
                <a:solidFill>
                  <a:srgbClr val="0070C0"/>
                </a:solidFill>
                <a:latin typeface="Corbel" charset="0"/>
                <a:ea typeface="Corbel" charset="0"/>
                <a:cs typeface="Corbel" charset="0"/>
              </a:rPr>
              <a:t>changed. Please pull up the Project Requirements from the Assignment.</a:t>
            </a:r>
            <a:endParaRPr lang="en-US" altLang="en-US" dirty="0">
              <a:solidFill>
                <a:srgbClr val="0070C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51909" y="301958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514350" algn="ctr"/>
            <a:r>
              <a:rPr lang="en-US" sz="2800" dirty="0">
                <a:solidFill>
                  <a:srgbClr val="C00000"/>
                </a:solidFill>
              </a:rPr>
              <a:t>NOTE: the requirement to secure your application using Java EE Security and Forms Based Authentication is OUT OF SCOPE.</a:t>
            </a:r>
          </a:p>
        </p:txBody>
      </p:sp>
    </p:spTree>
    <p:extLst>
      <p:ext uri="{BB962C8B-B14F-4D97-AF65-F5344CB8AC3E}">
        <p14:creationId xmlns:p14="http://schemas.microsoft.com/office/powerpoint/2010/main" val="396022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27" y="1913968"/>
            <a:ext cx="10972800" cy="1143000"/>
          </a:xfrm>
        </p:spPr>
        <p:txBody>
          <a:bodyPr/>
          <a:lstStyle/>
          <a:p>
            <a:r>
              <a:rPr lang="en-US" dirty="0" smtClean="0"/>
              <a:t>Introduction to Security in Enterprise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315686"/>
            <a:ext cx="121920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Discussion: What do I secure?</a:t>
            </a:r>
            <a:endParaRPr lang="en-US" altLang="en-US" baseline="-25000" dirty="0"/>
          </a:p>
        </p:txBody>
      </p:sp>
      <p:sp>
        <p:nvSpPr>
          <p:cNvPr id="30724" name="Rectangle 1"/>
          <p:cNvSpPr>
            <a:spLocks noChangeArrowheads="1"/>
          </p:cNvSpPr>
          <p:nvPr/>
        </p:nvSpPr>
        <p:spPr bwMode="auto">
          <a:xfrm>
            <a:off x="337751" y="1863634"/>
            <a:ext cx="1089630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algn="ctr"/>
            <a:r>
              <a:rPr lang="en-US" altLang="en-US" sz="3200" dirty="0" smtClean="0">
                <a:solidFill>
                  <a:srgbClr val="0070C0"/>
                </a:solidFill>
                <a:latin typeface="+mn-lt"/>
                <a:ea typeface="Corbel" charset="0"/>
                <a:cs typeface="Corbel" charset="0"/>
              </a:rPr>
              <a:t>What might you have to secure in an Enterprise Java web application?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21237" y="3152503"/>
            <a:ext cx="59501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Web Application Access – Who and what role?</a:t>
            </a:r>
          </a:p>
          <a:p>
            <a:pPr algn="ctr"/>
            <a:r>
              <a:rPr lang="en-US" sz="2400" dirty="0" smtClean="0"/>
              <a:t>Database Access – Who can log in?</a:t>
            </a:r>
          </a:p>
          <a:p>
            <a:pPr algn="ctr"/>
            <a:r>
              <a:rPr lang="en-US" sz="2400" dirty="0" smtClean="0"/>
              <a:t>Services Access – Who and what role?</a:t>
            </a:r>
          </a:p>
          <a:p>
            <a:pPr algn="ctr"/>
            <a:r>
              <a:rPr lang="en-US" sz="2400" dirty="0" smtClean="0"/>
              <a:t>Data In Flight – What is that?</a:t>
            </a:r>
          </a:p>
          <a:p>
            <a:pPr algn="ctr"/>
            <a:r>
              <a:rPr lang="en-US" sz="2400" dirty="0" smtClean="0"/>
              <a:t>Data At Rest – What is that?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1353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0638"/>
            <a:ext cx="10972800" cy="1035139"/>
          </a:xfrm>
        </p:spPr>
        <p:txBody>
          <a:bodyPr/>
          <a:lstStyle/>
          <a:p>
            <a:r>
              <a:rPr lang="en-US" dirty="0" smtClean="0"/>
              <a:t>N-Layer Architecture</a:t>
            </a:r>
            <a:endParaRPr lang="en-US" dirty="0"/>
          </a:p>
        </p:txBody>
      </p:sp>
      <p:sp>
        <p:nvSpPr>
          <p:cNvPr id="4" name="Line"/>
          <p:cNvSpPr/>
          <p:nvPr/>
        </p:nvSpPr>
        <p:spPr>
          <a:xfrm flipH="1">
            <a:off x="8338100" y="1428716"/>
            <a:ext cx="6350" cy="3729495"/>
          </a:xfrm>
          <a:prstGeom prst="line">
            <a:avLst/>
          </a:prstGeom>
          <a:ln w="31750">
            <a:solidFill>
              <a:schemeClr val="accent4"/>
            </a:solidFill>
          </a:ln>
          <a:effectLst>
            <a:outerShdw blurRad="63500" dist="12700" dir="5400000" rotWithShape="0">
              <a:schemeClr val="accent4">
                <a:alpha val="50000"/>
              </a:scheme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" name="Line"/>
          <p:cNvSpPr/>
          <p:nvPr/>
        </p:nvSpPr>
        <p:spPr>
          <a:xfrm>
            <a:off x="4977361" y="967802"/>
            <a:ext cx="12703" cy="4381024"/>
          </a:xfrm>
          <a:prstGeom prst="line">
            <a:avLst/>
          </a:prstGeom>
          <a:ln w="31750">
            <a:solidFill>
              <a:schemeClr val="accent4"/>
            </a:solidFill>
          </a:ln>
          <a:effectLst>
            <a:outerShdw blurRad="63500" dist="12700" dir="5400000" rotWithShape="0">
              <a:schemeClr val="accent4">
                <a:alpha val="50000"/>
              </a:scheme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1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6950" y="763126"/>
            <a:ext cx="4864100" cy="78589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Client Layer (Desktop/Mobile/Browser)…"/>
          <p:cNvSpPr txBox="1"/>
          <p:nvPr/>
        </p:nvSpPr>
        <p:spPr>
          <a:xfrm>
            <a:off x="4394750" y="909993"/>
            <a:ext cx="4503738" cy="44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600" b="1">
                <a:latin typeface="Arial"/>
                <a:ea typeface="Arial"/>
                <a:cs typeface="Arial"/>
                <a:sym typeface="Arial"/>
              </a:rPr>
              <a:t>Client Layer (Desktop/Mobile/Browser)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User Interface, (Minimal) Client Side Validation, AJAX, UI Rules</a:t>
            </a:r>
          </a:p>
        </p:txBody>
      </p:sp>
      <p:pic>
        <p:nvPicPr>
          <p:cNvPr id="13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6950" y="1542773"/>
            <a:ext cx="4864100" cy="785897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Presentation Layer (PL)…"/>
          <p:cNvSpPr txBox="1"/>
          <p:nvPr/>
        </p:nvSpPr>
        <p:spPr>
          <a:xfrm>
            <a:off x="4394750" y="1672454"/>
            <a:ext cx="4503738" cy="448388"/>
          </a:xfrm>
          <a:prstGeom prst="rect">
            <a:avLst/>
          </a:prstGeom>
          <a:solidFill>
            <a:srgbClr val="FE818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600">
                <a:latin typeface="Arial"/>
                <a:ea typeface="Arial"/>
                <a:cs typeface="Arial"/>
                <a:sym typeface="Arial"/>
              </a:rPr>
              <a:t>Presentation Layer (PL)</a:t>
            </a:r>
          </a:p>
          <a:p>
            <a:pPr algn="ctr"/>
            <a:r>
              <a:rPr sz="1000">
                <a:latin typeface="Arial"/>
                <a:ea typeface="Arial"/>
                <a:cs typeface="Arial"/>
                <a:sym typeface="Arial"/>
              </a:rPr>
              <a:t>User Interface, UI Event Handlers, UI Rules, Navigation</a:t>
            </a:r>
          </a:p>
        </p:txBody>
      </p:sp>
      <p:pic>
        <p:nvPicPr>
          <p:cNvPr id="15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6950" y="2267736"/>
            <a:ext cx="4864100" cy="78589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Business/Services Layer (BLL)…"/>
          <p:cNvSpPr txBox="1"/>
          <p:nvPr/>
        </p:nvSpPr>
        <p:spPr>
          <a:xfrm>
            <a:off x="4394750" y="2373980"/>
            <a:ext cx="4503738" cy="44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600" b="1">
                <a:latin typeface="Arial"/>
                <a:ea typeface="Arial"/>
                <a:cs typeface="Arial"/>
                <a:sym typeface="Arial"/>
              </a:rPr>
              <a:t>Business/Services Layer (BLL)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Business Logic, Business Rules, Workflow, Data Validation</a:t>
            </a:r>
          </a:p>
        </p:txBody>
      </p:sp>
      <p:sp>
        <p:nvSpPr>
          <p:cNvPr id="19" name="JSF…"/>
          <p:cNvSpPr txBox="1"/>
          <p:nvPr/>
        </p:nvSpPr>
        <p:spPr>
          <a:xfrm>
            <a:off x="2845350" y="1826265"/>
            <a:ext cx="142081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rPr sz="1000" b="1" dirty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JSF</a:t>
            </a:r>
          </a:p>
          <a:p>
            <a:pPr algn="r"/>
            <a:r>
              <a:rPr sz="1000" b="1" dirty="0" smtClean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sz="1000" b="1" dirty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Validators</a:t>
            </a:r>
          </a:p>
        </p:txBody>
      </p:sp>
      <p:sp>
        <p:nvSpPr>
          <p:cNvPr id="24" name="Event Based Design"/>
          <p:cNvSpPr txBox="1"/>
          <p:nvPr/>
        </p:nvSpPr>
        <p:spPr>
          <a:xfrm>
            <a:off x="2967999" y="1666899"/>
            <a:ext cx="1325152" cy="22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rPr>
              <a:t>Event Based Design</a:t>
            </a:r>
          </a:p>
        </p:txBody>
      </p:sp>
      <p:sp>
        <p:nvSpPr>
          <p:cNvPr id="25" name="Design By Contract"/>
          <p:cNvSpPr txBox="1"/>
          <p:nvPr/>
        </p:nvSpPr>
        <p:spPr>
          <a:xfrm>
            <a:off x="2994664" y="2342732"/>
            <a:ext cx="1282611" cy="22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rPr>
              <a:t>Design By Contract</a:t>
            </a:r>
          </a:p>
        </p:txBody>
      </p:sp>
      <p:sp>
        <p:nvSpPr>
          <p:cNvPr id="26" name="EJB or Spring IoC…"/>
          <p:cNvSpPr txBox="1"/>
          <p:nvPr/>
        </p:nvSpPr>
        <p:spPr>
          <a:xfrm>
            <a:off x="2295437" y="2497411"/>
            <a:ext cx="1957388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rPr sz="1000" b="1" dirty="0" smtClean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EJB</a:t>
            </a:r>
            <a:endParaRPr sz="1000" b="1" dirty="0">
              <a:solidFill>
                <a:srgbClr val="263B86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/>
            <a:r>
              <a:rPr lang="en-US" sz="1000" b="1" dirty="0" err="1" smtClean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IoC</a:t>
            </a:r>
            <a:r>
              <a:rPr lang="en-US" sz="1000" b="1" dirty="0" smtClean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/CDI</a:t>
            </a:r>
            <a:endParaRPr sz="1000" b="1" dirty="0">
              <a:solidFill>
                <a:srgbClr val="263B86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/>
            <a:r>
              <a:rPr sz="1000" b="1" dirty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JAX-WS and </a:t>
            </a:r>
            <a:r>
              <a:rPr sz="1000" b="1" dirty="0" smtClean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JAX-RS</a:t>
            </a:r>
            <a:endParaRPr lang="en-US" sz="1000" b="1" dirty="0" smtClean="0">
              <a:solidFill>
                <a:srgbClr val="263B86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/>
            <a:r>
              <a:rPr lang="en-US" sz="1000" b="1" dirty="0" smtClean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JMS</a:t>
            </a:r>
            <a:endParaRPr sz="1000" b="1" dirty="0">
              <a:solidFill>
                <a:srgbClr val="263B86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/>
            <a:endParaRPr sz="1000" b="1" dirty="0">
              <a:solidFill>
                <a:srgbClr val="263B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Entity Driven Design"/>
          <p:cNvSpPr txBox="1"/>
          <p:nvPr/>
        </p:nvSpPr>
        <p:spPr>
          <a:xfrm>
            <a:off x="3004127" y="3648300"/>
            <a:ext cx="1346173" cy="22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000" b="1" dirty="0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rPr>
              <a:t>Entity Driven Design</a:t>
            </a:r>
          </a:p>
        </p:txBody>
      </p:sp>
      <p:sp>
        <p:nvSpPr>
          <p:cNvPr id="28" name="Entity Beans (ORM)…"/>
          <p:cNvSpPr txBox="1"/>
          <p:nvPr/>
        </p:nvSpPr>
        <p:spPr>
          <a:xfrm>
            <a:off x="2438316" y="3813916"/>
            <a:ext cx="178276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rPr sz="1000" b="1" dirty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Entity Beans (ORM)</a:t>
            </a:r>
          </a:p>
          <a:p>
            <a:pPr algn="r"/>
            <a:r>
              <a:rPr sz="1000" b="1" dirty="0" smtClean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Hibernate</a:t>
            </a:r>
            <a:endParaRPr lang="en-US" sz="1000" b="1" dirty="0" smtClean="0">
              <a:solidFill>
                <a:srgbClr val="263B86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/>
            <a:r>
              <a:rPr lang="en-US" sz="1000" b="1" dirty="0" smtClean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JDBC</a:t>
            </a:r>
            <a:endParaRPr sz="1000" b="1" dirty="0">
              <a:solidFill>
                <a:srgbClr val="263B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AJAX…"/>
          <p:cNvSpPr txBox="1"/>
          <p:nvPr/>
        </p:nvSpPr>
        <p:spPr>
          <a:xfrm>
            <a:off x="3729168" y="978740"/>
            <a:ext cx="541758" cy="498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1000" b="1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</a:p>
          <a:p>
            <a:pPr algn="r"/>
            <a:r>
              <a:rPr sz="1000" b="1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</a:p>
          <a:p>
            <a:pPr algn="r"/>
            <a:r>
              <a:rPr sz="1000" b="1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</a:p>
        </p:txBody>
      </p:sp>
      <p:sp>
        <p:nvSpPr>
          <p:cNvPr id="30" name="RIA Design"/>
          <p:cNvSpPr txBox="1"/>
          <p:nvPr/>
        </p:nvSpPr>
        <p:spPr>
          <a:xfrm>
            <a:off x="3532181" y="831872"/>
            <a:ext cx="776844" cy="22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rPr>
              <a:t>RIA Design</a:t>
            </a:r>
          </a:p>
        </p:txBody>
      </p:sp>
      <p:sp>
        <p:nvSpPr>
          <p:cNvPr id="31" name="Canonical Object Model"/>
          <p:cNvSpPr txBox="1"/>
          <p:nvPr/>
        </p:nvSpPr>
        <p:spPr>
          <a:xfrm>
            <a:off x="5102775" y="2186490"/>
            <a:ext cx="1255773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Canonical Object Model</a:t>
            </a:r>
          </a:p>
        </p:txBody>
      </p:sp>
      <p:sp>
        <p:nvSpPr>
          <p:cNvPr id="32" name="HTTP/HTTPS POST"/>
          <p:cNvSpPr txBox="1"/>
          <p:nvPr/>
        </p:nvSpPr>
        <p:spPr>
          <a:xfrm>
            <a:off x="7058575" y="1428716"/>
            <a:ext cx="1035507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HTTP/HTTPS POST</a:t>
            </a:r>
          </a:p>
        </p:txBody>
      </p:sp>
      <p:sp>
        <p:nvSpPr>
          <p:cNvPr id="33" name="Local POJO, SOAP, REST"/>
          <p:cNvSpPr txBox="1"/>
          <p:nvPr/>
        </p:nvSpPr>
        <p:spPr>
          <a:xfrm>
            <a:off x="6744250" y="2183365"/>
            <a:ext cx="1338769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Local POJO, SOAP, REST</a:t>
            </a:r>
          </a:p>
        </p:txBody>
      </p:sp>
      <p:sp>
        <p:nvSpPr>
          <p:cNvPr id="34" name="Forms"/>
          <p:cNvSpPr txBox="1"/>
          <p:nvPr/>
        </p:nvSpPr>
        <p:spPr>
          <a:xfrm>
            <a:off x="5120237" y="1419342"/>
            <a:ext cx="414646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Forms</a:t>
            </a:r>
          </a:p>
        </p:txBody>
      </p:sp>
      <p:pic>
        <p:nvPicPr>
          <p:cNvPr id="35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16950" y="3480173"/>
            <a:ext cx="2584450" cy="899953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Data Access/Services Layer (DAL)…"/>
          <p:cNvSpPr txBox="1"/>
          <p:nvPr/>
        </p:nvSpPr>
        <p:spPr>
          <a:xfrm>
            <a:off x="4394750" y="3634852"/>
            <a:ext cx="2252663" cy="36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Data Access/Services Layer (DAL)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CRUD Data Persistence</a:t>
            </a:r>
          </a:p>
        </p:txBody>
      </p:sp>
      <p:grpSp>
        <p:nvGrpSpPr>
          <p:cNvPr id="37" name="Group"/>
          <p:cNvGrpSpPr/>
          <p:nvPr/>
        </p:nvGrpSpPr>
        <p:grpSpPr>
          <a:xfrm>
            <a:off x="4501112" y="4481683"/>
            <a:ext cx="914401" cy="1196814"/>
            <a:chOff x="0" y="0"/>
            <a:chExt cx="914400" cy="1216025"/>
          </a:xfrm>
        </p:grpSpPr>
        <p:sp>
          <p:nvSpPr>
            <p:cNvPr id="52" name="Shape"/>
            <p:cNvSpPr/>
            <p:nvPr/>
          </p:nvSpPr>
          <p:spPr>
            <a:xfrm>
              <a:off x="0" y="0"/>
              <a:ext cx="914400" cy="1216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800" y="0"/>
                  </a:lnTo>
                  <a:cubicBezTo>
                    <a:pt x="4835" y="0"/>
                    <a:pt x="0" y="909"/>
                    <a:pt x="0" y="2031"/>
                  </a:cubicBezTo>
                  <a:lnTo>
                    <a:pt x="0" y="19570"/>
                  </a:lnTo>
                  <a:cubicBezTo>
                    <a:pt x="0" y="20691"/>
                    <a:pt x="4835" y="21600"/>
                    <a:pt x="10800" y="21600"/>
                  </a:cubicBezTo>
                  <a:cubicBezTo>
                    <a:pt x="16765" y="21600"/>
                    <a:pt x="21600" y="20691"/>
                    <a:pt x="21600" y="19570"/>
                  </a:cubicBezTo>
                  <a:lnTo>
                    <a:pt x="21600" y="2031"/>
                  </a:lnTo>
                  <a:cubicBezTo>
                    <a:pt x="21600" y="909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AB911D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>
              <a:outerShdw blurRad="63500" dist="12700" dir="5400000" rotWithShape="0">
                <a:schemeClr val="accent4">
                  <a:alpha val="50000"/>
                </a:scheme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80000"/>
                </a:lnSpc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0" y="-1"/>
              <a:ext cx="914400" cy="228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800" y="0"/>
                  </a:lnTo>
                  <a:cubicBezTo>
                    <a:pt x="4835" y="0"/>
                    <a:pt x="0" y="4837"/>
                    <a:pt x="0" y="10803"/>
                  </a:cubicBezTo>
                  <a:cubicBezTo>
                    <a:pt x="0" y="16766"/>
                    <a:pt x="4835" y="21600"/>
                    <a:pt x="10800" y="21600"/>
                  </a:cubicBezTo>
                  <a:cubicBezTo>
                    <a:pt x="16765" y="21600"/>
                    <a:pt x="21600" y="16766"/>
                    <a:pt x="21600" y="10803"/>
                  </a:cubicBezTo>
                  <a:cubicBezTo>
                    <a:pt x="21600" y="4837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BCA7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80000"/>
                </a:lnSpc>
              </a:pPr>
              <a:endParaRPr/>
            </a:p>
          </p:txBody>
        </p:sp>
        <p:sp>
          <p:nvSpPr>
            <p:cNvPr id="54" name="Line"/>
            <p:cNvSpPr/>
            <p:nvPr/>
          </p:nvSpPr>
          <p:spPr>
            <a:xfrm>
              <a:off x="0" y="114340"/>
              <a:ext cx="914400" cy="114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80000"/>
                </a:lnSpc>
              </a:pPr>
              <a:endParaRPr/>
            </a:p>
          </p:txBody>
        </p:sp>
      </p:grpSp>
      <p:sp>
        <p:nvSpPr>
          <p:cNvPr id="38" name="Operational…"/>
          <p:cNvSpPr txBox="1"/>
          <p:nvPr/>
        </p:nvSpPr>
        <p:spPr>
          <a:xfrm>
            <a:off x="4546072" y="4876975"/>
            <a:ext cx="845119" cy="36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Operational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sp>
        <p:nvSpPr>
          <p:cNvPr id="39" name="Business Entity…"/>
          <p:cNvSpPr txBox="1"/>
          <p:nvPr/>
        </p:nvSpPr>
        <p:spPr>
          <a:xfrm>
            <a:off x="4530873" y="5301953"/>
            <a:ext cx="894567" cy="311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sz="800" b="1">
                <a:latin typeface="Arial"/>
                <a:ea typeface="Arial"/>
                <a:cs typeface="Arial"/>
                <a:sym typeface="Arial"/>
              </a:rPr>
              <a:t>Business Entity</a:t>
            </a:r>
          </a:p>
          <a:p>
            <a:pPr algn="ctr"/>
            <a:r>
              <a:rPr sz="800" b="1">
                <a:latin typeface="Arial"/>
                <a:ea typeface="Arial"/>
                <a:cs typeface="Arial"/>
                <a:sym typeface="Arial"/>
              </a:rPr>
              <a:t>Media</a:t>
            </a:r>
          </a:p>
        </p:txBody>
      </p:sp>
      <p:pic>
        <p:nvPicPr>
          <p:cNvPr id="40" name="image.png" descr="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61700" y="3473923"/>
            <a:ext cx="2408238" cy="89370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Integration Tier…"/>
          <p:cNvSpPr txBox="1"/>
          <p:nvPr/>
        </p:nvSpPr>
        <p:spPr>
          <a:xfrm>
            <a:off x="6937925" y="3641101"/>
            <a:ext cx="1901825" cy="498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Integration Tier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Orchestration 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(Workflow*, Rules*)</a:t>
            </a:r>
          </a:p>
        </p:txBody>
      </p:sp>
      <p:sp>
        <p:nvSpPr>
          <p:cNvPr id="42" name="Cache"/>
          <p:cNvSpPr txBox="1"/>
          <p:nvPr/>
        </p:nvSpPr>
        <p:spPr>
          <a:xfrm>
            <a:off x="4717012" y="4509806"/>
            <a:ext cx="515938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Cache</a:t>
            </a:r>
          </a:p>
        </p:txBody>
      </p:sp>
      <p:sp>
        <p:nvSpPr>
          <p:cNvPr id="43" name="Optional SOAP, REST"/>
          <p:cNvSpPr txBox="1"/>
          <p:nvPr/>
        </p:nvSpPr>
        <p:spPr>
          <a:xfrm>
            <a:off x="5045625" y="3236435"/>
            <a:ext cx="1146632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Optional SOAP, REST</a:t>
            </a:r>
          </a:p>
        </p:txBody>
      </p:sp>
      <p:sp>
        <p:nvSpPr>
          <p:cNvPr id="44" name="Canonical Object Model"/>
          <p:cNvSpPr txBox="1"/>
          <p:nvPr/>
        </p:nvSpPr>
        <p:spPr>
          <a:xfrm>
            <a:off x="5004350" y="2938013"/>
            <a:ext cx="1255773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Canonical Object Model</a:t>
            </a:r>
          </a:p>
        </p:txBody>
      </p:sp>
      <p:sp>
        <p:nvSpPr>
          <p:cNvPr id="45" name="Data Model"/>
          <p:cNvSpPr txBox="1"/>
          <p:nvPr/>
        </p:nvSpPr>
        <p:spPr>
          <a:xfrm>
            <a:off x="4232825" y="4258257"/>
            <a:ext cx="646073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Data Model</a:t>
            </a:r>
          </a:p>
        </p:txBody>
      </p:sp>
      <p:pic>
        <p:nvPicPr>
          <p:cNvPr id="46" name="image.png" descr="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37887" y="4787917"/>
            <a:ext cx="2406651" cy="893705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External Systems…"/>
          <p:cNvSpPr txBox="1"/>
          <p:nvPr/>
        </p:nvSpPr>
        <p:spPr>
          <a:xfrm>
            <a:off x="6912525" y="5034779"/>
            <a:ext cx="1901825" cy="36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External Systems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Interfaces, Feeds, Printers</a:t>
            </a:r>
          </a:p>
        </p:txBody>
      </p:sp>
      <p:sp>
        <p:nvSpPr>
          <p:cNvPr id="48" name="JMS, SOAP, .JAXB, Spring"/>
          <p:cNvSpPr txBox="1"/>
          <p:nvPr/>
        </p:nvSpPr>
        <p:spPr>
          <a:xfrm>
            <a:off x="6623204" y="4294192"/>
            <a:ext cx="1700143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 dirty="0">
                <a:latin typeface="Arial"/>
                <a:ea typeface="Arial"/>
                <a:cs typeface="Arial"/>
                <a:sym typeface="Arial"/>
              </a:rPr>
              <a:t>JMS, SOAP, </a:t>
            </a:r>
            <a:r>
              <a:rPr lang="en-US" sz="800" b="1" dirty="0" smtClean="0">
                <a:latin typeface="Arial"/>
                <a:ea typeface="Arial"/>
                <a:cs typeface="Arial"/>
                <a:sym typeface="Arial"/>
              </a:rPr>
              <a:t>REST, </a:t>
            </a:r>
            <a:r>
              <a:rPr sz="800" b="1" dirty="0" smtClean="0">
                <a:latin typeface="Arial"/>
                <a:ea typeface="Arial"/>
                <a:cs typeface="Arial"/>
                <a:sym typeface="Arial"/>
              </a:rPr>
              <a:t>JAXB</a:t>
            </a:r>
            <a:r>
              <a:rPr sz="800" b="1" dirty="0">
                <a:latin typeface="Arial"/>
                <a:ea typeface="Arial"/>
                <a:cs typeface="Arial"/>
                <a:sym typeface="Arial"/>
              </a:rPr>
              <a:t>, Spring</a:t>
            </a:r>
          </a:p>
        </p:txBody>
      </p:sp>
      <p:sp>
        <p:nvSpPr>
          <p:cNvPr id="49" name="SOAP, REST"/>
          <p:cNvSpPr txBox="1"/>
          <p:nvPr/>
        </p:nvSpPr>
        <p:spPr>
          <a:xfrm>
            <a:off x="7441162" y="3236435"/>
            <a:ext cx="706399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SOAP, REST</a:t>
            </a:r>
          </a:p>
        </p:txBody>
      </p:sp>
      <p:sp>
        <p:nvSpPr>
          <p:cNvPr id="50" name="Canonical Object Model"/>
          <p:cNvSpPr txBox="1"/>
          <p:nvPr/>
        </p:nvSpPr>
        <p:spPr>
          <a:xfrm>
            <a:off x="6991900" y="2948950"/>
            <a:ext cx="1255773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Canonical Object Model</a:t>
            </a:r>
          </a:p>
        </p:txBody>
      </p:sp>
      <p:sp>
        <p:nvSpPr>
          <p:cNvPr id="51" name="Data Access Objects"/>
          <p:cNvSpPr txBox="1"/>
          <p:nvPr/>
        </p:nvSpPr>
        <p:spPr>
          <a:xfrm>
            <a:off x="4867825" y="3975459"/>
            <a:ext cx="1105605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Data Access Objects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78549" y="1542773"/>
            <a:ext cx="1066801" cy="2914703"/>
            <a:chOff x="1937326" y="2466535"/>
            <a:chExt cx="1066801" cy="723374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2664491" y="2468994"/>
              <a:ext cx="339636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664491" y="3189909"/>
              <a:ext cx="339636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664491" y="2466535"/>
              <a:ext cx="0" cy="72337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937326" y="2807811"/>
              <a:ext cx="72716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186560" y="1622938"/>
            <a:ext cx="1881051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We need to protect our </a:t>
            </a:r>
            <a:r>
              <a:rPr lang="en-US" u="sng" dirty="0" smtClean="0">
                <a:solidFill>
                  <a:srgbClr val="C00000"/>
                </a:solidFill>
              </a:rPr>
              <a:t>application</a:t>
            </a:r>
            <a:r>
              <a:rPr lang="en-US" dirty="0" smtClean="0">
                <a:solidFill>
                  <a:srgbClr val="C00000"/>
                </a:solidFill>
              </a:rPr>
              <a:t> and </a:t>
            </a:r>
            <a:r>
              <a:rPr lang="en-US" u="sng" dirty="0" smtClean="0">
                <a:solidFill>
                  <a:srgbClr val="C00000"/>
                </a:solidFill>
              </a:rPr>
              <a:t>services</a:t>
            </a:r>
            <a:r>
              <a:rPr lang="en-US" dirty="0" smtClean="0">
                <a:solidFill>
                  <a:srgbClr val="C00000"/>
                </a:solidFill>
              </a:rPr>
              <a:t> from being accessed by users who do not have those permissions!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05714" y="5124607"/>
            <a:ext cx="178743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1154" y="4662942"/>
            <a:ext cx="219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Need to possibly secure data in the database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8526663" y="4559563"/>
            <a:ext cx="122372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750392" y="4111449"/>
            <a:ext cx="219456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Need to possibly secure data being transmitted to other systems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8526663" y="1527667"/>
            <a:ext cx="122372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50392" y="1079553"/>
            <a:ext cx="219456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Need to possibly secure data being transmitted from browser to the server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-1340" y="5601595"/>
            <a:ext cx="1219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algn="ctr"/>
            <a:r>
              <a:rPr lang="en-US" altLang="en-US" b="1" dirty="0" smtClean="0">
                <a:solidFill>
                  <a:srgbClr val="C00000"/>
                </a:solidFill>
                <a:latin typeface="+mn-lt"/>
                <a:ea typeface="Corbel" charset="0"/>
                <a:cs typeface="Corbel" charset="0"/>
              </a:rPr>
              <a:t>And you need to write SECURE CODE!</a:t>
            </a:r>
            <a:endParaRPr lang="en-US" altLang="en-US" b="1" dirty="0">
              <a:solidFill>
                <a:srgbClr val="C00000"/>
              </a:solidFill>
              <a:latin typeface="+mn-lt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8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Authentication?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182329"/>
            <a:ext cx="11139715" cy="179075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u="sng" dirty="0" smtClean="0"/>
              <a:t>Authentication</a:t>
            </a:r>
            <a:r>
              <a:rPr lang="en-US" altLang="en-US" dirty="0" smtClean="0"/>
              <a:t> </a:t>
            </a:r>
            <a:r>
              <a:rPr lang="en-US" altLang="en-US" dirty="0"/>
              <a:t>is the process of determining whether someone or something is, in fact, who or what it is declared to </a:t>
            </a:r>
            <a:r>
              <a:rPr lang="en-US" altLang="en-US" dirty="0" smtClean="0"/>
              <a:t>be usually (but not always) based </a:t>
            </a:r>
            <a:r>
              <a:rPr lang="en-US" altLang="en-US" dirty="0"/>
              <a:t>on a username and </a:t>
            </a:r>
            <a:r>
              <a:rPr lang="en-US" altLang="en-US" dirty="0" smtClean="0"/>
              <a:t>password. </a:t>
            </a:r>
          </a:p>
          <a:p>
            <a:pPr marL="0" indent="0">
              <a:buNone/>
            </a:pPr>
            <a:r>
              <a:rPr lang="en-US" altLang="en-US" dirty="0" smtClean="0"/>
              <a:t>Authentication can be achieved with a </a:t>
            </a:r>
            <a:r>
              <a:rPr lang="en-US" altLang="en-US" u="sng" dirty="0" smtClean="0"/>
              <a:t>single factor </a:t>
            </a:r>
            <a:r>
              <a:rPr lang="en-US" altLang="en-US" dirty="0" smtClean="0"/>
              <a:t>(like a username and password) as well as a </a:t>
            </a:r>
            <a:r>
              <a:rPr lang="en-US" altLang="en-US" u="sng" dirty="0" smtClean="0"/>
              <a:t>two/multiple factors </a:t>
            </a:r>
            <a:r>
              <a:rPr lang="en-US" altLang="en-US" dirty="0" smtClean="0"/>
              <a:t>(like a username, password plus a pin or token).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5" y="3825161"/>
            <a:ext cx="3132136" cy="13594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05" y="3561165"/>
            <a:ext cx="1800154" cy="18001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268" y="3561165"/>
            <a:ext cx="1876827" cy="18768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9987" y="2917609"/>
            <a:ext cx="2691019" cy="2691019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5417336"/>
            <a:ext cx="1219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algn="ctr"/>
            <a:r>
              <a:rPr lang="en-US" altLang="en-US" b="1" dirty="0" smtClean="0">
                <a:solidFill>
                  <a:srgbClr val="0070C0"/>
                </a:solidFill>
                <a:latin typeface="+mn-lt"/>
                <a:ea typeface="Corbel" charset="0"/>
                <a:cs typeface="Corbel" charset="0"/>
              </a:rPr>
              <a:t>Which of these is the least secure? Which of these is the most secure?</a:t>
            </a:r>
            <a:endParaRPr lang="en-US" altLang="en-US" b="1" dirty="0">
              <a:solidFill>
                <a:srgbClr val="0070C0"/>
              </a:solidFill>
              <a:latin typeface="+mn-lt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0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GCU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CU Theme" id="{3477E68B-2328-4649-8BC4-D2333969A0E0}" vid="{76E9F2F9-3176-4E37-BA04-BBA69EF91E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GCU Theme</Template>
  <TotalTime>4844</TotalTime>
  <Words>1726</Words>
  <Application>Microsoft Macintosh PowerPoint</Application>
  <PresentationFormat>Widescreen</PresentationFormat>
  <Paragraphs>273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Calibri</vt:lpstr>
      <vt:lpstr>Corbel</vt:lpstr>
      <vt:lpstr>Helvetica</vt:lpstr>
      <vt:lpstr>Helvetica Neue Light</vt:lpstr>
      <vt:lpstr>Mangal</vt:lpstr>
      <vt:lpstr>Times</vt:lpstr>
      <vt:lpstr>ヒラギノ角ゴ Pro W3</vt:lpstr>
      <vt:lpstr>Arial</vt:lpstr>
      <vt:lpstr>GCU Theme</vt:lpstr>
      <vt:lpstr>CST-235 Computer Programming III</vt:lpstr>
      <vt:lpstr>Lectures for Topic 6</vt:lpstr>
      <vt:lpstr>Lectures for Topic 6 – Week 1</vt:lpstr>
      <vt:lpstr>  Project Overview</vt:lpstr>
      <vt:lpstr>Review Topic 6 Assignment Requirements</vt:lpstr>
      <vt:lpstr>Introduction to Security in Enterprise Java</vt:lpstr>
      <vt:lpstr>Discussion: What do I secure?</vt:lpstr>
      <vt:lpstr>N-Layer Architecture</vt:lpstr>
      <vt:lpstr>What is Authentication?</vt:lpstr>
      <vt:lpstr>What is Authorization?</vt:lpstr>
      <vt:lpstr>What are some other security terms used?</vt:lpstr>
      <vt:lpstr>Does Enterprise Java have a Security Framework?</vt:lpstr>
      <vt:lpstr>What are protected and unprotected resources?</vt:lpstr>
      <vt:lpstr>How do I create a Login Page?</vt:lpstr>
      <vt:lpstr>Can I see an example web.xml?</vt:lpstr>
      <vt:lpstr>Can I see an example Login Form Page?</vt:lpstr>
      <vt:lpstr>Can I see an example Login Error Page?</vt:lpstr>
      <vt:lpstr>Is there any JBoss Configuration?</vt:lpstr>
      <vt:lpstr>How do we tell JBoss how to Authenticate?</vt:lpstr>
      <vt:lpstr>How can I force the Login Page at the start?</vt:lpstr>
      <vt:lpstr>How do I Log Out of an application?</vt:lpstr>
      <vt:lpstr>How do add Users to JBoss?</vt:lpstr>
      <vt:lpstr>In-Class Activity</vt:lpstr>
      <vt:lpstr>In-Class Activity</vt:lpstr>
      <vt:lpstr>Lectures for Topic 5 – Week 2</vt:lpstr>
      <vt:lpstr>A Look Back – Class Retrospective</vt:lpstr>
      <vt:lpstr>Project Presentations</vt:lpstr>
      <vt:lpstr>Weekend Reminders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SD2720 Advanced Software Development Using Java </dc:title>
  <dc:creator>Mark Reha</dc:creator>
  <cp:lastModifiedBy>Mark Reha</cp:lastModifiedBy>
  <cp:revision>2527</cp:revision>
  <dcterms:created xsi:type="dcterms:W3CDTF">2015-11-27T18:05:24Z</dcterms:created>
  <dcterms:modified xsi:type="dcterms:W3CDTF">2017-11-12T16:39:25Z</dcterms:modified>
</cp:coreProperties>
</file>