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3"/>
    <p:sldId id="277" r:id="rId4"/>
    <p:sldId id="259" r:id="rId5"/>
    <p:sldId id="257" r:id="rId6"/>
    <p:sldId id="263" r:id="rId7"/>
    <p:sldId id="285" r:id="rId8"/>
    <p:sldId id="286" r:id="rId9"/>
    <p:sldId id="261" r:id="rId10"/>
    <p:sldId id="284" r:id="rId11"/>
    <p:sldId id="262" r:id="rId12"/>
    <p:sldId id="267" r:id="rId13"/>
    <p:sldId id="292" r:id="rId14"/>
    <p:sldId id="293" r:id="rId15"/>
    <p:sldId id="294" r:id="rId16"/>
    <p:sldId id="295" r:id="rId17"/>
    <p:sldId id="296" r:id="rId18"/>
    <p:sldId id="256" r:id="rId19"/>
  </p:sldIdLst>
  <p:sldSz cx="9144000" cy="5143500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9"/>
    <a:srgbClr val="FDB515"/>
    <a:srgbClr val="FDFDFD"/>
    <a:srgbClr val="3C3E4A"/>
    <a:srgbClr val="0D0D15"/>
    <a:srgbClr val="FFB612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-72" y="-105"/>
      </p:cViewPr>
      <p:guideLst>
        <p:guide orient="horz" pos="1764"/>
        <p:guide pos="28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946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6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rcRect t="6013" r="111" b="8820"/>
          <a:stretch>
            <a:fillRect/>
          </a:stretch>
        </p:blipFill>
        <p:spPr>
          <a:xfrm>
            <a:off x="0" y="-30162"/>
            <a:ext cx="913447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6"/>
          <p:cNvPicPr>
            <a:picLocks noChangeAspect="1"/>
          </p:cNvPicPr>
          <p:nvPr userDrawn="1"/>
        </p:nvPicPr>
        <p:blipFill>
          <a:blip r:embed="rId2"/>
          <a:srcRect l="-2" t="13086" r="990" b="12830"/>
          <a:stretch>
            <a:fillRect/>
          </a:stretch>
        </p:blipFill>
        <p:spPr>
          <a:xfrm>
            <a:off x="0" y="0"/>
            <a:ext cx="9144000" cy="516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/>
          </p:cNvPicPr>
          <p:nvPr userDrawn="1"/>
        </p:nvPicPr>
        <p:blipFill>
          <a:blip r:embed="rId2"/>
          <a:srcRect l="-2" t="13086" r="990" b="12830"/>
          <a:stretch>
            <a:fillRect/>
          </a:stretch>
        </p:blipFill>
        <p:spPr>
          <a:xfrm>
            <a:off x="0" y="0"/>
            <a:ext cx="9144000" cy="516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rcRect l="-2" t="13086" r="990" b="12830"/>
          <a:stretch>
            <a:fillRect/>
          </a:stretch>
        </p:blipFill>
        <p:spPr>
          <a:xfrm>
            <a:off x="0" y="0"/>
            <a:ext cx="9144000" cy="516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/>
          </p:cNvPicPr>
          <p:nvPr userDrawn="1"/>
        </p:nvPicPr>
        <p:blipFill>
          <a:blip r:embed="rId2"/>
          <a:srcRect l="-2" t="13086" r="990" b="12830"/>
          <a:stretch>
            <a:fillRect/>
          </a:stretch>
        </p:blipFill>
        <p:spPr>
          <a:xfrm>
            <a:off x="0" y="0"/>
            <a:ext cx="9144000" cy="516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/>
          </p:cNvPicPr>
          <p:nvPr userDrawn="1"/>
        </p:nvPicPr>
        <p:blipFill>
          <a:blip r:embed="rId2"/>
          <a:srcRect t="6013" r="111" b="8820"/>
          <a:stretch>
            <a:fillRect/>
          </a:stretch>
        </p:blipFill>
        <p:spPr>
          <a:xfrm>
            <a:off x="0" y="-30162"/>
            <a:ext cx="913447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6"/>
          <p:cNvPicPr>
            <a:picLocks noChangeAspect="1"/>
          </p:cNvPicPr>
          <p:nvPr userDrawn="1"/>
        </p:nvPicPr>
        <p:blipFill>
          <a:blip r:embed="rId2"/>
          <a:srcRect t="6013" r="111" b="8820"/>
          <a:stretch>
            <a:fillRect/>
          </a:stretch>
        </p:blipFill>
        <p:spPr>
          <a:xfrm>
            <a:off x="0" y="-30162"/>
            <a:ext cx="913447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/>
          </p:cNvPicPr>
          <p:nvPr userDrawn="1"/>
        </p:nvPicPr>
        <p:blipFill>
          <a:blip r:embed="rId2"/>
          <a:srcRect t="6013" r="111" b="8820"/>
          <a:stretch>
            <a:fillRect/>
          </a:stretch>
        </p:blipFill>
        <p:spPr>
          <a:xfrm>
            <a:off x="0" y="-30162"/>
            <a:ext cx="913447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/>
          </p:cNvPicPr>
          <p:nvPr userDrawn="1"/>
        </p:nvPicPr>
        <p:blipFill>
          <a:blip r:embed="rId2"/>
          <a:srcRect t="15419" r="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/>
          </p:cNvPicPr>
          <p:nvPr userDrawn="1"/>
        </p:nvPicPr>
        <p:blipFill>
          <a:blip r:embed="rId2"/>
          <a:srcRect t="15419" r="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/>
          </p:cNvPicPr>
          <p:nvPr userDrawn="1"/>
        </p:nvPicPr>
        <p:blipFill>
          <a:blip r:embed="rId2"/>
          <a:srcRect t="15419" r="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/>
          </p:cNvPicPr>
          <p:nvPr userDrawn="1"/>
        </p:nvPicPr>
        <p:blipFill>
          <a:blip r:embed="rId2"/>
          <a:srcRect t="15419" r="98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6"/>
          <p:cNvPicPr>
            <a:picLocks noChangeAspect="1"/>
          </p:cNvPicPr>
          <p:nvPr userDrawn="1"/>
        </p:nvPicPr>
        <p:blipFill>
          <a:blip r:embed="rId2"/>
          <a:srcRect t="6013" r="111" b="8820"/>
          <a:stretch>
            <a:fillRect/>
          </a:stretch>
        </p:blipFill>
        <p:spPr>
          <a:xfrm>
            <a:off x="0" y="-30162"/>
            <a:ext cx="913447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6"/>
          <p:cNvPicPr>
            <a:picLocks noChangeAspect="1"/>
          </p:cNvPicPr>
          <p:nvPr userDrawn="1"/>
        </p:nvPicPr>
        <p:blipFill>
          <a:blip r:embed="rId2"/>
          <a:srcRect t="6013" r="111" b="8820"/>
          <a:stretch>
            <a:fillRect/>
          </a:stretch>
        </p:blipFill>
        <p:spPr>
          <a:xfrm>
            <a:off x="0" y="-30162"/>
            <a:ext cx="913447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6"/>
          <p:cNvPicPr>
            <a:picLocks noChangeAspect="1"/>
          </p:cNvPicPr>
          <p:nvPr userDrawn="1"/>
        </p:nvPicPr>
        <p:blipFill>
          <a:blip r:embed="rId2"/>
          <a:srcRect l="-2" t="13086" r="990" b="12830"/>
          <a:stretch>
            <a:fillRect/>
          </a:stretch>
        </p:blipFill>
        <p:spPr>
          <a:xfrm>
            <a:off x="0" y="0"/>
            <a:ext cx="9144000" cy="5160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6"/>
          <p:cNvPicPr>
            <a:picLocks noChangeAspect="1"/>
          </p:cNvPicPr>
          <p:nvPr userDrawn="1"/>
        </p:nvPicPr>
        <p:blipFill>
          <a:blip r:embed="rId2"/>
          <a:srcRect t="6013" r="111" b="8820"/>
          <a:stretch>
            <a:fillRect/>
          </a:stretch>
        </p:blipFill>
        <p:spPr>
          <a:xfrm>
            <a:off x="0" y="-30162"/>
            <a:ext cx="9134475" cy="5191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0" y="-17462"/>
            <a:ext cx="9144000" cy="5178425"/>
          </a:xfrm>
          <a:prstGeom prst="rect">
            <a:avLst/>
          </a:prstGeom>
          <a:solidFill>
            <a:srgbClr val="11111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1714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171450"/>
            <a:r>
              <a:rPr lang="zh-CN" altLang="en-US" dirty="0"/>
              <a:t>第二级</a:t>
            </a:r>
            <a:endParaRPr lang="zh-CN" altLang="en-US" dirty="0"/>
          </a:p>
          <a:p>
            <a:pPr lvl="2" indent="-171450"/>
            <a:r>
              <a:rPr lang="zh-CN" altLang="en-US" dirty="0"/>
              <a:t>第三级</a:t>
            </a:r>
            <a:endParaRPr lang="zh-CN" altLang="en-US" dirty="0"/>
          </a:p>
          <a:p>
            <a:pPr lvl="3" indent="-171450"/>
            <a:r>
              <a:rPr lang="zh-CN" altLang="en-US" dirty="0"/>
              <a:t>第四级</a:t>
            </a:r>
            <a:endParaRPr lang="zh-CN" altLang="en-US" dirty="0"/>
          </a:p>
          <a:p>
            <a:pPr lvl="4" indent="-171450"/>
            <a:r>
              <a:rPr lang="zh-CN" altLang="en-US" dirty="0"/>
              <a:t>第五级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Impact" panose="020B0806030902050204" pitchFamily="34" charset="0"/>
          <a:ea typeface="Microsoft YaHei" panose="020B0503020204020204" pitchFamily="34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creenshot 2022-01-05 0248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0800"/>
            <a:ext cx="9143365" cy="51943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76985" y="2173605"/>
            <a:ext cx="6589395" cy="91630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p>
            <a:pPr algn="ctr"/>
            <a:r>
              <a:rPr lang="en-US" altLang="en-US" b="1" dirty="0">
                <a:solidFill>
                  <a:schemeClr val="tx1"/>
                </a:solidFill>
              </a:rPr>
              <a:t>Resturant System</a:t>
            </a:r>
            <a:endParaRPr lang="en-U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Requires="p14" p14:dur="2000">
        <p15:prstTrans prst="airplane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0" y="635"/>
            <a:ext cx="9144000" cy="112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209550"/>
            <a:ext cx="91433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FDB515"/>
              </a:buClr>
              <a:buFont typeface="Wingdings" panose="05000000000000000000" charset="0"/>
              <a:buChar char="v"/>
            </a:pPr>
            <a:r>
              <a:rPr sz="2000" b="1"/>
              <a:t>Then we linked these tables together with specific relationships as follows:</a:t>
            </a:r>
            <a:r>
              <a:rPr lang="ar-EG" sz="2000" b="1"/>
              <a:t> : </a:t>
            </a:r>
            <a:endParaRPr lang="ar-EG" sz="2000" b="1"/>
          </a:p>
        </p:txBody>
      </p:sp>
      <p:pic>
        <p:nvPicPr>
          <p:cNvPr id="5" name="Picture 4" descr="الجداو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25220"/>
            <a:ext cx="9143365" cy="403860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260725" y="735330"/>
            <a:ext cx="5897880" cy="443611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70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" y="735330"/>
            <a:ext cx="3246438" cy="2474913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7" name="直接连接符 16"/>
          <p:cNvCxnSpPr/>
          <p:nvPr/>
        </p:nvCxnSpPr>
        <p:spPr>
          <a:xfrm>
            <a:off x="3634740" y="1023938"/>
            <a:ext cx="4995863" cy="0"/>
          </a:xfrm>
          <a:prstGeom prst="line">
            <a:avLst/>
          </a:prstGeom>
          <a:ln>
            <a:solidFill>
              <a:srgbClr val="1111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/>
          <p:cNvCxnSpPr/>
          <p:nvPr/>
        </p:nvCxnSpPr>
        <p:spPr>
          <a:xfrm>
            <a:off x="3711575" y="1806893"/>
            <a:ext cx="4995863" cy="0"/>
          </a:xfrm>
          <a:prstGeom prst="line">
            <a:avLst/>
          </a:prstGeom>
          <a:ln>
            <a:solidFill>
              <a:srgbClr val="1111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12"/>
          <p:cNvSpPr/>
          <p:nvPr/>
        </p:nvSpPr>
        <p:spPr>
          <a:xfrm>
            <a:off x="-635" y="-6096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0" y="-16510"/>
            <a:ext cx="9067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/>
              <a:t>Then we make a set of inquiries so that we can get the data that we have entered</a:t>
            </a:r>
            <a:r>
              <a:rPr lang="ar-EG" sz="2000" b="1"/>
              <a:t> </a:t>
            </a:r>
            <a:r>
              <a:rPr sz="2000" b="1"/>
              <a:t>Like :</a:t>
            </a:r>
            <a:r>
              <a:rPr lang="ar-EG" altLang="en-US" sz="2000" b="1"/>
              <a:t>: </a:t>
            </a:r>
            <a:endParaRPr lang="ar-EG" altLang="en-US" sz="2000" b="1"/>
          </a:p>
        </p:txBody>
      </p:sp>
      <p:sp>
        <p:nvSpPr>
          <p:cNvPr id="5" name="Text Box 4"/>
          <p:cNvSpPr txBox="1"/>
          <p:nvPr/>
        </p:nvSpPr>
        <p:spPr>
          <a:xfrm>
            <a:off x="3338830" y="440690"/>
            <a:ext cx="5742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query delete Deletes all data of the object to be deleted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338830" y="1180465"/>
            <a:ext cx="50139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query select Selects the specific data we want to search for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50895" y="1850390"/>
            <a:ext cx="53568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query select associated form and report The user enters the data to be searched for</a:t>
            </a:r>
            <a:endParaRPr lang="en-US" sz="1600" b="1">
              <a:solidFill>
                <a:schemeClr val="bg1"/>
              </a:solidFill>
            </a:endParaRPr>
          </a:p>
        </p:txBody>
      </p:sp>
      <p:cxnSp>
        <p:nvCxnSpPr>
          <p:cNvPr id="10" name="直接连接符 354"/>
          <p:cNvCxnSpPr/>
          <p:nvPr/>
        </p:nvCxnSpPr>
        <p:spPr>
          <a:xfrm>
            <a:off x="3711575" y="2589848"/>
            <a:ext cx="4995863" cy="0"/>
          </a:xfrm>
          <a:prstGeom prst="line">
            <a:avLst/>
          </a:prstGeom>
          <a:ln>
            <a:solidFill>
              <a:srgbClr val="1111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3359150" y="2670175"/>
            <a:ext cx="50901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query select associated form and report The user enters the data to be searched for</a:t>
            </a: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376930" y="3492500"/>
            <a:ext cx="50723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query update We put the condition to be modified and write the thing to be modified</a:t>
            </a:r>
            <a:endParaRPr lang="en-US" sz="1600" b="1">
              <a:solidFill>
                <a:schemeClr val="bg1"/>
              </a:solidFill>
            </a:endParaRPr>
          </a:p>
        </p:txBody>
      </p:sp>
      <p:cxnSp>
        <p:nvCxnSpPr>
          <p:cNvPr id="14" name="直接连接符 354"/>
          <p:cNvCxnSpPr/>
          <p:nvPr/>
        </p:nvCxnSpPr>
        <p:spPr>
          <a:xfrm>
            <a:off x="3634740" y="3372803"/>
            <a:ext cx="4995863" cy="0"/>
          </a:xfrm>
          <a:prstGeom prst="line">
            <a:avLst/>
          </a:prstGeom>
          <a:ln>
            <a:solidFill>
              <a:srgbClr val="1111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05" y="2670175"/>
            <a:ext cx="3246120" cy="24733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354"/>
          <p:cNvCxnSpPr/>
          <p:nvPr/>
        </p:nvCxnSpPr>
        <p:spPr>
          <a:xfrm>
            <a:off x="3634740" y="4159568"/>
            <a:ext cx="4995863" cy="0"/>
          </a:xfrm>
          <a:prstGeom prst="line">
            <a:avLst/>
          </a:prstGeom>
          <a:ln>
            <a:solidFill>
              <a:srgbClr val="1111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376930" y="4243705"/>
            <a:ext cx="451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bg1"/>
                </a:solidFill>
              </a:rPr>
              <a:t>query update associated with the user form is the one who enters the data</a:t>
            </a:r>
            <a:endParaRPr lang="en-US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80135" y="932180"/>
            <a:ext cx="5982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ctr">
              <a:buClr>
                <a:srgbClr val="FFB612"/>
              </a:buClr>
              <a:buFont typeface="+mj-lt"/>
              <a:buAutoNum type="arabicParenR"/>
            </a:pPr>
            <a:r>
              <a:rPr lang="ar-EG" altLang="en-US" sz="3200" b="1"/>
              <a:t> </a:t>
            </a:r>
            <a:r>
              <a:rPr lang="en-US" sz="3200" b="1"/>
              <a:t>form wizard :</a:t>
            </a:r>
            <a:endParaRPr lang="en-US" sz="3200" b="1"/>
          </a:p>
          <a:p>
            <a:pPr algn="ctr">
              <a:buClr>
                <a:srgbClr val="FFB612"/>
              </a:buClr>
              <a:buFont typeface="+mj-lt"/>
            </a:pPr>
            <a:endParaRPr lang="en-US" sz="3200" b="1"/>
          </a:p>
          <a:p>
            <a:pPr algn="ctr"/>
            <a:r>
              <a:rPr lang="en-US" sz="3200"/>
              <a:t>that works on one table</a:t>
            </a:r>
            <a:endParaRPr lang="en-US" sz="3200"/>
          </a:p>
        </p:txBody>
      </p:sp>
      <p:sp>
        <p:nvSpPr>
          <p:cNvPr id="6" name="Text Box 5"/>
          <p:cNvSpPr txBox="1"/>
          <p:nvPr/>
        </p:nvSpPr>
        <p:spPr>
          <a:xfrm>
            <a:off x="0" y="-16510"/>
            <a:ext cx="82257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ar-EG" altLang="en-US" sz="3600" b="1"/>
              <a:t>There are four types of form</a:t>
            </a:r>
            <a:endParaRPr lang="ar-EG" altLang="en-US" sz="3600" b="1"/>
          </a:p>
        </p:txBody>
      </p:sp>
      <p:pic>
        <p:nvPicPr>
          <p:cNvPr id="7" name="Picture 6" descr="فود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76855"/>
            <a:ext cx="9144000" cy="236664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768475" y="1090930"/>
            <a:ext cx="59823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ctr">
              <a:buClr>
                <a:srgbClr val="FFB612"/>
              </a:buClr>
              <a:buFont typeface="+mj-lt"/>
              <a:buAutoNum type="arabicParenR" startAt="2"/>
            </a:pPr>
            <a:r>
              <a:rPr lang="en-US" sz="3200" b="1"/>
              <a:t>form design :</a:t>
            </a:r>
            <a:endParaRPr lang="en-US" sz="3200" b="1"/>
          </a:p>
          <a:p>
            <a:pPr algn="ctr"/>
            <a:r>
              <a:rPr lang="en-US" sz="2400"/>
              <a:t>works on more than one table</a:t>
            </a:r>
            <a:endParaRPr lang="en-US" sz="2400"/>
          </a:p>
        </p:txBody>
      </p:sp>
      <p:pic>
        <p:nvPicPr>
          <p:cNvPr id="5" name="Picture 4" descr="المشروع  كله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2437130"/>
            <a:ext cx="9144000" cy="270637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99060" y="847090"/>
            <a:ext cx="87928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B612"/>
              </a:buClr>
              <a:buFont typeface="Wingdings" panose="05000000000000000000" charset="0"/>
              <a:buChar char="v"/>
            </a:pPr>
            <a:r>
              <a:rPr lang="en-US" sz="3200" b="1"/>
              <a:t> the associated form query and report the user enters the data into the form and we print it in the form of a report:</a:t>
            </a:r>
            <a:endParaRPr lang="en-US" sz="3200" b="1"/>
          </a:p>
          <a:p>
            <a:pPr algn="ctr"/>
            <a:endParaRPr lang="en-US" sz="2400"/>
          </a:p>
        </p:txBody>
      </p:sp>
      <p:pic>
        <p:nvPicPr>
          <p:cNvPr id="3" name="Picture 2" descr="111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2909570"/>
            <a:ext cx="9144000" cy="222885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623060" y="865505"/>
            <a:ext cx="59823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B612"/>
              </a:buClr>
              <a:buFont typeface="Wingdings" panose="05000000000000000000" charset="0"/>
              <a:buChar char="v"/>
            </a:pPr>
            <a:r>
              <a:rPr lang="en-US" sz="3200" b="1"/>
              <a:t>form associated with the query user enters what he wants to do in query</a:t>
            </a:r>
            <a:endParaRPr lang="en-US" sz="3200" b="1"/>
          </a:p>
        </p:txBody>
      </p:sp>
      <p:pic>
        <p:nvPicPr>
          <p:cNvPr id="3" name="Picture 2" descr="ggggg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3235325"/>
            <a:ext cx="9144000" cy="190817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0" y="0"/>
            <a:ext cx="90468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/>
              <a:t>There are two types of Report</a:t>
            </a:r>
            <a:r>
              <a:rPr lang="ar-EG" sz="2800" b="1"/>
              <a:t>  : </a:t>
            </a:r>
            <a:endParaRPr lang="ar-EG" sz="2800" b="1"/>
          </a:p>
        </p:txBody>
      </p:sp>
      <p:sp>
        <p:nvSpPr>
          <p:cNvPr id="17" name="Text Box 16"/>
          <p:cNvSpPr txBox="1"/>
          <p:nvPr/>
        </p:nvSpPr>
        <p:spPr>
          <a:xfrm>
            <a:off x="266700" y="1109345"/>
            <a:ext cx="93440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B612"/>
              </a:buClr>
              <a:buFont typeface="Wingdings" panose="05000000000000000000" charset="0"/>
              <a:buChar char="v"/>
            </a:pPr>
            <a:r>
              <a:rPr lang="en-US" sz="2000">
                <a:sym typeface="+mn-ea"/>
              </a:rPr>
              <a:t>Report, which prints everything related to one table, by selecting the table to be printed in the form of a report, and we click on Report</a:t>
            </a:r>
            <a:endParaRPr lang="en-US" sz="2000">
              <a:sym typeface="+mn-ea"/>
            </a:endParaRPr>
          </a:p>
        </p:txBody>
      </p:sp>
      <p:pic>
        <p:nvPicPr>
          <p:cNvPr id="3" name="Picture 2" descr="ريبور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5105" y="2096770"/>
            <a:ext cx="3848100" cy="304673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1374775"/>
            <a:ext cx="6727825" cy="2185988"/>
          </a:xfrm>
          <a:prstGeom prst="rect">
            <a:avLst/>
          </a:prstGeom>
          <a:solidFill>
            <a:srgbClr val="FDB515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33337" y="2144713"/>
            <a:ext cx="6535738" cy="6477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>
            <a:defPPr>
              <a:defRPr lang="zh-CN"/>
            </a:defPPr>
            <a:lvl1pPr algn="ctr">
              <a:defRPr sz="5400" b="1">
                <a:solidFill>
                  <a:schemeClr val="lt1"/>
                </a:solidFill>
                <a:latin typeface="Existence Light" pitchFamily="34" charset="0"/>
                <a:ea typeface="方正兰亭超细黑简体" pitchFamily="2" charset="-122"/>
                <a:cs typeface="方正兰亭细黑_GBK_M" pitchFamily="2" charset="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0" cap="none" spc="0" normalizeH="0" baseline="0" noProof="0" smtClean="0">
                <a:ln>
                  <a:noFill/>
                </a:ln>
                <a:solidFill>
                  <a:srgbClr val="111119"/>
                </a:solidFill>
                <a:effectLst/>
                <a:uLnTx/>
                <a:uFillTx/>
                <a:latin typeface="Impact" panose="020B0806030902050204" pitchFamily="34" charset="0"/>
                <a:ea typeface="方正兰亭超细黑简体" pitchFamily="2" charset="-122"/>
                <a:cs typeface="方正兰亭细黑_GBK_M" pitchFamily="2" charset="2"/>
                <a:sym typeface="+mn-ea"/>
              </a:rPr>
              <a:t>THANK YOU</a:t>
            </a:r>
            <a:endParaRPr kumimoji="0" lang="zh-CN" altLang="en-US" sz="6600" b="0" i="0" u="none" strike="noStrike" kern="0" cap="none" spc="0" normalizeH="0" baseline="0" noProof="0">
              <a:ln>
                <a:noFill/>
              </a:ln>
              <a:solidFill>
                <a:srgbClr val="111119"/>
              </a:solidFill>
              <a:effectLst/>
              <a:uLnTx/>
              <a:uFillTx/>
              <a:latin typeface="Impact" panose="020B0806030902050204" pitchFamily="34" charset="0"/>
              <a:ea typeface="方正兰亭超细黑简体" pitchFamily="2" charset="-122"/>
              <a:cs typeface="方正兰亭细黑_GBK_M" pitchFamily="2" charset="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84975" y="1374775"/>
            <a:ext cx="101600" cy="2185988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01" name="文本框 10"/>
          <p:cNvSpPr txBox="1"/>
          <p:nvPr/>
        </p:nvSpPr>
        <p:spPr>
          <a:xfrm>
            <a:off x="3106738" y="326708"/>
            <a:ext cx="3157855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en-US" sz="3600" b="1" dirty="0">
                <a:solidFill>
                  <a:srgbClr val="FDFDF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Team</a:t>
            </a:r>
            <a:endParaRPr lang="en-US" altLang="en-US" sz="3600" b="1" dirty="0">
              <a:solidFill>
                <a:srgbClr val="FDFDF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06190" y="1380490"/>
            <a:ext cx="4748530" cy="3135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90000"/>
              </a:lnSpc>
              <a:buClr>
                <a:srgbClr val="FFB612"/>
              </a:buClr>
            </a:pPr>
            <a:r>
              <a:rPr lang="ar-EG" altLang="en-US" sz="28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  <a:sym typeface="+mn-ea"/>
              </a:rPr>
              <a:t>.</a:t>
            </a:r>
            <a:r>
              <a:rPr lang="ar-EG" altLang="en-US" sz="20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  <a:sym typeface="+mn-ea"/>
              </a:rPr>
              <a:t> </a:t>
            </a:r>
            <a:r>
              <a:rPr lang="ar-EG" altLang="en-US" sz="2000">
                <a:latin typeface="ae_AlMothnna" panose="020B0803030604020204" charset="0"/>
                <a:cs typeface="ae_AlMothnna" panose="020B0803030604020204" charset="0"/>
              </a:rPr>
              <a:t>طه مصطفى عباس عقيلى </a:t>
            </a:r>
            <a:endParaRPr lang="ar-EG" alt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endParaRPr lang="ar-EG" alt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r>
              <a:rPr lang="ar-EG" altLang="en-US" sz="28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  <a:sym typeface="+mn-ea"/>
              </a:rPr>
              <a:t>.</a:t>
            </a:r>
            <a:r>
              <a:rPr lang="ar-EG" altLang="en-US" sz="20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  <a:sym typeface="+mn-ea"/>
              </a:rPr>
              <a:t> </a:t>
            </a:r>
            <a:r>
              <a:rPr lang="ar-EG" altLang="en-US" sz="2000">
                <a:latin typeface="ae_AlMothnna" panose="020B0803030604020204" charset="0"/>
                <a:cs typeface="ae_AlMothnna" panose="020B0803030604020204" charset="0"/>
              </a:rPr>
              <a:t>سانتي اسامة مينا حنا </a:t>
            </a:r>
            <a:endParaRPr lang="ar-EG" alt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endParaRPr 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r>
              <a:rPr lang="ar-EG" altLang="en-US" sz="28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  <a:sym typeface="+mn-ea"/>
              </a:rPr>
              <a:t>. </a:t>
            </a:r>
            <a:r>
              <a:rPr lang="ar-EG" altLang="en-US" sz="2000">
                <a:latin typeface="ae_AlMothnna" panose="020B0803030604020204" charset="0"/>
                <a:cs typeface="ae_AlMothnna" panose="020B0803030604020204" charset="0"/>
              </a:rPr>
              <a:t>شادي عبد الفتاح محمد ثابت</a:t>
            </a:r>
            <a:endParaRPr 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endParaRPr 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r>
              <a:rPr lang="ar-EG" altLang="en-US" sz="28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</a:rPr>
              <a:t>.</a:t>
            </a:r>
            <a:r>
              <a:rPr lang="ar-EG" altLang="en-US" sz="2000">
                <a:latin typeface="ae_AlMothnna" panose="020B0803030604020204" charset="0"/>
                <a:cs typeface="ae_AlMothnna" panose="020B0803030604020204" charset="0"/>
              </a:rPr>
              <a:t> عبد الله احمد عبد الله دياب</a:t>
            </a:r>
            <a:endParaRPr lang="ar-EG" alt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endParaRPr lang="ar-EG" altLang="en-US" sz="2000">
              <a:latin typeface="ae_AlMothnna" panose="020B0803030604020204" charset="0"/>
              <a:cs typeface="ae_AlMothnna" panose="020B0803030604020204" charset="0"/>
            </a:endParaRPr>
          </a:p>
          <a:p>
            <a:pPr algn="r">
              <a:lnSpc>
                <a:spcPct val="90000"/>
              </a:lnSpc>
              <a:buClr>
                <a:srgbClr val="FFB612"/>
              </a:buClr>
              <a:buFont typeface="+mj-lt"/>
            </a:pPr>
            <a:r>
              <a:rPr lang="ar-EG" altLang="en-US" sz="28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  <a:sym typeface="+mn-ea"/>
              </a:rPr>
              <a:t>.</a:t>
            </a:r>
            <a:r>
              <a:rPr lang="ar-EG" altLang="en-US" sz="2000">
                <a:solidFill>
                  <a:srgbClr val="FDB515"/>
                </a:solidFill>
                <a:latin typeface="ae_AlMothnna" panose="020B0803030604020204" charset="0"/>
                <a:cs typeface="ae_AlMothnna" panose="020B0803030604020204" charset="0"/>
                <a:sym typeface="+mn-ea"/>
              </a:rPr>
              <a:t> </a:t>
            </a:r>
            <a:r>
              <a:rPr lang="ar-EG" altLang="en-US" sz="2000">
                <a:latin typeface="ae_AlMothnna" panose="020B0803030604020204" charset="0"/>
                <a:cs typeface="ae_AlMothnna" panose="020B0803030604020204" charset="0"/>
              </a:rPr>
              <a:t>سيف الدين عصام حسن محمود</a:t>
            </a:r>
            <a:r>
              <a:rPr lang="ar-EG" altLang="en-US"/>
              <a:t> </a:t>
            </a:r>
            <a:endParaRPr lang="ar-EG" altLang="en-US"/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5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creenshot 2022-01-05 031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25" y="1111885"/>
            <a:ext cx="3834765" cy="25368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86605" y="1111885"/>
            <a:ext cx="3477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tx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Description</a:t>
            </a:r>
            <a:endParaRPr lang="en-US" altLang="en-US" sz="3600" b="1">
              <a:solidFill>
                <a:schemeClr val="tx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33950" y="2004695"/>
            <a:ext cx="35528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+mn-lt"/>
                <a:cs typeface="+mn-lt"/>
              </a:rPr>
              <a:t>We have made this program in order to be able to manage a restaurant and control all its data by making a lot of tables for all the components of the restaurant, including managers, employees, customers or halls.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1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50895" y="0"/>
            <a:ext cx="5793105" cy="5143500"/>
          </a:xfrm>
          <a:prstGeom prst="rect">
            <a:avLst/>
          </a:prstGeom>
          <a:solidFill>
            <a:srgbClr val="1111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4" name="文本框 3"/>
          <p:cNvSpPr txBox="1"/>
          <p:nvPr/>
        </p:nvSpPr>
        <p:spPr>
          <a:xfrm>
            <a:off x="3667125" y="315595"/>
            <a:ext cx="38989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zh-CN" sz="3200" dirty="0">
                <a:solidFill>
                  <a:srgbClr val="FFB612"/>
                </a:solidFill>
                <a:latin typeface="Arial Black" panose="020B0A04020102020204" charset="0"/>
                <a:ea typeface="SimSun" panose="02010600030101010101" pitchFamily="2" charset="-122"/>
                <a:cs typeface="Arial Black" panose="020B0A04020102020204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Century Gothic" panose="020B0502020202020204" charset="0"/>
                <a:ea typeface="SimSun" panose="02010600030101010101" pitchFamily="2" charset="-122"/>
                <a:cs typeface="Century Gothic" panose="020B0502020202020204" charset="0"/>
              </a:rPr>
              <a:t>For Example</a:t>
            </a:r>
            <a:endParaRPr lang="en-US" altLang="zh-CN" sz="3200" b="1" dirty="0">
              <a:solidFill>
                <a:schemeClr val="tx1"/>
              </a:solidFill>
              <a:latin typeface="Century Gothic" panose="020B0502020202020204" charset="0"/>
              <a:ea typeface="SimSun" panose="02010600030101010101" pitchFamily="2" charset="-122"/>
              <a:cs typeface="Century Gothic" panose="020B0502020202020204" charset="0"/>
            </a:endParaRPr>
          </a:p>
        </p:txBody>
      </p:sp>
      <p:sp>
        <p:nvSpPr>
          <p:cNvPr id="22535" name="TextBox 46"/>
          <p:cNvSpPr txBox="1"/>
          <p:nvPr/>
        </p:nvSpPr>
        <p:spPr>
          <a:xfrm>
            <a:off x="3938905" y="899160"/>
            <a:ext cx="5153025" cy="39693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 defTabSz="522605" eaLnBrk="0" hangingPunct="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E1E1E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The owner of the restaurant wants to know the consumption of customers of a particular commodity in order to improve its quality</a:t>
            </a:r>
            <a:endParaRPr lang="en-US" altLang="zh-CN" sz="1800" dirty="0">
              <a:solidFill>
                <a:srgbClr val="E1E1E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indent="-285750" defTabSz="522605" eaLnBrk="0" hangingPunct="0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E1E1E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indent="-285750" defTabSz="522605" eaLnBrk="0" hangingPunct="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E1E1E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Or he wants to evaluate the performance of one of the managers and how many customers there are during his work period</a:t>
            </a:r>
            <a:endParaRPr lang="en-US" altLang="zh-CN" sz="1800" dirty="0">
              <a:solidFill>
                <a:srgbClr val="E1E1E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indent="-285750" defTabSz="522605" eaLnBrk="0" hangingPunct="0"/>
            <a:endParaRPr lang="en-US" altLang="zh-CN" sz="1800" dirty="0">
              <a:solidFill>
                <a:srgbClr val="E1E1E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indent="-285750" defTabSz="522605" eaLnBrk="0" hangingPunct="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E1E1E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Or he wants to add one of the goods or remove one of the goods from the menu</a:t>
            </a:r>
            <a:endParaRPr lang="en-US" altLang="zh-CN" sz="1800" dirty="0">
              <a:solidFill>
                <a:srgbClr val="E1E1E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indent="-285750" defTabSz="522605" eaLnBrk="0" hangingPunct="0"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E1E1E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285750" indent="-285750" defTabSz="522605" eaLnBrk="0" hangingPunct="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E1E1E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Or delete the name of one of the employees or add the name of a new employee or a new product</a:t>
            </a:r>
            <a:endParaRPr lang="en-US" altLang="zh-CN" sz="1800" dirty="0">
              <a:solidFill>
                <a:srgbClr val="E1E1E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2" name="Picture 1" descr="Screenshot 2022-01-05 0340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440430" cy="514350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1" name="Picture 10" descr="Screenshot 2022-01-05 0729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9255" y="3469005"/>
            <a:ext cx="6272530" cy="1663065"/>
          </a:xfrm>
          <a:prstGeom prst="rect">
            <a:avLst/>
          </a:prstGeom>
        </p:spPr>
      </p:pic>
      <p:sp>
        <p:nvSpPr>
          <p:cNvPr id="16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0"/>
            <a:ext cx="6181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/>
              <a:t>We have taken many steps to implement this project, the first of which is the tables</a:t>
            </a:r>
            <a:r>
              <a:rPr lang="ar-EG" sz="2000" b="1"/>
              <a:t> :</a:t>
            </a:r>
            <a:endParaRPr lang="ar-EG" sz="2000" b="1"/>
          </a:p>
        </p:txBody>
      </p:sp>
      <p:sp>
        <p:nvSpPr>
          <p:cNvPr id="17" name="Text Box 16"/>
          <p:cNvSpPr txBox="1"/>
          <p:nvPr/>
        </p:nvSpPr>
        <p:spPr>
          <a:xfrm>
            <a:off x="3653790" y="1242060"/>
            <a:ext cx="48234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B612"/>
              </a:buClr>
              <a:buFont typeface="Wingdings" panose="05000000000000000000" charset="0"/>
              <a:buChar char="v"/>
            </a:pPr>
            <a:r>
              <a:rPr lang="en-US" sz="3200" b="1"/>
              <a:t>Manager table:</a:t>
            </a:r>
            <a:endParaRPr lang="en-US" sz="3200" b="1"/>
          </a:p>
          <a:p>
            <a:pPr algn="ctr"/>
            <a:r>
              <a:rPr lang="en-US" sz="2400"/>
              <a:t>The names of the directors and their number to identify me and their titles</a:t>
            </a:r>
            <a:endParaRPr lang="en-US" sz="2400"/>
          </a:p>
        </p:txBody>
      </p:sp>
      <p:pic>
        <p:nvPicPr>
          <p:cNvPr id="21" name="Picture 20" descr="Screenshot 2022-01-05 0249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290"/>
            <a:ext cx="2929255" cy="4335780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5" name="Picture 14" descr="الزباي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045" y="3413125"/>
            <a:ext cx="5989955" cy="1730375"/>
          </a:xfrm>
          <a:prstGeom prst="rect">
            <a:avLst/>
          </a:prstGeom>
        </p:spPr>
      </p:pic>
      <p:sp>
        <p:nvSpPr>
          <p:cNvPr id="16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0"/>
            <a:ext cx="6181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/>
              <a:t>We have taken many steps to implement this project, the first of which is the tables</a:t>
            </a:r>
            <a:r>
              <a:rPr lang="ar-EG" sz="2000" b="1"/>
              <a:t> :</a:t>
            </a:r>
            <a:endParaRPr lang="ar-EG" sz="2000" b="1"/>
          </a:p>
        </p:txBody>
      </p:sp>
      <p:sp>
        <p:nvSpPr>
          <p:cNvPr id="20" name="Text Box 19"/>
          <p:cNvSpPr txBox="1"/>
          <p:nvPr/>
        </p:nvSpPr>
        <p:spPr>
          <a:xfrm>
            <a:off x="3763010" y="1228090"/>
            <a:ext cx="47726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DB515"/>
              </a:buClr>
              <a:buFont typeface="Wingdings" panose="05000000000000000000" charset="0"/>
              <a:buChar char="v"/>
            </a:pPr>
            <a:r>
              <a:rPr lang="en-US" sz="2800" b="1"/>
              <a:t>Customer table:</a:t>
            </a:r>
            <a:endParaRPr lang="en-US" sz="2800" b="1"/>
          </a:p>
          <a:p>
            <a:pPr algn="ctr"/>
            <a:r>
              <a:rPr lang="en-US" sz="2000"/>
              <a:t>It contains the names of customers, their identification numbers, favorite meals, and the number of times a particular food is administered</a:t>
            </a:r>
            <a:endParaRPr lang="en-US" sz="2000"/>
          </a:p>
        </p:txBody>
      </p:sp>
      <p:pic>
        <p:nvPicPr>
          <p:cNvPr id="2" name="Picture 1" descr="Screenshot 2022-01-05 0754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290"/>
            <a:ext cx="3181985" cy="434784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0"/>
            <a:ext cx="6181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/>
              <a:t>We have taken many steps to implement this project, the first of which is the tables</a:t>
            </a:r>
            <a:r>
              <a:rPr lang="ar-EG" sz="2000" b="1"/>
              <a:t> :</a:t>
            </a:r>
            <a:endParaRPr lang="ar-EG" sz="2000" b="1"/>
          </a:p>
        </p:txBody>
      </p:sp>
      <p:sp>
        <p:nvSpPr>
          <p:cNvPr id="17" name="Text Box 16"/>
          <p:cNvSpPr txBox="1"/>
          <p:nvPr/>
        </p:nvSpPr>
        <p:spPr>
          <a:xfrm>
            <a:off x="3256280" y="1109345"/>
            <a:ext cx="59823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B612"/>
              </a:buClr>
              <a:buFont typeface="Wingdings" panose="05000000000000000000" charset="0"/>
              <a:buChar char="v"/>
            </a:pPr>
            <a:r>
              <a:rPr lang="en-US" sz="3200" b="1"/>
              <a:t>Food table:</a:t>
            </a:r>
            <a:endParaRPr lang="en-US" sz="3200" b="1"/>
          </a:p>
          <a:p>
            <a:pPr algn="ctr"/>
            <a:r>
              <a:rPr lang="en-US" sz="2400"/>
              <a:t>The names of the directors and their number to identify me and their titles</a:t>
            </a:r>
            <a:endParaRPr lang="en-US" sz="2400"/>
          </a:p>
        </p:txBody>
      </p:sp>
      <p:pic>
        <p:nvPicPr>
          <p:cNvPr id="9" name="Picture 8" descr="Screenshot 2022-01-05 0250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796290"/>
            <a:ext cx="2952750" cy="4348480"/>
          </a:xfrm>
          <a:prstGeom prst="rect">
            <a:avLst/>
          </a:prstGeom>
        </p:spPr>
      </p:pic>
      <p:pic>
        <p:nvPicPr>
          <p:cNvPr id="10" name="Picture 9" descr="الاك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15" y="3514725"/>
            <a:ext cx="6240780" cy="1628775"/>
          </a:xfrm>
          <a:prstGeom prst="rect">
            <a:avLst/>
          </a:prstGeom>
        </p:spPr>
      </p:pic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2"/>
          <p:cNvSpPr/>
          <p:nvPr/>
        </p:nvSpPr>
        <p:spPr>
          <a:xfrm>
            <a:off x="-1270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0" y="0"/>
            <a:ext cx="6181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/>
              <a:t>We have taken many steps to implement this project, the first of which is the tables</a:t>
            </a:r>
            <a:r>
              <a:rPr lang="ar-EG" sz="2000" b="1"/>
              <a:t> :</a:t>
            </a:r>
            <a:endParaRPr lang="ar-EG" sz="2000" b="1"/>
          </a:p>
        </p:txBody>
      </p:sp>
      <p:pic>
        <p:nvPicPr>
          <p:cNvPr id="50" name="Content Placeholder 49" descr="اكل الزباين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4965" y="2405380"/>
            <a:ext cx="6276975" cy="2738755"/>
          </a:xfrm>
          <a:prstGeom prst="rect">
            <a:avLst/>
          </a:prstGeom>
        </p:spPr>
      </p:pic>
      <p:pic>
        <p:nvPicPr>
          <p:cNvPr id="56" name="Picture 55" descr="Screenshot 2022-01-05 0827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290"/>
            <a:ext cx="2894965" cy="4347845"/>
          </a:xfrm>
          <a:prstGeom prst="rect">
            <a:avLst/>
          </a:prstGeom>
        </p:spPr>
      </p:pic>
      <p:sp>
        <p:nvSpPr>
          <p:cNvPr id="57" name="Text Box 56"/>
          <p:cNvSpPr txBox="1"/>
          <p:nvPr/>
        </p:nvSpPr>
        <p:spPr>
          <a:xfrm>
            <a:off x="2894965" y="1091565"/>
            <a:ext cx="6065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B612"/>
              </a:buClr>
              <a:buFont typeface="Wingdings" panose="05000000000000000000" charset="0"/>
              <a:buChar char="v"/>
            </a:pPr>
            <a:r>
              <a:rPr lang="en-US" sz="1800" b="1"/>
              <a:t>Customer Food :</a:t>
            </a:r>
            <a:endParaRPr lang="en-US" sz="1800" b="1"/>
          </a:p>
          <a:p>
            <a:pPr algn="ctr"/>
            <a:r>
              <a:rPr lang="en-US" sz="1400"/>
              <a:t>A table containing the urdurate of each of the customers and it  has a primery key, which is the food-special Premier Key and the customer's premier  key.</a:t>
            </a:r>
            <a:endParaRPr lang="en-US" sz="1400"/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2"/>
          <p:cNvSpPr/>
          <p:nvPr/>
        </p:nvSpPr>
        <p:spPr>
          <a:xfrm>
            <a:off x="-635" y="0"/>
            <a:ext cx="9144635" cy="796290"/>
          </a:xfrm>
          <a:prstGeom prst="rect">
            <a:avLst/>
          </a:prstGeom>
          <a:solidFill>
            <a:srgbClr val="FFB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" name="Picture 31" descr="Screenshot 2022-01-05 0728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030" y="4044950"/>
            <a:ext cx="6256020" cy="1098550"/>
          </a:xfrm>
          <a:prstGeom prst="rect">
            <a:avLst/>
          </a:prstGeom>
        </p:spPr>
      </p:pic>
      <p:pic>
        <p:nvPicPr>
          <p:cNvPr id="4" name="Picture 3" descr="Screenshot 2022-01-05 0340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290"/>
            <a:ext cx="2907030" cy="4347210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0" y="0"/>
            <a:ext cx="61817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 b="1"/>
              <a:t>We have taken many steps to implement this project, the first of which is the tables</a:t>
            </a:r>
            <a:r>
              <a:rPr lang="ar-EG" sz="2000" b="1"/>
              <a:t> :</a:t>
            </a:r>
            <a:endParaRPr lang="ar-EG" sz="2000" b="1"/>
          </a:p>
        </p:txBody>
      </p:sp>
      <p:sp>
        <p:nvSpPr>
          <p:cNvPr id="17" name="Text Box 16"/>
          <p:cNvSpPr txBox="1"/>
          <p:nvPr/>
        </p:nvSpPr>
        <p:spPr>
          <a:xfrm>
            <a:off x="3256280" y="1109345"/>
            <a:ext cx="5982335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ctr">
              <a:buClr>
                <a:srgbClr val="FFB612"/>
              </a:buClr>
              <a:buFont typeface="Wingdings" panose="05000000000000000000" charset="0"/>
              <a:buChar char="v"/>
            </a:pPr>
            <a:r>
              <a:rPr lang="en-US" sz="3200" b="1"/>
              <a:t>Department table :</a:t>
            </a:r>
            <a:endParaRPr lang="en-US" sz="3200" b="1"/>
          </a:p>
          <a:p>
            <a:pPr algn="ctr"/>
            <a:r>
              <a:rPr lang="en-US" sz="2400"/>
              <a:t>Table contains sections in the restaurant and contains Primry Key that is id for the section</a:t>
            </a:r>
            <a:endParaRPr lang="en-US" sz="2400"/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Office Theme">
  <a:themeElements>
    <a:clrScheme name="自定义 2">
      <a:dk1>
        <a:srgbClr val="111119"/>
      </a:dk1>
      <a:lt1>
        <a:sysClr val="window" lastClr="FFFFFF"/>
      </a:lt1>
      <a:dk2>
        <a:srgbClr val="FFFFFF"/>
      </a:dk2>
      <a:lt2>
        <a:srgbClr val="E7E6E6"/>
      </a:lt2>
      <a:accent1>
        <a:srgbClr val="3C3E4A"/>
      </a:accent1>
      <a:accent2>
        <a:srgbClr val="FCB612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Impact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2926</Words>
  <Application>WPS Presentation</Application>
  <PresentationFormat>全屏显示(16:9)</PresentationFormat>
  <Paragraphs>89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Arial</vt:lpstr>
      <vt:lpstr>SimSun</vt:lpstr>
      <vt:lpstr>Wingdings</vt:lpstr>
      <vt:lpstr>Microsoft YaHei</vt:lpstr>
      <vt:lpstr>Impact</vt:lpstr>
      <vt:lpstr>ae_AlMothnna</vt:lpstr>
      <vt:lpstr>Century Gothic</vt:lpstr>
      <vt:lpstr>Wingdings</vt:lpstr>
      <vt:lpstr>Arial Black</vt:lpstr>
      <vt:lpstr>Century Gothic</vt:lpstr>
      <vt:lpstr>Existence Light</vt:lpstr>
      <vt:lpstr>VIP Hala Bold</vt:lpstr>
      <vt:lpstr>方正兰亭超细黑简体</vt:lpstr>
      <vt:lpstr>方正兰亭细黑_GBK_M</vt:lpstr>
      <vt:lpstr>Arial Unicode MS</vt:lpstr>
      <vt:lpstr>Calibri</vt:lpstr>
      <vt:lpstr>AdvertisingBold</vt:lpstr>
      <vt:lpstr>Office Theme</vt:lpstr>
      <vt:lpstr>Resturant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熊猫设计出品</dc:creator>
  <cp:lastModifiedBy>ZeyadaNet</cp:lastModifiedBy>
  <cp:revision>94</cp:revision>
  <dcterms:created xsi:type="dcterms:W3CDTF">2015-05-05T02:18:00Z</dcterms:created>
  <dcterms:modified xsi:type="dcterms:W3CDTF">2022-01-05T08:36:39Z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58775F584FA7492B9B3BEFCB625DFAE3</vt:lpwstr>
  </property>
</Properties>
</file>