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639" r:id="rId3"/>
    <p:sldId id="605" r:id="rId5"/>
    <p:sldId id="687" r:id="rId6"/>
    <p:sldId id="704" r:id="rId7"/>
    <p:sldId id="720" r:id="rId8"/>
    <p:sldId id="721" r:id="rId9"/>
    <p:sldId id="719" r:id="rId10"/>
    <p:sldId id="722" r:id="rId11"/>
    <p:sldId id="680" r:id="rId12"/>
    <p:sldId id="607" r:id="rId13"/>
  </p:sldIdLst>
  <p:sldSz cx="9144000" cy="6858000" type="screen4x3"/>
  <p:notesSz cx="6735445" cy="9865995"/>
  <p:custDataLst>
    <p:tags r:id="rId1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B8DCF4"/>
    <a:srgbClr val="409FE0"/>
    <a:srgbClr val="FFFFCC"/>
    <a:srgbClr val="99FF99"/>
    <a:srgbClr val="E8ECF0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0" autoAdjust="0"/>
    <p:restoredTop sz="94306" autoAdjust="0"/>
  </p:normalViewPr>
  <p:slideViewPr>
    <p:cSldViewPr snapToGrid="0" showGuides="1">
      <p:cViewPr varScale="1">
        <p:scale>
          <a:sx n="80" d="100"/>
          <a:sy n="80" d="100"/>
        </p:scale>
        <p:origin x="936" y="6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174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034C6EE-4A99-467C-9965-50EEE77005D1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noProof="0"/>
              <a:t>マスター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0C4B0F1-E941-4AD4-8EB5-04747E843887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D4974D3-3103-4956-8804-74887D3BB162}" type="slidenum">
              <a:rPr lang="zh-CN" altLang="en-US" sz="1200" b="0" smtClean="0"/>
            </a:fld>
            <a:endParaRPr lang="zh-CN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</a:fld>
            <a:endParaRPr lang="en-US" altLang="ja-JP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685800" y="2887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 algn="ctr">
              <a:defRPr sz="4000">
                <a:solidFill>
                  <a:srgbClr val="A5002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  <a:endParaRPr lang="ja-JP" altLang="en-US" noProof="0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  <a:endParaRPr lang="ja-JP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1836E-F560-4B02-9B15-A1904EAC68FB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908050"/>
            <a:ext cx="864235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CFAB-D188-4040-96D5-887F570D26D2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28D9-E152-4420-A86D-30DF28F96CC3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AF141-A5EC-4CFB-A958-86E1E10B0F1D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1B3B4-78F3-45F0-BD7A-5A4B0B67E41A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400B0-00DE-40A7-8918-3E30DB48DF7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16E1-3542-4D7A-B514-ED013101ED34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E1B8-4BBF-432F-A56B-E500C359658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6F008-80B0-4065-8639-FA522E78ABD8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A297B-0CBD-41CE-A2CE-5D734000E697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3413" y="6413500"/>
            <a:ext cx="19812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fld id="{98481C38-1BE0-4570-8049-390C7BA11E2C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kumimoji="1" sz="3800" b="1" kern="1200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rgbClr val="009900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rgbClr val="0099CC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rgbClr val="99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/>
              <a:t>Artificial Intelligence</a:t>
            </a:r>
            <a:br>
              <a:rPr lang="en-US" altLang="zh-CN" dirty="0"/>
            </a:br>
            <a:r>
              <a:rPr lang="zh-CN" altLang="en-US" dirty="0"/>
              <a:t>人工智能实验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7460" y="5049522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中山大学计算机学院</a:t>
            </a:r>
            <a:endParaRPr lang="en-US" altLang="zh-CN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2024</a:t>
            </a:r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年春季</a:t>
            </a:r>
            <a:endParaRPr lang="zh-CN" altLang="en-US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584200" y="3624223"/>
            <a:ext cx="7772400" cy="7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indent="17653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深度强化学习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作业提交说明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149777"/>
            <a:ext cx="8374702" cy="5400675"/>
          </a:xfrm>
        </p:spPr>
        <p:txBody>
          <a:bodyPr/>
          <a:lstStyle/>
          <a:p>
            <a:r>
              <a:rPr lang="zh-CN" altLang="en-US" sz="2400" dirty="0"/>
              <a:t>压缩包命名</a:t>
            </a:r>
            <a:r>
              <a:rPr lang="zh-CN" altLang="en-US" sz="2400" dirty="0">
                <a:cs typeface="Times New Roman" panose="02020603050405020304" pitchFamily="18" charset="0"/>
              </a:rPr>
              <a:t>为：“学号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姓名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作业编号”，例：</a:t>
            </a:r>
            <a:r>
              <a:rPr lang="en-US" altLang="zh-CN" sz="2400" dirty="0">
                <a:cs typeface="Times New Roman" panose="02020603050405020304" pitchFamily="18" charset="0"/>
              </a:rPr>
              <a:t>20240423_</a:t>
            </a:r>
            <a:r>
              <a:rPr lang="zh-CN" altLang="en-US" sz="2400" dirty="0"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实验</a:t>
            </a:r>
            <a:r>
              <a:rPr lang="en-US" altLang="zh-CN" sz="2400" dirty="0"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每次作业文件下包含两部分：</a:t>
            </a:r>
            <a:r>
              <a:rPr lang="en-US" altLang="zh-CN" sz="2400" dirty="0"/>
              <a:t>code</a:t>
            </a:r>
            <a:r>
              <a:rPr lang="zh-CN" altLang="en-US" sz="2400" dirty="0"/>
              <a:t>文件夹和实验报告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code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文件夹：存放实验代码；</a:t>
            </a:r>
            <a:endParaRPr lang="en-US" altLang="zh-CN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PDF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文件格式参考发的模板。</a:t>
            </a:r>
            <a:endParaRPr lang="en-US" altLang="zh-CN" sz="2400" dirty="0"/>
          </a:p>
          <a:p>
            <a:r>
              <a:rPr lang="zh-CN" altLang="en-US" sz="2400" dirty="0"/>
              <a:t>如果需要更新提交的版本，则在后面加</a:t>
            </a:r>
            <a:r>
              <a:rPr lang="en-US" altLang="zh-CN" sz="2400" dirty="0"/>
              <a:t>_v2</a:t>
            </a:r>
            <a:r>
              <a:rPr lang="zh-CN" altLang="en-US" sz="2400" dirty="0"/>
              <a:t>，</a:t>
            </a:r>
            <a:r>
              <a:rPr lang="en-US" altLang="zh-CN" sz="2400" dirty="0"/>
              <a:t>_v3</a:t>
            </a:r>
            <a:r>
              <a:rPr lang="zh-CN" altLang="en-US" sz="2400" dirty="0"/>
              <a:t>。如第一版是“学号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作业编号</a:t>
            </a:r>
            <a:r>
              <a:rPr lang="en-US" altLang="zh-CN" sz="2400" dirty="0"/>
              <a:t>.zip</a:t>
            </a:r>
            <a:r>
              <a:rPr lang="zh-CN" altLang="en-US" sz="2400" dirty="0"/>
              <a:t>”，第二版是“学号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作业编号</a:t>
            </a:r>
            <a:r>
              <a:rPr lang="en-US" altLang="zh-CN" sz="2400" dirty="0"/>
              <a:t>_v2.zip</a:t>
            </a:r>
            <a:r>
              <a:rPr lang="zh-CN" altLang="en-US" sz="2400" dirty="0"/>
              <a:t>”，依此类推。</a:t>
            </a:r>
            <a:endParaRPr lang="en-US" altLang="zh-CN" sz="2400" dirty="0"/>
          </a:p>
          <a:p>
            <a:r>
              <a:rPr lang="zh-CN" altLang="en-US" sz="2400" dirty="0"/>
              <a:t>截至日期：</a:t>
            </a:r>
            <a:r>
              <a:rPr lang="en-US" altLang="zh-CN" sz="2400" b="1" dirty="0">
                <a:solidFill>
                  <a:schemeClr val="accent2"/>
                </a:solidFill>
              </a:rPr>
              <a:t>2024</a:t>
            </a:r>
            <a:r>
              <a:rPr lang="zh-CN" altLang="en-US" sz="2400" b="1" dirty="0">
                <a:solidFill>
                  <a:schemeClr val="accent2"/>
                </a:solidFill>
              </a:rPr>
              <a:t>年</a:t>
            </a:r>
            <a:r>
              <a:rPr lang="en-US" altLang="zh-CN" sz="2400" b="1" dirty="0">
                <a:solidFill>
                  <a:schemeClr val="accent2"/>
                </a:solidFill>
              </a:rPr>
              <a:t>7</a:t>
            </a:r>
            <a:r>
              <a:rPr lang="zh-CN" altLang="en-US" sz="2400" b="1" dirty="0">
                <a:solidFill>
                  <a:schemeClr val="accent2"/>
                </a:solidFill>
              </a:rPr>
              <a:t>月</a:t>
            </a:r>
            <a:r>
              <a:rPr lang="en-US" altLang="zh-CN" sz="2400" b="1" dirty="0">
                <a:solidFill>
                  <a:schemeClr val="accent2"/>
                </a:solidFill>
              </a:rPr>
              <a:t>14</a:t>
            </a:r>
            <a:r>
              <a:rPr lang="zh-CN" altLang="en-US" sz="2400" b="1" dirty="0">
                <a:solidFill>
                  <a:schemeClr val="accent2"/>
                </a:solidFill>
              </a:rPr>
              <a:t>日晚</a:t>
            </a:r>
            <a:r>
              <a:rPr lang="en-US" altLang="zh-CN" sz="2400" b="1" dirty="0">
                <a:solidFill>
                  <a:schemeClr val="accent2"/>
                </a:solidFill>
              </a:rPr>
              <a:t>24</a:t>
            </a:r>
            <a:r>
              <a:rPr lang="zh-CN" altLang="en-US" sz="2400" b="1" dirty="0">
                <a:solidFill>
                  <a:schemeClr val="accent2"/>
                </a:solidFill>
              </a:rPr>
              <a:t>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提交</a:t>
            </a:r>
            <a:r>
              <a:rPr lang="zh-CN" sz="2400" dirty="0"/>
              <a:t>至学者网。</a:t>
            </a:r>
            <a:endParaRPr lang="zh-CN" sz="2400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16C6F3-7B10-4E5D-9F7F-9BE666DCD9BD}" type="slidenum">
              <a:rPr kumimoji="0" lang="en-US" altLang="ja-JP" sz="1400" b="0" smtClean="0">
                <a:solidFill>
                  <a:srgbClr val="A50021"/>
                </a:solidFill>
              </a:rPr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5" y="785499"/>
            <a:ext cx="8620125" cy="598836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1.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理论课内容回顾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1.1 </a:t>
            </a:r>
            <a:r>
              <a:rPr lang="zh-CN" altLang="en-US" sz="2000" dirty="0">
                <a:cs typeface="Times New Roman" panose="02020603050405020304" pitchFamily="18" charset="0"/>
              </a:rPr>
              <a:t>深度强化学习介绍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1.2 </a:t>
            </a:r>
            <a:r>
              <a:rPr lang="en-US" altLang="zh-CN" sz="2000" dirty="0">
                <a:cs typeface="Times New Roman" panose="02020603050405020304" pitchFamily="18" charset="0"/>
              </a:rPr>
              <a:t>DQN</a:t>
            </a:r>
            <a:endParaRPr lang="en-US" altLang="ja-JP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2.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实验任务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cs typeface="Times New Roman" panose="02020603050405020304" pitchFamily="18" charset="0"/>
              </a:rPr>
              <a:t>.1</a:t>
            </a:r>
            <a:r>
              <a:rPr lang="en-US" altLang="zh-CN" sz="2000" dirty="0">
                <a:cs typeface="Times New Roman" panose="02020603050405020304" pitchFamily="18" charset="0"/>
              </a:rPr>
              <a:t>CartPole</a:t>
            </a:r>
            <a:r>
              <a:rPr lang="zh-CN" altLang="en-US" sz="2000" dirty="0">
                <a:cs typeface="Times New Roman" panose="02020603050405020304" pitchFamily="18" charset="0"/>
              </a:rPr>
              <a:t>任务</a:t>
            </a:r>
            <a:endParaRPr lang="zh-CN" altLang="en-US" sz="20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495300" indent="-4953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8D85A13-3676-4B19-81F1-4C4D598EC2CA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1.1 </a:t>
            </a:r>
            <a:r>
              <a:rPr lang="zh-CN" altLang="en-US" dirty="0">
                <a:cs typeface="Times New Roman" panose="02020603050405020304" pitchFamily="18" charset="0"/>
              </a:rPr>
              <a:t>深度强化学习介绍</a:t>
            </a:r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776634" cy="57975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什么是深度强化学习？</a:t>
            </a:r>
            <a:endParaRPr lang="en-US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传统的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RL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算法有个很大的问题在于它是一种表格方法，就是根据过去出现过的状态，统计和迭代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值。这些基于表格的方法， 一方面适用的状态和动作空间非常小，对于图像和高维度离散状态、连续域状态无法直接适用；另一方面对于一个状态从未出现过，这些算法是无法处理的，也就是说基于表格的算法没有对未知状态的泛化能力。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深度模型（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Deep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）的引入使得强化学习算法（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RL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）解决更复杂的问题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Deep = can process complex sensory input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，能用于处理复杂的感知输入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RL = can choose complex actions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，能用于选择复杂的动作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深度神经网络用于状态值函数、动作值函数、策略的表征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DQN</a:t>
            </a:r>
            <a:r>
              <a:rPr lang="zh-CN" altLang="en-US" dirty="0">
                <a:cs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5" y="4686878"/>
            <a:ext cx="8666018" cy="1684171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373637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Q-learning</a:t>
            </a:r>
            <a:r>
              <a:rPr lang="zh-CN" altLang="en-US" sz="2800" dirty="0">
                <a:cs typeface="Times New Roman" panose="02020603050405020304" pitchFamily="18" charset="0"/>
              </a:rPr>
              <a:t>算法回顾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是一种 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value-based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的强化学习算法，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即为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Q(s,a)</a:t>
            </a:r>
            <a:r>
              <a:rPr lang="zh-CN" altLang="fr-FR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在某一时刻的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state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状态下，采取动作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action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能够获得收益的期望。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主要思想是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将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state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和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action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构建一张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Q-table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表存储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值，然后根据</a:t>
            </a:r>
            <a:r>
              <a:rPr lang="fr-FR" altLang="zh-CN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accent6"/>
                </a:solidFill>
                <a:cs typeface="Times New Roman" panose="02020603050405020304" pitchFamily="18" charset="0"/>
              </a:rPr>
              <a:t>值选取能够获得最大收益的动作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基于</a:t>
            </a:r>
            <a:r>
              <a:rPr lang="fr-FR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off-policy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时序差分法，且使用贝尔曼方程可以对马尔科夫过程求解最优策略。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伪码：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DQN</a:t>
            </a:r>
            <a:r>
              <a:rPr lang="zh-CN" altLang="en-US" dirty="0">
                <a:cs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5752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DQN</a:t>
            </a:r>
            <a:r>
              <a:rPr lang="zh-CN" altLang="en-US" sz="2800" dirty="0">
                <a:cs typeface="Times New Roman" panose="02020603050405020304" pitchFamily="18" charset="0"/>
              </a:rPr>
              <a:t>算法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算法和深度神经网络结合，并额外引入两个机制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经验回放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目标网络</a:t>
            </a:r>
            <a:r>
              <a:rPr lang="zh-CN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经验回放（</a:t>
            </a:r>
            <a:r>
              <a:rPr lang="en-US" altLang="zh-CN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Replay Buffer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）：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将智能体探索环境得到的数据储存起来，然后随机采样小批次样本更新深度神经网络的参数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引入原因：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深度神经网络作为有监督学习模型，要求数据满足独立同分布</a:t>
            </a:r>
            <a:endParaRPr lang="zh-CN" alt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 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算法得到的样本前后是有关系的。为了打破数据之间的关联性，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Experience Replay 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方法通过存储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采样的方法将这个关联性打破了。</a:t>
            </a:r>
            <a:endParaRPr lang="en-US" altLang="zh-CN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优点：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数据利用率高，因为一个样本被多次使用。</a:t>
            </a:r>
            <a:endParaRPr lang="zh-CN" alt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连续样本的相关性会使参数更新的方差（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variance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）比较大，该机制可减少这种相关性。注意这里用的是均匀随机采样</a:t>
            </a:r>
            <a:endParaRPr lang="en-US" altLang="zh-CN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71170" lvl="1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1.2 DQN</a:t>
            </a:r>
            <a:r>
              <a:rPr lang="zh-CN" altLang="en-US" dirty="0">
                <a:cs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5752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DQN</a:t>
            </a:r>
            <a:r>
              <a:rPr lang="zh-CN" altLang="en-US" sz="2800" dirty="0">
                <a:cs typeface="Times New Roman" panose="02020603050405020304" pitchFamily="18" charset="0"/>
              </a:rPr>
              <a:t>算法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算法和深度神经网络结合，并额外引入两个机制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经验回放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目标网络</a:t>
            </a:r>
            <a:r>
              <a:rPr lang="zh-CN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目标网络（</a:t>
            </a:r>
            <a:r>
              <a:rPr lang="en-US" altLang="zh-CN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Target Network</a:t>
            </a:r>
            <a:r>
              <a:rPr lang="zh-CN" alt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）：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额外引入一个目标网络（和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网络具有同样的网络结构），此目标网络不更新梯度，每隔一段时间将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网络的参数赋值给此目标网络。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引入原因：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深度神经网络作为有监督学习模型，要求监督数据标签是稳定的</a:t>
            </a:r>
            <a:endParaRPr lang="zh-CN" alt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算法使用下一时刻的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值和奖励值作为监督信号，由于每次神经网络更新后，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值会变化，导致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Q-Learning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算法的监督信号不稳定。</a:t>
            </a:r>
            <a:endParaRPr lang="en-US" altLang="zh-CN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优点：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一定程度降低了当前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值和目标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值的相关性。</a:t>
            </a:r>
            <a:endParaRPr lang="zh-CN" alt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在一段时间里目标网络的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值是保持不变的，提高了算法稳定性。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71170" lvl="1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1.2 DQN</a:t>
            </a:r>
            <a:endParaRPr lang="zh-CN" altLang="en-US" dirty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1" y="2450306"/>
            <a:ext cx="8429625" cy="414337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5752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DQN</a:t>
            </a:r>
            <a:r>
              <a:rPr lang="zh-CN" altLang="en-US" sz="2800" dirty="0">
                <a:cs typeface="Times New Roman" panose="02020603050405020304" pitchFamily="18" charset="0"/>
              </a:rPr>
              <a:t>算法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不加经验回放和目标网络的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DQN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，通常被称为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Naïve DQN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，伪码如下：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918" y="5652281"/>
            <a:ext cx="2444227" cy="761219"/>
          </a:xfrm>
          <a:prstGeom prst="rect">
            <a:avLst/>
          </a:prstGeom>
        </p:spPr>
      </p:pic>
      <p:cxnSp>
        <p:nvCxnSpPr>
          <p:cNvPr id="12" name="连接符: 肘形 11"/>
          <p:cNvCxnSpPr/>
          <p:nvPr/>
        </p:nvCxnSpPr>
        <p:spPr bwMode="auto">
          <a:xfrm>
            <a:off x="2294965" y="5871882"/>
            <a:ext cx="2424953" cy="313765"/>
          </a:xfrm>
          <a:prstGeom prst="bentConnector3">
            <a:avLst>
              <a:gd name="adj1" fmla="val 462"/>
            </a:avLst>
          </a:prstGeom>
          <a:solidFill>
            <a:srgbClr val="FFFFCC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1.2 DQN</a:t>
            </a:r>
            <a:endParaRPr lang="zh-CN" altLang="en-US" dirty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57527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cs typeface="Times New Roman" panose="02020603050405020304" pitchFamily="18" charset="0"/>
              </a:rPr>
              <a:t>DQN</a:t>
            </a:r>
            <a:r>
              <a:rPr lang="zh-CN" altLang="en-US" sz="2800" dirty="0">
                <a:cs typeface="Times New Roman" panose="02020603050405020304" pitchFamily="18" charset="0"/>
              </a:rPr>
              <a:t>算法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加经验回放和目标网络的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DQN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，伪码如下：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0" y="2094007"/>
            <a:ext cx="6739133" cy="46754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235" y="5343966"/>
            <a:ext cx="4392613" cy="524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212" y="6060409"/>
            <a:ext cx="2560161" cy="401728"/>
          </a:xfrm>
          <a:prstGeom prst="rect">
            <a:avLst/>
          </a:prstGeom>
        </p:spPr>
      </p:pic>
      <p:cxnSp>
        <p:nvCxnSpPr>
          <p:cNvPr id="11" name="连接符: 肘形 10"/>
          <p:cNvCxnSpPr/>
          <p:nvPr/>
        </p:nvCxnSpPr>
        <p:spPr bwMode="auto">
          <a:xfrm>
            <a:off x="2423216" y="5434871"/>
            <a:ext cx="1835019" cy="171387"/>
          </a:xfrm>
          <a:prstGeom prst="bentConnector3">
            <a:avLst>
              <a:gd name="adj1" fmla="val 658"/>
            </a:avLst>
          </a:prstGeom>
          <a:solidFill>
            <a:srgbClr val="FFFFCC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连接符: 肘形 14"/>
          <p:cNvCxnSpPr/>
          <p:nvPr/>
        </p:nvCxnSpPr>
        <p:spPr bwMode="auto">
          <a:xfrm>
            <a:off x="2555950" y="6093276"/>
            <a:ext cx="1835019" cy="171387"/>
          </a:xfrm>
          <a:prstGeom prst="bentConnector3">
            <a:avLst>
              <a:gd name="adj1" fmla="val 658"/>
            </a:avLst>
          </a:prstGeom>
          <a:solidFill>
            <a:srgbClr val="FFFFCC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D32D22D-C693-4902-9CF7-E5DCEBAA7E9F}" type="slidenum">
              <a:rPr kumimoji="0" lang="en-US" altLang="ja-JP" sz="1400" b="0">
                <a:solidFill>
                  <a:srgbClr val="A50021"/>
                </a:solidFill>
              </a:rPr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7408407" cy="58658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err="1">
                <a:cs typeface="Times New Roman" panose="02020603050405020304" pitchFamily="18" charset="0"/>
              </a:rPr>
              <a:t>CartPole</a:t>
            </a:r>
            <a:r>
              <a:rPr lang="zh-CN" altLang="en-US" sz="2800" dirty="0">
                <a:cs typeface="Times New Roman" panose="02020603050405020304" pitchFamily="18" charset="0"/>
              </a:rPr>
              <a:t>任务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CartPole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环境中实现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DQN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算法。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要求：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在给定的代码框架下补充代码。</a:t>
            </a:r>
            <a:endParaRPr lang="en-US" altLang="zh-CN" sz="17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最终的</a:t>
            </a:r>
            <a:r>
              <a:rPr lang="en-US" altLang="zh-CN" sz="1700" dirty="0">
                <a:solidFill>
                  <a:schemeClr val="tx1"/>
                </a:solidFill>
                <a:cs typeface="Times New Roman" panose="02020603050405020304" pitchFamily="18" charset="0"/>
              </a:rPr>
              <a:t>reward</a:t>
            </a: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至少收敛至</a:t>
            </a:r>
            <a:r>
              <a:rPr lang="en-US" altLang="zh-CN" sz="1700" dirty="0">
                <a:solidFill>
                  <a:schemeClr val="tx1"/>
                </a:solidFill>
                <a:cs typeface="Times New Roman" panose="02020603050405020304" pitchFamily="18" charset="0"/>
              </a:rPr>
              <a:t>180.0</a:t>
            </a:r>
            <a:r>
              <a:rPr lang="zh-CN" altLang="en-US" sz="17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YWY0NGE2YzdmNDY1YzE5N2M2ZDQzZDBmNTZjOGQzMjYifQ==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演示</Application>
  <PresentationFormat>全屏显示(4:3)</PresentationFormat>
  <Paragraphs>115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MS PGothic</vt:lpstr>
      <vt:lpstr>黑体</vt:lpstr>
      <vt:lpstr>MS PMincho</vt:lpstr>
      <vt:lpstr>Yu Gothic UI</vt:lpstr>
      <vt:lpstr>微软雅黑</vt:lpstr>
      <vt:lpstr>Arial Unicode MS</vt:lpstr>
      <vt:lpstr>wasedaSample5</vt:lpstr>
      <vt:lpstr>Equation.DSMT4</vt:lpstr>
      <vt:lpstr>Equation.DSMT4</vt:lpstr>
      <vt:lpstr>Equation.DSMT4</vt:lpstr>
      <vt:lpstr>Equation.DSMT4</vt:lpstr>
      <vt:lpstr>Artificial Intelligence 人工智能实验</vt:lpstr>
      <vt:lpstr>目录 </vt:lpstr>
      <vt:lpstr>1.1 深度强化学习介绍</vt:lpstr>
      <vt:lpstr>1.2 DQN算法</vt:lpstr>
      <vt:lpstr>1.2 DQN算法</vt:lpstr>
      <vt:lpstr>1.2 DQN算法</vt:lpstr>
      <vt:lpstr>1.2 DQN</vt:lpstr>
      <vt:lpstr>1.2 DQN</vt:lpstr>
      <vt:lpstr>2. 实验任务</vt:lpstr>
      <vt:lpstr>3. 作业提交说明</vt:lpstr>
    </vt:vector>
  </TitlesOfParts>
  <Company>玄研究室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10-深度强化学习</dc:title>
  <dc:creator>宇聪 张</dc:creator>
  <cp:lastModifiedBy>Administrator</cp:lastModifiedBy>
  <cp:revision>1287</cp:revision>
  <cp:lastPrinted>1999-07-29T07:50:00Z</cp:lastPrinted>
  <dcterms:created xsi:type="dcterms:W3CDTF">1999-04-15T12:11:00Z</dcterms:created>
  <dcterms:modified xsi:type="dcterms:W3CDTF">2024-05-28T09:07:07Z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2A56C1C7CA6B46FD89453D231D33FCCD_12</vt:lpwstr>
  </property>
  <property fmtid="{D5CDD505-2E9C-101B-9397-08002B2CF9AE}" pid="3" name="KSOProductBuildVer">
    <vt:lpwstr>2052-12.1.0.16929</vt:lpwstr>
  </property>
</Properties>
</file>