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639" r:id="rId2"/>
    <p:sldId id="605" r:id="rId3"/>
    <p:sldId id="687" r:id="rId4"/>
    <p:sldId id="715" r:id="rId5"/>
    <p:sldId id="717" r:id="rId6"/>
    <p:sldId id="716" r:id="rId7"/>
    <p:sldId id="704" r:id="rId8"/>
    <p:sldId id="705" r:id="rId9"/>
    <p:sldId id="714" r:id="rId10"/>
    <p:sldId id="707" r:id="rId11"/>
    <p:sldId id="708" r:id="rId12"/>
    <p:sldId id="709" r:id="rId13"/>
    <p:sldId id="680" r:id="rId14"/>
  </p:sldIdLst>
  <p:sldSz cx="9144000" cy="6858000" type="screen4x3"/>
  <p:notesSz cx="6735763" cy="9866313"/>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0" autoAdjust="0"/>
    <p:restoredTop sz="94306" autoAdjust="0"/>
  </p:normalViewPr>
  <p:slideViewPr>
    <p:cSldViewPr snapToGrid="0">
      <p:cViewPr varScale="1">
        <p:scale>
          <a:sx n="80" d="100"/>
          <a:sy n="80" d="100"/>
        </p:scale>
        <p:origin x="936" y="5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A6FB858-78FB-EB08-3789-78A8670878E0}"/>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18787" name="Rectangle 3">
            <a:extLst>
              <a:ext uri="{FF2B5EF4-FFF2-40B4-BE49-F238E27FC236}">
                <a16:creationId xmlns:a16="http://schemas.microsoft.com/office/drawing/2014/main" id="{CAEF9A0C-77B2-8E67-E6B2-C852BC90DF5F}"/>
              </a:ext>
            </a:extLst>
          </p:cNvPr>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118788" name="Rectangle 4">
            <a:extLst>
              <a:ext uri="{FF2B5EF4-FFF2-40B4-BE49-F238E27FC236}">
                <a16:creationId xmlns:a16="http://schemas.microsoft.com/office/drawing/2014/main" id="{4CC5B328-512E-C4C6-35C5-DE94A3A46D72}"/>
              </a:ext>
            </a:extLst>
          </p:cNvPr>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18789" name="Rectangle 5">
            <a:extLst>
              <a:ext uri="{FF2B5EF4-FFF2-40B4-BE49-F238E27FC236}">
                <a16:creationId xmlns:a16="http://schemas.microsoft.com/office/drawing/2014/main" id="{45FAFD14-46CB-93DB-CF17-D92A392BACBE}"/>
              </a:ext>
            </a:extLst>
          </p:cNvPr>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034C6EE-4A99-467C-9965-50EEE77005D1}"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3F1EE7-509D-3AE9-23FE-2B503B4FB686}"/>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5363" name="Rectangle 3">
            <a:extLst>
              <a:ext uri="{FF2B5EF4-FFF2-40B4-BE49-F238E27FC236}">
                <a16:creationId xmlns:a16="http://schemas.microsoft.com/office/drawing/2014/main" id="{9E26F4BD-2FD8-5192-7A85-9F2AE64454FC}"/>
              </a:ext>
            </a:extLst>
          </p:cNvPr>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3076" name="Rectangle 4">
            <a:extLst>
              <a:ext uri="{FF2B5EF4-FFF2-40B4-BE49-F238E27FC236}">
                <a16:creationId xmlns:a16="http://schemas.microsoft.com/office/drawing/2014/main" id="{C2B01986-1D99-2E95-8678-498D9DA26884}"/>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13EAA4D7-F9C3-44E8-4755-68194F947E3D}"/>
              </a:ext>
            </a:extLst>
          </p:cNvPr>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5366" name="Rectangle 6">
            <a:extLst>
              <a:ext uri="{FF2B5EF4-FFF2-40B4-BE49-F238E27FC236}">
                <a16:creationId xmlns:a16="http://schemas.microsoft.com/office/drawing/2014/main" id="{5BFC3DD6-AAD2-A281-6938-C0830A8BDA80}"/>
              </a:ext>
            </a:extLst>
          </p:cNvPr>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5367" name="Rectangle 7">
            <a:extLst>
              <a:ext uri="{FF2B5EF4-FFF2-40B4-BE49-F238E27FC236}">
                <a16:creationId xmlns:a16="http://schemas.microsoft.com/office/drawing/2014/main" id="{B20E3499-CC0A-6250-4074-15AA16CA821D}"/>
              </a:ext>
            </a:extLst>
          </p:cNvPr>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0C4B0F1-E941-4AD4-8EB5-04747E84388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6AB9C92-E2B6-481A-AF5C-06C48BEF22A1}"/>
              </a:ext>
            </a:extLst>
          </p:cNvPr>
          <p:cNvSpPr>
            <a:spLocks noGrp="1" noRot="1" noChangeAspect="1" noChangeArrowheads="1" noTextEdit="1"/>
          </p:cNvSpPr>
          <p:nvPr>
            <p:ph type="sldImg"/>
          </p:nvPr>
        </p:nvSpPr>
        <p:spPr>
          <a:xfrm>
            <a:off x="901700" y="739775"/>
            <a:ext cx="4933950" cy="3700463"/>
          </a:xfrm>
          <a:ln/>
        </p:spPr>
      </p:sp>
      <p:sp>
        <p:nvSpPr>
          <p:cNvPr id="6147" name="备注占位符 2">
            <a:extLst>
              <a:ext uri="{FF2B5EF4-FFF2-40B4-BE49-F238E27FC236}">
                <a16:creationId xmlns:a16="http://schemas.microsoft.com/office/drawing/2014/main" id="{D3D18D4C-1468-4FF4-ADC3-9E6943E0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a:extLst>
              <a:ext uri="{FF2B5EF4-FFF2-40B4-BE49-F238E27FC236}">
                <a16:creationId xmlns:a16="http://schemas.microsoft.com/office/drawing/2014/main" id="{DC37FF0F-F6BD-40EB-9751-6A34D4753A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4974D3-3103-4956-8804-74887D3BB162}" type="slidenum">
              <a:rPr lang="zh-CN" altLang="en-US" sz="1200" b="0" smtClean="0"/>
              <a:pPr/>
              <a:t>1</a:t>
            </a:fld>
            <a:endParaRPr lang="zh-CN"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3</a:t>
            </a:fld>
            <a:endParaRPr lang="en-US" altLang="ja-JP" sz="1200" b="0"/>
          </a:p>
        </p:txBody>
      </p:sp>
    </p:spTree>
    <p:extLst>
      <p:ext uri="{BB962C8B-B14F-4D97-AF65-F5344CB8AC3E}">
        <p14:creationId xmlns:p14="http://schemas.microsoft.com/office/powerpoint/2010/main" val="11867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4</a:t>
            </a:fld>
            <a:endParaRPr lang="en-US" altLang="ja-JP" sz="1200" b="0"/>
          </a:p>
        </p:txBody>
      </p:sp>
    </p:spTree>
    <p:extLst>
      <p:ext uri="{BB962C8B-B14F-4D97-AF65-F5344CB8AC3E}">
        <p14:creationId xmlns:p14="http://schemas.microsoft.com/office/powerpoint/2010/main" val="252127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5</a:t>
            </a:fld>
            <a:endParaRPr lang="en-US" altLang="ja-JP" sz="1200" b="0"/>
          </a:p>
        </p:txBody>
      </p:sp>
    </p:spTree>
    <p:extLst>
      <p:ext uri="{BB962C8B-B14F-4D97-AF65-F5344CB8AC3E}">
        <p14:creationId xmlns:p14="http://schemas.microsoft.com/office/powerpoint/2010/main" val="32725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6</a:t>
            </a:fld>
            <a:endParaRPr lang="en-US" altLang="ja-JP" sz="1200" b="0"/>
          </a:p>
        </p:txBody>
      </p:sp>
    </p:spTree>
    <p:extLst>
      <p:ext uri="{BB962C8B-B14F-4D97-AF65-F5344CB8AC3E}">
        <p14:creationId xmlns:p14="http://schemas.microsoft.com/office/powerpoint/2010/main" val="215420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C7134C14-3C6D-EADB-094C-1EF17F374B1D}"/>
              </a:ext>
            </a:extLst>
          </p:cNvPr>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p>
        </p:txBody>
      </p:sp>
    </p:spTree>
    <p:extLst>
      <p:ext uri="{BB962C8B-B14F-4D97-AF65-F5344CB8AC3E}">
        <p14:creationId xmlns:p14="http://schemas.microsoft.com/office/powerpoint/2010/main" val="136475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3D6786A5-D287-86BB-393F-289018C00820}"/>
              </a:ext>
            </a:extLst>
          </p:cNvPr>
          <p:cNvSpPr>
            <a:spLocks noGrp="1" noChangeArrowheads="1"/>
          </p:cNvSpPr>
          <p:nvPr>
            <p:ph type="sldNum" sz="quarter" idx="10"/>
          </p:nvPr>
        </p:nvSpPr>
        <p:spPr>
          <a:ln/>
        </p:spPr>
        <p:txBody>
          <a:bodyPr/>
          <a:lstStyle>
            <a:lvl1pPr>
              <a:defRPr/>
            </a:lvl1pPr>
          </a:lstStyle>
          <a:p>
            <a:pPr>
              <a:defRPr/>
            </a:pPr>
            <a:fld id="{5DC1836E-F560-4B02-9B15-A1904EAC68FB}" type="slidenum">
              <a:rPr lang="en-US" altLang="ja-JP"/>
              <a:pPr>
                <a:defRPr/>
              </a:pPr>
              <a:t>‹#›</a:t>
            </a:fld>
            <a:endParaRPr lang="en-US" altLang="ja-JP"/>
          </a:p>
        </p:txBody>
      </p:sp>
    </p:spTree>
    <p:extLst>
      <p:ext uri="{BB962C8B-B14F-4D97-AF65-F5344CB8AC3E}">
        <p14:creationId xmlns:p14="http://schemas.microsoft.com/office/powerpoint/2010/main" val="17865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a:extLst>
              <a:ext uri="{FF2B5EF4-FFF2-40B4-BE49-F238E27FC236}">
                <a16:creationId xmlns:a16="http://schemas.microsoft.com/office/drawing/2014/main" id="{F2C6A760-ACB1-7415-81AC-9109D63E12DA}"/>
              </a:ext>
            </a:extLst>
          </p:cNvPr>
          <p:cNvSpPr>
            <a:spLocks noGrp="1" noChangeArrowheads="1"/>
          </p:cNvSpPr>
          <p:nvPr>
            <p:ph type="sldNum" sz="quarter" idx="10"/>
          </p:nvPr>
        </p:nvSpPr>
        <p:spPr>
          <a:ln/>
        </p:spPr>
        <p:txBody>
          <a:bodyPr/>
          <a:lstStyle>
            <a:lvl1pPr>
              <a:defRPr/>
            </a:lvl1pPr>
          </a:lstStyle>
          <a:p>
            <a:pPr>
              <a:defRPr/>
            </a:pPr>
            <a:fld id="{050BCFAB-D188-4040-96D5-887F570D26D2}" type="slidenum">
              <a:rPr lang="en-US" altLang="ja-JP"/>
              <a:pPr>
                <a:defRPr/>
              </a:pPr>
              <a:t>‹#›</a:t>
            </a:fld>
            <a:endParaRPr lang="en-US" altLang="ja-JP"/>
          </a:p>
        </p:txBody>
      </p:sp>
    </p:spTree>
    <p:extLst>
      <p:ext uri="{BB962C8B-B14F-4D97-AF65-F5344CB8AC3E}">
        <p14:creationId xmlns:p14="http://schemas.microsoft.com/office/powerpoint/2010/main" val="31714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34046965-E17E-0CE5-0A98-F19E55374A3C}"/>
              </a:ext>
            </a:extLst>
          </p:cNvPr>
          <p:cNvSpPr>
            <a:spLocks noGrp="1" noChangeArrowheads="1"/>
          </p:cNvSpPr>
          <p:nvPr>
            <p:ph type="sldNum" sz="quarter" idx="10"/>
          </p:nvPr>
        </p:nvSpPr>
        <p:spPr>
          <a:ln/>
        </p:spPr>
        <p:txBody>
          <a:bodyPr/>
          <a:lstStyle>
            <a:lvl1pPr>
              <a:defRPr/>
            </a:lvl1pPr>
          </a:lstStyle>
          <a:p>
            <a:pPr>
              <a:defRPr/>
            </a:pPr>
            <a:fld id="{3F5D28D9-E152-4420-A86D-30DF28F96CC3}" type="slidenum">
              <a:rPr lang="en-US" altLang="ja-JP"/>
              <a:pPr>
                <a:defRPr/>
              </a:pPr>
              <a:t>‹#›</a:t>
            </a:fld>
            <a:endParaRPr lang="en-US" altLang="ja-JP"/>
          </a:p>
        </p:txBody>
      </p:sp>
    </p:spTree>
    <p:extLst>
      <p:ext uri="{BB962C8B-B14F-4D97-AF65-F5344CB8AC3E}">
        <p14:creationId xmlns:p14="http://schemas.microsoft.com/office/powerpoint/2010/main" val="22618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a:extLst>
              <a:ext uri="{FF2B5EF4-FFF2-40B4-BE49-F238E27FC236}">
                <a16:creationId xmlns:a16="http://schemas.microsoft.com/office/drawing/2014/main" id="{34B933B0-F09E-7081-194C-DCBB5DFEF415}"/>
              </a:ext>
            </a:extLst>
          </p:cNvPr>
          <p:cNvSpPr>
            <a:spLocks noGrp="1" noChangeArrowheads="1"/>
          </p:cNvSpPr>
          <p:nvPr>
            <p:ph type="sldNum" sz="quarter" idx="10"/>
          </p:nvPr>
        </p:nvSpPr>
        <p:spPr>
          <a:ln/>
        </p:spPr>
        <p:txBody>
          <a:bodyPr/>
          <a:lstStyle>
            <a:lvl1pPr>
              <a:defRPr/>
            </a:lvl1pPr>
          </a:lstStyle>
          <a:p>
            <a:pPr>
              <a:defRPr/>
            </a:pPr>
            <a:fld id="{E3FAF141-A5EC-4CFB-A958-86E1E10B0F1D}" type="slidenum">
              <a:rPr lang="en-US" altLang="ja-JP"/>
              <a:pPr>
                <a:defRPr/>
              </a:pPr>
              <a:t>‹#›</a:t>
            </a:fld>
            <a:endParaRPr lang="en-US" altLang="ja-JP"/>
          </a:p>
        </p:txBody>
      </p:sp>
    </p:spTree>
    <p:extLst>
      <p:ext uri="{BB962C8B-B14F-4D97-AF65-F5344CB8AC3E}">
        <p14:creationId xmlns:p14="http://schemas.microsoft.com/office/powerpoint/2010/main" val="238830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0A28A5F-45F7-AF7A-52F5-23ED3D16FF80}"/>
              </a:ext>
            </a:extLst>
          </p:cNvPr>
          <p:cNvSpPr>
            <a:spLocks noGrp="1" noChangeArrowheads="1"/>
          </p:cNvSpPr>
          <p:nvPr>
            <p:ph type="sldNum" sz="quarter" idx="10"/>
          </p:nvPr>
        </p:nvSpPr>
        <p:spPr>
          <a:ln/>
        </p:spPr>
        <p:txBody>
          <a:bodyPr/>
          <a:lstStyle>
            <a:lvl1pPr>
              <a:defRPr/>
            </a:lvl1pPr>
          </a:lstStyle>
          <a:p>
            <a:pPr>
              <a:defRPr/>
            </a:pPr>
            <a:fld id="{5201B3B4-78F3-45F0-BD7A-5A4B0B67E41A}" type="slidenum">
              <a:rPr lang="en-US" altLang="ja-JP"/>
              <a:pPr>
                <a:defRPr/>
              </a:pPr>
              <a:t>‹#›</a:t>
            </a:fld>
            <a:endParaRPr lang="en-US" altLang="ja-JP"/>
          </a:p>
        </p:txBody>
      </p:sp>
    </p:spTree>
    <p:extLst>
      <p:ext uri="{BB962C8B-B14F-4D97-AF65-F5344CB8AC3E}">
        <p14:creationId xmlns:p14="http://schemas.microsoft.com/office/powerpoint/2010/main" val="306567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7FB32D68-B95E-F5EA-6BCD-0627A01180F2}"/>
              </a:ext>
            </a:extLst>
          </p:cNvPr>
          <p:cNvSpPr>
            <a:spLocks noGrp="1" noChangeArrowheads="1"/>
          </p:cNvSpPr>
          <p:nvPr>
            <p:ph type="sldNum" sz="quarter" idx="10"/>
          </p:nvPr>
        </p:nvSpPr>
        <p:spPr>
          <a:ln/>
        </p:spPr>
        <p:txBody>
          <a:bodyPr/>
          <a:lstStyle>
            <a:lvl1pPr>
              <a:defRPr/>
            </a:lvl1pPr>
          </a:lstStyle>
          <a:p>
            <a:pPr>
              <a:defRPr/>
            </a:pPr>
            <a:fld id="{A03400B0-00DE-40A7-8918-3E30DB48DF71}" type="slidenum">
              <a:rPr lang="en-US" altLang="ja-JP"/>
              <a:pPr>
                <a:defRPr/>
              </a:pPr>
              <a:t>‹#›</a:t>
            </a:fld>
            <a:endParaRPr lang="en-US" altLang="ja-JP"/>
          </a:p>
        </p:txBody>
      </p:sp>
    </p:spTree>
    <p:extLst>
      <p:ext uri="{BB962C8B-B14F-4D97-AF65-F5344CB8AC3E}">
        <p14:creationId xmlns:p14="http://schemas.microsoft.com/office/powerpoint/2010/main" val="201862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C57111-F1AB-FE24-ED69-F10F8F24F86A}"/>
              </a:ext>
            </a:extLst>
          </p:cNvPr>
          <p:cNvSpPr>
            <a:spLocks noGrp="1" noChangeArrowheads="1"/>
          </p:cNvSpPr>
          <p:nvPr>
            <p:ph type="sldNum" sz="quarter" idx="10"/>
          </p:nvPr>
        </p:nvSpPr>
        <p:spPr>
          <a:ln/>
        </p:spPr>
        <p:txBody>
          <a:bodyPr/>
          <a:lstStyle>
            <a:lvl1pPr>
              <a:defRPr/>
            </a:lvl1pPr>
          </a:lstStyle>
          <a:p>
            <a:pPr>
              <a:defRPr/>
            </a:pPr>
            <a:fld id="{D21B16E1-3542-4D7A-B514-ED013101ED34}" type="slidenum">
              <a:rPr lang="en-US" altLang="ja-JP"/>
              <a:pPr>
                <a:defRPr/>
              </a:pPr>
              <a:t>‹#›</a:t>
            </a:fld>
            <a:endParaRPr lang="en-US" altLang="ja-JP"/>
          </a:p>
        </p:txBody>
      </p:sp>
    </p:spTree>
    <p:extLst>
      <p:ext uri="{BB962C8B-B14F-4D97-AF65-F5344CB8AC3E}">
        <p14:creationId xmlns:p14="http://schemas.microsoft.com/office/powerpoint/2010/main" val="336821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9E33386-92A9-415E-F0B6-D637B285E81C}"/>
              </a:ext>
            </a:extLst>
          </p:cNvPr>
          <p:cNvSpPr>
            <a:spLocks noGrp="1" noChangeArrowheads="1"/>
          </p:cNvSpPr>
          <p:nvPr>
            <p:ph type="sldNum" sz="quarter" idx="10"/>
          </p:nvPr>
        </p:nvSpPr>
        <p:spPr>
          <a:ln/>
        </p:spPr>
        <p:txBody>
          <a:bodyPr/>
          <a:lstStyle>
            <a:lvl1pPr>
              <a:defRPr/>
            </a:lvl1pPr>
          </a:lstStyle>
          <a:p>
            <a:pPr>
              <a:defRPr/>
            </a:pPr>
            <a:fld id="{9A80E1B8-4BBF-432F-A56B-E500C3596581}" type="slidenum">
              <a:rPr lang="en-US" altLang="ja-JP"/>
              <a:pPr>
                <a:defRPr/>
              </a:pPr>
              <a:t>‹#›</a:t>
            </a:fld>
            <a:endParaRPr lang="en-US" altLang="ja-JP"/>
          </a:p>
        </p:txBody>
      </p:sp>
    </p:spTree>
    <p:extLst>
      <p:ext uri="{BB962C8B-B14F-4D97-AF65-F5344CB8AC3E}">
        <p14:creationId xmlns:p14="http://schemas.microsoft.com/office/powerpoint/2010/main" val="181327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20B2FC2-A9EF-2898-3FEB-F650B67D7783}"/>
              </a:ext>
            </a:extLst>
          </p:cNvPr>
          <p:cNvSpPr>
            <a:spLocks noGrp="1" noChangeArrowheads="1"/>
          </p:cNvSpPr>
          <p:nvPr>
            <p:ph type="sldNum" sz="quarter" idx="10"/>
          </p:nvPr>
        </p:nvSpPr>
        <p:spPr>
          <a:ln/>
        </p:spPr>
        <p:txBody>
          <a:bodyPr/>
          <a:lstStyle>
            <a:lvl1pPr>
              <a:defRPr/>
            </a:lvl1pPr>
          </a:lstStyle>
          <a:p>
            <a:pPr>
              <a:defRPr/>
            </a:pPr>
            <a:fld id="{BE26F008-80B0-4065-8639-FA522E78ABD8}" type="slidenum">
              <a:rPr lang="en-US" altLang="ja-JP"/>
              <a:pPr>
                <a:defRPr/>
              </a:pPr>
              <a:t>‹#›</a:t>
            </a:fld>
            <a:endParaRPr lang="en-US" altLang="ja-JP"/>
          </a:p>
        </p:txBody>
      </p:sp>
    </p:spTree>
    <p:extLst>
      <p:ext uri="{BB962C8B-B14F-4D97-AF65-F5344CB8AC3E}">
        <p14:creationId xmlns:p14="http://schemas.microsoft.com/office/powerpoint/2010/main" val="163071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F570EE6B-1D35-8F86-D7F2-334C6FF91B17}"/>
              </a:ext>
            </a:extLst>
          </p:cNvPr>
          <p:cNvSpPr>
            <a:spLocks noGrp="1" noChangeArrowheads="1"/>
          </p:cNvSpPr>
          <p:nvPr>
            <p:ph type="sldNum" sz="quarter" idx="10"/>
          </p:nvPr>
        </p:nvSpPr>
        <p:spPr>
          <a:ln/>
        </p:spPr>
        <p:txBody>
          <a:bodyPr/>
          <a:lstStyle>
            <a:lvl1pPr>
              <a:defRPr/>
            </a:lvl1pPr>
          </a:lstStyle>
          <a:p>
            <a:pPr>
              <a:defRPr/>
            </a:pPr>
            <a:fld id="{322A297B-0CBD-41CE-A2CE-5D734000E697}" type="slidenum">
              <a:rPr lang="en-US" altLang="ja-JP"/>
              <a:pPr>
                <a:defRPr/>
              </a:pPr>
              <a:t>‹#›</a:t>
            </a:fld>
            <a:endParaRPr lang="en-US" altLang="ja-JP"/>
          </a:p>
        </p:txBody>
      </p:sp>
    </p:spTree>
    <p:extLst>
      <p:ext uri="{BB962C8B-B14F-4D97-AF65-F5344CB8AC3E}">
        <p14:creationId xmlns:p14="http://schemas.microsoft.com/office/powerpoint/2010/main" val="16172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9E35E2-C99F-2F3F-1AB0-94113809806C}"/>
              </a:ext>
            </a:extLst>
          </p:cNvPr>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79240DC6-295B-4A56-13F0-317F24695A8E}"/>
              </a:ext>
            </a:extLst>
          </p:cNvPr>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2038" name="Rectangle 6">
            <a:extLst>
              <a:ext uri="{FF2B5EF4-FFF2-40B4-BE49-F238E27FC236}">
                <a16:creationId xmlns:a16="http://schemas.microsoft.com/office/drawing/2014/main" id="{21187D86-7313-7FCA-AD1E-61BAD6D6B550}"/>
              </a:ext>
            </a:extLst>
          </p:cNvPr>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b="0">
                <a:solidFill>
                  <a:srgbClr val="A50021"/>
                </a:solidFill>
              </a:defRPr>
            </a:lvl1pPr>
          </a:lstStyle>
          <a:p>
            <a:pPr>
              <a:defRPr/>
            </a:pPr>
            <a:fld id="{98481C38-1BE0-4570-8049-390C7BA11E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indent="176213" algn="l" rtl="0" eaLnBrk="0" fontAlgn="base" hangingPunct="0">
        <a:spcBef>
          <a:spcPct val="0"/>
        </a:spcBef>
        <a:spcAft>
          <a:spcPct val="0"/>
        </a:spcAft>
        <a:defRPr kumimoji="1" sz="3800" b="1" kern="1200">
          <a:solidFill>
            <a:schemeClr val="bg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DC0CCD9-2590-401F-9A13-1FDA030F428C}"/>
              </a:ext>
            </a:extLst>
          </p:cNvPr>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190977FD-301E-482B-A585-2CBCC359B86A}"/>
              </a:ext>
            </a:extLst>
          </p:cNvPr>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p>
        </p:txBody>
      </p:sp>
      <p:sp>
        <p:nvSpPr>
          <p:cNvPr id="3" name="标题 1">
            <a:extLst>
              <a:ext uri="{FF2B5EF4-FFF2-40B4-BE49-F238E27FC236}">
                <a16:creationId xmlns:a16="http://schemas.microsoft.com/office/drawing/2014/main" id="{FCF979FE-39E6-D24E-6377-07E2D678154D}"/>
              </a:ext>
            </a:extLst>
          </p:cNvPr>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indent="176213" algn="ctr" rtl="0" eaLnBrk="0" fontAlgn="base" hangingPunct="0">
              <a:spcBef>
                <a:spcPct val="0"/>
              </a:spcBef>
              <a:spcAft>
                <a:spcPct val="0"/>
              </a:spcAft>
              <a:defRPr kumimoji="1" sz="4000" b="1" kern="1200">
                <a:solidFill>
                  <a:srgbClr val="A5002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a:lstStyle>
          <a:p>
            <a:r>
              <a:rPr lang="zh-CN" altLang="en-US" dirty="0">
                <a:latin typeface="黑体" panose="02010609060101010101" pitchFamily="49" charset="-122"/>
                <a:ea typeface="黑体" panose="02010609060101010101" pitchFamily="49" charset="-122"/>
              </a:rPr>
              <a:t>强化学习基础</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10</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8430B5A8-2E5C-43F7-AE56-A1DD22DD8F67}"/>
              </a:ext>
            </a:extLst>
          </p:cNvPr>
          <p:cNvPicPr>
            <a:picLocks noChangeAspect="1"/>
          </p:cNvPicPr>
          <p:nvPr/>
        </p:nvPicPr>
        <p:blipFill rotWithShape="1">
          <a:blip r:embed="rId2">
            <a:extLst>
              <a:ext uri="{28A0092B-C50C-407E-A947-70E740481C1C}">
                <a14:useLocalDpi xmlns:a14="http://schemas.microsoft.com/office/drawing/2010/main" val="0"/>
              </a:ext>
            </a:extLst>
          </a:blip>
          <a:srcRect t="18305"/>
          <a:stretch/>
        </p:blipFill>
        <p:spPr>
          <a:xfrm>
            <a:off x="642937" y="2242309"/>
            <a:ext cx="7858125" cy="1657461"/>
          </a:xfrm>
          <a:prstGeom prst="rect">
            <a:avLst/>
          </a:prstGeom>
        </p:spPr>
      </p:pic>
      <p:pic>
        <p:nvPicPr>
          <p:cNvPr id="6" name="图片 5">
            <a:extLst>
              <a:ext uri="{FF2B5EF4-FFF2-40B4-BE49-F238E27FC236}">
                <a16:creationId xmlns:a16="http://schemas.microsoft.com/office/drawing/2014/main" id="{35255A4B-26FC-453D-B965-94FEE7790045}"/>
              </a:ext>
            </a:extLst>
          </p:cNvPr>
          <p:cNvPicPr>
            <a:picLocks noChangeAspect="1"/>
          </p:cNvPicPr>
          <p:nvPr/>
        </p:nvPicPr>
        <p:blipFill rotWithShape="1">
          <a:blip r:embed="rId3">
            <a:extLst>
              <a:ext uri="{28A0092B-C50C-407E-A947-70E740481C1C}">
                <a14:useLocalDpi xmlns:a14="http://schemas.microsoft.com/office/drawing/2010/main" val="0"/>
              </a:ext>
            </a:extLst>
          </a:blip>
          <a:srcRect t="5352"/>
          <a:stretch/>
        </p:blipFill>
        <p:spPr>
          <a:xfrm>
            <a:off x="2622044" y="4204448"/>
            <a:ext cx="4912230" cy="2653552"/>
          </a:xfrm>
          <a:prstGeom prst="rect">
            <a:avLst/>
          </a:prstGeom>
        </p:spPr>
      </p:pic>
      <p:graphicFrame>
        <p:nvGraphicFramePr>
          <p:cNvPr id="7" name="对象 6">
            <a:extLst>
              <a:ext uri="{FF2B5EF4-FFF2-40B4-BE49-F238E27FC236}">
                <a16:creationId xmlns:a16="http://schemas.microsoft.com/office/drawing/2014/main" id="{01F0FACF-ABE0-40E9-B886-9437FC792838}"/>
              </a:ext>
            </a:extLst>
          </p:cNvPr>
          <p:cNvGraphicFramePr>
            <a:graphicFrameLocks noChangeAspect="1"/>
          </p:cNvGraphicFramePr>
          <p:nvPr>
            <p:extLst>
              <p:ext uri="{D42A27DB-BD31-4B8C-83A1-F6EECF244321}">
                <p14:modId xmlns:p14="http://schemas.microsoft.com/office/powerpoint/2010/main" val="3678143778"/>
              </p:ext>
            </p:extLst>
          </p:nvPr>
        </p:nvGraphicFramePr>
        <p:xfrm>
          <a:off x="642937" y="5200859"/>
          <a:ext cx="1548586" cy="330365"/>
        </p:xfrm>
        <a:graphic>
          <a:graphicData uri="http://schemas.openxmlformats.org/presentationml/2006/ole">
            <mc:AlternateContent xmlns:mc="http://schemas.openxmlformats.org/markup-compatibility/2006">
              <mc:Choice xmlns:v="urn:schemas-microsoft-com:vml" Requires="v">
                <p:oleObj name="Equation" r:id="rId4" imgW="952200" imgH="203040" progId="Equation.DSMT4">
                  <p:embed/>
                </p:oleObj>
              </mc:Choice>
              <mc:Fallback>
                <p:oleObj name="Equation" r:id="rId4" imgW="952200" imgH="203040" progId="Equation.DSMT4">
                  <p:embed/>
                  <p:pic>
                    <p:nvPicPr>
                      <p:cNvPr id="7" name="对象 6">
                        <a:extLst>
                          <a:ext uri="{FF2B5EF4-FFF2-40B4-BE49-F238E27FC236}">
                            <a16:creationId xmlns:a16="http://schemas.microsoft.com/office/drawing/2014/main" id="{01F0FACF-ABE0-40E9-B886-9437FC792838}"/>
                          </a:ext>
                        </a:extLst>
                      </p:cNvPr>
                      <p:cNvPicPr/>
                      <p:nvPr/>
                    </p:nvPicPr>
                    <p:blipFill>
                      <a:blip r:embed="rId5"/>
                      <a:stretch>
                        <a:fillRect/>
                      </a:stretch>
                    </p:blipFill>
                    <p:spPr>
                      <a:xfrm>
                        <a:off x="642937" y="5200859"/>
                        <a:ext cx="1548586" cy="330365"/>
                      </a:xfrm>
                      <a:prstGeom prst="rect">
                        <a:avLst/>
                      </a:prstGeom>
                    </p:spPr>
                  </p:pic>
                </p:oleObj>
              </mc:Fallback>
            </mc:AlternateContent>
          </a:graphicData>
        </a:graphic>
      </p:graphicFrame>
      <p:sp>
        <p:nvSpPr>
          <p:cNvPr id="2" name="内容占位符 2">
            <a:extLst>
              <a:ext uri="{FF2B5EF4-FFF2-40B4-BE49-F238E27FC236}">
                <a16:creationId xmlns:a16="http://schemas.microsoft.com/office/drawing/2014/main" id="{8046DC25-C336-3F94-0018-B8B99850D068}"/>
              </a:ext>
            </a:extLst>
          </p:cNvPr>
          <p:cNvSpPr>
            <a:spLocks noGrp="1"/>
          </p:cNvSpPr>
          <p:nvPr>
            <p:ph idx="1"/>
          </p:nvPr>
        </p:nvSpPr>
        <p:spPr>
          <a:xfrm>
            <a:off x="250825" y="908051"/>
            <a:ext cx="8642350" cy="1250121"/>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fr-FR"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使用贝尔曼方程更新：</a:t>
            </a:r>
          </a:p>
          <a:p>
            <a:pPr lvl="1" algn="just">
              <a:lnSpc>
                <a:spcPct val="150000"/>
              </a:lnSpc>
            </a:pPr>
            <a:endParaRPr lang="en-US" altLang="zh-CN" sz="1800" dirty="0">
              <a:solidFill>
                <a:schemeClr val="tx1"/>
              </a:solidFill>
              <a:cs typeface="Times New Roman" panose="02020603050405020304" pitchFamily="18" charset="0"/>
            </a:endParaRPr>
          </a:p>
        </p:txBody>
      </p:sp>
      <p:sp>
        <p:nvSpPr>
          <p:cNvPr id="4" name="内容占位符 2">
            <a:extLst>
              <a:ext uri="{FF2B5EF4-FFF2-40B4-BE49-F238E27FC236}">
                <a16:creationId xmlns:a16="http://schemas.microsoft.com/office/drawing/2014/main" id="{D87BB23C-1A10-337E-4D01-761FD782A52B}"/>
              </a:ext>
            </a:extLst>
          </p:cNvPr>
          <p:cNvSpPr txBox="1">
            <a:spLocks/>
          </p:cNvSpPr>
          <p:nvPr/>
        </p:nvSpPr>
        <p:spPr bwMode="auto">
          <a:xfrm>
            <a:off x="2942571" y="3463169"/>
            <a:ext cx="392113"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8" name="内容占位符 2">
            <a:extLst>
              <a:ext uri="{FF2B5EF4-FFF2-40B4-BE49-F238E27FC236}">
                <a16:creationId xmlns:a16="http://schemas.microsoft.com/office/drawing/2014/main" id="{26693CE1-1B25-6A4C-0316-F25F432ED781}"/>
              </a:ext>
            </a:extLst>
          </p:cNvPr>
          <p:cNvSpPr txBox="1">
            <a:spLocks/>
          </p:cNvSpPr>
          <p:nvPr/>
        </p:nvSpPr>
        <p:spPr bwMode="auto">
          <a:xfrm>
            <a:off x="4313187"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1.0</a:t>
            </a:r>
          </a:p>
        </p:txBody>
      </p:sp>
      <p:sp>
        <p:nvSpPr>
          <p:cNvPr id="9" name="内容占位符 2">
            <a:extLst>
              <a:ext uri="{FF2B5EF4-FFF2-40B4-BE49-F238E27FC236}">
                <a16:creationId xmlns:a16="http://schemas.microsoft.com/office/drawing/2014/main" id="{272671F6-5556-2BFC-360D-376A6A368286}"/>
              </a:ext>
            </a:extLst>
          </p:cNvPr>
          <p:cNvSpPr txBox="1">
            <a:spLocks/>
          </p:cNvSpPr>
          <p:nvPr/>
        </p:nvSpPr>
        <p:spPr bwMode="auto">
          <a:xfrm>
            <a:off x="6276459"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10" name="内容占位符 2">
            <a:extLst>
              <a:ext uri="{FF2B5EF4-FFF2-40B4-BE49-F238E27FC236}">
                <a16:creationId xmlns:a16="http://schemas.microsoft.com/office/drawing/2014/main" id="{63F596FE-5BC7-7B2E-837D-D65A070739BE}"/>
              </a:ext>
            </a:extLst>
          </p:cNvPr>
          <p:cNvSpPr txBox="1">
            <a:spLocks/>
          </p:cNvSpPr>
          <p:nvPr/>
        </p:nvSpPr>
        <p:spPr bwMode="auto">
          <a:xfrm>
            <a:off x="7809422"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11" name="内容占位符 2">
            <a:extLst>
              <a:ext uri="{FF2B5EF4-FFF2-40B4-BE49-F238E27FC236}">
                <a16:creationId xmlns:a16="http://schemas.microsoft.com/office/drawing/2014/main" id="{4165BFC8-DF69-452E-1551-25D5FA8EAE95}"/>
              </a:ext>
            </a:extLst>
          </p:cNvPr>
          <p:cNvSpPr txBox="1">
            <a:spLocks/>
          </p:cNvSpPr>
          <p:nvPr/>
        </p:nvSpPr>
        <p:spPr bwMode="auto">
          <a:xfrm>
            <a:off x="5111044" y="3725635"/>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0.9</a:t>
            </a:r>
          </a:p>
        </p:txBody>
      </p:sp>
      <p:sp>
        <p:nvSpPr>
          <p:cNvPr id="12" name="内容占位符 2">
            <a:extLst>
              <a:ext uri="{FF2B5EF4-FFF2-40B4-BE49-F238E27FC236}">
                <a16:creationId xmlns:a16="http://schemas.microsoft.com/office/drawing/2014/main" id="{872E6A95-C3F4-7312-88AA-C35CD4565894}"/>
              </a:ext>
            </a:extLst>
          </p:cNvPr>
          <p:cNvSpPr txBox="1">
            <a:spLocks/>
          </p:cNvSpPr>
          <p:nvPr/>
        </p:nvSpPr>
        <p:spPr bwMode="auto">
          <a:xfrm>
            <a:off x="3649798" y="3725635"/>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0.1</a:t>
            </a:r>
          </a:p>
        </p:txBody>
      </p:sp>
      <p:sp>
        <p:nvSpPr>
          <p:cNvPr id="13" name="内容占位符 2">
            <a:extLst>
              <a:ext uri="{FF2B5EF4-FFF2-40B4-BE49-F238E27FC236}">
                <a16:creationId xmlns:a16="http://schemas.microsoft.com/office/drawing/2014/main" id="{151C7056-A12C-157A-1A7B-91CB02B21CE5}"/>
              </a:ext>
            </a:extLst>
          </p:cNvPr>
          <p:cNvSpPr txBox="1">
            <a:spLocks/>
          </p:cNvSpPr>
          <p:nvPr/>
        </p:nvSpPr>
        <p:spPr bwMode="auto">
          <a:xfrm>
            <a:off x="1153354"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0.1</a:t>
            </a:r>
          </a:p>
        </p:txBody>
      </p:sp>
      <p:cxnSp>
        <p:nvCxnSpPr>
          <p:cNvPr id="15" name="直接箭头连接符 14">
            <a:extLst>
              <a:ext uri="{FF2B5EF4-FFF2-40B4-BE49-F238E27FC236}">
                <a16:creationId xmlns:a16="http://schemas.microsoft.com/office/drawing/2014/main" id="{ABA2F47D-6B08-3DAC-5C2D-8466F4F864B5}"/>
              </a:ext>
            </a:extLst>
          </p:cNvPr>
          <p:cNvCxnSpPr/>
          <p:nvPr/>
        </p:nvCxnSpPr>
        <p:spPr bwMode="auto">
          <a:xfrm flipV="1">
            <a:off x="1417230"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7" name="直接箭头连接符 16">
            <a:extLst>
              <a:ext uri="{FF2B5EF4-FFF2-40B4-BE49-F238E27FC236}">
                <a16:creationId xmlns:a16="http://schemas.microsoft.com/office/drawing/2014/main" id="{B47BE7A2-B679-A3E8-97D1-10CA88AF1F3A}"/>
              </a:ext>
            </a:extLst>
          </p:cNvPr>
          <p:cNvCxnSpPr/>
          <p:nvPr/>
        </p:nvCxnSpPr>
        <p:spPr bwMode="auto">
          <a:xfrm flipV="1">
            <a:off x="3089018"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9" name="直接箭头连接符 18">
            <a:extLst>
              <a:ext uri="{FF2B5EF4-FFF2-40B4-BE49-F238E27FC236}">
                <a16:creationId xmlns:a16="http://schemas.microsoft.com/office/drawing/2014/main" id="{19322276-06CA-6F92-01CB-9F0869286D16}"/>
              </a:ext>
            </a:extLst>
          </p:cNvPr>
          <p:cNvCxnSpPr/>
          <p:nvPr/>
        </p:nvCxnSpPr>
        <p:spPr bwMode="auto">
          <a:xfrm flipV="1">
            <a:off x="4571999"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0" name="直接箭头连接符 19">
            <a:extLst>
              <a:ext uri="{FF2B5EF4-FFF2-40B4-BE49-F238E27FC236}">
                <a16:creationId xmlns:a16="http://schemas.microsoft.com/office/drawing/2014/main" id="{3057DDF2-FD81-6136-218C-20F2C2C1DF96}"/>
              </a:ext>
            </a:extLst>
          </p:cNvPr>
          <p:cNvCxnSpPr/>
          <p:nvPr/>
        </p:nvCxnSpPr>
        <p:spPr bwMode="auto">
          <a:xfrm flipV="1">
            <a:off x="6427693"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04D1662E-2016-EEA1-C84C-593FB32AC41D}"/>
              </a:ext>
            </a:extLst>
          </p:cNvPr>
          <p:cNvCxnSpPr/>
          <p:nvPr/>
        </p:nvCxnSpPr>
        <p:spPr bwMode="auto">
          <a:xfrm flipV="1">
            <a:off x="7974013"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22C526C5-ADB0-3D23-DE6F-8B116595A6CC}"/>
              </a:ext>
            </a:extLst>
          </p:cNvPr>
          <p:cNvCxnSpPr>
            <a:cxnSpLocks/>
          </p:cNvCxnSpPr>
          <p:nvPr/>
        </p:nvCxnSpPr>
        <p:spPr bwMode="auto">
          <a:xfrm flipV="1">
            <a:off x="3863788" y="3586230"/>
            <a:ext cx="0" cy="186569"/>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560F0DFB-A73B-6D7F-1885-D85DE384F634}"/>
              </a:ext>
            </a:extLst>
          </p:cNvPr>
          <p:cNvCxnSpPr>
            <a:cxnSpLocks/>
          </p:cNvCxnSpPr>
          <p:nvPr/>
        </p:nvCxnSpPr>
        <p:spPr bwMode="auto">
          <a:xfrm flipV="1">
            <a:off x="5342964" y="3586229"/>
            <a:ext cx="0" cy="186569"/>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574330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11</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951449E1-548F-43BC-9909-DD89F2E3C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4" y="2672282"/>
            <a:ext cx="3461195" cy="3903194"/>
          </a:xfrm>
          <a:prstGeom prst="rect">
            <a:avLst/>
          </a:prstGeom>
        </p:spPr>
      </p:pic>
      <p:sp>
        <p:nvSpPr>
          <p:cNvPr id="2" name="内容占位符 2">
            <a:extLst>
              <a:ext uri="{FF2B5EF4-FFF2-40B4-BE49-F238E27FC236}">
                <a16:creationId xmlns:a16="http://schemas.microsoft.com/office/drawing/2014/main" id="{C5FB4642-AC73-CDB5-333C-0C97871DF3A5}"/>
              </a:ext>
            </a:extLst>
          </p:cNvPr>
          <p:cNvSpPr>
            <a:spLocks noGrp="1"/>
          </p:cNvSpPr>
          <p:nvPr>
            <p:ph idx="1"/>
          </p:nvPr>
        </p:nvSpPr>
        <p:spPr>
          <a:xfrm>
            <a:off x="250825" y="908051"/>
            <a:ext cx="8642350" cy="1250121"/>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在每个</a:t>
            </a:r>
            <a:r>
              <a:rPr lang="en-US" altLang="zh-CN" sz="1800" dirty="0">
                <a:solidFill>
                  <a:schemeClr val="tx1"/>
                </a:solidFill>
                <a:cs typeface="Times New Roman" panose="02020603050405020304" pitchFamily="18" charset="0"/>
              </a:rPr>
              <a:t>step</a:t>
            </a:r>
            <a:r>
              <a:rPr lang="zh-CN" altLang="en-US" sz="1800" dirty="0">
                <a:solidFill>
                  <a:schemeClr val="tx1"/>
                </a:solidFill>
                <a:cs typeface="Times New Roman" panose="02020603050405020304" pitchFamily="18" charset="0"/>
              </a:rPr>
              <a:t>的时候都会用上述方法迭代更新一次</a:t>
            </a:r>
            <a:r>
              <a:rPr lang="en-US" altLang="zh-CN" sz="1800" dirty="0">
                <a:solidFill>
                  <a:schemeClr val="tx1"/>
                </a:solidFill>
                <a:cs typeface="Times New Roman" panose="02020603050405020304" pitchFamily="18" charset="0"/>
              </a:rPr>
              <a:t>Q-table</a:t>
            </a:r>
            <a:r>
              <a:rPr lang="zh-CN" altLang="en-US" sz="1800" dirty="0">
                <a:solidFill>
                  <a:schemeClr val="tx1"/>
                </a:solidFill>
                <a:cs typeface="Times New Roman" panose="02020603050405020304" pitchFamily="18" charset="0"/>
              </a:rPr>
              <a:t>，直到</a:t>
            </a:r>
            <a:r>
              <a:rPr lang="en-US" altLang="zh-CN" sz="1800" dirty="0">
                <a:solidFill>
                  <a:schemeClr val="tx1"/>
                </a:solidFill>
                <a:cs typeface="Times New Roman" panose="02020603050405020304" pitchFamily="18" charset="0"/>
              </a:rPr>
              <a:t>Q-table</a:t>
            </a:r>
            <a:r>
              <a:rPr lang="zh-CN" altLang="en-US" sz="1800" dirty="0">
                <a:solidFill>
                  <a:schemeClr val="tx1"/>
                </a:solidFill>
                <a:cs typeface="Times New Roman" panose="02020603050405020304" pitchFamily="18" charset="0"/>
              </a:rPr>
              <a:t>不再更新，或者到达游戏设置的结束局数。</a:t>
            </a: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7716822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1.3 SARSA</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12</a:t>
            </a:fld>
            <a:endParaRPr kumimoji="0" lang="en-US" altLang="ja-JP" sz="1400" b="0">
              <a:solidFill>
                <a:srgbClr val="A50021"/>
              </a:solidFill>
              <a:latin typeface="Arial" panose="020B0604020202020204" pitchFamily="34" charset="0"/>
            </a:endParaRPr>
          </a:p>
        </p:txBody>
      </p:sp>
      <p:pic>
        <p:nvPicPr>
          <p:cNvPr id="8" name="图片 7">
            <a:extLst>
              <a:ext uri="{FF2B5EF4-FFF2-40B4-BE49-F238E27FC236}">
                <a16:creationId xmlns:a16="http://schemas.microsoft.com/office/drawing/2014/main" id="{8E0C255E-E8F3-477D-8687-3CB0130A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145" y="5052925"/>
            <a:ext cx="4572235" cy="1720938"/>
          </a:xfrm>
          <a:prstGeom prst="rect">
            <a:avLst/>
          </a:prstGeom>
        </p:spPr>
      </p:pic>
      <p:pic>
        <p:nvPicPr>
          <p:cNvPr id="10" name="图片 9">
            <a:extLst>
              <a:ext uri="{FF2B5EF4-FFF2-40B4-BE49-F238E27FC236}">
                <a16:creationId xmlns:a16="http://schemas.microsoft.com/office/drawing/2014/main" id="{1E531DF9-621C-4392-B34B-7B2F6F22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145" y="3015989"/>
            <a:ext cx="4572235" cy="1892397"/>
          </a:xfrm>
          <a:prstGeom prst="rect">
            <a:avLst/>
          </a:prstGeom>
        </p:spPr>
      </p:pic>
      <p:sp>
        <p:nvSpPr>
          <p:cNvPr id="11" name="矩形 10">
            <a:extLst>
              <a:ext uri="{FF2B5EF4-FFF2-40B4-BE49-F238E27FC236}">
                <a16:creationId xmlns:a16="http://schemas.microsoft.com/office/drawing/2014/main" id="{58BB3B58-B79F-4CA5-A66A-5938A1BADD4C}"/>
              </a:ext>
            </a:extLst>
          </p:cNvPr>
          <p:cNvSpPr/>
          <p:nvPr/>
        </p:nvSpPr>
        <p:spPr bwMode="auto">
          <a:xfrm>
            <a:off x="2565918" y="4142792"/>
            <a:ext cx="4030825" cy="382555"/>
          </a:xfrm>
          <a:prstGeom prst="rect">
            <a:avLst/>
          </a:prstGeom>
          <a:noFill/>
          <a:ln w="2857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14" name="矩形 13">
            <a:extLst>
              <a:ext uri="{FF2B5EF4-FFF2-40B4-BE49-F238E27FC236}">
                <a16:creationId xmlns:a16="http://schemas.microsoft.com/office/drawing/2014/main" id="{2AB49831-F8F7-41ED-9ED6-95AC0195F331}"/>
              </a:ext>
            </a:extLst>
          </p:cNvPr>
          <p:cNvSpPr/>
          <p:nvPr/>
        </p:nvSpPr>
        <p:spPr bwMode="auto">
          <a:xfrm>
            <a:off x="2565807" y="6195527"/>
            <a:ext cx="3600000" cy="199311"/>
          </a:xfrm>
          <a:prstGeom prst="rect">
            <a:avLst/>
          </a:prstGeom>
          <a:noFill/>
          <a:ln w="2857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2" name="内容占位符 2">
            <a:extLst>
              <a:ext uri="{FF2B5EF4-FFF2-40B4-BE49-F238E27FC236}">
                <a16:creationId xmlns:a16="http://schemas.microsoft.com/office/drawing/2014/main" id="{CC7BD160-AAEA-BB4E-3808-32CCEB87DA27}"/>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SARSA</a:t>
            </a:r>
            <a:r>
              <a:rPr lang="zh-CN" altLang="en-US" sz="2800" dirty="0">
                <a:cs typeface="Times New Roman" panose="02020603050405020304" pitchFamily="18" charset="0"/>
              </a:rPr>
              <a:t>算法介绍</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和</a:t>
            </a: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类似，两者的区别在于：更新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表的时候，选择的策略不同。</a:t>
            </a:r>
            <a:r>
              <a:rPr lang="en-US" altLang="zh-CN" sz="1800" dirty="0" err="1">
                <a:solidFill>
                  <a:schemeClr val="tx1"/>
                </a:solidFill>
                <a:cs typeface="Times New Roman" panose="02020603050405020304" pitchFamily="18" charset="0"/>
              </a:rPr>
              <a:t>Sarsa</a:t>
            </a:r>
            <a:r>
              <a:rPr lang="zh-CN" altLang="en-US" sz="1800" dirty="0">
                <a:solidFill>
                  <a:schemeClr val="tx1"/>
                </a:solidFill>
                <a:cs typeface="Times New Roman" panose="02020603050405020304" pitchFamily="18" charset="0"/>
              </a:rPr>
              <a:t>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表的策略与选择动作策略一致，均采用</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𝑔𝑟𝑒𝑒𝑑𝑦。而</a:t>
            </a: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表采用𝑔𝑟𝑒𝑒𝑑𝑦 策略，选择动作采用</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 。</a:t>
            </a:r>
          </a:p>
          <a:p>
            <a:pPr lvl="1" algn="just">
              <a:lnSpc>
                <a:spcPct val="150000"/>
              </a:lnSpc>
            </a:pPr>
            <a:endParaRPr lang="zh-CN" altLang="en-US"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0947047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3FD83AB-45BD-B287-35A2-C50BA269AB31}"/>
              </a:ext>
            </a:extLst>
          </p:cNvPr>
          <p:cNvSpPr>
            <a:spLocks noGrp="1" noChangeArrowheads="1"/>
          </p:cNvSpPr>
          <p:nvPr>
            <p:ph type="title"/>
          </p:nvPr>
        </p:nvSpPr>
        <p:spPr/>
        <p:txBody>
          <a:bodyPr/>
          <a:lstStyle/>
          <a:p>
            <a:r>
              <a:rPr lang="en-US" altLang="zh-CN" dirty="0"/>
              <a:t>2. </a:t>
            </a:r>
            <a:r>
              <a:rPr lang="zh-CN" altLang="en-US" dirty="0"/>
              <a:t>实验任务</a:t>
            </a:r>
          </a:p>
        </p:txBody>
      </p:sp>
      <p:sp>
        <p:nvSpPr>
          <p:cNvPr id="24579" name="灯片编号占位符 3">
            <a:extLst>
              <a:ext uri="{FF2B5EF4-FFF2-40B4-BE49-F238E27FC236}">
                <a16:creationId xmlns:a16="http://schemas.microsoft.com/office/drawing/2014/main" id="{A2DB3155-2CA6-EE5B-D8E7-19A5524FCE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32D22D-C693-4902-9CF7-E5DCEBAA7E9F}" type="slidenum">
              <a:rPr kumimoji="0" lang="en-US" altLang="ja-JP" sz="1400" b="0">
                <a:solidFill>
                  <a:srgbClr val="A50021"/>
                </a:solidFill>
              </a:rPr>
              <a:pPr/>
              <a:t>13</a:t>
            </a:fld>
            <a:endParaRPr kumimoji="0" lang="en-US" altLang="ja-JP" sz="1400" b="0">
              <a:solidFill>
                <a:srgbClr val="A50021"/>
              </a:solidFill>
            </a:endParaRPr>
          </a:p>
        </p:txBody>
      </p:sp>
      <p:sp>
        <p:nvSpPr>
          <p:cNvPr id="7" name="内容占位符 2">
            <a:extLst>
              <a:ext uri="{FF2B5EF4-FFF2-40B4-BE49-F238E27FC236}">
                <a16:creationId xmlns:a16="http://schemas.microsoft.com/office/drawing/2014/main" id="{803A9108-AABC-45BE-BCAD-2444EB282617}"/>
              </a:ext>
            </a:extLst>
          </p:cNvPr>
          <p:cNvSpPr>
            <a:spLocks noGrp="1"/>
          </p:cNvSpPr>
          <p:nvPr>
            <p:ph idx="1"/>
          </p:nvPr>
        </p:nvSpPr>
        <p:spPr>
          <a:xfrm>
            <a:off x="250825" y="908050"/>
            <a:ext cx="7408407" cy="5865813"/>
          </a:xfrm>
        </p:spPr>
        <p:txBody>
          <a:bodyPr/>
          <a:lstStyle/>
          <a:p>
            <a:pPr>
              <a:lnSpc>
                <a:spcPct val="150000"/>
              </a:lnSpc>
              <a:defRPr/>
            </a:pPr>
            <a:r>
              <a:rPr lang="zh-CN" altLang="en-US" sz="2800" dirty="0">
                <a:cs typeface="Times New Roman" panose="02020603050405020304" pitchFamily="18" charset="0"/>
              </a:rPr>
              <a:t>迷宫任务（无需提交）</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在给定迷宫环境中实现</a:t>
            </a:r>
            <a:r>
              <a:rPr lang="fr-FR" altLang="zh-CN" sz="2000" dirty="0">
                <a:solidFill>
                  <a:schemeClr val="tx1"/>
                </a:solidFill>
                <a:cs typeface="Times New Roman" panose="02020603050405020304" pitchFamily="18" charset="0"/>
              </a:rPr>
              <a:t>Q-learning</a:t>
            </a:r>
            <a:r>
              <a:rPr lang="zh-CN" altLang="en-US" sz="2000" dirty="0">
                <a:solidFill>
                  <a:schemeClr val="tx1"/>
                </a:solidFill>
                <a:cs typeface="Times New Roman" panose="02020603050405020304" pitchFamily="18" charset="0"/>
              </a:rPr>
              <a:t>和</a:t>
            </a:r>
            <a:r>
              <a:rPr lang="fr-FR" altLang="zh-CN" sz="2000" dirty="0">
                <a:solidFill>
                  <a:schemeClr val="tx1"/>
                </a:solidFill>
                <a:cs typeface="Times New Roman" panose="02020603050405020304" pitchFamily="18" charset="0"/>
              </a:rPr>
              <a:t>Sarsa</a:t>
            </a:r>
            <a:r>
              <a:rPr lang="zh-CN" altLang="en-US" sz="2000" dirty="0">
                <a:solidFill>
                  <a:schemeClr val="tx1"/>
                </a:solidFill>
                <a:cs typeface="Times New Roman" panose="02020603050405020304" pitchFamily="18" charset="0"/>
              </a:rPr>
              <a:t>算法。</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要求：</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在给定的代码框架下补充代码。</a:t>
            </a:r>
            <a:endParaRPr lang="en-US" altLang="zh-CN" sz="17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最终智能体学习的策略能完成迷宫任务。</a:t>
            </a:r>
            <a:endParaRPr lang="en-US" altLang="zh-CN" sz="1800" dirty="0">
              <a:solidFill>
                <a:srgbClr val="000000"/>
              </a:solidFill>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0EB9630-7E21-B432-87E8-711FBEDB0C42}"/>
              </a:ext>
            </a:extLst>
          </p:cNvPr>
          <p:cNvSpPr>
            <a:spLocks noGrp="1" noChangeArrowheads="1"/>
          </p:cNvSpPr>
          <p:nvPr>
            <p:ph type="title"/>
          </p:nvPr>
        </p:nvSpPr>
        <p:spPr/>
        <p:txBody>
          <a:bodyPr/>
          <a:lstStyle/>
          <a:p>
            <a:r>
              <a:rPr lang="zh-CN" altLang="en-US"/>
              <a:t>目录 </a:t>
            </a:r>
          </a:p>
        </p:txBody>
      </p:sp>
      <p:sp>
        <p:nvSpPr>
          <p:cNvPr id="3" name="内容占位符 2">
            <a:extLst>
              <a:ext uri="{FF2B5EF4-FFF2-40B4-BE49-F238E27FC236}">
                <a16:creationId xmlns:a16="http://schemas.microsoft.com/office/drawing/2014/main" id="{738C8A23-B428-5489-FF97-4F6FA7EC1728}"/>
              </a:ext>
            </a:extLst>
          </p:cNvPr>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强化学习介绍</a:t>
            </a:r>
            <a:endParaRPr lang="en-US" altLang="zh-CN" sz="2000" dirty="0">
              <a:cs typeface="Times New Roman" panose="02020603050405020304" pitchFamily="18" charset="0"/>
            </a:endParaRPr>
          </a:p>
          <a:p>
            <a:pPr marL="0" indent="0" eaLnBrk="1" hangingPunct="1">
              <a:lnSpc>
                <a:spcPct val="150000"/>
              </a:lnSpc>
              <a:buNone/>
              <a:defRPr/>
            </a:pPr>
            <a:r>
              <a:rPr lang="en-US" altLang="ja-JP" sz="2000" dirty="0">
                <a:cs typeface="Times New Roman" panose="02020603050405020304" pitchFamily="18" charset="0"/>
              </a:rPr>
              <a:t>         1.2 </a:t>
            </a:r>
            <a:r>
              <a:rPr lang="en-US" altLang="zh-CN" sz="2000" dirty="0">
                <a:cs typeface="Times New Roman" panose="02020603050405020304" pitchFamily="18" charset="0"/>
              </a:rPr>
              <a:t>Q-learning</a:t>
            </a:r>
          </a:p>
          <a:p>
            <a:pPr marL="0" indent="0" eaLnBrk="1" hangingPunct="1">
              <a:lnSpc>
                <a:spcPct val="150000"/>
              </a:lnSpc>
              <a:buNone/>
              <a:defRPr/>
            </a:pPr>
            <a:r>
              <a:rPr lang="en-US" altLang="ja-JP" sz="2000" dirty="0">
                <a:cs typeface="Times New Roman" panose="02020603050405020304" pitchFamily="18" charset="0"/>
              </a:rPr>
              <a:t>         1.3 SARSA</a:t>
            </a:r>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a:cs typeface="Times New Roman" panose="02020603050405020304" pitchFamily="18" charset="0"/>
              </a:rPr>
              <a:t>迷宫任务（无需提交）</a:t>
            </a:r>
            <a:endParaRPr lang="zh-CN" altLang="en-US" sz="2000" dirty="0">
              <a:cs typeface="Times New Roman" panose="02020603050405020304" pitchFamily="18" charset="0"/>
            </a:endParaRPr>
          </a:p>
          <a:p>
            <a:pPr marL="0" indent="0" eaLnBrk="1" hangingPunct="1">
              <a:lnSpc>
                <a:spcPct val="150000"/>
              </a:lnSpc>
              <a:buNone/>
              <a:defRPr/>
            </a:pPr>
            <a:r>
              <a:rPr lang="en-US" altLang="zh-CN" b="1" dirty="0">
                <a:solidFill>
                  <a:srgbClr val="A50021"/>
                </a:solidFill>
                <a:cs typeface="Times New Roman" panose="02020603050405020304" pitchFamily="18" charset="0"/>
              </a:rPr>
              <a:t>3.   </a:t>
            </a:r>
            <a:r>
              <a:rPr lang="zh-CN" altLang="en-US" b="1" dirty="0">
                <a:solidFill>
                  <a:srgbClr val="A50021"/>
                </a:solidFill>
                <a:cs typeface="Times New Roman" panose="02020603050405020304" pitchFamily="18" charset="0"/>
              </a:rPr>
              <a:t>作业提交说明</a:t>
            </a:r>
            <a:endParaRPr lang="en-US" altLang="zh-CN" b="1" dirty="0">
              <a:solidFill>
                <a:srgbClr val="A50021"/>
              </a:solidFill>
              <a:cs typeface="Times New Roman" panose="02020603050405020304" pitchFamily="18" charset="0"/>
            </a:endParaRPr>
          </a:p>
          <a:p>
            <a:pPr marL="495300" indent="-495300" eaLnBrk="1" hangingPunct="1">
              <a:lnSpc>
                <a:spcPct val="150000"/>
              </a:lnSpc>
              <a:buClr>
                <a:srgbClr val="CC0000"/>
              </a:buClr>
              <a:buFont typeface="Wingdings" panose="05000000000000000000" pitchFamily="2" charset="2"/>
              <a:buNone/>
              <a:defRPr/>
            </a:pPr>
            <a:endParaRPr lang="en-US" altLang="zh-CN" sz="2000" dirty="0">
              <a:solidFill>
                <a:srgbClr val="000000"/>
              </a:solidFill>
            </a:endParaRPr>
          </a:p>
        </p:txBody>
      </p:sp>
      <p:sp>
        <p:nvSpPr>
          <p:cNvPr id="7172" name="灯片编号占位符 3">
            <a:extLst>
              <a:ext uri="{FF2B5EF4-FFF2-40B4-BE49-F238E27FC236}">
                <a16:creationId xmlns:a16="http://schemas.microsoft.com/office/drawing/2014/main" id="{32756FB9-ACD8-7280-663A-DBF44F8171A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pPr/>
              <a:t>2</a:t>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3</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373637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强化学习（</a:t>
            </a:r>
            <a:r>
              <a:rPr lang="en-US" altLang="zh-CN" sz="1800" dirty="0">
                <a:solidFill>
                  <a:schemeClr val="tx1"/>
                </a:solidFill>
                <a:cs typeface="Times New Roman" panose="02020603050405020304" pitchFamily="18" charset="0"/>
              </a:rPr>
              <a:t>Reinforcement Learning</a:t>
            </a:r>
            <a:r>
              <a:rPr lang="zh-CN" altLang="en-US" sz="1800" dirty="0">
                <a:solidFill>
                  <a:schemeClr val="tx1"/>
                </a:solidFill>
                <a:cs typeface="Times New Roman" panose="02020603050405020304" pitchFamily="18" charset="0"/>
              </a:rPr>
              <a:t>，</a:t>
            </a:r>
            <a:r>
              <a:rPr lang="en-US" altLang="zh-CN" sz="1800" dirty="0">
                <a:solidFill>
                  <a:schemeClr val="tx1"/>
                </a:solidFill>
                <a:cs typeface="Times New Roman" panose="02020603050405020304" pitchFamily="18" charset="0"/>
              </a:rPr>
              <a:t>RL</a:t>
            </a:r>
            <a:r>
              <a:rPr lang="zh-CN" altLang="en-US" sz="1800" dirty="0">
                <a:solidFill>
                  <a:schemeClr val="tx1"/>
                </a:solidFill>
                <a:cs typeface="Times New Roman" panose="02020603050405020304" pitchFamily="18" charset="0"/>
              </a:rPr>
              <a:t>），是指一类从（与环境）交互中不断学习的问题以及解决这类问题的方法。强化学习问题可以描述为一个智能体从与环境的交互中不断学习以完成特定目标（比如取得最大奖励值）。</a:t>
            </a:r>
            <a:endParaRPr lang="en-US" altLang="zh-CN" sz="1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2" algn="just">
              <a:lnSpc>
                <a:spcPct val="150000"/>
              </a:lnSpc>
            </a:pPr>
            <a:r>
              <a:rPr lang="en-US" altLang="zh-CN" sz="1500" dirty="0">
                <a:solidFill>
                  <a:schemeClr val="tx1"/>
                </a:solidFill>
                <a:cs typeface="Times New Roman" panose="02020603050405020304" pitchFamily="18" charset="0"/>
              </a:rPr>
              <a:t>Reinforcement learning is learning what to do—how to map situations to actions——so as to maximize a numerical reward signal. ----- Richard S. Sutton and Andrew G. </a:t>
            </a:r>
            <a:r>
              <a:rPr lang="en-US" altLang="zh-CN" sz="1500" dirty="0" err="1">
                <a:solidFill>
                  <a:schemeClr val="tx1"/>
                </a:solidFill>
                <a:cs typeface="Times New Roman" panose="02020603050405020304" pitchFamily="18" charset="0"/>
              </a:rPr>
              <a:t>Barto</a:t>
            </a:r>
            <a:r>
              <a:rPr lang="en-US" altLang="zh-CN" sz="1500" dirty="0">
                <a:solidFill>
                  <a:schemeClr val="tx1"/>
                </a:solidFill>
                <a:cs typeface="Times New Roman" panose="02020603050405020304" pitchFamily="18" charset="0"/>
              </a:rPr>
              <a:t> 《Reinforcement Learning: An Introduction II》</a:t>
            </a:r>
          </a:p>
          <a:p>
            <a:pPr lvl="1" algn="just">
              <a:lnSpc>
                <a:spcPct val="150000"/>
              </a:lnSpc>
            </a:pPr>
            <a:r>
              <a:rPr lang="zh-CN" altLang="en-US" sz="1800" dirty="0">
                <a:solidFill>
                  <a:schemeClr val="tx1"/>
                </a:solidFill>
                <a:cs typeface="Times New Roman" panose="02020603050405020304" pitchFamily="18" charset="0"/>
              </a:rPr>
              <a:t>形式化定义：由六元组构成的马尔可夫决策过程定义</a:t>
            </a:r>
          </a:p>
          <a:p>
            <a:pPr lvl="1" algn="just">
              <a:lnSpc>
                <a:spcPct val="150000"/>
              </a:lnSpc>
            </a:pPr>
            <a:endParaRPr lang="zh-CN" altLang="en-US" sz="1800"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44CF060-989E-6FC9-DDA5-331485A1CFA2}"/>
                  </a:ext>
                </a:extLst>
              </p:cNvPr>
              <p:cNvSpPr txBox="1"/>
              <p:nvPr/>
            </p:nvSpPr>
            <p:spPr>
              <a:xfrm>
                <a:off x="439270" y="4442126"/>
                <a:ext cx="6732495" cy="2339102"/>
              </a:xfrm>
              <a:prstGeom prst="rect">
                <a:avLst/>
              </a:prstGeom>
              <a:noFill/>
            </p:spPr>
            <p:txBody>
              <a:bodyPr wrap="square" rtlCol="0">
                <a:spAutoFit/>
              </a:bodyPr>
              <a:lstStyle/>
              <a:p>
                <a:pPr marL="0" lvl="1" algn="just"/>
                <a:r>
                  <a:rPr lang="en-US" altLang="zh-CN" sz="1800" b="0" dirty="0">
                    <a:ea typeface="黑体" panose="02010609060101010101" pitchFamily="49" charset="-122"/>
                    <a:cs typeface="Times New Roman" panose="02020603050405020304" pitchFamily="18" charset="0"/>
                  </a:rPr>
                  <a:t>	</a:t>
                </a:r>
                <a:r>
                  <a:rPr lang="en-US" altLang="zh-CN" sz="2000" b="0" dirty="0">
                    <a:ea typeface="黑体" panose="02010609060101010101" pitchFamily="49" charset="-122"/>
                    <a:cs typeface="Times New Roman" panose="02020603050405020304" pitchFamily="18" charset="0"/>
                  </a:rPr>
                  <a:t>Markov Decision Process(MDP)</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𝑆</m:t>
                    </m:r>
                  </m:oMath>
                </a14:m>
                <a:r>
                  <a:rPr lang="en-US" altLang="zh-CN" sz="1800" b="0" dirty="0">
                    <a:ea typeface="黑体" panose="02010609060101010101" pitchFamily="49" charset="-122"/>
                    <a:cs typeface="Times New Roman" panose="02020603050405020304" pitchFamily="18" charset="0"/>
                  </a:rPr>
                  <a:t> denotes the state space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𝐴</m:t>
                    </m:r>
                  </m:oMath>
                </a14:m>
                <a:r>
                  <a:rPr lang="en-US" altLang="zh-CN" sz="1800" b="0" dirty="0">
                    <a:ea typeface="黑体" panose="02010609060101010101" pitchFamily="49" charset="-122"/>
                    <a:cs typeface="Times New Roman" panose="02020603050405020304" pitchFamily="18" charset="0"/>
                  </a:rPr>
                  <a:t> is the action space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𝑅</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𝑅</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𝑠</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𝑎</m:t>
                    </m:r>
                    <m:r>
                      <a:rPr lang="en-US" altLang="zh-CN" sz="1800" b="0">
                        <a:latin typeface="Cambria Math" panose="02040503050406030204" pitchFamily="18" charset="0"/>
                        <a:ea typeface="+mn-ea"/>
                      </a:rPr>
                      <m:t>)</m:t>
                    </m:r>
                  </m:oMath>
                </a14:m>
                <a:r>
                  <a:rPr lang="en-US" altLang="zh-CN" sz="1800" b="0" dirty="0">
                    <a:ea typeface="黑体" panose="02010609060101010101" pitchFamily="49" charset="-122"/>
                    <a:cs typeface="Times New Roman" panose="02020603050405020304" pitchFamily="18" charset="0"/>
                  </a:rPr>
                  <a:t> is the reward function</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𝑇</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𝑆</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𝐴</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𝑆</m:t>
                    </m:r>
                    <m:r>
                      <a:rPr lang="en-US" altLang="zh-CN" sz="1800" b="0">
                        <a:latin typeface="Cambria Math" panose="02040503050406030204" pitchFamily="18" charset="0"/>
                        <a:ea typeface="+mn-ea"/>
                      </a:rPr>
                      <m:t>→[0,1]</m:t>
                    </m:r>
                  </m:oMath>
                </a14:m>
                <a:r>
                  <a:rPr lang="en-US" altLang="zh-CN" sz="1800" b="0" dirty="0">
                    <a:ea typeface="黑体" panose="02010609060101010101" pitchFamily="49" charset="-122"/>
                    <a:cs typeface="Times New Roman" panose="02020603050405020304" pitchFamily="18" charset="0"/>
                  </a:rPr>
                  <a:t> is the state transition function</a:t>
                </a:r>
              </a:p>
              <a:p>
                <a:pPr marL="720000" lvl="2" indent="-342900" algn="just">
                  <a:buFont typeface="Arial" panose="020B0604020202020204" pitchFamily="34" charset="0"/>
                  <a:buChar char="•"/>
                </a:pPr>
                <a14:m>
                  <m:oMath xmlns:m="http://schemas.openxmlformats.org/officeDocument/2006/math">
                    <m:sSub>
                      <m:sSubPr>
                        <m:ctrlPr>
                          <a:rPr lang="en-US" altLang="zh-CN" sz="1800" b="0" i="1">
                            <a:latin typeface="Cambria Math" panose="02040503050406030204" pitchFamily="18" charset="0"/>
                            <a:ea typeface="+mn-ea"/>
                          </a:rPr>
                        </m:ctrlPr>
                      </m:sSubPr>
                      <m:e>
                        <m:r>
                          <a:rPr lang="en-US" altLang="zh-CN" sz="1800" b="0">
                            <a:latin typeface="Cambria Math" panose="02040503050406030204" pitchFamily="18" charset="0"/>
                            <a:ea typeface="+mn-ea"/>
                          </a:rPr>
                          <m:t>𝑃</m:t>
                        </m:r>
                      </m:e>
                      <m:sub>
                        <m:r>
                          <a:rPr lang="en-US" altLang="zh-CN" sz="1800" b="0">
                            <a:latin typeface="Cambria Math" panose="02040503050406030204" pitchFamily="18" charset="0"/>
                            <a:ea typeface="+mn-ea"/>
                          </a:rPr>
                          <m:t>0</m:t>
                        </m:r>
                      </m:sub>
                    </m:sSub>
                  </m:oMath>
                </a14:m>
                <a:r>
                  <a:rPr lang="en-US" altLang="zh-CN" sz="1800" b="0" dirty="0">
                    <a:ea typeface="黑体" panose="02010609060101010101" pitchFamily="49" charset="-122"/>
                    <a:cs typeface="Times New Roman" panose="02020603050405020304" pitchFamily="18" charset="0"/>
                  </a:rPr>
                  <a:t> is the distribution of the initial state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𝛾</m:t>
                    </m:r>
                  </m:oMath>
                </a14:m>
                <a:r>
                  <a:rPr lang="en-US" altLang="zh-CN" sz="1800" b="0" dirty="0">
                    <a:ea typeface="黑体" panose="02010609060101010101" pitchFamily="49" charset="-122"/>
                    <a:cs typeface="Times New Roman" panose="02020603050405020304" pitchFamily="18" charset="0"/>
                  </a:rPr>
                  <a:t> is a discount factor </a:t>
                </a:r>
              </a:p>
              <a:p>
                <a:pPr marL="720000" lvl="2" indent="-342900" algn="just">
                  <a:buFont typeface="Arial" panose="020B0604020202020204" pitchFamily="34" charset="0"/>
                  <a:buChar char="•"/>
                </a:pPr>
                <a:r>
                  <a:rPr lang="en-US" altLang="zh-CN" sz="1800" b="0" dirty="0">
                    <a:ea typeface="黑体" panose="02010609060101010101" pitchFamily="49" charset="-122"/>
                    <a:cs typeface="Times New Roman" panose="02020603050405020304" pitchFamily="18" charset="0"/>
                  </a:rPr>
                  <a:t>Goal: find the optimal policy that maximizes expected reward</a:t>
                </a:r>
              </a:p>
            </p:txBody>
          </p:sp>
        </mc:Choice>
        <mc:Fallback xmlns="">
          <p:sp>
            <p:nvSpPr>
              <p:cNvPr id="2" name="文本框 1">
                <a:extLst>
                  <a:ext uri="{FF2B5EF4-FFF2-40B4-BE49-F238E27FC236}">
                    <a16:creationId xmlns:a16="http://schemas.microsoft.com/office/drawing/2014/main" id="{444CF060-989E-6FC9-DDA5-331485A1CFA2}"/>
                  </a:ext>
                </a:extLst>
              </p:cNvPr>
              <p:cNvSpPr txBox="1">
                <a:spLocks noRot="1" noChangeAspect="1" noMove="1" noResize="1" noEditPoints="1" noAdjustHandles="1" noChangeArrowheads="1" noChangeShapeType="1" noTextEdit="1"/>
              </p:cNvSpPr>
              <p:nvPr/>
            </p:nvSpPr>
            <p:spPr>
              <a:xfrm>
                <a:off x="439270" y="4442126"/>
                <a:ext cx="6732495" cy="2339102"/>
              </a:xfrm>
              <a:prstGeom prst="rect">
                <a:avLst/>
              </a:prstGeom>
              <a:blipFill>
                <a:blip r:embed="rId3"/>
                <a:stretch>
                  <a:fillRect t="-1567" b="-3394"/>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A65210AB-C3B0-E117-151B-BEC5116CC9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4238" y="3766401"/>
            <a:ext cx="1235215" cy="2912223"/>
          </a:xfrm>
          <a:prstGeom prst="rect">
            <a:avLst/>
          </a:prstGeom>
        </p:spPr>
      </p:pic>
    </p:spTree>
    <p:extLst>
      <p:ext uri="{BB962C8B-B14F-4D97-AF65-F5344CB8AC3E}">
        <p14:creationId xmlns:p14="http://schemas.microsoft.com/office/powerpoint/2010/main" val="255079152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4</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569893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状态价值函数</a:t>
            </a:r>
            <a:r>
              <a:rPr lang="en-US" altLang="zh-CN" sz="1800" dirty="0">
                <a:solidFill>
                  <a:schemeClr val="tx1"/>
                </a:solidFill>
                <a:cs typeface="Times New Roman" panose="02020603050405020304" pitchFamily="18" charset="0"/>
              </a:rPr>
              <a:t>(State-value Function)</a:t>
            </a:r>
            <a:r>
              <a:rPr lang="zh-CN" altLang="en-US" sz="1800" dirty="0">
                <a:solidFill>
                  <a:schemeClr val="tx1"/>
                </a:solidFill>
                <a:cs typeface="Times New Roman" panose="02020603050405020304" pitchFamily="18" charset="0"/>
              </a:rPr>
              <a:t>：用来度量给定策略的情况下，当前状态的好坏程度</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动作价值函数</a:t>
            </a:r>
            <a:r>
              <a:rPr lang="en-US" altLang="zh-CN" sz="1800" dirty="0">
                <a:solidFill>
                  <a:schemeClr val="tx1"/>
                </a:solidFill>
                <a:cs typeface="Times New Roman" panose="02020603050405020304" pitchFamily="18" charset="0"/>
              </a:rPr>
              <a:t>(</a:t>
            </a:r>
            <a:r>
              <a:rPr lang="fr-FR" altLang="zh-CN" sz="1800" dirty="0">
                <a:solidFill>
                  <a:schemeClr val="tx1"/>
                </a:solidFill>
                <a:cs typeface="Times New Roman" panose="02020603050405020304" pitchFamily="18" charset="0"/>
              </a:rPr>
              <a:t>Action-value Function)</a:t>
            </a:r>
            <a:r>
              <a:rPr lang="zh-CN" altLang="fr-FR" sz="1800" dirty="0">
                <a:solidFill>
                  <a:schemeClr val="tx1"/>
                </a:solidFill>
                <a:cs typeface="Times New Roman" panose="02020603050405020304" pitchFamily="18" charset="0"/>
              </a:rPr>
              <a:t>：</a:t>
            </a:r>
            <a:r>
              <a:rPr lang="zh-CN" altLang="en-US" sz="1800" dirty="0">
                <a:solidFill>
                  <a:schemeClr val="tx1"/>
                </a:solidFill>
                <a:cs typeface="Times New Roman" panose="02020603050405020304" pitchFamily="18" charset="0"/>
              </a:rPr>
              <a:t>用来度量给定状态和策略的情况下，采用动作的好坏程度</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p:txBody>
      </p:sp>
      <p:pic>
        <p:nvPicPr>
          <p:cNvPr id="5" name="图片 4">
            <a:extLst>
              <a:ext uri="{FF2B5EF4-FFF2-40B4-BE49-F238E27FC236}">
                <a16:creationId xmlns:a16="http://schemas.microsoft.com/office/drawing/2014/main" id="{353AA87C-7187-21AA-FE07-7620FF13E1E0}"/>
              </a:ext>
            </a:extLst>
          </p:cNvPr>
          <p:cNvPicPr>
            <a:picLocks noChangeAspect="1"/>
          </p:cNvPicPr>
          <p:nvPr/>
        </p:nvPicPr>
        <p:blipFill rotWithShape="1">
          <a:blip r:embed="rId3">
            <a:extLst>
              <a:ext uri="{28A0092B-C50C-407E-A947-70E740481C1C}">
                <a14:useLocalDpi xmlns:a14="http://schemas.microsoft.com/office/drawing/2010/main" val="0"/>
              </a:ext>
            </a:extLst>
          </a:blip>
          <a:srcRect t="9623" b="21438"/>
          <a:stretch/>
        </p:blipFill>
        <p:spPr>
          <a:xfrm>
            <a:off x="492731" y="2815013"/>
            <a:ext cx="3362325" cy="531880"/>
          </a:xfrm>
          <a:prstGeom prst="rect">
            <a:avLst/>
          </a:prstGeom>
        </p:spPr>
      </p:pic>
      <p:pic>
        <p:nvPicPr>
          <p:cNvPr id="8" name="图片 7">
            <a:extLst>
              <a:ext uri="{FF2B5EF4-FFF2-40B4-BE49-F238E27FC236}">
                <a16:creationId xmlns:a16="http://schemas.microsoft.com/office/drawing/2014/main" id="{824C7DDE-2C37-16F0-CFD8-F89F8439B6F3}"/>
              </a:ext>
            </a:extLst>
          </p:cNvPr>
          <p:cNvPicPr>
            <a:picLocks noChangeAspect="1"/>
          </p:cNvPicPr>
          <p:nvPr/>
        </p:nvPicPr>
        <p:blipFill rotWithShape="1">
          <a:blip r:embed="rId4">
            <a:extLst>
              <a:ext uri="{28A0092B-C50C-407E-A947-70E740481C1C}">
                <a14:useLocalDpi xmlns:a14="http://schemas.microsoft.com/office/drawing/2010/main" val="0"/>
              </a:ext>
            </a:extLst>
          </a:blip>
          <a:srcRect t="12413" b="17949"/>
          <a:stretch/>
        </p:blipFill>
        <p:spPr>
          <a:xfrm>
            <a:off x="160710" y="5391515"/>
            <a:ext cx="4057650" cy="517371"/>
          </a:xfrm>
          <a:prstGeom prst="rect">
            <a:avLst/>
          </a:prstGeom>
        </p:spPr>
      </p:pic>
      <p:pic>
        <p:nvPicPr>
          <p:cNvPr id="10" name="图片 9">
            <a:extLst>
              <a:ext uri="{FF2B5EF4-FFF2-40B4-BE49-F238E27FC236}">
                <a16:creationId xmlns:a16="http://schemas.microsoft.com/office/drawing/2014/main" id="{D5CF0B10-F9B6-484E-9387-51CE90F17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3925" y="2342766"/>
            <a:ext cx="4410075" cy="1476375"/>
          </a:xfrm>
          <a:prstGeom prst="rect">
            <a:avLst/>
          </a:prstGeom>
        </p:spPr>
      </p:pic>
      <p:pic>
        <p:nvPicPr>
          <p:cNvPr id="12" name="图片 11">
            <a:extLst>
              <a:ext uri="{FF2B5EF4-FFF2-40B4-BE49-F238E27FC236}">
                <a16:creationId xmlns:a16="http://schemas.microsoft.com/office/drawing/2014/main" id="{62F857CD-A3F0-1726-604E-AAC2FFB53C27}"/>
              </a:ext>
            </a:extLst>
          </p:cNvPr>
          <p:cNvPicPr>
            <a:picLocks noChangeAspect="1"/>
          </p:cNvPicPr>
          <p:nvPr/>
        </p:nvPicPr>
        <p:blipFill rotWithShape="1">
          <a:blip r:embed="rId6">
            <a:extLst>
              <a:ext uri="{28A0092B-C50C-407E-A947-70E740481C1C}">
                <a14:useLocalDpi xmlns:a14="http://schemas.microsoft.com/office/drawing/2010/main" val="0"/>
              </a:ext>
            </a:extLst>
          </a:blip>
          <a:srcRect t="15128" b="496"/>
          <a:stretch/>
        </p:blipFill>
        <p:spPr>
          <a:xfrm>
            <a:off x="4695825" y="5391515"/>
            <a:ext cx="4448175" cy="514350"/>
          </a:xfrm>
          <a:prstGeom prst="rect">
            <a:avLst/>
          </a:prstGeom>
        </p:spPr>
      </p:pic>
      <p:sp>
        <p:nvSpPr>
          <p:cNvPr id="17" name="箭头: 右 16">
            <a:extLst>
              <a:ext uri="{FF2B5EF4-FFF2-40B4-BE49-F238E27FC236}">
                <a16:creationId xmlns:a16="http://schemas.microsoft.com/office/drawing/2014/main" id="{0CCD23BA-2D02-B87C-1052-4C48B74672A4}"/>
              </a:ext>
            </a:extLst>
          </p:cNvPr>
          <p:cNvSpPr/>
          <p:nvPr/>
        </p:nvSpPr>
        <p:spPr bwMode="auto">
          <a:xfrm>
            <a:off x="4084099" y="2927143"/>
            <a:ext cx="420782" cy="307620"/>
          </a:xfrm>
          <a:prstGeom prst="rightArrow">
            <a:avLst/>
          </a:pr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18" name="箭头: 右 17">
            <a:extLst>
              <a:ext uri="{FF2B5EF4-FFF2-40B4-BE49-F238E27FC236}">
                <a16:creationId xmlns:a16="http://schemas.microsoft.com/office/drawing/2014/main" id="{DB5920C4-76FF-947A-23AC-F2627E3C0685}"/>
              </a:ext>
            </a:extLst>
          </p:cNvPr>
          <p:cNvSpPr/>
          <p:nvPr/>
        </p:nvSpPr>
        <p:spPr bwMode="auto">
          <a:xfrm>
            <a:off x="4260264" y="5538027"/>
            <a:ext cx="420782" cy="307620"/>
          </a:xfrm>
          <a:prstGeom prst="rightArrow">
            <a:avLst/>
          </a:pr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pic>
        <p:nvPicPr>
          <p:cNvPr id="20" name="图片 19">
            <a:extLst>
              <a:ext uri="{FF2B5EF4-FFF2-40B4-BE49-F238E27FC236}">
                <a16:creationId xmlns:a16="http://schemas.microsoft.com/office/drawing/2014/main" id="{75B51C84-427B-447F-D2B5-00662CBA54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731" y="3489769"/>
            <a:ext cx="3468126" cy="463022"/>
          </a:xfrm>
          <a:prstGeom prst="rect">
            <a:avLst/>
          </a:prstGeom>
        </p:spPr>
      </p:pic>
    </p:spTree>
    <p:extLst>
      <p:ext uri="{BB962C8B-B14F-4D97-AF65-F5344CB8AC3E}">
        <p14:creationId xmlns:p14="http://schemas.microsoft.com/office/powerpoint/2010/main" val="34975004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5</a:t>
            </a:fld>
            <a:endParaRPr kumimoji="0" lang="en-US" altLang="ja-JP" sz="1400" b="0">
              <a:solidFill>
                <a:srgbClr val="A5002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5698937"/>
              </a:xfrm>
            </p:spPr>
            <p:txBody>
              <a:bodyPr/>
              <a:lstStyle/>
              <a:p>
                <a:pPr>
                  <a:lnSpc>
                    <a:spcPct val="150000"/>
                  </a:lnSpc>
                  <a:defRPr/>
                </a:pPr>
                <a:r>
                  <a:rPr lang="zh-CN" altLang="en-US" sz="2800" dirty="0">
                    <a:cs typeface="Times New Roman" panose="02020603050405020304" pitchFamily="18" charset="0"/>
                  </a:rPr>
                  <a:t>基础知识</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最优动作价值函数</a:t>
                </a:r>
                <a:r>
                  <a:rPr lang="zh-CN" altLang="fr-FR" sz="1800" dirty="0">
                    <a:solidFill>
                      <a:schemeClr val="tx1"/>
                    </a:solidFill>
                    <a:cs typeface="Times New Roman" panose="02020603050405020304" pitchFamily="18" charset="0"/>
                  </a:rPr>
                  <a:t>：</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2" algn="just">
                  <a:lnSpc>
                    <a:spcPct val="150000"/>
                  </a:lnSpc>
                </a:pPr>
                <a:r>
                  <a:rPr lang="zh-CN" altLang="en-US" sz="1500" dirty="0">
                    <a:solidFill>
                      <a:schemeClr val="tx1"/>
                    </a:solidFill>
                    <a:cs typeface="Times New Roman" panose="02020603050405020304" pitchFamily="18" charset="0"/>
                  </a:rPr>
                  <a:t>其中</a:t>
                </a:r>
                <a14:m>
                  <m:oMath xmlns:m="http://schemas.openxmlformats.org/officeDocument/2006/math">
                    <m:sSubSup>
                      <m:sSubSupPr>
                        <m:ctrlPr>
                          <a:rPr lang="en-US" altLang="zh-CN" sz="1500" i="1" smtClean="0">
                            <a:solidFill>
                              <a:schemeClr val="tx1"/>
                            </a:solidFill>
                            <a:latin typeface="Cambria Math" panose="02040503050406030204" pitchFamily="18" charset="0"/>
                            <a:cs typeface="Times New Roman" panose="02020603050405020304" pitchFamily="18" charset="0"/>
                          </a:rPr>
                        </m:ctrlPr>
                      </m:sSubSupPr>
                      <m:e>
                        <m:r>
                          <a:rPr lang="en-US" altLang="zh-CN" sz="1500" b="0" i="1" smtClean="0">
                            <a:solidFill>
                              <a:schemeClr val="tx1"/>
                            </a:solidFill>
                            <a:latin typeface="Cambria Math" panose="02040503050406030204" pitchFamily="18" charset="0"/>
                            <a:cs typeface="Times New Roman" panose="02020603050405020304" pitchFamily="18" charset="0"/>
                          </a:rPr>
                          <m:t>𝑃</m:t>
                        </m:r>
                      </m:e>
                      <m:sub>
                        <m:r>
                          <a:rPr lang="en-US" altLang="zh-CN" sz="1500" b="0" i="1" smtClean="0">
                            <a:solidFill>
                              <a:schemeClr val="tx1"/>
                            </a:solidFill>
                            <a:latin typeface="Cambria Math" panose="02040503050406030204" pitchFamily="18" charset="0"/>
                            <a:cs typeface="Times New Roman" panose="02020603050405020304" pitchFamily="18" charset="0"/>
                          </a:rPr>
                          <m:t>𝑠</m:t>
                        </m:r>
                        <m:sSup>
                          <m:sSupPr>
                            <m:ctrlPr>
                              <a:rPr lang="en-US" altLang="zh-CN" sz="1500" b="0" i="1" smtClean="0">
                                <a:solidFill>
                                  <a:schemeClr val="tx1"/>
                                </a:solidFill>
                                <a:latin typeface="Cambria Math" panose="02040503050406030204" pitchFamily="18" charset="0"/>
                                <a:cs typeface="Times New Roman" panose="02020603050405020304" pitchFamily="18" charset="0"/>
                              </a:rPr>
                            </m:ctrlPr>
                          </m:sSupPr>
                          <m:e>
                            <m:r>
                              <a:rPr lang="en-US" altLang="zh-CN" sz="1500" b="0" i="1" smtClean="0">
                                <a:solidFill>
                                  <a:schemeClr val="tx1"/>
                                </a:solidFill>
                                <a:latin typeface="Cambria Math" panose="02040503050406030204" pitchFamily="18" charset="0"/>
                                <a:cs typeface="Times New Roman" panose="02020603050405020304" pitchFamily="18" charset="0"/>
                              </a:rPr>
                              <m:t>𝑠</m:t>
                            </m:r>
                          </m:e>
                          <m:sup>
                            <m:r>
                              <a:rPr lang="en-US" altLang="zh-CN" sz="1500" b="0" i="1" smtClean="0">
                                <a:solidFill>
                                  <a:schemeClr val="tx1"/>
                                </a:solidFill>
                                <a:latin typeface="Cambria Math" panose="02040503050406030204" pitchFamily="18" charset="0"/>
                                <a:cs typeface="Times New Roman" panose="02020603050405020304" pitchFamily="18" charset="0"/>
                              </a:rPr>
                              <m:t>′</m:t>
                            </m:r>
                          </m:sup>
                        </m:sSup>
                      </m:sub>
                      <m:sup>
                        <m:r>
                          <a:rPr lang="en-US" altLang="zh-CN" sz="1500" b="0" i="1" smtClean="0">
                            <a:solidFill>
                              <a:schemeClr val="tx1"/>
                            </a:solidFill>
                            <a:latin typeface="Cambria Math" panose="02040503050406030204" pitchFamily="18" charset="0"/>
                            <a:cs typeface="Times New Roman" panose="02020603050405020304" pitchFamily="18" charset="0"/>
                          </a:rPr>
                          <m:t>𝑎</m:t>
                        </m:r>
                      </m:sup>
                    </m:sSubSup>
                  </m:oMath>
                </a14:m>
                <a:r>
                  <a:rPr lang="zh-CN" altLang="en-US" sz="1500" dirty="0">
                    <a:solidFill>
                      <a:schemeClr val="tx1"/>
                    </a:solidFill>
                    <a:cs typeface="Times New Roman" panose="02020603050405020304" pitchFamily="18" charset="0"/>
                  </a:rPr>
                  <a:t>是状态转移函数，即在状态</a:t>
                </a:r>
                <a14:m>
                  <m:oMath xmlns:m="http://schemas.openxmlformats.org/officeDocument/2006/math">
                    <m:r>
                      <a:rPr lang="en-US" altLang="zh-CN" sz="1500" b="0" i="1" smtClean="0">
                        <a:solidFill>
                          <a:schemeClr val="tx1"/>
                        </a:solidFill>
                        <a:latin typeface="Cambria Math" panose="02040503050406030204" pitchFamily="18" charset="0"/>
                        <a:cs typeface="Times New Roman" panose="02020603050405020304" pitchFamily="18" charset="0"/>
                      </a:rPr>
                      <m:t>𝑠</m:t>
                    </m:r>
                  </m:oMath>
                </a14:m>
                <a:r>
                  <a:rPr lang="zh-CN" altLang="en-US" sz="1500" dirty="0">
                    <a:solidFill>
                      <a:schemeClr val="tx1"/>
                    </a:solidFill>
                    <a:cs typeface="Times New Roman" panose="02020603050405020304" pitchFamily="18" charset="0"/>
                  </a:rPr>
                  <a:t>选择动作</a:t>
                </a:r>
                <a14:m>
                  <m:oMath xmlns:m="http://schemas.openxmlformats.org/officeDocument/2006/math">
                    <m:r>
                      <a:rPr lang="en-US" altLang="zh-CN" sz="1500" b="0" i="1" smtClean="0">
                        <a:solidFill>
                          <a:schemeClr val="tx1"/>
                        </a:solidFill>
                        <a:latin typeface="Cambria Math" panose="02040503050406030204" pitchFamily="18" charset="0"/>
                        <a:cs typeface="Times New Roman" panose="02020603050405020304" pitchFamily="18" charset="0"/>
                      </a:rPr>
                      <m:t>𝑎</m:t>
                    </m:r>
                  </m:oMath>
                </a14:m>
                <a:r>
                  <a:rPr lang="zh-CN" altLang="en-US" sz="1500" dirty="0">
                    <a:solidFill>
                      <a:schemeClr val="tx1"/>
                    </a:solidFill>
                    <a:cs typeface="Times New Roman" panose="02020603050405020304" pitchFamily="18" charset="0"/>
                  </a:rPr>
                  <a:t>转移到状态</a:t>
                </a:r>
                <a14:m>
                  <m:oMath xmlns:m="http://schemas.openxmlformats.org/officeDocument/2006/math">
                    <m:sSup>
                      <m:sSupPr>
                        <m:ctrlPr>
                          <a:rPr lang="en-US" altLang="zh-CN" sz="1500" i="1" smtClean="0">
                            <a:solidFill>
                              <a:schemeClr val="tx1"/>
                            </a:solidFill>
                            <a:latin typeface="Cambria Math" panose="02040503050406030204" pitchFamily="18" charset="0"/>
                            <a:cs typeface="Times New Roman" panose="02020603050405020304" pitchFamily="18" charset="0"/>
                          </a:rPr>
                        </m:ctrlPr>
                      </m:sSupPr>
                      <m:e>
                        <m:r>
                          <a:rPr lang="en-US" altLang="zh-CN" sz="1500" b="0" i="1" smtClean="0">
                            <a:solidFill>
                              <a:schemeClr val="tx1"/>
                            </a:solidFill>
                            <a:latin typeface="Cambria Math" panose="02040503050406030204" pitchFamily="18" charset="0"/>
                            <a:cs typeface="Times New Roman" panose="02020603050405020304" pitchFamily="18" charset="0"/>
                          </a:rPr>
                          <m:t>𝑠</m:t>
                        </m:r>
                      </m:e>
                      <m:sup>
                        <m:r>
                          <a:rPr lang="en-US" altLang="zh-CN" sz="1500" b="0" i="1" smtClean="0">
                            <a:solidFill>
                              <a:schemeClr val="tx1"/>
                            </a:solidFill>
                            <a:latin typeface="Cambria Math" panose="02040503050406030204" pitchFamily="18" charset="0"/>
                            <a:cs typeface="Times New Roman" panose="02020603050405020304" pitchFamily="18" charset="0"/>
                          </a:rPr>
                          <m:t>′</m:t>
                        </m:r>
                      </m:sup>
                    </m:sSup>
                  </m:oMath>
                </a14:m>
                <a:r>
                  <a:rPr lang="zh-CN" altLang="en-US" sz="1500" dirty="0">
                    <a:solidFill>
                      <a:schemeClr val="tx1"/>
                    </a:solidFill>
                    <a:cs typeface="Times New Roman" panose="02020603050405020304" pitchFamily="18" charset="0"/>
                  </a:rPr>
                  <a:t>的概率</a:t>
                </a:r>
                <a:endParaRPr lang="en-US" altLang="zh-CN" sz="15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最优策略</a:t>
                </a: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p:txBody>
          </p:sp>
        </mc:Choice>
        <mc:Fallback xmlns="">
          <p:sp>
            <p:nvSpPr>
              <p:cNvPr id="7" name="内容占位符 2">
                <a:extLst>
                  <a:ext uri="{FF2B5EF4-FFF2-40B4-BE49-F238E27FC236}">
                    <a16:creationId xmlns:a16="http://schemas.microsoft.com/office/drawing/2014/main" id="{93D2ADAB-EAEF-44C8-A647-E6DAD1DF3DBF}"/>
                  </a:ext>
                </a:extLst>
              </p:cNvPr>
              <p:cNvSpPr>
                <a:spLocks noGrp="1" noRot="1" noChangeAspect="1" noMove="1" noResize="1" noEditPoints="1" noAdjustHandles="1" noChangeArrowheads="1" noChangeShapeType="1" noTextEdit="1"/>
              </p:cNvSpPr>
              <p:nvPr>
                <p:ph idx="1"/>
              </p:nvPr>
            </p:nvSpPr>
            <p:spPr>
              <a:xfrm>
                <a:off x="250825" y="908051"/>
                <a:ext cx="8776634" cy="5698937"/>
              </a:xfrm>
              <a:blipFill>
                <a:blip r:embed="rId3"/>
                <a:stretch>
                  <a:fillRect l="-11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ACFCB74-3C46-0AA1-DA6E-91D028777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0908" y="2201396"/>
            <a:ext cx="3619500" cy="590550"/>
          </a:xfrm>
          <a:prstGeom prst="rect">
            <a:avLst/>
          </a:prstGeom>
        </p:spPr>
      </p:pic>
      <p:pic>
        <p:nvPicPr>
          <p:cNvPr id="6" name="图片 5">
            <a:extLst>
              <a:ext uri="{FF2B5EF4-FFF2-40B4-BE49-F238E27FC236}">
                <a16:creationId xmlns:a16="http://schemas.microsoft.com/office/drawing/2014/main" id="{5EDBFFDF-5BD7-B274-41D3-F48D3F33E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908" y="4503925"/>
            <a:ext cx="3724275" cy="857250"/>
          </a:xfrm>
          <a:prstGeom prst="rect">
            <a:avLst/>
          </a:prstGeom>
        </p:spPr>
      </p:pic>
    </p:spTree>
    <p:extLst>
      <p:ext uri="{BB962C8B-B14F-4D97-AF65-F5344CB8AC3E}">
        <p14:creationId xmlns:p14="http://schemas.microsoft.com/office/powerpoint/2010/main" val="11713709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6</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373637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强化学习算法分类</a:t>
            </a:r>
            <a:endParaRPr lang="en-US" altLang="zh-CN" sz="1800" dirty="0">
              <a:solidFill>
                <a:schemeClr val="tx1"/>
              </a:solidFill>
              <a:cs typeface="Times New Roman" panose="02020603050405020304" pitchFamily="18" charset="0"/>
            </a:endParaRPr>
          </a:p>
        </p:txBody>
      </p:sp>
      <p:pic>
        <p:nvPicPr>
          <p:cNvPr id="3" name="图片 2">
            <a:extLst>
              <a:ext uri="{FF2B5EF4-FFF2-40B4-BE49-F238E27FC236}">
                <a16:creationId xmlns:a16="http://schemas.microsoft.com/office/drawing/2014/main" id="{8B06745B-6754-46DB-553F-FD45340D2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70" y="2175801"/>
            <a:ext cx="8185144" cy="4237699"/>
          </a:xfrm>
          <a:prstGeom prst="rect">
            <a:avLst/>
          </a:prstGeom>
        </p:spPr>
      </p:pic>
    </p:spTree>
    <p:extLst>
      <p:ext uri="{BB962C8B-B14F-4D97-AF65-F5344CB8AC3E}">
        <p14:creationId xmlns:p14="http://schemas.microsoft.com/office/powerpoint/2010/main" val="20742177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7</a:t>
            </a:fld>
            <a:endParaRPr kumimoji="0" lang="en-US" altLang="ja-JP" sz="1400" b="0">
              <a:solidFill>
                <a:srgbClr val="A50021"/>
              </a:solidFill>
              <a:latin typeface="Arial" panose="020B0604020202020204" pitchFamily="34" charset="0"/>
            </a:endParaRPr>
          </a:p>
        </p:txBody>
      </p:sp>
      <p:pic>
        <p:nvPicPr>
          <p:cNvPr id="5" name="图片 4">
            <a:extLst>
              <a:ext uri="{FF2B5EF4-FFF2-40B4-BE49-F238E27FC236}">
                <a16:creationId xmlns:a16="http://schemas.microsoft.com/office/drawing/2014/main" id="{50CE85C4-EB90-4F42-88B7-27A26D36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95" y="4686878"/>
            <a:ext cx="8666018" cy="1684171"/>
          </a:xfrm>
          <a:prstGeom prst="rect">
            <a:avLst/>
          </a:prstGeom>
        </p:spPr>
      </p:pic>
      <p:sp>
        <p:nvSpPr>
          <p:cNvPr id="2" name="内容占位符 2">
            <a:extLst>
              <a:ext uri="{FF2B5EF4-FFF2-40B4-BE49-F238E27FC236}">
                <a16:creationId xmlns:a16="http://schemas.microsoft.com/office/drawing/2014/main" id="{89A870F5-EAF4-1391-EB6C-898592B79546}"/>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算法介绍</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是一种 </a:t>
            </a:r>
            <a:r>
              <a:rPr lang="fr-FR" altLang="zh-CN" sz="1800" dirty="0">
                <a:solidFill>
                  <a:schemeClr val="accent6"/>
                </a:solidFill>
                <a:cs typeface="Times New Roman" panose="02020603050405020304" pitchFamily="18" charset="0"/>
              </a:rPr>
              <a:t>value-based</a:t>
            </a:r>
            <a:r>
              <a:rPr lang="fr-FR" altLang="zh-CN" sz="1800" dirty="0">
                <a:solidFill>
                  <a:schemeClr val="tx1"/>
                </a:solidFill>
                <a:cs typeface="Times New Roman" panose="02020603050405020304" pitchFamily="18" charset="0"/>
              </a:rPr>
              <a:t> </a:t>
            </a:r>
            <a:r>
              <a:rPr lang="zh-CN" altLang="en-US" sz="1800" dirty="0">
                <a:solidFill>
                  <a:schemeClr val="tx1"/>
                </a:solidFill>
                <a:cs typeface="Times New Roman" panose="02020603050405020304" pitchFamily="18" charset="0"/>
              </a:rPr>
              <a:t>的强化学习算法，</a:t>
            </a:r>
            <a:r>
              <a:rPr lang="fr-FR"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即为</a:t>
            </a:r>
            <a:r>
              <a:rPr lang="fr-FR" altLang="zh-CN" sz="1800" dirty="0">
                <a:solidFill>
                  <a:schemeClr val="tx1"/>
                </a:solidFill>
                <a:cs typeface="Times New Roman" panose="02020603050405020304" pitchFamily="18" charset="0"/>
              </a:rPr>
              <a:t>Q(s,a)</a:t>
            </a:r>
            <a:r>
              <a:rPr lang="zh-CN" altLang="fr-FR" sz="1800" dirty="0">
                <a:solidFill>
                  <a:schemeClr val="tx1"/>
                </a:solidFill>
                <a:cs typeface="Times New Roman" panose="02020603050405020304" pitchFamily="18" charset="0"/>
              </a:rPr>
              <a:t>，</a:t>
            </a:r>
            <a:r>
              <a:rPr lang="zh-CN" altLang="en-US" sz="1800" dirty="0">
                <a:solidFill>
                  <a:schemeClr val="tx1"/>
                </a:solidFill>
                <a:cs typeface="Times New Roman" panose="02020603050405020304" pitchFamily="18" charset="0"/>
              </a:rPr>
              <a:t>在某一时刻的</a:t>
            </a:r>
            <a:r>
              <a:rPr lang="fr-FR" altLang="zh-CN" sz="1800" dirty="0">
                <a:solidFill>
                  <a:schemeClr val="tx1"/>
                </a:solidFill>
                <a:cs typeface="Times New Roman" panose="02020603050405020304" pitchFamily="18" charset="0"/>
              </a:rPr>
              <a:t>state</a:t>
            </a:r>
            <a:r>
              <a:rPr lang="zh-CN" altLang="en-US" sz="1800" dirty="0">
                <a:solidFill>
                  <a:schemeClr val="tx1"/>
                </a:solidFill>
                <a:cs typeface="Times New Roman" panose="02020603050405020304" pitchFamily="18" charset="0"/>
              </a:rPr>
              <a:t>状态下，采取动作</a:t>
            </a:r>
            <a:r>
              <a:rPr lang="fr-FR" altLang="zh-CN" sz="1800" dirty="0">
                <a:solidFill>
                  <a:schemeClr val="tx1"/>
                </a:solidFill>
                <a:cs typeface="Times New Roman" panose="02020603050405020304" pitchFamily="18" charset="0"/>
              </a:rPr>
              <a:t>action</a:t>
            </a:r>
            <a:r>
              <a:rPr lang="zh-CN" altLang="en-US" sz="1800" dirty="0">
                <a:solidFill>
                  <a:schemeClr val="tx1"/>
                </a:solidFill>
                <a:cs typeface="Times New Roman" panose="02020603050405020304" pitchFamily="18" charset="0"/>
              </a:rPr>
              <a:t>能够获得收益的期望。</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主要思想是</a:t>
            </a:r>
            <a:r>
              <a:rPr lang="zh-CN" altLang="en-US" sz="1800" dirty="0">
                <a:solidFill>
                  <a:schemeClr val="accent6"/>
                </a:solidFill>
                <a:cs typeface="Times New Roman" panose="02020603050405020304" pitchFamily="18" charset="0"/>
              </a:rPr>
              <a:t>将</a:t>
            </a:r>
            <a:r>
              <a:rPr lang="fr-FR" altLang="zh-CN" sz="1800" dirty="0">
                <a:solidFill>
                  <a:schemeClr val="accent6"/>
                </a:solidFill>
                <a:cs typeface="Times New Roman" panose="02020603050405020304" pitchFamily="18" charset="0"/>
              </a:rPr>
              <a:t>state</a:t>
            </a:r>
            <a:r>
              <a:rPr lang="zh-CN" altLang="en-US" sz="1800" dirty="0">
                <a:solidFill>
                  <a:schemeClr val="accent6"/>
                </a:solidFill>
                <a:cs typeface="Times New Roman" panose="02020603050405020304" pitchFamily="18" charset="0"/>
              </a:rPr>
              <a:t>和</a:t>
            </a:r>
            <a:r>
              <a:rPr lang="fr-FR" altLang="zh-CN" sz="1800" dirty="0">
                <a:solidFill>
                  <a:schemeClr val="accent6"/>
                </a:solidFill>
                <a:cs typeface="Times New Roman" panose="02020603050405020304" pitchFamily="18" charset="0"/>
              </a:rPr>
              <a:t>action</a:t>
            </a:r>
            <a:r>
              <a:rPr lang="zh-CN" altLang="en-US" sz="1800" dirty="0">
                <a:solidFill>
                  <a:schemeClr val="accent6"/>
                </a:solidFill>
                <a:cs typeface="Times New Roman" panose="02020603050405020304" pitchFamily="18" charset="0"/>
              </a:rPr>
              <a:t>构建一张</a:t>
            </a:r>
            <a:r>
              <a:rPr lang="fr-FR" altLang="zh-CN" sz="1800" dirty="0">
                <a:solidFill>
                  <a:schemeClr val="accent6"/>
                </a:solidFill>
                <a:cs typeface="Times New Roman" panose="02020603050405020304" pitchFamily="18" charset="0"/>
              </a:rPr>
              <a:t>Q-table</a:t>
            </a:r>
            <a:r>
              <a:rPr lang="zh-CN" altLang="en-US" sz="1800" dirty="0">
                <a:solidFill>
                  <a:schemeClr val="accent6"/>
                </a:solidFill>
                <a:cs typeface="Times New Roman" panose="02020603050405020304" pitchFamily="18" charset="0"/>
              </a:rPr>
              <a:t>表存储</a:t>
            </a:r>
            <a:r>
              <a:rPr lang="fr-FR" altLang="zh-CN" sz="1800" dirty="0">
                <a:solidFill>
                  <a:schemeClr val="accent6"/>
                </a:solidFill>
                <a:cs typeface="Times New Roman" panose="02020603050405020304" pitchFamily="18" charset="0"/>
              </a:rPr>
              <a:t>Q</a:t>
            </a:r>
            <a:r>
              <a:rPr lang="zh-CN" altLang="en-US" sz="1800" dirty="0">
                <a:solidFill>
                  <a:schemeClr val="accent6"/>
                </a:solidFill>
                <a:cs typeface="Times New Roman" panose="02020603050405020304" pitchFamily="18" charset="0"/>
              </a:rPr>
              <a:t>值，然后根据</a:t>
            </a:r>
            <a:r>
              <a:rPr lang="fr-FR" altLang="zh-CN" sz="1800" dirty="0">
                <a:solidFill>
                  <a:schemeClr val="accent6"/>
                </a:solidFill>
                <a:cs typeface="Times New Roman" panose="02020603050405020304" pitchFamily="18" charset="0"/>
              </a:rPr>
              <a:t>Q</a:t>
            </a:r>
            <a:r>
              <a:rPr lang="zh-CN" altLang="en-US" sz="1800" dirty="0">
                <a:solidFill>
                  <a:schemeClr val="accent6"/>
                </a:solidFill>
                <a:cs typeface="Times New Roman" panose="02020603050405020304" pitchFamily="18" charset="0"/>
              </a:rPr>
              <a:t>值选取能够获得最大收益的动作</a:t>
            </a:r>
            <a:r>
              <a:rPr lang="zh-CN" altLang="en-US" sz="1800" dirty="0">
                <a:solidFill>
                  <a:schemeClr val="tx1"/>
                </a:solidFill>
                <a:cs typeface="Times New Roman" panose="02020603050405020304" pitchFamily="18" charset="0"/>
              </a:rPr>
              <a:t>。</a:t>
            </a:r>
          </a:p>
          <a:p>
            <a:pPr lvl="1" algn="just">
              <a:lnSpc>
                <a:spcPct val="150000"/>
              </a:lnSpc>
            </a:pPr>
            <a:r>
              <a:rPr lang="zh-CN" altLang="en-US" sz="1800" dirty="0">
                <a:solidFill>
                  <a:schemeClr val="tx1"/>
                </a:solidFill>
                <a:cs typeface="Times New Roman" panose="02020603050405020304" pitchFamily="18" charset="0"/>
              </a:rPr>
              <a:t>基于</a:t>
            </a:r>
            <a:r>
              <a:rPr lang="fr-FR" altLang="zh-CN" sz="1800" dirty="0">
                <a:solidFill>
                  <a:schemeClr val="tx1"/>
                </a:solidFill>
                <a:cs typeface="Times New Roman" panose="02020603050405020304" pitchFamily="18" charset="0"/>
              </a:rPr>
              <a:t>off-policy</a:t>
            </a:r>
            <a:r>
              <a:rPr lang="zh-CN" altLang="en-US" sz="1800" dirty="0">
                <a:solidFill>
                  <a:schemeClr val="tx1"/>
                </a:solidFill>
                <a:cs typeface="Times New Roman" panose="02020603050405020304" pitchFamily="18" charset="0"/>
              </a:rPr>
              <a:t>时序差分法，且使用贝尔曼方程可以对马尔科夫过程求解最优策略。</a:t>
            </a:r>
          </a:p>
          <a:p>
            <a:pPr lvl="1" algn="just">
              <a:lnSpc>
                <a:spcPct val="150000"/>
              </a:lnSpc>
            </a:pPr>
            <a:r>
              <a:rPr lang="zh-CN" altLang="en-US" sz="1800" dirty="0">
                <a:solidFill>
                  <a:schemeClr val="tx1"/>
                </a:solidFill>
                <a:cs typeface="Times New Roman" panose="02020603050405020304" pitchFamily="18" charset="0"/>
              </a:rPr>
              <a:t>伪码：</a:t>
            </a:r>
          </a:p>
        </p:txBody>
      </p:sp>
    </p:spTree>
    <p:extLst>
      <p:ext uri="{BB962C8B-B14F-4D97-AF65-F5344CB8AC3E}">
        <p14:creationId xmlns:p14="http://schemas.microsoft.com/office/powerpoint/2010/main" val="350964597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8</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00A90BA8-748E-4267-91F7-13D1204F7647}"/>
              </a:ext>
            </a:extLst>
          </p:cNvPr>
          <p:cNvPicPr>
            <a:picLocks noChangeAspect="1"/>
          </p:cNvPicPr>
          <p:nvPr/>
        </p:nvPicPr>
        <p:blipFill rotWithShape="1">
          <a:blip r:embed="rId2">
            <a:extLst>
              <a:ext uri="{28A0092B-C50C-407E-A947-70E740481C1C}">
                <a14:useLocalDpi xmlns:a14="http://schemas.microsoft.com/office/drawing/2010/main" val="0"/>
              </a:ext>
            </a:extLst>
          </a:blip>
          <a:srcRect l="5590" t="3633" r="3512" b="4756"/>
          <a:stretch/>
        </p:blipFill>
        <p:spPr>
          <a:xfrm>
            <a:off x="438539" y="3831187"/>
            <a:ext cx="3060441" cy="2102562"/>
          </a:xfrm>
          <a:prstGeom prst="rect">
            <a:avLst/>
          </a:prstGeom>
        </p:spPr>
      </p:pic>
      <p:pic>
        <p:nvPicPr>
          <p:cNvPr id="7" name="图片 6">
            <a:extLst>
              <a:ext uri="{FF2B5EF4-FFF2-40B4-BE49-F238E27FC236}">
                <a16:creationId xmlns:a16="http://schemas.microsoft.com/office/drawing/2014/main" id="{9A4B8D81-7CA2-4DDA-BFAC-07281BBABC21}"/>
              </a:ext>
            </a:extLst>
          </p:cNvPr>
          <p:cNvPicPr>
            <a:picLocks noChangeAspect="1"/>
          </p:cNvPicPr>
          <p:nvPr/>
        </p:nvPicPr>
        <p:blipFill rotWithShape="1">
          <a:blip r:embed="rId3">
            <a:extLst>
              <a:ext uri="{28A0092B-C50C-407E-A947-70E740481C1C}">
                <a14:useLocalDpi xmlns:a14="http://schemas.microsoft.com/office/drawing/2010/main" val="0"/>
              </a:ext>
            </a:extLst>
          </a:blip>
          <a:srcRect l="1907" t="2044" r="6344" b="5523"/>
          <a:stretch/>
        </p:blipFill>
        <p:spPr>
          <a:xfrm>
            <a:off x="3909527" y="3557414"/>
            <a:ext cx="4823926" cy="2650109"/>
          </a:xfrm>
          <a:prstGeom prst="rect">
            <a:avLst/>
          </a:prstGeom>
        </p:spPr>
      </p:pic>
      <p:sp>
        <p:nvSpPr>
          <p:cNvPr id="2" name="内容占位符 2">
            <a:extLst>
              <a:ext uri="{FF2B5EF4-FFF2-40B4-BE49-F238E27FC236}">
                <a16:creationId xmlns:a16="http://schemas.microsoft.com/office/drawing/2014/main" id="{5C98C1BF-6D5D-52A6-90F8-CBCB715124F4}"/>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如左图是一个迷宫游戏，小老鼠（</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）最开始在</a:t>
            </a:r>
            <a:r>
              <a:rPr lang="en-US" altLang="zh-CN" sz="1800" dirty="0">
                <a:solidFill>
                  <a:schemeClr val="tx1"/>
                </a:solidFill>
                <a:cs typeface="Times New Roman" panose="02020603050405020304" pitchFamily="18" charset="0"/>
              </a:rPr>
              <a:t>(0,0)</a:t>
            </a:r>
            <a:r>
              <a:rPr lang="zh-CN" altLang="en-US" sz="1800" dirty="0">
                <a:solidFill>
                  <a:schemeClr val="tx1"/>
                </a:solidFill>
                <a:cs typeface="Times New Roman" panose="02020603050405020304" pitchFamily="18" charset="0"/>
              </a:rPr>
              <a:t>位置，分别在</a:t>
            </a:r>
            <a:r>
              <a:rPr lang="en-US" altLang="zh-CN" sz="1800" dirty="0">
                <a:solidFill>
                  <a:schemeClr val="tx1"/>
                </a:solidFill>
                <a:cs typeface="Times New Roman" panose="02020603050405020304" pitchFamily="18" charset="0"/>
              </a:rPr>
              <a:t>(0,1),(0,2),(1,0),(1,1),(1,2)</a:t>
            </a:r>
            <a:r>
              <a:rPr lang="zh-CN" altLang="en-US" sz="1800" dirty="0">
                <a:solidFill>
                  <a:schemeClr val="tx1"/>
                </a:solidFill>
                <a:cs typeface="Times New Roman" panose="02020603050405020304" pitchFamily="18" charset="0"/>
              </a:rPr>
              <a:t>处可获得</a:t>
            </a:r>
            <a:r>
              <a:rPr lang="en-US" altLang="zh-CN" sz="1800" dirty="0">
                <a:solidFill>
                  <a:schemeClr val="tx1"/>
                </a:solidFill>
                <a:cs typeface="Times New Roman" panose="02020603050405020304" pitchFamily="18" charset="0"/>
              </a:rPr>
              <a:t>+1,0,+2,-10,+10</a:t>
            </a:r>
            <a:r>
              <a:rPr lang="zh-CN" altLang="en-US" sz="1800" dirty="0">
                <a:solidFill>
                  <a:schemeClr val="tx1"/>
                </a:solidFill>
                <a:cs typeface="Times New Roman" panose="02020603050405020304" pitchFamily="18" charset="0"/>
              </a:rPr>
              <a:t>的奖励值。当</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位于</a:t>
            </a:r>
            <a:r>
              <a:rPr lang="en-US" altLang="zh-CN" sz="1800" dirty="0">
                <a:solidFill>
                  <a:schemeClr val="tx1"/>
                </a:solidFill>
                <a:cs typeface="Times New Roman" panose="02020603050405020304" pitchFamily="18" charset="0"/>
              </a:rPr>
              <a:t>(1,1),(1,2)</a:t>
            </a:r>
            <a:r>
              <a:rPr lang="zh-CN" altLang="en-US" sz="1800" dirty="0">
                <a:solidFill>
                  <a:schemeClr val="tx1"/>
                </a:solidFill>
                <a:cs typeface="Times New Roman" panose="02020603050405020304" pitchFamily="18" charset="0"/>
              </a:rPr>
              <a:t>时，游戏结束。</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的动作有四个，分别是上下左右。</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右图是初始化的</a:t>
            </a:r>
            <a:r>
              <a:rPr lang="fr-FR" altLang="zh-CN" sz="1800" dirty="0">
                <a:solidFill>
                  <a:schemeClr val="accent6"/>
                </a:solidFill>
                <a:cs typeface="Times New Roman" panose="02020603050405020304" pitchFamily="18" charset="0"/>
              </a:rPr>
              <a:t>Q-table </a:t>
            </a:r>
            <a:r>
              <a:rPr lang="zh-CN" altLang="en-US" sz="1800" dirty="0">
                <a:solidFill>
                  <a:schemeClr val="accent6"/>
                </a:solidFill>
                <a:cs typeface="Times New Roman" panose="02020603050405020304" pitchFamily="18" charset="0"/>
              </a:rPr>
              <a:t>，其中行表示状态，列表示动作。</a:t>
            </a:r>
            <a:endParaRPr lang="zh-CN" altLang="en-US"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7352673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9</a:t>
            </a:fld>
            <a:endParaRPr kumimoji="0" lang="en-US" altLang="ja-JP" sz="1400" b="0">
              <a:solidFill>
                <a:srgbClr val="A50021"/>
              </a:solidFill>
              <a:latin typeface="Arial" panose="020B0604020202020204" pitchFamily="34" charset="0"/>
            </a:endParaRPr>
          </a:p>
        </p:txBody>
      </p:sp>
      <p:pic>
        <p:nvPicPr>
          <p:cNvPr id="4" name="图片 3">
            <a:extLst>
              <a:ext uri="{FF2B5EF4-FFF2-40B4-BE49-F238E27FC236}">
                <a16:creationId xmlns:a16="http://schemas.microsoft.com/office/drawing/2014/main" id="{54DD0FE5-C63B-46BB-9212-45B62F5BF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8" y="3429000"/>
            <a:ext cx="3257550" cy="2543175"/>
          </a:xfrm>
          <a:prstGeom prst="rect">
            <a:avLst/>
          </a:prstGeom>
        </p:spPr>
      </p:pic>
      <p:pic>
        <p:nvPicPr>
          <p:cNvPr id="8" name="图片 7">
            <a:extLst>
              <a:ext uri="{FF2B5EF4-FFF2-40B4-BE49-F238E27FC236}">
                <a16:creationId xmlns:a16="http://schemas.microsoft.com/office/drawing/2014/main" id="{B669BDD0-AFBC-48B6-ADE6-9995F8CC0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713" y="3047999"/>
            <a:ext cx="5295900" cy="3305175"/>
          </a:xfrm>
          <a:prstGeom prst="rect">
            <a:avLst/>
          </a:prstGeom>
        </p:spPr>
      </p:pic>
      <p:sp>
        <p:nvSpPr>
          <p:cNvPr id="2" name="内容占位符 2">
            <a:extLst>
              <a:ext uri="{FF2B5EF4-FFF2-40B4-BE49-F238E27FC236}">
                <a16:creationId xmlns:a16="http://schemas.microsoft.com/office/drawing/2014/main" id="{64A4613A-5647-B916-6A9F-DA6894942D04}"/>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根据</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𝑔𝑟𝑒𝑒𝑑𝑦选择动作：以</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的概率随机选择动作，以</a:t>
            </a:r>
            <a:r>
              <a:rPr lang="en-US" altLang="zh-CN" sz="1800" dirty="0">
                <a:solidFill>
                  <a:schemeClr val="tx1"/>
                </a:solidFill>
                <a:cs typeface="Times New Roman" panose="02020603050405020304" pitchFamily="18" charset="0"/>
              </a:rPr>
              <a:t>1−ϵ</a:t>
            </a:r>
            <a:r>
              <a:rPr lang="zh-CN" altLang="en-US" sz="1800" dirty="0">
                <a:solidFill>
                  <a:schemeClr val="tx1"/>
                </a:solidFill>
                <a:cs typeface="Times New Roman" panose="02020603050405020304" pitchFamily="18" charset="0"/>
              </a:rPr>
              <a:t>的概率贪心的（</a:t>
            </a:r>
            <a:r>
              <a:rPr lang="en-US" altLang="zh-CN" sz="1800" dirty="0">
                <a:solidFill>
                  <a:schemeClr val="tx1"/>
                </a:solidFill>
                <a:cs typeface="Times New Roman" panose="02020603050405020304" pitchFamily="18" charset="0"/>
              </a:rPr>
              <a:t>greedy</a:t>
            </a:r>
            <a:r>
              <a:rPr lang="zh-CN" altLang="en-US" sz="1800" dirty="0">
                <a:solidFill>
                  <a:schemeClr val="tx1"/>
                </a:solidFill>
                <a:cs typeface="Times New Roman" panose="02020603050405020304" pitchFamily="18" charset="0"/>
              </a:rPr>
              <a:t>）选择动作。</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如下图所示，从</a:t>
            </a:r>
            <a:r>
              <a:rPr lang="en-US" altLang="zh-CN" sz="1800" dirty="0">
                <a:solidFill>
                  <a:schemeClr val="tx1"/>
                </a:solidFill>
                <a:cs typeface="Times New Roman" panose="02020603050405020304" pitchFamily="18" charset="0"/>
              </a:rPr>
              <a:t>start</a:t>
            </a:r>
            <a:r>
              <a:rPr lang="zh-CN" altLang="en-US" sz="1800" dirty="0">
                <a:solidFill>
                  <a:schemeClr val="tx1"/>
                </a:solidFill>
                <a:cs typeface="Times New Roman" panose="02020603050405020304" pitchFamily="18" charset="0"/>
              </a:rPr>
              <a:t>状态随机选择向右的动作。</a:t>
            </a: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104754044"/>
      </p:ext>
    </p:extLst>
  </p:cSld>
  <p:clrMapOvr>
    <a:masterClrMapping/>
  </p:clrMapOvr>
  <p:transition spd="slow"/>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28128</TotalTime>
  <Words>732</Words>
  <Application>Microsoft Office PowerPoint</Application>
  <PresentationFormat>全屏显示(4:3)</PresentationFormat>
  <Paragraphs>98</Paragraphs>
  <Slides>13</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黑体</vt:lpstr>
      <vt:lpstr>宋体</vt:lpstr>
      <vt:lpstr>微软雅黑</vt:lpstr>
      <vt:lpstr>Arial</vt:lpstr>
      <vt:lpstr>Cambria Math</vt:lpstr>
      <vt:lpstr>Times New Roman</vt:lpstr>
      <vt:lpstr>Wingdings</vt:lpstr>
      <vt:lpstr>wasedaSample5</vt:lpstr>
      <vt:lpstr>Equation</vt:lpstr>
      <vt:lpstr>Artificial Intelligence 人工智能实验</vt:lpstr>
      <vt:lpstr>目录 </vt:lpstr>
      <vt:lpstr>1.1 强化学习介绍</vt:lpstr>
      <vt:lpstr>1.1 强化学习介绍</vt:lpstr>
      <vt:lpstr>1.1 强化学习介绍</vt:lpstr>
      <vt:lpstr>1.1 强化学习介绍</vt:lpstr>
      <vt:lpstr>1.2 Q-learning</vt:lpstr>
      <vt:lpstr>1.2 Q-learning</vt:lpstr>
      <vt:lpstr>1.2 Q-learning</vt:lpstr>
      <vt:lpstr>1.2 Q-learning</vt:lpstr>
      <vt:lpstr>1.2 Q-learning</vt:lpstr>
      <vt:lpstr>1.3 SARSA</vt:lpstr>
      <vt:lpstr>2. 实验任务</vt:lpstr>
    </vt:vector>
  </TitlesOfParts>
  <Company>玄研究室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9-强化学习基础</dc:title>
  <dc:creator>宇聪 张</dc:creator>
  <cp:lastModifiedBy>宇聪 张</cp:lastModifiedBy>
  <cp:revision>1230</cp:revision>
  <cp:lastPrinted>1999-07-29T07:50:28Z</cp:lastPrinted>
  <dcterms:created xsi:type="dcterms:W3CDTF">1999-04-15T12:11:22Z</dcterms:created>
  <dcterms:modified xsi:type="dcterms:W3CDTF">2024-05-11T02:09:46Z</dcterms:modified>
</cp:coreProperties>
</file>