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5807" autoAdjust="0"/>
  </p:normalViewPr>
  <p:slideViewPr>
    <p:cSldViewPr>
      <p:cViewPr varScale="1">
        <p:scale>
          <a:sx n="106" d="100"/>
          <a:sy n="106" d="100"/>
        </p:scale>
        <p:origin x="5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adyacisneros/Desktop/Final%20Capstone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adyacisneros/Desktop/Final%20Capstone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adyacisneros/Desktop/Final%20Capstone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adyacisneros/Desktop/Final%20Capstone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adyacisneros/Desktop/Final%20Capstone%2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adyacisneros/Desktop/Final%20Capstone%20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adyacisneros/Desktop/Final%20Capstone%20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adyacisneros/Desktop/Final%20Capstone%20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</a:t>
            </a:r>
            <a:r>
              <a:rPr lang="en-US" baseline="0"/>
              <a:t> Baseline Revenue &amp; Cost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Gross Revenue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'Model Strategy'!$D$31</c:f>
              <c:numCache>
                <c:formatCode>"$"#,##0.00</c:formatCode>
                <c:ptCount val="1"/>
                <c:pt idx="0">
                  <c:v>52830207</c:v>
                </c:pt>
              </c:numCache>
            </c:numRef>
          </c:cat>
          <c:val>
            <c:numRef>
              <c:f>'Model Strategy'!$D$31</c:f>
              <c:numCache>
                <c:formatCode>"$"#,##0.00</c:formatCode>
                <c:ptCount val="1"/>
                <c:pt idx="0">
                  <c:v>52830207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2-4F4C-B150-DAA2241DF9CE}"/>
            </c:ext>
          </c:extLst>
        </c:ser>
        <c:ser>
          <c:idx val="1"/>
          <c:order val="1"/>
          <c:tx>
            <c:v>Net Revenue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'Model Strategy'!$D$31</c:f>
              <c:numCache>
                <c:formatCode>"$"#,##0.00</c:formatCode>
                <c:ptCount val="1"/>
                <c:pt idx="0">
                  <c:v>52830207</c:v>
                </c:pt>
              </c:numCache>
            </c:numRef>
          </c:cat>
          <c:val>
            <c:numRef>
              <c:f>'Model Strategy'!$D$32</c:f>
              <c:numCache>
                <c:formatCode>"$"#,##0.00</c:formatCode>
                <c:ptCount val="1"/>
                <c:pt idx="0">
                  <c:v>22509909.080000121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62-4F4C-B150-DAA2241DF9CE}"/>
            </c:ext>
          </c:extLst>
        </c:ser>
        <c:ser>
          <c:idx val="2"/>
          <c:order val="2"/>
          <c:tx>
            <c:v>Total Cost Per Year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'Model Strategy'!$D$31</c:f>
              <c:numCache>
                <c:formatCode>"$"#,##0.00</c:formatCode>
                <c:ptCount val="1"/>
                <c:pt idx="0">
                  <c:v>52830207</c:v>
                </c:pt>
              </c:numCache>
            </c:numRef>
          </c:cat>
          <c:val>
            <c:numRef>
              <c:f>'Model Strategy'!$D$29</c:f>
              <c:numCache>
                <c:formatCode>"$"#,##0.00</c:formatCode>
                <c:ptCount val="1"/>
                <c:pt idx="0">
                  <c:v>30320297.919999879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62-4F4C-B150-DAA2241DF9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99118687"/>
        <c:axId val="1198600911"/>
      </c:barChart>
      <c:catAx>
        <c:axId val="1199118687"/>
        <c:scaling>
          <c:orientation val="minMax"/>
        </c:scaling>
        <c:delete val="1"/>
        <c:axPos val="b"/>
        <c:numFmt formatCode="&quot;$&quot;#,##0.00" sourceLinked="1"/>
        <c:majorTickMark val="none"/>
        <c:minorTickMark val="none"/>
        <c:tickLblPos val="nextTo"/>
        <c:crossAx val="1198600911"/>
        <c:crosses val="autoZero"/>
        <c:auto val="1"/>
        <c:lblAlgn val="ctr"/>
        <c:lblOffset val="100"/>
        <c:noMultiLvlLbl val="0"/>
      </c:catAx>
      <c:valAx>
        <c:axId val="1198600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9118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 Average Vehicle Revenue + Cost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Gross Revenue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'Model Strategy'!$D$19</c:f>
              <c:numCache>
                <c:formatCode>"$"#,##0.00</c:formatCode>
                <c:ptCount val="1"/>
                <c:pt idx="0">
                  <c:v>13207.551750000001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04-4B45-8B77-34C26E933D22}"/>
            </c:ext>
          </c:extLst>
        </c:ser>
        <c:ser>
          <c:idx val="1"/>
          <c:order val="1"/>
          <c:tx>
            <c:v>Average Net Revenue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'Model Strategy'!$D$21</c:f>
              <c:numCache>
                <c:formatCode>"$"#,##0.00</c:formatCode>
                <c:ptCount val="1"/>
                <c:pt idx="0">
                  <c:v>5627.4772700000303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04-4B45-8B77-34C26E933D22}"/>
            </c:ext>
          </c:extLst>
        </c:ser>
        <c:ser>
          <c:idx val="2"/>
          <c:order val="2"/>
          <c:tx>
            <c:v>Average Cost per Year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'Model Strategy'!$D$23</c:f>
              <c:numCache>
                <c:formatCode>"$"#,##0.00</c:formatCode>
                <c:ptCount val="1"/>
                <c:pt idx="0">
                  <c:v>7580.074480000022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04-4B45-8B77-34C26E933D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94106175"/>
        <c:axId val="416710255"/>
      </c:barChart>
      <c:catAx>
        <c:axId val="119410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710255"/>
        <c:crosses val="autoZero"/>
        <c:auto val="1"/>
        <c:lblAlgn val="ctr"/>
        <c:lblOffset val="100"/>
        <c:noMultiLvlLbl val="0"/>
      </c:catAx>
      <c:valAx>
        <c:axId val="41671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10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</a:t>
            </a:r>
            <a:r>
              <a:rPr lang="en-US" baseline="0"/>
              <a:t> 1 vs. Baseline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Baseline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5639412997903561E-2"/>
                  <c:y val="-3.96396396396396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6B-ED4A-8E4F-F8F73676BAD6}"/>
                </c:ext>
              </c:extLst>
            </c:dLbl>
            <c:dLbl>
              <c:idx val="1"/>
              <c:layout>
                <c:manualLayout>
                  <c:x val="-7.1278825995807121E-2"/>
                  <c:y val="-2.16216216216216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6B-ED4A-8E4F-F8F73676BAD6}"/>
                </c:ext>
              </c:extLst>
            </c:dLbl>
            <c:dLbl>
              <c:idx val="2"/>
              <c:layout>
                <c:manualLayout>
                  <c:x val="-8.5953878406708678E-2"/>
                  <c:y val="-2.1621621621621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96B-ED4A-8E4F-F8F73676BA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Total Cost per Year</c:v>
              </c:pt>
              <c:pt idx="1">
                <c:v>Gross Revenue</c:v>
              </c:pt>
              <c:pt idx="2">
                <c:v>Net Revenue</c:v>
              </c:pt>
            </c:strLit>
          </c:cat>
          <c:val>
            <c:numRef>
              <c:f>('Model Strategy'!$D$29,'Model Strategy'!$D$31,'Model Strategy'!$D$32)</c:f>
              <c:numCache>
                <c:formatCode>"$"#,##0.00</c:formatCode>
                <c:ptCount val="3"/>
                <c:pt idx="0">
                  <c:v>30320297.919999879</c:v>
                </c:pt>
                <c:pt idx="1">
                  <c:v>52830207</c:v>
                </c:pt>
                <c:pt idx="2">
                  <c:v>22509909.080000121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6B-ED4A-8E4F-F8F73676BAD6}"/>
            </c:ext>
          </c:extLst>
        </c:ser>
        <c:ser>
          <c:idx val="1"/>
          <c:order val="1"/>
          <c:tx>
            <c:v>Strategy 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6603773584905662E-2"/>
                  <c:y val="-5.04504504504505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6B-ED4A-8E4F-F8F73676BA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Total Cost per Year</c:v>
              </c:pt>
              <c:pt idx="1">
                <c:v>Gross Revenue</c:v>
              </c:pt>
              <c:pt idx="2">
                <c:v>Net Revenue</c:v>
              </c:pt>
            </c:strLit>
          </c:cat>
          <c:val>
            <c:numRef>
              <c:f>('Model Strategy'!$E$29,'Model Strategy'!$E$31,'Model Strategy'!$E$32)</c:f>
              <c:numCache>
                <c:formatCode>"$"#,##0.00</c:formatCode>
                <c:ptCount val="3"/>
                <c:pt idx="0">
                  <c:v>36384357.503999859</c:v>
                </c:pt>
                <c:pt idx="1">
                  <c:v>63396248.399999999</c:v>
                </c:pt>
                <c:pt idx="2">
                  <c:v>27011890.896000139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6B-ED4A-8E4F-F8F73676BA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68063951"/>
        <c:axId val="713695936"/>
      </c:barChart>
      <c:catAx>
        <c:axId val="17680639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695936"/>
        <c:crosses val="autoZero"/>
        <c:auto val="1"/>
        <c:lblAlgn val="ctr"/>
        <c:lblOffset val="100"/>
        <c:noMultiLvlLbl val="0"/>
      </c:catAx>
      <c:valAx>
        <c:axId val="71369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063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</a:t>
            </a:r>
            <a:r>
              <a:rPr lang="en-US" baseline="0"/>
              <a:t> 2 vs. Baseline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Baseline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times cars rented</c:v>
              </c:pt>
              <c:pt idx="1">
                <c:v>Total # of days rented</c:v>
              </c:pt>
            </c:strLit>
          </c:cat>
          <c:val>
            <c:numRef>
              <c:f>('Model Strategy'!$D$12,'Model Strategy'!$D$13)</c:f>
              <c:numCache>
                <c:formatCode>_(* #,##0_);_(* \(#,##0\);_(* "-"??_);_(@_)</c:formatCode>
                <c:ptCount val="2"/>
                <c:pt idx="0" formatCode="General">
                  <c:v>81318</c:v>
                </c:pt>
                <c:pt idx="1">
                  <c:v>325608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5C-6346-8D66-BE80A62C22C8}"/>
            </c:ext>
          </c:extLst>
        </c:ser>
        <c:ser>
          <c:idx val="1"/>
          <c:order val="1"/>
          <c:tx>
            <c:v>Strategy 2 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times cars rented</c:v>
              </c:pt>
              <c:pt idx="1">
                <c:v>Total # of days rented</c:v>
              </c:pt>
            </c:strLit>
          </c:cat>
          <c:val>
            <c:numRef>
              <c:f>('Model Strategy'!$F$12,'Model Strategy'!$F$13)</c:f>
              <c:numCache>
                <c:formatCode>0.0</c:formatCode>
                <c:ptCount val="2"/>
                <c:pt idx="0" formatCode="0">
                  <c:v>97581.6</c:v>
                </c:pt>
                <c:pt idx="1">
                  <c:v>390729.6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5C-6346-8D66-BE80A62C2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7171103"/>
        <c:axId val="1925107983"/>
      </c:barChart>
      <c:catAx>
        <c:axId val="199717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107983"/>
        <c:crosses val="autoZero"/>
        <c:auto val="1"/>
        <c:lblAlgn val="ctr"/>
        <c:lblOffset val="100"/>
        <c:noMultiLvlLbl val="0"/>
      </c:catAx>
      <c:valAx>
        <c:axId val="192510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17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2 vs. Baseline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Baseline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1707365693212398E-2"/>
                  <c:y val="-4.636926805562790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9CA-1247-B7E9-B2B7F3B3D230}"/>
                </c:ext>
              </c:extLst>
            </c:dLbl>
            <c:dLbl>
              <c:idx val="1"/>
              <c:layout>
                <c:manualLayout>
                  <c:x val="-4.3902439024390241E-2"/>
                  <c:y val="-8.385744234800877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CA-1247-B7E9-B2B7F3B3D230}"/>
                </c:ext>
              </c:extLst>
            </c:dLbl>
            <c:dLbl>
              <c:idx val="2"/>
              <c:layout>
                <c:manualLayout>
                  <c:x val="-3.9024390243902439E-2"/>
                  <c:y val="-4.19287211740041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9CA-1247-B7E9-B2B7F3B3D2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Total Cost per Year</c:v>
              </c:pt>
              <c:pt idx="1">
                <c:v>Gross Revenue</c:v>
              </c:pt>
              <c:pt idx="2">
                <c:v>Net Revenue</c:v>
              </c:pt>
            </c:strLit>
          </c:cat>
          <c:val>
            <c:numRef>
              <c:f>('Model Strategy'!$D$29,'Model Strategy'!$D$31,'Model Strategy'!$D$32)</c:f>
              <c:numCache>
                <c:formatCode>"$"#,##0.00</c:formatCode>
                <c:ptCount val="3"/>
                <c:pt idx="0">
                  <c:v>30320297.919999879</c:v>
                </c:pt>
                <c:pt idx="1">
                  <c:v>52830207</c:v>
                </c:pt>
                <c:pt idx="2">
                  <c:v>22509909.080000121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CA-1247-B7E9-B2B7F3B3D230}"/>
            </c:ext>
          </c:extLst>
        </c:ser>
        <c:ser>
          <c:idx val="1"/>
          <c:order val="1"/>
          <c:tx>
            <c:v>Strategy 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1593519164534814E-2"/>
                  <c:y val="-4.50369731018083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9CA-1247-B7E9-B2B7F3B3D2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Total Cost per Year</c:v>
              </c:pt>
              <c:pt idx="1">
                <c:v>Gross Revenue</c:v>
              </c:pt>
              <c:pt idx="2">
                <c:v>Net Revenue</c:v>
              </c:pt>
            </c:strLit>
          </c:cat>
          <c:val>
            <c:numRef>
              <c:f>('Model Strategy'!$F$29,'Model Strategy'!$F$31,'Model Strategy'!$F$32)</c:f>
              <c:numCache>
                <c:formatCode>"$"#,##0.00</c:formatCode>
                <c:ptCount val="3"/>
                <c:pt idx="0">
                  <c:v>30320297.919999879</c:v>
                </c:pt>
                <c:pt idx="1">
                  <c:v>63396248.399999999</c:v>
                </c:pt>
                <c:pt idx="2">
                  <c:v>33075950.48000012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9CA-1247-B7E9-B2B7F3B3D2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97072"/>
        <c:axId val="7798800"/>
      </c:barChart>
      <c:catAx>
        <c:axId val="779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8800"/>
        <c:crosses val="autoZero"/>
        <c:auto val="1"/>
        <c:lblAlgn val="ctr"/>
        <c:lblOffset val="100"/>
        <c:noMultiLvlLbl val="0"/>
      </c:catAx>
      <c:valAx>
        <c:axId val="779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</a:t>
            </a:r>
            <a:r>
              <a:rPr lang="en-US" baseline="0"/>
              <a:t> 3 vs. Baseline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Baseline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3333333333333361E-2"/>
                  <c:y val="9.25925925925925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AC-8A49-BFD1-420CB5229C1E}"/>
                </c:ext>
              </c:extLst>
            </c:dLbl>
            <c:dLbl>
              <c:idx val="1"/>
              <c:layout>
                <c:manualLayout>
                  <c:x val="-6.3888888888888995E-2"/>
                  <c:y val="-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AC-8A49-BFD1-420CB5229C1E}"/>
                </c:ext>
              </c:extLst>
            </c:dLbl>
            <c:dLbl>
              <c:idx val="2"/>
              <c:layout>
                <c:manualLayout>
                  <c:x val="-4.7222222222222221E-2"/>
                  <c:y val="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4AC-8A49-BFD1-420CB5229C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Total Cost per Year</c:v>
              </c:pt>
              <c:pt idx="1">
                <c:v> Gross Revenue</c:v>
              </c:pt>
              <c:pt idx="2">
                <c:v> Net Revenue</c:v>
              </c:pt>
            </c:strLit>
          </c:cat>
          <c:val>
            <c:numRef>
              <c:f>('Model Strategy'!$D$29,'Model Strategy'!$D$31,'Model Strategy'!$D$32)</c:f>
              <c:numCache>
                <c:formatCode>"$"#,##0.00</c:formatCode>
                <c:ptCount val="3"/>
                <c:pt idx="0">
                  <c:v>30320297.919999879</c:v>
                </c:pt>
                <c:pt idx="1">
                  <c:v>52830207</c:v>
                </c:pt>
                <c:pt idx="2">
                  <c:v>22509909.080000121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AC-8A49-BFD1-420CB5229C1E}"/>
            </c:ext>
          </c:extLst>
        </c:ser>
        <c:ser>
          <c:idx val="1"/>
          <c:order val="1"/>
          <c:tx>
            <c:v>Strategy 3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2.777777777777676E-3"/>
                  <c:y val="-3.70370370370371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AC-8A49-BFD1-420CB5229C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Total Cost per Year</c:v>
              </c:pt>
              <c:pt idx="1">
                <c:v> Gross Revenue</c:v>
              </c:pt>
              <c:pt idx="2">
                <c:v> Net Revenue</c:v>
              </c:pt>
            </c:strLit>
          </c:cat>
          <c:val>
            <c:numRef>
              <c:f>('Model Strategy'!$E$29,'Model Strategy'!$E$31,'Model Strategy'!$E$32)</c:f>
              <c:numCache>
                <c:formatCode>"$"#,##0.00</c:formatCode>
                <c:ptCount val="3"/>
                <c:pt idx="0">
                  <c:v>36384357.503999859</c:v>
                </c:pt>
                <c:pt idx="1">
                  <c:v>63396248.399999999</c:v>
                </c:pt>
                <c:pt idx="2">
                  <c:v>27011890.896000139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AC-8A49-BFD1-420CB5229C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1943280"/>
        <c:axId val="341945008"/>
      </c:barChart>
      <c:catAx>
        <c:axId val="34194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45008"/>
        <c:crosses val="autoZero"/>
        <c:auto val="1"/>
        <c:lblAlgn val="ctr"/>
        <c:lblOffset val="100"/>
        <c:noMultiLvlLbl val="0"/>
      </c:catAx>
      <c:valAx>
        <c:axId val="34194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4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</a:t>
            </a:r>
            <a:r>
              <a:rPr lang="en-US" baseline="0"/>
              <a:t> 3 vs. Baseline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Baseline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 # of Cars</c:v>
              </c:pt>
            </c:strLit>
          </c:cat>
          <c:val>
            <c:numRef>
              <c:f>'Model Strategy'!$D$11</c:f>
              <c:numCache>
                <c:formatCode>General</c:formatCode>
                <c:ptCount val="1"/>
                <c:pt idx="0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81-544C-88F1-9A2A7E4D04B1}"/>
            </c:ext>
          </c:extLst>
        </c:ser>
        <c:ser>
          <c:idx val="1"/>
          <c:order val="1"/>
          <c:tx>
            <c:v>Strategy 3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 # of Cars</c:v>
              </c:pt>
            </c:strLit>
          </c:cat>
          <c:val>
            <c:numRef>
              <c:f>'Model Strategy'!$E$11</c:f>
              <c:numCache>
                <c:formatCode>General</c:formatCode>
                <c:ptCount val="1"/>
                <c:pt idx="0">
                  <c:v>4800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81-544C-88F1-9A2A7E4D0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1911792"/>
        <c:axId val="341884832"/>
      </c:barChart>
      <c:catAx>
        <c:axId val="34191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884832"/>
        <c:crosses val="autoZero"/>
        <c:auto val="1"/>
        <c:lblAlgn val="ctr"/>
        <c:lblOffset val="100"/>
        <c:noMultiLvlLbl val="0"/>
      </c:catAx>
      <c:valAx>
        <c:axId val="341884832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91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vs. Strategy 1-3 Comparison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Baseline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9465930018416225E-2"/>
                  <c:y val="-1.03986135181975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D4-3F46-9F41-6507127EE2FF}"/>
                </c:ext>
              </c:extLst>
            </c:dLbl>
            <c:dLbl>
              <c:idx val="1"/>
              <c:layout>
                <c:manualLayout>
                  <c:x val="-3.31491712707183E-2"/>
                  <c:y val="-3.177317425918334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D4-3F46-9F41-6507127EE2FF}"/>
                </c:ext>
              </c:extLst>
            </c:dLbl>
            <c:dLbl>
              <c:idx val="2"/>
              <c:layout>
                <c:manualLayout>
                  <c:x val="-3.4990791896869246E-2"/>
                  <c:y val="3.46620450606585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D4-3F46-9F41-6507127EE2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Total Cost per Year</c:v>
              </c:pt>
              <c:pt idx="1">
                <c:v>Gross Revenue</c:v>
              </c:pt>
              <c:pt idx="2">
                <c:v>Net Revenue</c:v>
              </c:pt>
            </c:strLit>
          </c:cat>
          <c:val>
            <c:numRef>
              <c:f>('Model Strategy'!$D$29,'Model Strategy'!$D$31,'Model Strategy'!$D$32)</c:f>
              <c:numCache>
                <c:formatCode>"$"#,##0.00</c:formatCode>
                <c:ptCount val="3"/>
                <c:pt idx="0">
                  <c:v>30320297.919999879</c:v>
                </c:pt>
                <c:pt idx="1">
                  <c:v>52830207</c:v>
                </c:pt>
                <c:pt idx="2">
                  <c:v>22509909.080000121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D4-3F46-9F41-6507127EE2FF}"/>
            </c:ext>
          </c:extLst>
        </c:ser>
        <c:ser>
          <c:idx val="1"/>
          <c:order val="1"/>
          <c:tx>
            <c:v>Strategy 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1307550644567222E-2"/>
                  <c:y val="-5.54592720970537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D4-3F46-9F41-6507127EE2FF}"/>
                </c:ext>
              </c:extLst>
            </c:dLbl>
            <c:dLbl>
              <c:idx val="1"/>
              <c:layout>
                <c:manualLayout>
                  <c:x val="-7.5506445672191599E-2"/>
                  <c:y val="-1.73310225303293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D4-3F46-9F41-6507127EE2FF}"/>
                </c:ext>
              </c:extLst>
            </c:dLbl>
            <c:dLbl>
              <c:idx val="2"/>
              <c:layout>
                <c:manualLayout>
                  <c:x val="-4.6040515653775323E-2"/>
                  <c:y val="-4.159445407279029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0D4-3F46-9F41-6507127EE2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Total Cost per Year</c:v>
              </c:pt>
              <c:pt idx="1">
                <c:v>Gross Revenue</c:v>
              </c:pt>
              <c:pt idx="2">
                <c:v>Net Revenue</c:v>
              </c:pt>
            </c:strLit>
          </c:cat>
          <c:val>
            <c:numRef>
              <c:f>('Model Strategy'!$E$29,'Model Strategy'!$E$31,'Model Strategy'!$E$32)</c:f>
              <c:numCache>
                <c:formatCode>"$"#,##0.00</c:formatCode>
                <c:ptCount val="3"/>
                <c:pt idx="0">
                  <c:v>36384357.503999859</c:v>
                </c:pt>
                <c:pt idx="1">
                  <c:v>63396248.399999999</c:v>
                </c:pt>
                <c:pt idx="2">
                  <c:v>27011890.896000139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0D4-3F46-9F41-6507127EE2FF}"/>
            </c:ext>
          </c:extLst>
        </c:ser>
        <c:ser>
          <c:idx val="2"/>
          <c:order val="2"/>
          <c:tx>
            <c:v>Strategy 2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8423444259765563E-17"/>
                  <c:y val="-5.984251968503936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0D4-3F46-9F41-6507127EE2FF}"/>
                </c:ext>
              </c:extLst>
            </c:dLbl>
            <c:dLbl>
              <c:idx val="1"/>
              <c:layout>
                <c:manualLayout>
                  <c:x val="-1.8416206261510804E-3"/>
                  <c:y val="-5.19930675909878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0D4-3F46-9F41-6507127EE2FF}"/>
                </c:ext>
              </c:extLst>
            </c:dLbl>
            <c:dLbl>
              <c:idx val="2"/>
              <c:layout>
                <c:manualLayout>
                  <c:x val="-6.2015503875968991E-3"/>
                  <c:y val="-6.29921259842520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0D4-3F46-9F41-6507127EE2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Total Cost per Year</c:v>
              </c:pt>
              <c:pt idx="1">
                <c:v>Gross Revenue</c:v>
              </c:pt>
              <c:pt idx="2">
                <c:v>Net Revenue</c:v>
              </c:pt>
            </c:strLit>
          </c:cat>
          <c:val>
            <c:numRef>
              <c:f>('Model Strategy'!$F$29,'Model Strategy'!$F$31,'Model Strategy'!$F$32)</c:f>
              <c:numCache>
                <c:formatCode>"$"#,##0.00</c:formatCode>
                <c:ptCount val="3"/>
                <c:pt idx="0">
                  <c:v>30320297.919999879</c:v>
                </c:pt>
                <c:pt idx="1">
                  <c:v>63396248.399999999</c:v>
                </c:pt>
                <c:pt idx="2">
                  <c:v>33075950.48000012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0D4-3F46-9F41-6507127EE2FF}"/>
            </c:ext>
          </c:extLst>
        </c:ser>
        <c:ser>
          <c:idx val="3"/>
          <c:order val="3"/>
          <c:tx>
            <c:v>Strategy 3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7882136279926338E-2"/>
                  <c:y val="-2.426343154246106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0D4-3F46-9F41-6507127EE2FF}"/>
                </c:ext>
              </c:extLst>
            </c:dLbl>
            <c:dLbl>
              <c:idx val="1"/>
              <c:layout>
                <c:manualLayout>
                  <c:x val="3.3149171270718231E-2"/>
                  <c:y val="-6.932409012131731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0D4-3F46-9F41-6507127EE2FF}"/>
                </c:ext>
              </c:extLst>
            </c:dLbl>
            <c:dLbl>
              <c:idx val="2"/>
              <c:layout>
                <c:manualLayout>
                  <c:x val="2.5782688766114045E-2"/>
                  <c:y val="-5.54592720970537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0D4-3F46-9F41-6507127EE2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Total Cost per Year</c:v>
              </c:pt>
              <c:pt idx="1">
                <c:v>Gross Revenue</c:v>
              </c:pt>
              <c:pt idx="2">
                <c:v>Net Revenue</c:v>
              </c:pt>
            </c:strLit>
          </c:cat>
          <c:val>
            <c:numRef>
              <c:f>('Model Strategy'!$E$29,'Model Strategy'!$E$31,'Model Strategy'!$E$32)</c:f>
              <c:numCache>
                <c:formatCode>"$"#,##0.00</c:formatCode>
                <c:ptCount val="3"/>
                <c:pt idx="0">
                  <c:v>36384357.503999859</c:v>
                </c:pt>
                <c:pt idx="1">
                  <c:v>63396248.399999999</c:v>
                </c:pt>
                <c:pt idx="2">
                  <c:v>27011890.896000139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0D4-3F46-9F41-6507127EE2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81056"/>
        <c:axId val="7782784"/>
      </c:barChart>
      <c:catAx>
        <c:axId val="778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2784"/>
        <c:crosses val="autoZero"/>
        <c:auto val="1"/>
        <c:lblAlgn val="ctr"/>
        <c:lblOffset val="100"/>
        <c:noMultiLvlLbl val="0"/>
      </c:catAx>
      <c:valAx>
        <c:axId val="778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D922F-8DD4-984C-9891-510C237547AF}" type="doc">
      <dgm:prSet loTypeId="urn:microsoft.com/office/officeart/2005/8/layout/hList1" loCatId="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65EE913-5C39-694E-B98D-FC281064FC93}">
      <dgm:prSet phldrT="[Text]"/>
      <dgm:spPr/>
      <dgm:t>
        <a:bodyPr/>
        <a:lstStyle/>
        <a:p>
          <a:endParaRPr lang="en-US" dirty="0"/>
        </a:p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Strategy 1</a:t>
          </a:r>
        </a:p>
      </dgm:t>
    </dgm:pt>
    <dgm:pt modelId="{29D8A8F5-1146-9144-9924-5D1211C48E2D}" type="parTrans" cxnId="{5C8C711C-D854-6341-8850-926673977B64}">
      <dgm:prSet/>
      <dgm:spPr/>
      <dgm:t>
        <a:bodyPr/>
        <a:lstStyle/>
        <a:p>
          <a:endParaRPr lang="en-US"/>
        </a:p>
      </dgm:t>
    </dgm:pt>
    <dgm:pt modelId="{ACCA4E2C-5200-7542-98B5-FF836FF7F68A}" type="sibTrans" cxnId="{5C8C711C-D854-6341-8850-926673977B64}">
      <dgm:prSet/>
      <dgm:spPr/>
      <dgm:t>
        <a:bodyPr/>
        <a:lstStyle/>
        <a:p>
          <a:endParaRPr lang="en-US"/>
        </a:p>
      </dgm:t>
    </dgm:pt>
    <dgm:pt modelId="{10EA14BA-5F75-B349-9CF3-330A6DEF39B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Growth by increase in rentals: Increase total number of vehicle rentals by 20%</a:t>
          </a:r>
        </a:p>
      </dgm:t>
    </dgm:pt>
    <dgm:pt modelId="{99EA6797-E6D8-4141-8B57-6591FF5D0361}" type="parTrans" cxnId="{06A207AB-7867-8B44-BDD7-0023CA18961C}">
      <dgm:prSet/>
      <dgm:spPr/>
      <dgm:t>
        <a:bodyPr/>
        <a:lstStyle/>
        <a:p>
          <a:endParaRPr lang="en-US"/>
        </a:p>
      </dgm:t>
    </dgm:pt>
    <dgm:pt modelId="{0F5CF4C3-B194-3545-9BE8-91DCA1E2E49F}" type="sibTrans" cxnId="{06A207AB-7867-8B44-BDD7-0023CA18961C}">
      <dgm:prSet/>
      <dgm:spPr/>
      <dgm:t>
        <a:bodyPr/>
        <a:lstStyle/>
        <a:p>
          <a:endParaRPr lang="en-US"/>
        </a:p>
      </dgm:t>
    </dgm:pt>
    <dgm:pt modelId="{1C1C4972-A525-034C-9872-D17F9748B531}">
      <dgm:prSet phldrT="[Text]"/>
      <dgm:spPr/>
      <dgm:t>
        <a:bodyPr/>
        <a:lstStyle/>
        <a:p>
          <a:pPr algn="ctr"/>
          <a:endParaRPr lang="en-US" dirty="0"/>
        </a:p>
        <a:p>
          <a:pPr algn="ctr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    Strategy 2	</a:t>
          </a:r>
        </a:p>
      </dgm:t>
    </dgm:pt>
    <dgm:pt modelId="{E4A2A31B-A5E9-654F-A582-D439BBFD492D}" type="parTrans" cxnId="{3CACF088-278D-BB42-8B6C-7CFE7F9E68FE}">
      <dgm:prSet/>
      <dgm:spPr/>
      <dgm:t>
        <a:bodyPr/>
        <a:lstStyle/>
        <a:p>
          <a:endParaRPr lang="en-US"/>
        </a:p>
      </dgm:t>
    </dgm:pt>
    <dgm:pt modelId="{5D13814B-AF74-A943-9C6A-AFA7930B0007}" type="sibTrans" cxnId="{3CACF088-278D-BB42-8B6C-7CFE7F9E68FE}">
      <dgm:prSet/>
      <dgm:spPr/>
      <dgm:t>
        <a:bodyPr/>
        <a:lstStyle/>
        <a:p>
          <a:endParaRPr lang="en-US"/>
        </a:p>
      </dgm:t>
    </dgm:pt>
    <dgm:pt modelId="{40DFD812-F8F7-3241-99C4-B1ECB0DE22E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Generate more revenue by increasing the rental duration by 20% </a:t>
          </a:r>
        </a:p>
      </dgm:t>
    </dgm:pt>
    <dgm:pt modelId="{8C7E01E5-FAF5-E74B-AB94-8366433AA7B1}" type="parTrans" cxnId="{A3663973-059B-FD43-AB7A-7D62DC952759}">
      <dgm:prSet/>
      <dgm:spPr/>
      <dgm:t>
        <a:bodyPr/>
        <a:lstStyle/>
        <a:p>
          <a:endParaRPr lang="en-US"/>
        </a:p>
      </dgm:t>
    </dgm:pt>
    <dgm:pt modelId="{65F42CCA-E6EC-0241-AD88-0D0424A4ADF9}" type="sibTrans" cxnId="{A3663973-059B-FD43-AB7A-7D62DC952759}">
      <dgm:prSet/>
      <dgm:spPr/>
      <dgm:t>
        <a:bodyPr/>
        <a:lstStyle/>
        <a:p>
          <a:endParaRPr lang="en-US"/>
        </a:p>
      </dgm:t>
    </dgm:pt>
    <dgm:pt modelId="{161556BD-AB07-4A44-90AF-1B5E5D7BF712}">
      <dgm:prSet phldrT="[Text]"/>
      <dgm:spPr/>
      <dgm:t>
        <a:bodyPr anchor="ctr"/>
        <a:lstStyle/>
        <a:p>
          <a:endParaRPr lang="en-US" dirty="0"/>
        </a:p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Strategy 3</a:t>
          </a:r>
        </a:p>
      </dgm:t>
    </dgm:pt>
    <dgm:pt modelId="{67C7F5A4-D690-4941-B1BA-A7A3BACE0574}" type="parTrans" cxnId="{1AB69227-3238-0940-8A05-82D8A7A3891D}">
      <dgm:prSet/>
      <dgm:spPr/>
      <dgm:t>
        <a:bodyPr/>
        <a:lstStyle/>
        <a:p>
          <a:endParaRPr lang="en-US"/>
        </a:p>
      </dgm:t>
    </dgm:pt>
    <dgm:pt modelId="{0CAEE288-017F-DD4C-81B7-FD8B12FB25D5}" type="sibTrans" cxnId="{1AB69227-3238-0940-8A05-82D8A7A3891D}">
      <dgm:prSet/>
      <dgm:spPr/>
      <dgm:t>
        <a:bodyPr/>
        <a:lstStyle/>
        <a:p>
          <a:endParaRPr lang="en-US"/>
        </a:p>
      </dgm:t>
    </dgm:pt>
    <dgm:pt modelId="{8558DF51-1084-7F4E-BA82-B0D2BD64EBD8}">
      <dgm:prSet phldrT="[Text]"/>
      <dgm:spPr/>
      <dgm:t>
        <a:bodyPr/>
        <a:lstStyle/>
        <a:p>
          <a:r>
            <a:rPr lang="en-US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Increase revenue by expanding fleet - augmenting the overall vehicle count by 20%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C89FD7-5D7E-BB42-9736-3046453C779A}" type="parTrans" cxnId="{238AAA29-6153-014A-9B7E-E5C776E2178D}">
      <dgm:prSet/>
      <dgm:spPr/>
      <dgm:t>
        <a:bodyPr/>
        <a:lstStyle/>
        <a:p>
          <a:endParaRPr lang="en-US"/>
        </a:p>
      </dgm:t>
    </dgm:pt>
    <dgm:pt modelId="{DB8D3AC2-1C74-C142-9B87-F989247009BE}" type="sibTrans" cxnId="{238AAA29-6153-014A-9B7E-E5C776E2178D}">
      <dgm:prSet/>
      <dgm:spPr/>
      <dgm:t>
        <a:bodyPr/>
        <a:lstStyle/>
        <a:p>
          <a:endParaRPr lang="en-US"/>
        </a:p>
      </dgm:t>
    </dgm:pt>
    <dgm:pt modelId="{C8B0AB74-F91E-B246-9F8B-43219973EB2F}" type="pres">
      <dgm:prSet presAssocID="{042D922F-8DD4-984C-9891-510C237547AF}" presName="Name0" presStyleCnt="0">
        <dgm:presLayoutVars>
          <dgm:dir/>
          <dgm:animLvl val="lvl"/>
          <dgm:resizeHandles val="exact"/>
        </dgm:presLayoutVars>
      </dgm:prSet>
      <dgm:spPr/>
    </dgm:pt>
    <dgm:pt modelId="{8913CA5F-A1B3-FF4D-9D5F-1D841BFF3A77}" type="pres">
      <dgm:prSet presAssocID="{265EE913-5C39-694E-B98D-FC281064FC93}" presName="composite" presStyleCnt="0"/>
      <dgm:spPr/>
    </dgm:pt>
    <dgm:pt modelId="{D6E9535C-B74B-7345-B5AA-54FE95375E36}" type="pres">
      <dgm:prSet presAssocID="{265EE913-5C39-694E-B98D-FC281064FC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865310C-CF54-7C49-A38D-FA60F5798BF3}" type="pres">
      <dgm:prSet presAssocID="{265EE913-5C39-694E-B98D-FC281064FC93}" presName="desTx" presStyleLbl="alignAccFollowNode1" presStyleIdx="0" presStyleCnt="3">
        <dgm:presLayoutVars>
          <dgm:bulletEnabled val="1"/>
        </dgm:presLayoutVars>
      </dgm:prSet>
      <dgm:spPr/>
    </dgm:pt>
    <dgm:pt modelId="{2245F7B6-BFC3-D743-A690-E475DB26D9B2}" type="pres">
      <dgm:prSet presAssocID="{ACCA4E2C-5200-7542-98B5-FF836FF7F68A}" presName="space" presStyleCnt="0"/>
      <dgm:spPr/>
    </dgm:pt>
    <dgm:pt modelId="{D5A4FDEC-B151-C343-8F6A-BF6154710700}" type="pres">
      <dgm:prSet presAssocID="{1C1C4972-A525-034C-9872-D17F9748B531}" presName="composite" presStyleCnt="0"/>
      <dgm:spPr/>
    </dgm:pt>
    <dgm:pt modelId="{E043C52D-4B86-3F4F-93DD-AC2F05B0CAE2}" type="pres">
      <dgm:prSet presAssocID="{1C1C4972-A525-034C-9872-D17F9748B53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BA820F4-ED9E-A04E-9375-A604A4B14ABA}" type="pres">
      <dgm:prSet presAssocID="{1C1C4972-A525-034C-9872-D17F9748B531}" presName="desTx" presStyleLbl="alignAccFollowNode1" presStyleIdx="1" presStyleCnt="3">
        <dgm:presLayoutVars>
          <dgm:bulletEnabled val="1"/>
        </dgm:presLayoutVars>
      </dgm:prSet>
      <dgm:spPr/>
    </dgm:pt>
    <dgm:pt modelId="{A37FFFA1-7323-8847-B567-B1D039DB3BB0}" type="pres">
      <dgm:prSet presAssocID="{5D13814B-AF74-A943-9C6A-AFA7930B0007}" presName="space" presStyleCnt="0"/>
      <dgm:spPr/>
    </dgm:pt>
    <dgm:pt modelId="{971422C7-83DA-F441-BBE1-8C352064C5BA}" type="pres">
      <dgm:prSet presAssocID="{161556BD-AB07-4A44-90AF-1B5E5D7BF712}" presName="composite" presStyleCnt="0"/>
      <dgm:spPr/>
    </dgm:pt>
    <dgm:pt modelId="{3640E704-F7E4-D143-AEF2-2D1635F49041}" type="pres">
      <dgm:prSet presAssocID="{161556BD-AB07-4A44-90AF-1B5E5D7BF71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4632F9F-E61D-5644-99AC-D964AEF1E12C}" type="pres">
      <dgm:prSet presAssocID="{161556BD-AB07-4A44-90AF-1B5E5D7BF71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B8FCF00-1793-6943-9BCD-723C25441647}" type="presOf" srcId="{10EA14BA-5F75-B349-9CF3-330A6DEF39BA}" destId="{3865310C-CF54-7C49-A38D-FA60F5798BF3}" srcOrd="0" destOrd="0" presId="urn:microsoft.com/office/officeart/2005/8/layout/hList1"/>
    <dgm:cxn modelId="{F7EB4710-F3F0-0B4B-9A85-FDC1D38B8702}" type="presOf" srcId="{8558DF51-1084-7F4E-BA82-B0D2BD64EBD8}" destId="{14632F9F-E61D-5644-99AC-D964AEF1E12C}" srcOrd="0" destOrd="0" presId="urn:microsoft.com/office/officeart/2005/8/layout/hList1"/>
    <dgm:cxn modelId="{C1F16913-5B2C-6E4F-95D2-4BD1B0FFBAAB}" type="presOf" srcId="{161556BD-AB07-4A44-90AF-1B5E5D7BF712}" destId="{3640E704-F7E4-D143-AEF2-2D1635F49041}" srcOrd="0" destOrd="0" presId="urn:microsoft.com/office/officeart/2005/8/layout/hList1"/>
    <dgm:cxn modelId="{79BA8B16-D554-ED4D-8A3B-013F8592373A}" type="presOf" srcId="{265EE913-5C39-694E-B98D-FC281064FC93}" destId="{D6E9535C-B74B-7345-B5AA-54FE95375E36}" srcOrd="0" destOrd="0" presId="urn:microsoft.com/office/officeart/2005/8/layout/hList1"/>
    <dgm:cxn modelId="{5C8C711C-D854-6341-8850-926673977B64}" srcId="{042D922F-8DD4-984C-9891-510C237547AF}" destId="{265EE913-5C39-694E-B98D-FC281064FC93}" srcOrd="0" destOrd="0" parTransId="{29D8A8F5-1146-9144-9924-5D1211C48E2D}" sibTransId="{ACCA4E2C-5200-7542-98B5-FF836FF7F68A}"/>
    <dgm:cxn modelId="{ACDF8A1E-D577-584A-83B0-54E64C8341F5}" type="presOf" srcId="{40DFD812-F8F7-3241-99C4-B1ECB0DE22E8}" destId="{2BA820F4-ED9E-A04E-9375-A604A4B14ABA}" srcOrd="0" destOrd="0" presId="urn:microsoft.com/office/officeart/2005/8/layout/hList1"/>
    <dgm:cxn modelId="{1AB69227-3238-0940-8A05-82D8A7A3891D}" srcId="{042D922F-8DD4-984C-9891-510C237547AF}" destId="{161556BD-AB07-4A44-90AF-1B5E5D7BF712}" srcOrd="2" destOrd="0" parTransId="{67C7F5A4-D690-4941-B1BA-A7A3BACE0574}" sibTransId="{0CAEE288-017F-DD4C-81B7-FD8B12FB25D5}"/>
    <dgm:cxn modelId="{238AAA29-6153-014A-9B7E-E5C776E2178D}" srcId="{161556BD-AB07-4A44-90AF-1B5E5D7BF712}" destId="{8558DF51-1084-7F4E-BA82-B0D2BD64EBD8}" srcOrd="0" destOrd="0" parTransId="{09C89FD7-5D7E-BB42-9736-3046453C779A}" sibTransId="{DB8D3AC2-1C74-C142-9B87-F989247009BE}"/>
    <dgm:cxn modelId="{5C82E329-2A5F-DF4C-8813-782D01789C8C}" type="presOf" srcId="{042D922F-8DD4-984C-9891-510C237547AF}" destId="{C8B0AB74-F91E-B246-9F8B-43219973EB2F}" srcOrd="0" destOrd="0" presId="urn:microsoft.com/office/officeart/2005/8/layout/hList1"/>
    <dgm:cxn modelId="{A3663973-059B-FD43-AB7A-7D62DC952759}" srcId="{1C1C4972-A525-034C-9872-D17F9748B531}" destId="{40DFD812-F8F7-3241-99C4-B1ECB0DE22E8}" srcOrd="0" destOrd="0" parTransId="{8C7E01E5-FAF5-E74B-AB94-8366433AA7B1}" sibTransId="{65F42CCA-E6EC-0241-AD88-0D0424A4ADF9}"/>
    <dgm:cxn modelId="{3CACF088-278D-BB42-8B6C-7CFE7F9E68FE}" srcId="{042D922F-8DD4-984C-9891-510C237547AF}" destId="{1C1C4972-A525-034C-9872-D17F9748B531}" srcOrd="1" destOrd="0" parTransId="{E4A2A31B-A5E9-654F-A582-D439BBFD492D}" sibTransId="{5D13814B-AF74-A943-9C6A-AFA7930B0007}"/>
    <dgm:cxn modelId="{06A207AB-7867-8B44-BDD7-0023CA18961C}" srcId="{265EE913-5C39-694E-B98D-FC281064FC93}" destId="{10EA14BA-5F75-B349-9CF3-330A6DEF39BA}" srcOrd="0" destOrd="0" parTransId="{99EA6797-E6D8-4141-8B57-6591FF5D0361}" sibTransId="{0F5CF4C3-B194-3545-9BE8-91DCA1E2E49F}"/>
    <dgm:cxn modelId="{9873EABB-DFFA-2D49-A5E1-7EBD36599B49}" type="presOf" srcId="{1C1C4972-A525-034C-9872-D17F9748B531}" destId="{E043C52D-4B86-3F4F-93DD-AC2F05B0CAE2}" srcOrd="0" destOrd="0" presId="urn:microsoft.com/office/officeart/2005/8/layout/hList1"/>
    <dgm:cxn modelId="{3886A0BA-7B3B-0E41-BD77-619F1559A862}" type="presParOf" srcId="{C8B0AB74-F91E-B246-9F8B-43219973EB2F}" destId="{8913CA5F-A1B3-FF4D-9D5F-1D841BFF3A77}" srcOrd="0" destOrd="0" presId="urn:microsoft.com/office/officeart/2005/8/layout/hList1"/>
    <dgm:cxn modelId="{0DC36B1C-5180-8448-81C2-079AD40BFDE3}" type="presParOf" srcId="{8913CA5F-A1B3-FF4D-9D5F-1D841BFF3A77}" destId="{D6E9535C-B74B-7345-B5AA-54FE95375E36}" srcOrd="0" destOrd="0" presId="urn:microsoft.com/office/officeart/2005/8/layout/hList1"/>
    <dgm:cxn modelId="{526BE979-9817-FA4C-B773-030564EC2715}" type="presParOf" srcId="{8913CA5F-A1B3-FF4D-9D5F-1D841BFF3A77}" destId="{3865310C-CF54-7C49-A38D-FA60F5798BF3}" srcOrd="1" destOrd="0" presId="urn:microsoft.com/office/officeart/2005/8/layout/hList1"/>
    <dgm:cxn modelId="{96212B63-5CB6-964B-9EE3-830430EE879C}" type="presParOf" srcId="{C8B0AB74-F91E-B246-9F8B-43219973EB2F}" destId="{2245F7B6-BFC3-D743-A690-E475DB26D9B2}" srcOrd="1" destOrd="0" presId="urn:microsoft.com/office/officeart/2005/8/layout/hList1"/>
    <dgm:cxn modelId="{82ECB3EA-258D-724F-BDB3-D0DE92BAF326}" type="presParOf" srcId="{C8B0AB74-F91E-B246-9F8B-43219973EB2F}" destId="{D5A4FDEC-B151-C343-8F6A-BF6154710700}" srcOrd="2" destOrd="0" presId="urn:microsoft.com/office/officeart/2005/8/layout/hList1"/>
    <dgm:cxn modelId="{5FE3F87D-F571-794A-8D6A-F503BB6118C6}" type="presParOf" srcId="{D5A4FDEC-B151-C343-8F6A-BF6154710700}" destId="{E043C52D-4B86-3F4F-93DD-AC2F05B0CAE2}" srcOrd="0" destOrd="0" presId="urn:microsoft.com/office/officeart/2005/8/layout/hList1"/>
    <dgm:cxn modelId="{649AC685-36A0-3F42-80F5-DEFFC4934F6F}" type="presParOf" srcId="{D5A4FDEC-B151-C343-8F6A-BF6154710700}" destId="{2BA820F4-ED9E-A04E-9375-A604A4B14ABA}" srcOrd="1" destOrd="0" presId="urn:microsoft.com/office/officeart/2005/8/layout/hList1"/>
    <dgm:cxn modelId="{CD03FF93-C3A9-2F45-A769-E8C480874CEF}" type="presParOf" srcId="{C8B0AB74-F91E-B246-9F8B-43219973EB2F}" destId="{A37FFFA1-7323-8847-B567-B1D039DB3BB0}" srcOrd="3" destOrd="0" presId="urn:microsoft.com/office/officeart/2005/8/layout/hList1"/>
    <dgm:cxn modelId="{C6A4E7DD-DEB3-F84E-9EB4-A9FC38257872}" type="presParOf" srcId="{C8B0AB74-F91E-B246-9F8B-43219973EB2F}" destId="{971422C7-83DA-F441-BBE1-8C352064C5BA}" srcOrd="4" destOrd="0" presId="urn:microsoft.com/office/officeart/2005/8/layout/hList1"/>
    <dgm:cxn modelId="{58AA86FF-C208-E04E-A650-0A8986B36C6D}" type="presParOf" srcId="{971422C7-83DA-F441-BBE1-8C352064C5BA}" destId="{3640E704-F7E4-D143-AEF2-2D1635F49041}" srcOrd="0" destOrd="0" presId="urn:microsoft.com/office/officeart/2005/8/layout/hList1"/>
    <dgm:cxn modelId="{1D26F866-54CE-6145-9E07-307D6CBE5758}" type="presParOf" srcId="{971422C7-83DA-F441-BBE1-8C352064C5BA}" destId="{14632F9F-E61D-5644-99AC-D964AEF1E1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9535C-B74B-7345-B5AA-54FE95375E36}">
      <dsp:nvSpPr>
        <dsp:cNvPr id="0" name=""/>
        <dsp:cNvSpPr/>
      </dsp:nvSpPr>
      <dsp:spPr>
        <a:xfrm>
          <a:off x="1905" y="728752"/>
          <a:ext cx="1857374" cy="7289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Strategy 1</a:t>
          </a:r>
        </a:p>
      </dsp:txBody>
      <dsp:txXfrm>
        <a:off x="1905" y="728752"/>
        <a:ext cx="1857374" cy="728915"/>
      </dsp:txXfrm>
    </dsp:sp>
    <dsp:sp modelId="{3865310C-CF54-7C49-A38D-FA60F5798BF3}">
      <dsp:nvSpPr>
        <dsp:cNvPr id="0" name=""/>
        <dsp:cNvSpPr/>
      </dsp:nvSpPr>
      <dsp:spPr>
        <a:xfrm>
          <a:off x="1905" y="1457667"/>
          <a:ext cx="1857374" cy="187757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Growth by increase in rentals: Increase total number of vehicle rentals by 20%</a:t>
          </a:r>
        </a:p>
      </dsp:txBody>
      <dsp:txXfrm>
        <a:off x="1905" y="1457667"/>
        <a:ext cx="1857374" cy="1877579"/>
      </dsp:txXfrm>
    </dsp:sp>
    <dsp:sp modelId="{E043C52D-4B86-3F4F-93DD-AC2F05B0CAE2}">
      <dsp:nvSpPr>
        <dsp:cNvPr id="0" name=""/>
        <dsp:cNvSpPr/>
      </dsp:nvSpPr>
      <dsp:spPr>
        <a:xfrm>
          <a:off x="2119312" y="728752"/>
          <a:ext cx="1857374" cy="7289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Strategy 2	</a:t>
          </a:r>
        </a:p>
      </dsp:txBody>
      <dsp:txXfrm>
        <a:off x="2119312" y="728752"/>
        <a:ext cx="1857374" cy="728915"/>
      </dsp:txXfrm>
    </dsp:sp>
    <dsp:sp modelId="{2BA820F4-ED9E-A04E-9375-A604A4B14ABA}">
      <dsp:nvSpPr>
        <dsp:cNvPr id="0" name=""/>
        <dsp:cNvSpPr/>
      </dsp:nvSpPr>
      <dsp:spPr>
        <a:xfrm>
          <a:off x="2119312" y="1457667"/>
          <a:ext cx="1857374" cy="187757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Generate more revenue by increasing the rental duration by 20% </a:t>
          </a:r>
        </a:p>
      </dsp:txBody>
      <dsp:txXfrm>
        <a:off x="2119312" y="1457667"/>
        <a:ext cx="1857374" cy="1877579"/>
      </dsp:txXfrm>
    </dsp:sp>
    <dsp:sp modelId="{3640E704-F7E4-D143-AEF2-2D1635F49041}">
      <dsp:nvSpPr>
        <dsp:cNvPr id="0" name=""/>
        <dsp:cNvSpPr/>
      </dsp:nvSpPr>
      <dsp:spPr>
        <a:xfrm>
          <a:off x="4236719" y="728752"/>
          <a:ext cx="1857374" cy="7289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Strategy 3</a:t>
          </a:r>
        </a:p>
      </dsp:txBody>
      <dsp:txXfrm>
        <a:off x="4236719" y="728752"/>
        <a:ext cx="1857374" cy="728915"/>
      </dsp:txXfrm>
    </dsp:sp>
    <dsp:sp modelId="{14632F9F-E61D-5644-99AC-D964AEF1E12C}">
      <dsp:nvSpPr>
        <dsp:cNvPr id="0" name=""/>
        <dsp:cNvSpPr/>
      </dsp:nvSpPr>
      <dsp:spPr>
        <a:xfrm>
          <a:off x="4236719" y="1457667"/>
          <a:ext cx="1857374" cy="187757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strike="noStrike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Increase revenue by expanding fleet - augmenting the overall vehicle count by 20%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6719" y="1457667"/>
        <a:ext cx="1857374" cy="1877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0F6F-A51D-F7B6-ED89-0E8A2A5E5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8D300-ABB1-0F01-B92E-9805FFC12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2260-3DE6-75D8-F648-4502D4A0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651C-4C59-01B9-E172-51E5B9E2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BDEFB-2074-542C-9ECB-CC692E6F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BD69-61B0-AC43-8A59-7A7BCD06BE8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6028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70E6-5860-0B0E-CECE-F98D3877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80262-EF25-3A2F-636C-489EE3798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98FF7-CF73-7AA5-6673-A780731B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0C0D-4D9A-1C26-0326-1C77E613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3222-CF4A-749D-2066-95A5BD50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3A127-2E0C-1D43-B09C-353D7F45C44B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0143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6D2ED-9841-B280-AC55-E2591505E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68DEF-69C7-E75B-6A55-146247CE3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AD0D-C344-6205-1926-5AF44C68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510E-359B-BA78-AF61-9A41CE81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F4CE-506D-9E77-E25A-4BAFC0C7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17E9-32A0-074F-B9ED-E386CB4FCD85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7296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F4C2-2CE7-F9E6-3F34-998C55B2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7AD0-4191-C9EB-B8DE-718E0CC6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27EFB-9536-26B5-0BAC-3ECB2C9E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9145-778B-92A8-66BD-92E2A625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464F8-BD9A-5CD5-3D70-5D81DF6E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EED3-13FD-A349-90E9-DD03A5E7A376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4619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D258-C89E-8991-1B23-794EB070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0C69-66EB-3A85-6A4B-65D2D48B0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2663-A56B-99B7-4A2A-9DF4DAEE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4750-3F97-2D7D-5BA9-2A2082E1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9FB3-01B3-B0E4-1E26-348E452A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F96C-E152-6446-A9F2-06C2B76542C9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535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E6B5-ED0E-BF78-0802-733C443B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84AD-EBA8-EF3A-A310-53756C5FB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4A3DA-D6D7-7F8D-4F3C-6B430968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3D92A-5507-030E-0FF6-A3D81400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4C28E-3751-CF21-D964-2BE060A1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B0C61-03B7-1053-A0CA-8CBF85A3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6F06-0443-1341-A034-619D2905B209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192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531A-A45B-221A-F867-FE59A9D6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C985D-367E-73A2-58FB-1BAB8223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D317-1F34-25B5-842F-8073BAF6A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36940-FA2A-DFE1-EFF3-F56881790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3C765-6097-7A9E-CCED-0675DD489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051A6-56A3-A114-7EB3-D8CB622B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0B3D4-DC3E-6858-C4CC-219BF007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171B7-7CBB-3A99-8F6B-F57B0682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5727-E720-874B-A00B-DCD622EEFDE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176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F02F-9895-F98F-A95E-F1C81C3F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0D6AD-01A0-29CB-70AF-2720C46B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04AA7-A95C-A94D-0018-E9E956F3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B68F1-8349-D4BD-C5BF-0EF75E22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3D65-394C-4848-A1ED-AD9A41D4D1E4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310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43F1A-6755-5709-A006-62E66B41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9BBEB-B4F0-4205-FFC3-FD6CA330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A3839-8D82-7449-EEED-293132CE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233A-069D-5542-AB36-8858845D5406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497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D9A9-12BC-8A7F-A888-4259A14F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3797-8D50-F40F-8539-B840D74B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28105-F310-738A-8BCC-08E0F49B4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D450D-5F88-F4FC-3F80-F72595EE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15EE1-E81B-7866-B9CA-E0B5E0A7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59204-7C7F-5D6A-ED59-AB982D38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5B31-7E7E-0A4F-B32E-E78585874713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3598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B324-5E32-7D9E-AFB3-A88DE985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49318-59B4-0762-309B-891893097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2C140-7427-71D2-326B-7F81D7DEC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CCE56-A420-CD1A-24CD-27876D9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7BBAE-6650-3AB4-FBE3-07CBFF95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18545-EBBC-7942-2821-A2EBDB52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96A7-84E2-3546-8C85-425B85E2590F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503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EE16C-6073-43D3-744D-7BA8DA0E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19AC-2C5A-5125-378B-02366BB0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180D3-4F61-90CF-A3D5-CF456A017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4865-D74D-8244-1DFA-79EC7B146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B5FD7-10BB-5AF0-3DDC-F3152A0A9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BDD5-326D-7848-85EA-6DE09894538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7657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FF89F0AB-9049-4210-AA32-6786B455CB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95936" y="3395395"/>
            <a:ext cx="5688012" cy="647700"/>
          </a:xfrm>
        </p:spPr>
        <p:txBody>
          <a:bodyPr anchor="ctr">
            <a:normAutofit fontScale="90000"/>
          </a:bodyPr>
          <a:lstStyle/>
          <a:p>
            <a:r>
              <a:rPr lang="es-UY" alt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Lariat Performance Analysis &amp; Profit Optimization</a:t>
            </a:r>
            <a:br>
              <a:rPr lang="es-UY" altLang="en-US" sz="3600" b="1" dirty="0">
                <a:solidFill>
                  <a:srgbClr val="333333"/>
                </a:solidFill>
              </a:rPr>
            </a:br>
            <a:r>
              <a:rPr lang="es-UY" alt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Presentation by: Shadya Cisneros</a:t>
            </a:r>
            <a:endParaRPr lang="es-ES" altLang="en-US" sz="1600" b="1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D465EFC9-653C-C2B7-A85E-360D5DD55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C99E171B-797C-3FCE-9FD8-B050C10127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presentation is to analyze the profitability of Lariat Rent-A-Car in 2018 and offer recommendations for boosting revenue and reducing costs in the following year.</a:t>
            </a:r>
          </a:p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strategies for achieving these objectives are as follows: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311BAA4-3DE2-2907-D0EC-B1069CE1E5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560165"/>
              </p:ext>
            </p:extLst>
          </p:nvPr>
        </p:nvGraphicFramePr>
        <p:xfrm>
          <a:off x="1524000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9E28-681A-C9CA-FAC9-3E655131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47BA-64CA-47AE-EE3E-E103C8987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4" y="1690689"/>
            <a:ext cx="3886200" cy="435133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Revenue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Yearly Cost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Revenue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17BEBC5-1B91-BE80-C621-BC5247EF8C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1398324"/>
              </p:ext>
            </p:extLst>
          </p:nvPr>
        </p:nvGraphicFramePr>
        <p:xfrm>
          <a:off x="3006443" y="2636912"/>
          <a:ext cx="6048672" cy="3115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195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938E-A3B7-AC42-57BF-630FFF90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CEB4-6C8C-9515-4F15-4F34E7397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4" y="2333451"/>
            <a:ext cx="38862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metrics of vehicles were analyzed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with highest average Gross Revenue: Ford; $4,611,491.00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with lowest Gross Revenue: Aptera; $10,575.00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C29B7D-0088-4BB9-DB74-ADDF8D2671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422482"/>
              </p:ext>
            </p:extLst>
          </p:nvPr>
        </p:nvGraphicFramePr>
        <p:xfrm>
          <a:off x="4211960" y="2204864"/>
          <a:ext cx="4824536" cy="2818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984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B19F-08D6-DC8D-A0F1-F45E67E71F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E52A-A01B-D0D9-DA63-F6E0CAF33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by increase in rentals: Increase total number of vehicle rentals by 20%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3EBBE-1485-1A2B-5DAD-841F729BC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Lariat experiences a 20% growth in rentals, it is projected that the company will achieve a profit exceeding 4 million, while simultaneously incurring a corresponding 20% rise in total yearly expenses.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328F53-F43B-B3A2-676C-73B1DB4C2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167802"/>
              </p:ext>
            </p:extLst>
          </p:nvPr>
        </p:nvGraphicFramePr>
        <p:xfrm>
          <a:off x="1552786" y="3440306"/>
          <a:ext cx="6038428" cy="340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3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95C8-044B-151A-F1F1-0EABBAC4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4A55-EE9B-528F-AFB7-C46BD5158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more revenue by increasing the rental duration by 20%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3387299-AD37-E1C7-97C8-EA5EFF05C2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038048"/>
              </p:ext>
            </p:extLst>
          </p:nvPr>
        </p:nvGraphicFramePr>
        <p:xfrm>
          <a:off x="0" y="3573016"/>
          <a:ext cx="4514850" cy="2738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15F9E0-E484-51DA-57FB-7EF66092B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010256"/>
              </p:ext>
            </p:extLst>
          </p:nvPr>
        </p:nvGraphicFramePr>
        <p:xfrm>
          <a:off x="4521646" y="3573016"/>
          <a:ext cx="4514850" cy="2738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92450C-B656-576D-0E88-A6F2BBE3E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increasing the rental duration by 20%, Lariat is projected to generate a net revenue of over 10 million without incurring any additional yearly costs.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9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2F35-3493-45A6-2E68-DD2B881C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FE73-8AB7-8A3A-1907-8A05B628E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revenue by expanding fleet - augmenting the overall vehicle count by 20%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F9B3E-0AB8-114F-D790-1C7B626E49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Lariat's fleet experiences a growth of 20%, the company is projected to achieve a profit exceeding 4 million. However, this growth will also result in a corresponding 20% increase in total yearly expenses.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A23CC6-40A3-B0A6-0D5D-4B25152D3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844290"/>
              </p:ext>
            </p:extLst>
          </p:nvPr>
        </p:nvGraphicFramePr>
        <p:xfrm>
          <a:off x="4139952" y="3284984"/>
          <a:ext cx="500404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6786CC-E78B-4A13-6A3D-FB9E4F5A2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267892"/>
              </p:ext>
            </p:extLst>
          </p:nvPr>
        </p:nvGraphicFramePr>
        <p:xfrm>
          <a:off x="54737" y="3573016"/>
          <a:ext cx="4085215" cy="2702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828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C013-0EBE-BC86-CD51-2325948D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Comparison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2EDAFF-D32A-D1CD-2F18-89A98B71D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638043"/>
              </p:ext>
            </p:extLst>
          </p:nvPr>
        </p:nvGraphicFramePr>
        <p:xfrm>
          <a:off x="87851" y="1556793"/>
          <a:ext cx="9036496" cy="493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89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EBE9-AFDA-82BF-C8AA-8B95E077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E13-4CBB-222E-83B5-076528D9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findings presented on slide 8 of this presentation, Strategy 2 is identified as the most profitable option. By increasing the rental duration by 20%, Lariat is projected to generate 10 million in net revenue without incurring any additional yearly costs.</a:t>
            </a:r>
          </a:p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recommend implementing Strategy 2 to achieve increased revenue and decreased costs in the upcoming year. By increasing the rental duration by 20%, Lariat can generate higher revenue without incurring any additional yearly costs. This strategy presents a promising opportunity for improved financial performance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3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9134</TotalTime>
  <Words>456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Lariat Performance Analysis &amp; Profit Optimization Analysis &amp; Presentation by: Shadya Cisneros</vt:lpstr>
      <vt:lpstr>Objective</vt:lpstr>
      <vt:lpstr>Company Performance </vt:lpstr>
      <vt:lpstr>Vehicle Performance </vt:lpstr>
      <vt:lpstr>Strategy 1 </vt:lpstr>
      <vt:lpstr>Strategy 2</vt:lpstr>
      <vt:lpstr>Strategy 3 </vt:lpstr>
      <vt:lpstr>Strategy Comparison</vt:lpstr>
      <vt:lpstr>Call To Action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shadya cisneros</cp:lastModifiedBy>
  <cp:revision>746</cp:revision>
  <dcterms:created xsi:type="dcterms:W3CDTF">2010-05-23T14:28:12Z</dcterms:created>
  <dcterms:modified xsi:type="dcterms:W3CDTF">2023-06-04T18:08:11Z</dcterms:modified>
</cp:coreProperties>
</file>