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2" r:id="rId3"/>
    <p:sldId id="263" r:id="rId4"/>
    <p:sldId id="265" r:id="rId5"/>
    <p:sldId id="266" r:id="rId6"/>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456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418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613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52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808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672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647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66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233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66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1"/>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7D1C8-1C8A-4BE3-81DC-08B46F1842F3}" type="datetimeFigureOut">
              <a:rPr lang="en-US" smtClean="0">
                <a:solidFill>
                  <a:prstClr val="black">
                    <a:tint val="75000"/>
                  </a:prstClr>
                </a:solidFill>
              </a:rPr>
              <a:pPr/>
              <a:t>8/30/2019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69B966C-AF4B-4AFF-9975-21DF527476D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225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3277D1C8-1C8A-4BE3-81DC-08B46F1842F3}" type="datetimeFigureOut">
              <a:rPr lang="en-US" smtClean="0">
                <a:solidFill>
                  <a:prstClr val="black">
                    <a:tint val="75000"/>
                  </a:prstClr>
                </a:solidFill>
              </a:rPr>
              <a:pPr defTabSz="685800"/>
              <a:t>8/30/2019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269B966C-AF4B-4AFF-9975-21DF527476D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2615639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accent4">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8615" y="815241"/>
            <a:ext cx="8261747" cy="1374222"/>
          </a:xfrm>
        </p:spPr>
        <p:txBody>
          <a:bodyPr>
            <a:normAutofit/>
          </a:bodyPr>
          <a:lstStyle/>
          <a:p>
            <a:pPr algn="l"/>
            <a:r>
              <a:rPr lang="en-US" sz="2700" b="1" dirty="0">
                <a:solidFill>
                  <a:srgbClr val="2E08B8"/>
                </a:solidFill>
                <a:latin typeface="Century Gothic" panose="020B0502020202020204" pitchFamily="34" charset="0"/>
              </a:rPr>
              <a:t>Programming For Data Science Course</a:t>
            </a:r>
            <a:br>
              <a:rPr lang="en-US" sz="2700" b="1" dirty="0">
                <a:solidFill>
                  <a:srgbClr val="2E08B8"/>
                </a:solidFill>
                <a:latin typeface="Century Gothic" panose="020B0502020202020204" pitchFamily="34" charset="0"/>
              </a:rPr>
            </a:br>
            <a:r>
              <a:rPr lang="en-US" sz="2100" b="1" dirty="0">
                <a:solidFill>
                  <a:srgbClr val="C00000"/>
                </a:solidFill>
                <a:latin typeface="Century Gothic" panose="020B0502020202020204" pitchFamily="34" charset="0"/>
              </a:rPr>
              <a:t>SQL Project</a:t>
            </a:r>
            <a:endParaRPr lang="en-US" sz="2100" b="1" dirty="0">
              <a:solidFill>
                <a:srgbClr val="2E08B8"/>
              </a:solidFill>
              <a:latin typeface="Century Gothic" panose="020B0502020202020204" pitchFamily="34" charset="0"/>
            </a:endParaRPr>
          </a:p>
        </p:txBody>
      </p:sp>
      <p:sp>
        <p:nvSpPr>
          <p:cNvPr id="3" name="Subtitle 2"/>
          <p:cNvSpPr>
            <a:spLocks noGrp="1"/>
          </p:cNvSpPr>
          <p:nvPr>
            <p:ph type="subTitle" idx="1"/>
          </p:nvPr>
        </p:nvSpPr>
        <p:spPr>
          <a:xfrm>
            <a:off x="296862" y="2400495"/>
            <a:ext cx="6858000" cy="2534564"/>
          </a:xfrm>
        </p:spPr>
        <p:txBody>
          <a:bodyPr>
            <a:noAutofit/>
          </a:bodyPr>
          <a:lstStyle/>
          <a:p>
            <a:pPr algn="l"/>
            <a:endParaRPr lang="en-US" sz="800" b="1" i="1" u="sng" dirty="0">
              <a:solidFill>
                <a:srgbClr val="C00000"/>
              </a:solidFill>
              <a:latin typeface="Century Gothic" panose="020B0502020202020204" pitchFamily="34" charset="0"/>
            </a:endParaRPr>
          </a:p>
          <a:p>
            <a:pPr algn="l"/>
            <a:endParaRPr lang="en-US" sz="800" b="1" i="1" u="sng" dirty="0">
              <a:solidFill>
                <a:srgbClr val="C00000"/>
              </a:solidFill>
              <a:latin typeface="Century Gothic" panose="020B0502020202020204" pitchFamily="34" charset="0"/>
            </a:endParaRPr>
          </a:p>
          <a:p>
            <a:pPr algn="l"/>
            <a:endParaRPr lang="en-US" sz="800" b="1" i="1" u="sng" dirty="0">
              <a:solidFill>
                <a:srgbClr val="C00000"/>
              </a:solidFill>
              <a:latin typeface="Century Gothic" panose="020B0502020202020204" pitchFamily="34" charset="0"/>
            </a:endParaRPr>
          </a:p>
          <a:p>
            <a:pPr algn="l"/>
            <a:endParaRPr lang="en-US" sz="800" b="1" i="1" u="sng" dirty="0">
              <a:solidFill>
                <a:srgbClr val="C00000"/>
              </a:solidFill>
              <a:latin typeface="Century Gothic" panose="020B0502020202020204" pitchFamily="34" charset="0"/>
            </a:endParaRPr>
          </a:p>
          <a:p>
            <a:pPr algn="l"/>
            <a:r>
              <a:rPr lang="en-US" sz="800" b="1" i="1" u="sng" dirty="0">
                <a:solidFill>
                  <a:srgbClr val="C00000"/>
                </a:solidFill>
                <a:latin typeface="Century Gothic" panose="020B0502020202020204" pitchFamily="34" charset="0"/>
              </a:rPr>
              <a:t>PREPARED BY:</a:t>
            </a:r>
          </a:p>
          <a:p>
            <a:pPr algn="l"/>
            <a:r>
              <a:rPr lang="en-US" sz="900" b="1" dirty="0">
                <a:solidFill>
                  <a:srgbClr val="C00000"/>
                </a:solidFill>
                <a:latin typeface="Century Gothic" panose="020B0502020202020204" pitchFamily="34" charset="0"/>
              </a:rPr>
              <a:t>Shady </a:t>
            </a:r>
            <a:r>
              <a:rPr lang="en-US" sz="900" b="1" dirty="0" smtClean="0">
                <a:solidFill>
                  <a:srgbClr val="C00000"/>
                </a:solidFill>
                <a:latin typeface="Century Gothic" panose="020B0502020202020204" pitchFamily="34" charset="0"/>
              </a:rPr>
              <a:t>Abdallah</a:t>
            </a:r>
            <a:endParaRPr lang="en-US" sz="900" b="1" dirty="0">
              <a:solidFill>
                <a:srgbClr val="C00000"/>
              </a:solidFill>
              <a:latin typeface="Century Gothic" panose="020B0502020202020204" pitchFamily="34" charset="0"/>
            </a:endParaRPr>
          </a:p>
          <a:p>
            <a:pPr algn="l"/>
            <a:endParaRPr lang="en-US" sz="800" b="1" dirty="0">
              <a:solidFill>
                <a:srgbClr val="0000FF"/>
              </a:solidFill>
              <a:latin typeface="Century Gothic" panose="020B0502020202020204" pitchFamily="34" charset="0"/>
            </a:endParaRPr>
          </a:p>
          <a:p>
            <a:pPr algn="l"/>
            <a:endParaRPr lang="en-US" sz="800" b="1" dirty="0">
              <a:solidFill>
                <a:srgbClr val="0000FF"/>
              </a:solidFill>
              <a:latin typeface="Century Gothic" panose="020B0502020202020204" pitchFamily="34" charset="0"/>
            </a:endParaRPr>
          </a:p>
          <a:p>
            <a:pPr algn="l"/>
            <a:endParaRPr lang="en-US" sz="800" b="1" dirty="0">
              <a:solidFill>
                <a:srgbClr val="0000FF"/>
              </a:solidFill>
              <a:latin typeface="Century Gothic" panose="020B0502020202020204" pitchFamily="34" charset="0"/>
            </a:endParaRPr>
          </a:p>
          <a:p>
            <a:pPr algn="l"/>
            <a:endParaRPr lang="en-US" sz="800" b="1" dirty="0">
              <a:solidFill>
                <a:srgbClr val="0000FF"/>
              </a:solidFill>
              <a:latin typeface="Century Gothic" panose="020B0502020202020204" pitchFamily="34" charset="0"/>
            </a:endParaRPr>
          </a:p>
          <a:p>
            <a:pPr algn="l"/>
            <a:r>
              <a:rPr lang="en-US" sz="1400" b="1" dirty="0">
                <a:solidFill>
                  <a:srgbClr val="0000FF"/>
                </a:solidFill>
                <a:latin typeface="Century Gothic" panose="020B0502020202020204" pitchFamily="34" charset="0"/>
              </a:rPr>
              <a:t>August, </a:t>
            </a:r>
            <a:r>
              <a:rPr lang="en-US" sz="1400" b="1" dirty="0" smtClean="0">
                <a:solidFill>
                  <a:srgbClr val="0000FF"/>
                </a:solidFill>
                <a:latin typeface="Century Gothic" panose="020B0502020202020204" pitchFamily="34" charset="0"/>
              </a:rPr>
              <a:t>31</a:t>
            </a:r>
            <a:r>
              <a:rPr lang="en-US" sz="1400" b="1" baseline="30000" dirty="0" smtClean="0">
                <a:solidFill>
                  <a:srgbClr val="0000FF"/>
                </a:solidFill>
                <a:latin typeface="Century Gothic" panose="020B0502020202020204" pitchFamily="34" charset="0"/>
              </a:rPr>
              <a:t>st</a:t>
            </a:r>
            <a:r>
              <a:rPr lang="en-US" sz="1400" b="1" dirty="0" smtClean="0">
                <a:solidFill>
                  <a:srgbClr val="0000FF"/>
                </a:solidFill>
                <a:latin typeface="Century Gothic" panose="020B0502020202020204" pitchFamily="34" charset="0"/>
              </a:rPr>
              <a:t> </a:t>
            </a:r>
            <a:r>
              <a:rPr lang="en-US" sz="1400" b="1" dirty="0">
                <a:solidFill>
                  <a:srgbClr val="0000FF"/>
                </a:solidFill>
                <a:latin typeface="Century Gothic" panose="020B0502020202020204" pitchFamily="34" charset="0"/>
              </a:rPr>
              <a:t>2018</a:t>
            </a:r>
          </a:p>
          <a:p>
            <a:pPr algn="l"/>
            <a:endParaRPr lang="en-US" sz="800" b="1"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775739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2" y="273845"/>
            <a:ext cx="8186738" cy="504825"/>
          </a:xfrm>
          <a:solidFill>
            <a:schemeClr val="accent4">
              <a:lumMod val="40000"/>
              <a:lumOff val="60000"/>
            </a:schemeClr>
          </a:solidFill>
        </p:spPr>
        <p:txBody>
          <a:bodyPr>
            <a:normAutofit fontScale="90000"/>
          </a:bodyPr>
          <a:lstStyle/>
          <a:p>
            <a:r>
              <a:rPr lang="en-US" sz="2100" b="1" dirty="0">
                <a:solidFill>
                  <a:srgbClr val="C00000"/>
                </a:solidFill>
                <a:latin typeface="Century Gothic" panose="020B0502020202020204" pitchFamily="34" charset="0"/>
              </a:rPr>
              <a:t>Question </a:t>
            </a:r>
            <a:r>
              <a:rPr lang="en-US" sz="2100" b="1" dirty="0" smtClean="0">
                <a:solidFill>
                  <a:srgbClr val="C00000"/>
                </a:solidFill>
                <a:latin typeface="Century Gothic" panose="020B0502020202020204" pitchFamily="34" charset="0"/>
              </a:rPr>
              <a:t>#1 </a:t>
            </a:r>
            <a:r>
              <a:rPr lang="en-US" sz="1200" b="1" dirty="0" smtClean="0">
                <a:solidFill>
                  <a:srgbClr val="C00000"/>
                </a:solidFill>
                <a:latin typeface="Century Gothic" panose="020B0502020202020204" pitchFamily="34" charset="0"/>
              </a:rPr>
              <a:t>(Question 3 from Set 1)</a:t>
            </a:r>
            <a:r>
              <a:rPr lang="en-US" sz="2100" b="1" dirty="0">
                <a:solidFill>
                  <a:srgbClr val="C00000"/>
                </a:solidFill>
                <a:latin typeface="Century Gothic" panose="020B0502020202020204" pitchFamily="34" charset="0"/>
              </a:rPr>
              <a:t/>
            </a:r>
            <a:br>
              <a:rPr lang="en-US" sz="2100" b="1" dirty="0">
                <a:solidFill>
                  <a:srgbClr val="C00000"/>
                </a:solidFill>
                <a:latin typeface="Century Gothic" panose="020B0502020202020204" pitchFamily="34" charset="0"/>
              </a:rPr>
            </a:br>
            <a:r>
              <a:rPr lang="en-US" sz="1500" b="1" dirty="0" smtClean="0">
                <a:solidFill>
                  <a:srgbClr val="0000FF"/>
                </a:solidFill>
                <a:latin typeface="Century Gothic" panose="020B0502020202020204" pitchFamily="34" charset="0"/>
              </a:rPr>
              <a:t>SQL Project</a:t>
            </a:r>
            <a:endParaRPr lang="en-US" sz="1500" b="1" dirty="0">
              <a:solidFill>
                <a:srgbClr val="0000FF"/>
              </a:solidFill>
              <a:latin typeface="Century Gothic" panose="020B0502020202020204" pitchFamily="34" charset="0"/>
            </a:endParaRPr>
          </a:p>
        </p:txBody>
      </p:sp>
      <p:sp>
        <p:nvSpPr>
          <p:cNvPr id="3" name="Content Placeholder 2"/>
          <p:cNvSpPr>
            <a:spLocks noGrp="1"/>
          </p:cNvSpPr>
          <p:nvPr>
            <p:ph idx="1"/>
          </p:nvPr>
        </p:nvSpPr>
        <p:spPr>
          <a:xfrm>
            <a:off x="381000" y="971550"/>
            <a:ext cx="7886700" cy="3263504"/>
          </a:xfrm>
        </p:spPr>
        <p:txBody>
          <a:bodyPr>
            <a:normAutofit/>
          </a:bodyPr>
          <a:lstStyle/>
          <a:p>
            <a:r>
              <a:rPr lang="en-US" sz="1100" b="1" dirty="0" smtClean="0"/>
              <a:t>Q: Provide </a:t>
            </a:r>
            <a:r>
              <a:rPr lang="en-US" sz="1100" b="1" dirty="0"/>
              <a:t>a table with the family-friendly film categories (Animation, Children, Classics, Comedy, Family and </a:t>
            </a:r>
            <a:r>
              <a:rPr lang="en-US" sz="1100" b="1" dirty="0" smtClean="0"/>
              <a:t>Music),  </a:t>
            </a:r>
            <a:r>
              <a:rPr lang="en-US" sz="1100" b="1" dirty="0"/>
              <a:t>each of the </a:t>
            </a:r>
            <a:r>
              <a:rPr lang="en-US" sz="1100" b="1" dirty="0" smtClean="0"/>
              <a:t>quartiles (movie titles divided into 4 levels based on movie rental duration), </a:t>
            </a:r>
            <a:r>
              <a:rPr lang="en-US" sz="1100" b="1" dirty="0"/>
              <a:t>and the corresponding count of movies within each combination of film category for each corresponding rental duration category.</a:t>
            </a:r>
            <a:endParaRPr lang="en-US" sz="1100" b="1" dirty="0">
              <a:latin typeface="Century Gothic" panose="020B0502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09750"/>
            <a:ext cx="4267200" cy="271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2114550"/>
            <a:ext cx="2590800" cy="2154436"/>
          </a:xfrm>
          <a:prstGeom prst="rect">
            <a:avLst/>
          </a:prstGeom>
          <a:noFill/>
        </p:spPr>
        <p:txBody>
          <a:bodyPr wrap="square" rtlCol="0">
            <a:spAutoFit/>
          </a:bodyPr>
          <a:lstStyle/>
          <a:p>
            <a:endParaRPr lang="en-US" sz="1100" dirty="0" smtClean="0"/>
          </a:p>
          <a:p>
            <a:pPr marL="285750" indent="-285750">
              <a:buFont typeface="Arial" panose="020B0604020202020204" pitchFamily="34" charset="0"/>
              <a:buChar char="•"/>
            </a:pPr>
            <a:r>
              <a:rPr lang="en-US" sz="1100" dirty="0" smtClean="0"/>
              <a:t>The </a:t>
            </a:r>
            <a:r>
              <a:rPr lang="en-US" sz="1100" dirty="0" smtClean="0"/>
              <a:t>results show that for the Fourth Quartile (the movies with highest rental durations) movie count is almost matching in all family categories.</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For the first Quartile (lowest rental durations), however, Animation movies count is the highest.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1002549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2" y="273845"/>
            <a:ext cx="8186738" cy="504825"/>
          </a:xfrm>
          <a:solidFill>
            <a:schemeClr val="accent4">
              <a:lumMod val="40000"/>
              <a:lumOff val="60000"/>
            </a:schemeClr>
          </a:solidFill>
        </p:spPr>
        <p:txBody>
          <a:bodyPr>
            <a:normAutofit fontScale="90000"/>
          </a:bodyPr>
          <a:lstStyle/>
          <a:p>
            <a:r>
              <a:rPr lang="en-US" sz="2100" b="1" dirty="0">
                <a:solidFill>
                  <a:srgbClr val="C00000"/>
                </a:solidFill>
                <a:latin typeface="Century Gothic" panose="020B0502020202020204" pitchFamily="34" charset="0"/>
              </a:rPr>
              <a:t>Question </a:t>
            </a:r>
            <a:r>
              <a:rPr lang="en-US" sz="2100" b="1" dirty="0" smtClean="0">
                <a:solidFill>
                  <a:srgbClr val="C00000"/>
                </a:solidFill>
                <a:latin typeface="Century Gothic" panose="020B0502020202020204" pitchFamily="34" charset="0"/>
              </a:rPr>
              <a:t>#2 </a:t>
            </a:r>
            <a:r>
              <a:rPr lang="en-US" sz="1200" b="1" dirty="0">
                <a:solidFill>
                  <a:srgbClr val="C00000"/>
                </a:solidFill>
                <a:latin typeface="Century Gothic" panose="020B0502020202020204" pitchFamily="34" charset="0"/>
              </a:rPr>
              <a:t>(Question </a:t>
            </a:r>
            <a:r>
              <a:rPr lang="en-US" sz="1200" b="1" dirty="0" smtClean="0">
                <a:solidFill>
                  <a:srgbClr val="C00000"/>
                </a:solidFill>
                <a:latin typeface="Century Gothic" panose="020B0502020202020204" pitchFamily="34" charset="0"/>
              </a:rPr>
              <a:t>1 </a:t>
            </a:r>
            <a:r>
              <a:rPr lang="en-US" sz="1200" b="1" dirty="0">
                <a:solidFill>
                  <a:srgbClr val="C00000"/>
                </a:solidFill>
                <a:latin typeface="Century Gothic" panose="020B0502020202020204" pitchFamily="34" charset="0"/>
              </a:rPr>
              <a:t>from Set </a:t>
            </a:r>
            <a:r>
              <a:rPr lang="en-US" sz="1200" b="1" dirty="0" smtClean="0">
                <a:solidFill>
                  <a:srgbClr val="C00000"/>
                </a:solidFill>
                <a:latin typeface="Century Gothic" panose="020B0502020202020204" pitchFamily="34" charset="0"/>
              </a:rPr>
              <a:t>2)</a:t>
            </a:r>
            <a:r>
              <a:rPr lang="en-US" sz="2100" b="1" dirty="0">
                <a:solidFill>
                  <a:srgbClr val="C00000"/>
                </a:solidFill>
                <a:latin typeface="Century Gothic" panose="020B0502020202020204" pitchFamily="34" charset="0"/>
              </a:rPr>
              <a:t/>
            </a:r>
            <a:br>
              <a:rPr lang="en-US" sz="2100" b="1" dirty="0">
                <a:solidFill>
                  <a:srgbClr val="C00000"/>
                </a:solidFill>
                <a:latin typeface="Century Gothic" panose="020B0502020202020204" pitchFamily="34" charset="0"/>
              </a:rPr>
            </a:br>
            <a:r>
              <a:rPr lang="en-US" sz="1500" b="1" dirty="0" smtClean="0">
                <a:solidFill>
                  <a:srgbClr val="0000FF"/>
                </a:solidFill>
                <a:latin typeface="Century Gothic" panose="020B0502020202020204" pitchFamily="34" charset="0"/>
              </a:rPr>
              <a:t>SQL Project</a:t>
            </a:r>
            <a:endParaRPr lang="en-US" sz="1500" b="1" dirty="0">
              <a:solidFill>
                <a:srgbClr val="0000FF"/>
              </a:solidFill>
              <a:latin typeface="Century Gothic" panose="020B0502020202020204" pitchFamily="34" charset="0"/>
            </a:endParaRPr>
          </a:p>
        </p:txBody>
      </p:sp>
      <p:sp>
        <p:nvSpPr>
          <p:cNvPr id="3" name="Content Placeholder 2"/>
          <p:cNvSpPr>
            <a:spLocks noGrp="1"/>
          </p:cNvSpPr>
          <p:nvPr>
            <p:ph idx="1"/>
          </p:nvPr>
        </p:nvSpPr>
        <p:spPr>
          <a:xfrm>
            <a:off x="304800" y="971550"/>
            <a:ext cx="7886700" cy="3263504"/>
          </a:xfrm>
        </p:spPr>
        <p:txBody>
          <a:bodyPr>
            <a:normAutofit/>
          </a:bodyPr>
          <a:lstStyle/>
          <a:p>
            <a:r>
              <a:rPr lang="en-US" sz="1100" dirty="0" smtClean="0"/>
              <a:t>Q: We </a:t>
            </a:r>
            <a:r>
              <a:rPr lang="en-US" sz="1100" dirty="0"/>
              <a:t>want to find out how the two stores compare in their count of rental orders during every month for all the years we have data for. </a:t>
            </a:r>
            <a:r>
              <a:rPr lang="en-US" sz="1100" b="1" dirty="0"/>
              <a:t>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endParaRPr lang="en-US" sz="1100" dirty="0">
              <a:latin typeface="Century Gothic" panose="020B0502020202020204" pitchFamily="34" charset="0"/>
            </a:endParaRPr>
          </a:p>
        </p:txBody>
      </p:sp>
      <p:sp>
        <p:nvSpPr>
          <p:cNvPr id="4" name="TextBox 3"/>
          <p:cNvSpPr txBox="1"/>
          <p:nvPr/>
        </p:nvSpPr>
        <p:spPr>
          <a:xfrm>
            <a:off x="685800" y="2239200"/>
            <a:ext cx="2590800" cy="1815882"/>
          </a:xfrm>
          <a:prstGeom prst="rect">
            <a:avLst/>
          </a:prstGeom>
          <a:noFill/>
        </p:spPr>
        <p:txBody>
          <a:bodyPr wrap="square" rtlCol="0">
            <a:spAutoFit/>
          </a:bodyPr>
          <a:lstStyle/>
          <a:p>
            <a:r>
              <a:rPr lang="en-US" sz="1100" dirty="0" smtClean="0"/>
              <a:t> </a:t>
            </a:r>
          </a:p>
          <a:p>
            <a:pPr marL="285750" indent="-285750">
              <a:buFont typeface="Arial" panose="020B0604020202020204" pitchFamily="34" charset="0"/>
              <a:buChar char="•"/>
            </a:pPr>
            <a:r>
              <a:rPr lang="en-US" sz="1100" dirty="0" smtClean="0"/>
              <a:t>The </a:t>
            </a:r>
            <a:r>
              <a:rPr lang="en-US" sz="1100" dirty="0" smtClean="0"/>
              <a:t>results show that both stores have closely matching rental orders per month, but on average, however, store 2 slightly exceeds store 1.</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No data is available from the end of August ‘05 to end of January ‘06.</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885950"/>
            <a:ext cx="3962400" cy="265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43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6200" y="1741543"/>
            <a:ext cx="4343400" cy="2483986"/>
          </a:xfrm>
          <a:prstGeom prst="rect">
            <a:avLst/>
          </a:prstGeom>
        </p:spPr>
      </p:pic>
      <p:pic>
        <p:nvPicPr>
          <p:cNvPr id="5" name="Picture 4"/>
          <p:cNvPicPr>
            <a:picLocks noChangeAspect="1"/>
          </p:cNvPicPr>
          <p:nvPr/>
        </p:nvPicPr>
        <p:blipFill>
          <a:blip r:embed="rId3"/>
          <a:stretch>
            <a:fillRect/>
          </a:stretch>
        </p:blipFill>
        <p:spPr>
          <a:xfrm>
            <a:off x="4419600" y="1741543"/>
            <a:ext cx="4356530" cy="2483986"/>
          </a:xfrm>
          <a:prstGeom prst="rect">
            <a:avLst/>
          </a:prstGeom>
        </p:spPr>
      </p:pic>
      <p:sp>
        <p:nvSpPr>
          <p:cNvPr id="2" name="Title 1"/>
          <p:cNvSpPr>
            <a:spLocks noGrp="1"/>
          </p:cNvSpPr>
          <p:nvPr>
            <p:ph type="title"/>
          </p:nvPr>
        </p:nvSpPr>
        <p:spPr>
          <a:xfrm>
            <a:off x="328612" y="273845"/>
            <a:ext cx="8186738" cy="504825"/>
          </a:xfrm>
          <a:solidFill>
            <a:schemeClr val="accent4">
              <a:lumMod val="40000"/>
              <a:lumOff val="60000"/>
            </a:schemeClr>
          </a:solidFill>
        </p:spPr>
        <p:txBody>
          <a:bodyPr>
            <a:normAutofit fontScale="90000"/>
          </a:bodyPr>
          <a:lstStyle/>
          <a:p>
            <a:r>
              <a:rPr lang="en-US" sz="2100" b="1" dirty="0">
                <a:solidFill>
                  <a:srgbClr val="C00000"/>
                </a:solidFill>
                <a:latin typeface="Century Gothic" panose="020B0502020202020204" pitchFamily="34" charset="0"/>
              </a:rPr>
              <a:t>Question </a:t>
            </a:r>
            <a:r>
              <a:rPr lang="en-US" sz="2100" b="1" dirty="0" smtClean="0">
                <a:solidFill>
                  <a:srgbClr val="C00000"/>
                </a:solidFill>
                <a:latin typeface="Century Gothic" panose="020B0502020202020204" pitchFamily="34" charset="0"/>
              </a:rPr>
              <a:t>#3 </a:t>
            </a:r>
            <a:r>
              <a:rPr lang="en-US" sz="1200" b="1" dirty="0" smtClean="0">
                <a:solidFill>
                  <a:srgbClr val="C00000"/>
                </a:solidFill>
                <a:latin typeface="Century Gothic" panose="020B0502020202020204" pitchFamily="34" charset="0"/>
              </a:rPr>
              <a:t>(</a:t>
            </a:r>
            <a:r>
              <a:rPr lang="en-US" sz="1200" b="1" dirty="0">
                <a:solidFill>
                  <a:srgbClr val="C00000"/>
                </a:solidFill>
                <a:latin typeface="Century Gothic" panose="020B0502020202020204" pitchFamily="34" charset="0"/>
              </a:rPr>
              <a:t>Question 1 from Set 2</a:t>
            </a:r>
            <a:r>
              <a:rPr lang="en-US" sz="1200" b="1" dirty="0" smtClean="0">
                <a:solidFill>
                  <a:srgbClr val="C00000"/>
                </a:solidFill>
                <a:latin typeface="Century Gothic" panose="020B0502020202020204" pitchFamily="34" charset="0"/>
              </a:rPr>
              <a:t>)</a:t>
            </a:r>
            <a:r>
              <a:rPr lang="en-US" sz="2100" b="1" dirty="0">
                <a:solidFill>
                  <a:srgbClr val="C00000"/>
                </a:solidFill>
                <a:latin typeface="Century Gothic" panose="020B0502020202020204" pitchFamily="34" charset="0"/>
              </a:rPr>
              <a:t/>
            </a:r>
            <a:br>
              <a:rPr lang="en-US" sz="2100" b="1" dirty="0">
                <a:solidFill>
                  <a:srgbClr val="C00000"/>
                </a:solidFill>
                <a:latin typeface="Century Gothic" panose="020B0502020202020204" pitchFamily="34" charset="0"/>
              </a:rPr>
            </a:br>
            <a:r>
              <a:rPr lang="en-US" sz="1500" b="1" dirty="0" smtClean="0">
                <a:solidFill>
                  <a:srgbClr val="0000FF"/>
                </a:solidFill>
                <a:latin typeface="Century Gothic" panose="020B0502020202020204" pitchFamily="34" charset="0"/>
              </a:rPr>
              <a:t>SQL Project</a:t>
            </a:r>
            <a:endParaRPr lang="en-US" sz="1500" b="1" dirty="0">
              <a:solidFill>
                <a:srgbClr val="0000FF"/>
              </a:solidFill>
              <a:latin typeface="Century Gothic" panose="020B0502020202020204" pitchFamily="34" charset="0"/>
            </a:endParaRPr>
          </a:p>
        </p:txBody>
      </p:sp>
      <p:sp>
        <p:nvSpPr>
          <p:cNvPr id="3" name="Content Placeholder 2"/>
          <p:cNvSpPr>
            <a:spLocks noGrp="1"/>
          </p:cNvSpPr>
          <p:nvPr>
            <p:ph idx="1"/>
          </p:nvPr>
        </p:nvSpPr>
        <p:spPr>
          <a:xfrm>
            <a:off x="304800" y="971550"/>
            <a:ext cx="7886700" cy="3263504"/>
          </a:xfrm>
        </p:spPr>
        <p:txBody>
          <a:bodyPr>
            <a:normAutofit/>
          </a:bodyPr>
          <a:lstStyle/>
          <a:p>
            <a:r>
              <a:rPr lang="en-US" sz="1100" dirty="0" smtClean="0">
                <a:solidFill>
                  <a:schemeClr val="accent6">
                    <a:lumMod val="75000"/>
                  </a:schemeClr>
                </a:solidFill>
              </a:rPr>
              <a:t>Q: For </a:t>
            </a:r>
            <a:r>
              <a:rPr lang="en-US" sz="1100" dirty="0">
                <a:solidFill>
                  <a:schemeClr val="accent6">
                    <a:lumMod val="75000"/>
                  </a:schemeClr>
                </a:solidFill>
              </a:rPr>
              <a:t>each of </a:t>
            </a:r>
            <a:r>
              <a:rPr lang="en-US" sz="1100" dirty="0" smtClean="0">
                <a:solidFill>
                  <a:schemeClr val="accent6">
                    <a:lumMod val="75000"/>
                  </a:schemeClr>
                </a:solidFill>
              </a:rPr>
              <a:t>the top </a:t>
            </a:r>
            <a:r>
              <a:rPr lang="en-US" sz="1100" dirty="0">
                <a:solidFill>
                  <a:schemeClr val="accent6">
                    <a:lumMod val="75000"/>
                  </a:schemeClr>
                </a:solidFill>
              </a:rPr>
              <a:t>10 paying customers, </a:t>
            </a:r>
            <a:r>
              <a:rPr lang="en-US" sz="1100" dirty="0" smtClean="0">
                <a:solidFill>
                  <a:schemeClr val="accent6">
                    <a:lumMod val="75000"/>
                  </a:schemeClr>
                </a:solidFill>
              </a:rPr>
              <a:t>we </a:t>
            </a:r>
            <a:r>
              <a:rPr lang="en-US" sz="1100" dirty="0">
                <a:solidFill>
                  <a:schemeClr val="accent6">
                    <a:lumMod val="75000"/>
                  </a:schemeClr>
                </a:solidFill>
              </a:rPr>
              <a:t>would like to find out the difference across their monthly payments during 2007. Please go ahead and </a:t>
            </a:r>
            <a:r>
              <a:rPr lang="en-US" sz="1100" b="1" dirty="0">
                <a:solidFill>
                  <a:schemeClr val="accent6">
                    <a:lumMod val="75000"/>
                  </a:schemeClr>
                </a:solidFill>
              </a:rPr>
              <a:t>write a query to compare the payment amounts in each successive month.</a:t>
            </a:r>
            <a:r>
              <a:rPr lang="en-US" sz="1100" dirty="0">
                <a:solidFill>
                  <a:schemeClr val="accent6">
                    <a:lumMod val="75000"/>
                  </a:schemeClr>
                </a:solidFill>
              </a:rPr>
              <a:t> Repeat this for each of these 10 paying customers. Also, it will be tremendously helpful if you can identify the customer name who paid the most difference in terms of payments.</a:t>
            </a:r>
            <a:endParaRPr lang="en-US" sz="1100" dirty="0">
              <a:solidFill>
                <a:schemeClr val="accent6">
                  <a:lumMod val="75000"/>
                </a:schemeClr>
              </a:solidFill>
              <a:latin typeface="Century Gothic" panose="020B0502020202020204" pitchFamily="34" charset="0"/>
            </a:endParaRPr>
          </a:p>
        </p:txBody>
      </p:sp>
      <p:sp>
        <p:nvSpPr>
          <p:cNvPr id="9" name="TextBox 8"/>
          <p:cNvSpPr txBox="1"/>
          <p:nvPr/>
        </p:nvSpPr>
        <p:spPr>
          <a:xfrm>
            <a:off x="295275" y="4418409"/>
            <a:ext cx="8318930" cy="461665"/>
          </a:xfrm>
          <a:prstGeom prst="rect">
            <a:avLst/>
          </a:prstGeom>
          <a:noFill/>
        </p:spPr>
        <p:txBody>
          <a:bodyPr wrap="square" rtlCol="0">
            <a:spAutoFit/>
          </a:bodyPr>
          <a:lstStyle/>
          <a:p>
            <a:pPr algn="ctr"/>
            <a:r>
              <a:rPr lang="en-US" sz="1200" dirty="0" smtClean="0"/>
              <a:t>A: Top 10 Customers successive payment data comparison has shown that Eleanor Hunt has got the maximum difference of 64.87 USD during March 2007 from 22.95 USD in February 2007.</a:t>
            </a:r>
            <a:endParaRPr lang="en-US" sz="1200" dirty="0"/>
          </a:p>
        </p:txBody>
      </p:sp>
    </p:spTree>
    <p:extLst>
      <p:ext uri="{BB962C8B-B14F-4D97-AF65-F5344CB8AC3E}">
        <p14:creationId xmlns:p14="http://schemas.microsoft.com/office/powerpoint/2010/main" val="279500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62000" y="1743794"/>
            <a:ext cx="3712051" cy="2231180"/>
          </a:xfrm>
          <a:prstGeom prst="rect">
            <a:avLst/>
          </a:prstGeom>
        </p:spPr>
      </p:pic>
      <p:sp>
        <p:nvSpPr>
          <p:cNvPr id="2" name="Title 1"/>
          <p:cNvSpPr>
            <a:spLocks noGrp="1"/>
          </p:cNvSpPr>
          <p:nvPr>
            <p:ph type="title"/>
          </p:nvPr>
        </p:nvSpPr>
        <p:spPr>
          <a:xfrm>
            <a:off x="328612" y="273845"/>
            <a:ext cx="8186738" cy="504825"/>
          </a:xfrm>
          <a:solidFill>
            <a:schemeClr val="accent4">
              <a:lumMod val="40000"/>
              <a:lumOff val="60000"/>
            </a:schemeClr>
          </a:solidFill>
        </p:spPr>
        <p:txBody>
          <a:bodyPr>
            <a:normAutofit fontScale="90000"/>
          </a:bodyPr>
          <a:lstStyle/>
          <a:p>
            <a:r>
              <a:rPr lang="en-US" sz="2100" b="1" dirty="0">
                <a:solidFill>
                  <a:srgbClr val="C00000"/>
                </a:solidFill>
                <a:latin typeface="Century Gothic" panose="020B0502020202020204" pitchFamily="34" charset="0"/>
              </a:rPr>
              <a:t>Question </a:t>
            </a:r>
            <a:r>
              <a:rPr lang="en-US" sz="2100" b="1" dirty="0" smtClean="0">
                <a:solidFill>
                  <a:srgbClr val="C00000"/>
                </a:solidFill>
                <a:latin typeface="Century Gothic" panose="020B0502020202020204" pitchFamily="34" charset="0"/>
              </a:rPr>
              <a:t>#4</a:t>
            </a:r>
            <a:r>
              <a:rPr lang="en-US" sz="2100" b="1" dirty="0">
                <a:solidFill>
                  <a:srgbClr val="C00000"/>
                </a:solidFill>
                <a:latin typeface="Century Gothic" panose="020B0502020202020204" pitchFamily="34" charset="0"/>
              </a:rPr>
              <a:t/>
            </a:r>
            <a:br>
              <a:rPr lang="en-US" sz="2100" b="1" dirty="0">
                <a:solidFill>
                  <a:srgbClr val="C00000"/>
                </a:solidFill>
                <a:latin typeface="Century Gothic" panose="020B0502020202020204" pitchFamily="34" charset="0"/>
              </a:rPr>
            </a:br>
            <a:r>
              <a:rPr lang="en-US" sz="1500" b="1" dirty="0" smtClean="0">
                <a:solidFill>
                  <a:srgbClr val="0000FF"/>
                </a:solidFill>
                <a:latin typeface="Century Gothic" panose="020B0502020202020204" pitchFamily="34" charset="0"/>
              </a:rPr>
              <a:t>SQL Project</a:t>
            </a:r>
            <a:endParaRPr lang="en-US" sz="1500" b="1" dirty="0">
              <a:solidFill>
                <a:srgbClr val="0000FF"/>
              </a:solidFill>
              <a:latin typeface="Century Gothic" panose="020B0502020202020204" pitchFamily="34" charset="0"/>
            </a:endParaRPr>
          </a:p>
        </p:txBody>
      </p:sp>
      <p:sp>
        <p:nvSpPr>
          <p:cNvPr id="3" name="Content Placeholder 2"/>
          <p:cNvSpPr>
            <a:spLocks noGrp="1"/>
          </p:cNvSpPr>
          <p:nvPr>
            <p:ph idx="1"/>
          </p:nvPr>
        </p:nvSpPr>
        <p:spPr>
          <a:xfrm>
            <a:off x="304800" y="1047750"/>
            <a:ext cx="7886700" cy="3263504"/>
          </a:xfrm>
        </p:spPr>
        <p:txBody>
          <a:bodyPr>
            <a:normAutofit/>
          </a:bodyPr>
          <a:lstStyle/>
          <a:p>
            <a:r>
              <a:rPr lang="en-US" sz="1100" dirty="0" smtClean="0"/>
              <a:t>Q: We </a:t>
            </a:r>
            <a:r>
              <a:rPr lang="en-US" sz="1100" dirty="0" smtClean="0"/>
              <a:t>want to know who is the customers favorite movie star based on number of rentals of movies they starred in, and then find out which country that movie star is most popular at.</a:t>
            </a:r>
            <a:endParaRPr lang="en-US" sz="1100" dirty="0">
              <a:latin typeface="Century Gothic" panose="020B0502020202020204" pitchFamily="34" charset="0"/>
            </a:endParaRPr>
          </a:p>
        </p:txBody>
      </p:sp>
      <p:pic>
        <p:nvPicPr>
          <p:cNvPr id="4" name="Picture 3"/>
          <p:cNvPicPr>
            <a:picLocks noChangeAspect="1"/>
          </p:cNvPicPr>
          <p:nvPr/>
        </p:nvPicPr>
        <p:blipFill>
          <a:blip r:embed="rId3"/>
          <a:stretch>
            <a:fillRect/>
          </a:stretch>
        </p:blipFill>
        <p:spPr>
          <a:xfrm>
            <a:off x="4661223" y="1662471"/>
            <a:ext cx="3539802" cy="2393823"/>
          </a:xfrm>
          <a:prstGeom prst="rect">
            <a:avLst/>
          </a:prstGeom>
        </p:spPr>
      </p:pic>
      <p:pic>
        <p:nvPicPr>
          <p:cNvPr id="6" name="Picture 5"/>
          <p:cNvPicPr>
            <a:picLocks noChangeAspect="1"/>
          </p:cNvPicPr>
          <p:nvPr/>
        </p:nvPicPr>
        <p:blipFill>
          <a:blip r:embed="rId4"/>
          <a:stretch>
            <a:fillRect/>
          </a:stretch>
        </p:blipFill>
        <p:spPr>
          <a:xfrm>
            <a:off x="4661223" y="1662471"/>
            <a:ext cx="3530277" cy="2387381"/>
          </a:xfrm>
          <a:prstGeom prst="rect">
            <a:avLst/>
          </a:prstGeom>
        </p:spPr>
      </p:pic>
      <p:sp>
        <p:nvSpPr>
          <p:cNvPr id="10" name="TextBox 9"/>
          <p:cNvSpPr txBox="1"/>
          <p:nvPr/>
        </p:nvSpPr>
        <p:spPr>
          <a:xfrm>
            <a:off x="295275" y="4418409"/>
            <a:ext cx="8318930" cy="461665"/>
          </a:xfrm>
          <a:prstGeom prst="rect">
            <a:avLst/>
          </a:prstGeom>
          <a:noFill/>
        </p:spPr>
        <p:txBody>
          <a:bodyPr wrap="square" rtlCol="0">
            <a:spAutoFit/>
          </a:bodyPr>
          <a:lstStyle/>
          <a:p>
            <a:pPr algn="ctr"/>
            <a:r>
              <a:rPr lang="en-US" sz="1200" dirty="0" smtClean="0"/>
              <a:t>A: Gina </a:t>
            </a:r>
            <a:r>
              <a:rPr lang="en-US" sz="1200" dirty="0" err="1" smtClean="0"/>
              <a:t>Degeneres</a:t>
            </a:r>
            <a:r>
              <a:rPr lang="en-US" sz="1200" dirty="0" smtClean="0"/>
              <a:t> is the customers’ favorite movie star based on a value of 753 movie rental count in total, and she is most popular in India with 81 rentals of movies she starred at.</a:t>
            </a:r>
            <a:endParaRPr lang="en-US" sz="1200" dirty="0"/>
          </a:p>
        </p:txBody>
      </p:sp>
    </p:spTree>
    <p:extLst>
      <p:ext uri="{BB962C8B-B14F-4D97-AF65-F5344CB8AC3E}">
        <p14:creationId xmlns:p14="http://schemas.microsoft.com/office/powerpoint/2010/main" val="3472652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365</Words>
  <Application>Microsoft Office PowerPoint</Application>
  <PresentationFormat>On-screen Show (16:9)</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Century Gothic</vt:lpstr>
      <vt:lpstr>Office Theme</vt:lpstr>
      <vt:lpstr>Programming For Data Science Course SQL Project</vt:lpstr>
      <vt:lpstr>Question #1 (Question 3 from Set 1) SQL Project</vt:lpstr>
      <vt:lpstr>Question #2 (Question 1 from Set 2) SQL Project</vt:lpstr>
      <vt:lpstr>Question #3 (Question 1 from Set 2) SQL Project</vt:lpstr>
      <vt:lpstr>Question #4 SQL Project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Science Course SQL Project</dc:title>
  <dc:creator>Ahmed, Shady (BAPETCO-EPP/12)</dc:creator>
  <cp:lastModifiedBy>Shady Abdallah</cp:lastModifiedBy>
  <cp:revision>15</cp:revision>
  <dcterms:created xsi:type="dcterms:W3CDTF">2019-08-28T11:51:33Z</dcterms:created>
  <dcterms:modified xsi:type="dcterms:W3CDTF">2019-08-30T22:11:06Z</dcterms:modified>
</cp:coreProperties>
</file>